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8" d="100"/>
          <a:sy n="138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F4F3-2811-A14E-9658-4A648D1D0297}" type="datetimeFigureOut">
              <a:rPr lang="en-US" smtClean="0"/>
              <a:pPr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5622-6D98-DB4E-BA16-16B3EB395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it.ly/2OZYUD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oject-emerse.org/documentation/user_guide.html" TargetMode="External"/><Relationship Id="rId3" Type="http://schemas.openxmlformats.org/officeDocument/2006/relationships/hyperlink" Target="http://project-emerse.org/videos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2OZYUD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anauer@umich.edu" TargetMode="External"/><Relationship Id="rId3" Type="http://schemas.openxmlformats.org/officeDocument/2006/relationships/hyperlink" Target="mailto:arikao@med.umich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April 10, 2019</a:t>
            </a:r>
          </a:p>
          <a:p>
            <a:endParaRPr lang="en-US" dirty="0" smtClean="0"/>
          </a:p>
          <a:p>
            <a:r>
              <a:rPr lang="en-US" dirty="0" smtClean="0"/>
              <a:t>These slides can be found at:</a:t>
            </a:r>
          </a:p>
          <a:p>
            <a:r>
              <a:rPr lang="en-US" dirty="0" smtClean="0">
                <a:latin typeface="Courier New"/>
                <a:cs typeface="Courier New"/>
                <a:hlinkClick r:id="rId2"/>
              </a:rPr>
              <a:t>http://bit.ly/2OZYUDy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can I find more information?</a:t>
            </a:r>
          </a:p>
          <a:p>
            <a:pPr lvl="1" algn="ctr">
              <a:buNone/>
            </a:pPr>
            <a:endParaRPr lang="en-US" dirty="0"/>
          </a:p>
          <a:p>
            <a:pPr lvl="1" algn="ctr">
              <a:buNone/>
            </a:pPr>
            <a:r>
              <a:rPr lang="en-US" b="1" dirty="0" smtClean="0"/>
              <a:t>project-</a:t>
            </a:r>
            <a:r>
              <a:rPr lang="en-US" b="1" dirty="0" err="1" smtClean="0"/>
              <a:t>emerse.org</a:t>
            </a: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378" dirty="0" smtClean="0"/>
              <a:t>User guide: </a:t>
            </a:r>
          </a:p>
          <a:p>
            <a:pPr lvl="1">
              <a:buNone/>
            </a:pPr>
            <a:r>
              <a:rPr lang="en-US" sz="2378" dirty="0" smtClean="0">
                <a:hlinkClick r:id="rId2"/>
              </a:rPr>
              <a:t>http://project-emerse.org/documentation/user_guide.html</a:t>
            </a:r>
            <a:endParaRPr lang="en-US" sz="2378" dirty="0" smtClean="0"/>
          </a:p>
          <a:p>
            <a:pPr lvl="1">
              <a:buNone/>
            </a:pPr>
            <a:endParaRPr lang="en-US" sz="2378" dirty="0" smtClean="0"/>
          </a:p>
          <a:p>
            <a:pPr lvl="1">
              <a:buNone/>
            </a:pPr>
            <a:r>
              <a:rPr lang="en-US" sz="2378" dirty="0" smtClean="0"/>
              <a:t>Video tutorials: </a:t>
            </a:r>
            <a:r>
              <a:rPr lang="en-US" sz="2378" dirty="0" smtClean="0">
                <a:hlinkClick r:id="rId3"/>
              </a:rPr>
              <a:t>http://project-emerse.org/videos.html</a:t>
            </a:r>
            <a:endParaRPr lang="en-US" sz="2378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can be found at: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  <a:hlinkClick r:id="rId2"/>
              </a:rPr>
              <a:t>http://bit.ly/2OZYUDy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A search engine, kind of like Google</a:t>
            </a:r>
          </a:p>
          <a:p>
            <a:pPr lvl="1"/>
            <a:r>
              <a:rPr lang="en-US" dirty="0" smtClean="0"/>
              <a:t>Easy to 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u="sng" dirty="0" smtClean="0"/>
              <a:t>isn’t</a:t>
            </a:r>
            <a:r>
              <a:rPr lang="en-US" dirty="0" smtClean="0"/>
              <a:t> it?</a:t>
            </a:r>
          </a:p>
          <a:p>
            <a:pPr lvl="1"/>
            <a:r>
              <a:rPr lang="en-US" dirty="0" smtClean="0"/>
              <a:t>It’s not natural language processing (NLP), but your task may not actually need full NLP</a:t>
            </a:r>
          </a:p>
          <a:p>
            <a:pPr lvl="1"/>
            <a:r>
              <a:rPr lang="en-US" dirty="0" smtClean="0"/>
              <a:t>Hard to use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62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What’s in it?</a:t>
            </a:r>
          </a:p>
          <a:p>
            <a:pPr lvl="1"/>
            <a:r>
              <a:rPr lang="en-US" dirty="0" smtClean="0"/>
              <a:t>Free text notes from all of our Michigan Medicine patients (~2. 4 million)</a:t>
            </a:r>
          </a:p>
          <a:p>
            <a:pPr lvl="2"/>
            <a:r>
              <a:rPr lang="en-US" dirty="0" smtClean="0"/>
              <a:t>History &amp; Physicals, Progress notes, discharge note, outpatient notes, radiology report, pathology reports, etc.</a:t>
            </a:r>
          </a:p>
          <a:p>
            <a:pPr lvl="2"/>
            <a:r>
              <a:rPr lang="en-US" dirty="0" err="1" smtClean="0"/>
              <a:t>CareWeb</a:t>
            </a:r>
            <a:r>
              <a:rPr lang="en-US" dirty="0" smtClean="0"/>
              <a:t> and </a:t>
            </a:r>
            <a:r>
              <a:rPr lang="en-US" dirty="0" err="1" smtClean="0"/>
              <a:t>Michart</a:t>
            </a:r>
            <a:r>
              <a:rPr lang="en-US" dirty="0" smtClean="0"/>
              <a:t> data (about 1995 – present)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What’s </a:t>
            </a:r>
            <a:r>
              <a:rPr lang="en-US" u="sng" dirty="0" smtClean="0"/>
              <a:t>not </a:t>
            </a:r>
            <a:r>
              <a:rPr lang="en-US" dirty="0" smtClean="0"/>
              <a:t>in it?</a:t>
            </a:r>
          </a:p>
          <a:p>
            <a:pPr lvl="1"/>
            <a:r>
              <a:rPr lang="en-US" dirty="0" smtClean="0"/>
              <a:t>Structured data</a:t>
            </a:r>
          </a:p>
          <a:p>
            <a:pPr lvl="2"/>
            <a:r>
              <a:rPr lang="en-US" dirty="0" smtClean="0"/>
              <a:t>discrete lab values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ital signs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illing codes</a:t>
            </a:r>
          </a:p>
          <a:p>
            <a:pPr lvl="1"/>
            <a:r>
              <a:rPr lang="en-US" dirty="0" smtClean="0"/>
              <a:t>For structured data, use </a:t>
            </a:r>
            <a:r>
              <a:rPr lang="en-US" dirty="0" err="1" smtClean="0"/>
              <a:t>DataDirect</a:t>
            </a:r>
            <a:r>
              <a:rPr lang="en-US" dirty="0" smtClean="0"/>
              <a:t>: </a:t>
            </a:r>
            <a:r>
              <a:rPr lang="en-US" b="1" dirty="0" err="1" smtClean="0"/>
              <a:t>datadirect.med.umich.edu</a:t>
            </a:r>
            <a:endParaRPr lang="en-US" b="1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functions:</a:t>
            </a:r>
          </a:p>
          <a:p>
            <a:pPr lvl="1"/>
            <a:r>
              <a:rPr lang="en-US" dirty="0" smtClean="0"/>
              <a:t>Find a cohort of patients across all of the patients</a:t>
            </a:r>
          </a:p>
          <a:p>
            <a:pPr lvl="2"/>
            <a:r>
              <a:rPr lang="en-US" dirty="0" smtClean="0"/>
              <a:t>Then save the list to look through in more detail</a:t>
            </a:r>
          </a:p>
          <a:p>
            <a:pPr lvl="1"/>
            <a:r>
              <a:rPr lang="en-US" dirty="0" smtClean="0"/>
              <a:t>Highlight terms across a list of patients</a:t>
            </a:r>
          </a:p>
          <a:p>
            <a:pPr lvl="2"/>
            <a:r>
              <a:rPr lang="en-US" dirty="0" smtClean="0"/>
              <a:t>From an uploaded list (or pasted in) of </a:t>
            </a:r>
            <a:r>
              <a:rPr lang="en-US" dirty="0" err="1" smtClean="0"/>
              <a:t>MRNs</a:t>
            </a:r>
            <a:endParaRPr lang="en-US" dirty="0" smtClean="0"/>
          </a:p>
          <a:p>
            <a:pPr lvl="2"/>
            <a:r>
              <a:rPr lang="en-US" dirty="0" smtClean="0"/>
              <a:t>From a list from </a:t>
            </a:r>
            <a:r>
              <a:rPr lang="en-US" dirty="0" err="1" smtClean="0"/>
              <a:t>DataDirect</a:t>
            </a:r>
            <a:endParaRPr lang="en-US" dirty="0" smtClean="0"/>
          </a:p>
          <a:p>
            <a:pPr lvl="2"/>
            <a:r>
              <a:rPr lang="en-US" dirty="0" smtClean="0"/>
              <a:t>This is basically like a computer-aided chart review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can use it?</a:t>
            </a:r>
          </a:p>
          <a:p>
            <a:pPr lvl="1"/>
            <a:r>
              <a:rPr lang="en-US" dirty="0" smtClean="0"/>
              <a:t>Basically anyone with </a:t>
            </a:r>
            <a:r>
              <a:rPr lang="en-US" dirty="0" err="1" smtClean="0"/>
              <a:t>MiChart</a:t>
            </a:r>
            <a:r>
              <a:rPr lang="en-US" dirty="0" smtClean="0"/>
              <a:t> access</a:t>
            </a:r>
          </a:p>
          <a:p>
            <a:pPr lvl="1"/>
            <a:r>
              <a:rPr lang="en-US" dirty="0" smtClean="0"/>
              <a:t>BUT, you have to have a valid reason to use it:</a:t>
            </a:r>
          </a:p>
          <a:p>
            <a:pPr lvl="2"/>
            <a:r>
              <a:rPr lang="en-US" dirty="0" smtClean="0"/>
              <a:t>Research</a:t>
            </a:r>
          </a:p>
          <a:p>
            <a:pPr lvl="2"/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Quality Improvement</a:t>
            </a:r>
          </a:p>
          <a:p>
            <a:pPr lvl="2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“Curiosity” is not a valid reason, unless that curiosity is related to a review preparatory to research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All usage is tracked and audited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access:</a:t>
            </a:r>
          </a:p>
          <a:p>
            <a:pPr lvl="1"/>
            <a:r>
              <a:rPr lang="en-US" dirty="0" smtClean="0"/>
              <a:t>Option 1: Create account through </a:t>
            </a:r>
            <a:r>
              <a:rPr lang="en-US" dirty="0" err="1" smtClean="0"/>
              <a:t>MiChart</a:t>
            </a:r>
            <a:endParaRPr lang="en-US" dirty="0" smtClean="0"/>
          </a:p>
          <a:p>
            <a:pPr lvl="2"/>
            <a:r>
              <a:rPr lang="en-US" dirty="0" smtClean="0"/>
              <a:t>Open up a patient</a:t>
            </a:r>
          </a:p>
          <a:p>
            <a:pPr lvl="2"/>
            <a:r>
              <a:rPr lang="en-US" dirty="0" smtClean="0"/>
              <a:t>Click on More in bottom left corner</a:t>
            </a:r>
          </a:p>
          <a:p>
            <a:pPr lvl="2"/>
            <a:r>
              <a:rPr lang="en-US" dirty="0" smtClean="0"/>
              <a:t>Navigate to Other Clinical Systems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EMERSE</a:t>
            </a:r>
          </a:p>
          <a:p>
            <a:pPr lvl="2"/>
            <a:r>
              <a:rPr lang="en-US" dirty="0" smtClean="0">
                <a:sym typeface="Wingdings"/>
              </a:rPr>
              <a:t>You will be logged in and the patient in </a:t>
            </a:r>
            <a:r>
              <a:rPr lang="en-US" dirty="0" err="1" smtClean="0">
                <a:sym typeface="Wingdings"/>
              </a:rPr>
              <a:t>MiChart</a:t>
            </a:r>
            <a:r>
              <a:rPr lang="en-US" dirty="0" smtClean="0">
                <a:sym typeface="Wingdings"/>
              </a:rPr>
              <a:t> will be moved over automatically</a:t>
            </a:r>
          </a:p>
          <a:p>
            <a:pPr lvl="2"/>
            <a:r>
              <a:rPr lang="en-US" dirty="0" smtClean="0">
                <a:sym typeface="Wingdings"/>
              </a:rPr>
              <a:t>After this, you can either login through </a:t>
            </a:r>
            <a:r>
              <a:rPr lang="en-US" dirty="0" err="1" smtClean="0">
                <a:sym typeface="Wingdings"/>
              </a:rPr>
              <a:t>MiChart</a:t>
            </a:r>
            <a:r>
              <a:rPr lang="en-US" dirty="0" smtClean="0">
                <a:sym typeface="Wingdings"/>
              </a:rPr>
              <a:t> or simply visit https://</a:t>
            </a:r>
            <a:r>
              <a:rPr lang="en-US" dirty="0" err="1" smtClean="0">
                <a:sym typeface="Wingdings"/>
              </a:rPr>
              <a:t>emerse.med.umich.edu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get access:</a:t>
            </a:r>
          </a:p>
          <a:p>
            <a:pPr lvl="1"/>
            <a:r>
              <a:rPr lang="en-US" dirty="0" smtClean="0"/>
              <a:t>Option 2: Data Office can create account, preferred option for research. </a:t>
            </a:r>
            <a:r>
              <a:rPr lang="en-US" dirty="0" err="1" smtClean="0"/>
              <a:t>Prerequsites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Level-2 password</a:t>
            </a:r>
          </a:p>
          <a:p>
            <a:pPr lvl="2"/>
            <a:r>
              <a:rPr lang="en-US" dirty="0" smtClean="0"/>
              <a:t>PEERRS training</a:t>
            </a:r>
          </a:p>
          <a:p>
            <a:pPr lvl="2"/>
            <a:r>
              <a:rPr lang="en-US" dirty="0" smtClean="0"/>
              <a:t>IRB approval</a:t>
            </a:r>
          </a:p>
          <a:p>
            <a:pPr lvl="2"/>
            <a:r>
              <a:rPr lang="en-US" dirty="0" smtClean="0"/>
              <a:t>Complete access request form (</a:t>
            </a:r>
            <a:r>
              <a:rPr lang="en-US" dirty="0" err="1" smtClean="0"/>
              <a:t>https://www.umms.med.umich.edu/data-office-requests/accessrequests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Data Office </a:t>
            </a:r>
            <a:r>
              <a:rPr lang="en-US" dirty="0" err="1" smtClean="0"/>
              <a:t>MLearning</a:t>
            </a:r>
            <a:r>
              <a:rPr lang="en-US" dirty="0" smtClean="0"/>
              <a:t> training (training link is sent after request form is submitted)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contact information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All things general EMERSE usage related:</a:t>
            </a:r>
          </a:p>
          <a:p>
            <a:pPr lvl="2"/>
            <a:r>
              <a:rPr lang="en-US" dirty="0" smtClean="0"/>
              <a:t>David Hanauer, </a:t>
            </a:r>
            <a:r>
              <a:rPr lang="en-US" dirty="0" smtClean="0">
                <a:hlinkClick r:id="rId2"/>
              </a:rPr>
              <a:t>hanauer@umich.edu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 things EMERSE research access related:</a:t>
            </a:r>
          </a:p>
          <a:p>
            <a:pPr lvl="2"/>
            <a:r>
              <a:rPr lang="en-US" dirty="0" err="1" smtClean="0"/>
              <a:t>Arika</a:t>
            </a:r>
            <a:r>
              <a:rPr lang="en-US" dirty="0" smtClean="0"/>
              <a:t> Owens, </a:t>
            </a:r>
            <a:r>
              <a:rPr lang="en-US" dirty="0" smtClean="0">
                <a:hlinkClick r:id="rId3"/>
              </a:rPr>
              <a:t>arikao@med.umich.edu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EMERSE website: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b="1" dirty="0" err="1" smtClean="0"/>
              <a:t>e</a:t>
            </a:r>
            <a:r>
              <a:rPr lang="en-US" b="1" dirty="0" err="1" smtClean="0"/>
              <a:t>merse.med.umich.edu</a:t>
            </a: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This is behind the UM firewall, so if you’re not at the medical center you will need the VPN to access 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495</Words>
  <Application>Microsoft Macintosh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EMERSE 101</vt:lpstr>
      <vt:lpstr>EMERSE 101</vt:lpstr>
      <vt:lpstr>EMERSE 101</vt:lpstr>
      <vt:lpstr>EMERSE 101</vt:lpstr>
      <vt:lpstr>EMERSE 101</vt:lpstr>
      <vt:lpstr>EMERSE 101</vt:lpstr>
      <vt:lpstr>EMERSE 101</vt:lpstr>
      <vt:lpstr>EMERSE 101</vt:lpstr>
      <vt:lpstr>EMERSE 101</vt:lpstr>
      <vt:lpstr>EMERSE 101</vt:lpstr>
      <vt:lpstr>EMERSE 101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EMERSE 101</dc:title>
  <dc:creator>David Hanauer</dc:creator>
  <cp:lastModifiedBy>David Hanauer</cp:lastModifiedBy>
  <cp:revision>11</cp:revision>
  <dcterms:created xsi:type="dcterms:W3CDTF">2019-04-10T00:41:03Z</dcterms:created>
  <dcterms:modified xsi:type="dcterms:W3CDTF">2019-04-10T00:43:10Z</dcterms:modified>
</cp:coreProperties>
</file>