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72" r:id="rId2"/>
    <p:sldId id="256" r:id="rId3"/>
    <p:sldId id="277" r:id="rId4"/>
    <p:sldId id="297" r:id="rId5"/>
    <p:sldId id="286" r:id="rId6"/>
    <p:sldId id="287" r:id="rId7"/>
    <p:sldId id="295" r:id="rId8"/>
    <p:sldId id="296" r:id="rId9"/>
    <p:sldId id="294" r:id="rId10"/>
    <p:sldId id="292" r:id="rId11"/>
    <p:sldId id="308" r:id="rId12"/>
    <p:sldId id="289" r:id="rId13"/>
    <p:sldId id="291" r:id="rId14"/>
    <p:sldId id="330" r:id="rId15"/>
    <p:sldId id="340" r:id="rId16"/>
    <p:sldId id="332" r:id="rId17"/>
    <p:sldId id="334" r:id="rId18"/>
    <p:sldId id="333" r:id="rId19"/>
    <p:sldId id="336" r:id="rId20"/>
    <p:sldId id="346" r:id="rId21"/>
    <p:sldId id="331" r:id="rId22"/>
    <p:sldId id="301" r:id="rId23"/>
    <p:sldId id="311" r:id="rId24"/>
    <p:sldId id="309" r:id="rId25"/>
    <p:sldId id="310" r:id="rId26"/>
    <p:sldId id="302" r:id="rId27"/>
    <p:sldId id="303" r:id="rId28"/>
    <p:sldId id="312" r:id="rId29"/>
    <p:sldId id="313" r:id="rId30"/>
    <p:sldId id="306" r:id="rId31"/>
    <p:sldId id="305" r:id="rId32"/>
    <p:sldId id="307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DD"/>
    <a:srgbClr val="D3002A"/>
    <a:srgbClr val="C70E1E"/>
    <a:srgbClr val="FF002A"/>
    <a:srgbClr val="F0F8F8"/>
    <a:srgbClr val="FFF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63"/>
    <p:restoredTop sz="94674"/>
  </p:normalViewPr>
  <p:slideViewPr>
    <p:cSldViewPr snapToGrid="0" snapToObjects="1" showGuides="1">
      <p:cViewPr varScale="1">
        <p:scale>
          <a:sx n="129" d="100"/>
          <a:sy n="129" d="100"/>
        </p:scale>
        <p:origin x="200" y="768"/>
      </p:cViewPr>
      <p:guideLst>
        <p:guide orient="horz" pos="1620"/>
        <p:guide pos="287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BDF05-7FDC-F649-ACC5-0A75F6626DD8}" type="datetimeFigureOut">
              <a:rPr lang="en-US" smtClean="0"/>
              <a:t>7/7/20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F6ED0-2830-7F4B-A19A-9F9C7B1A7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19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F6ED0-2830-7F4B-A19A-9F9C7B1A71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89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F4F3-2811-A14E-9658-4A648D1D0297}" type="datetimeFigureOut">
              <a:rPr lang="en-US" smtClean="0"/>
              <a:pPr/>
              <a:t>7/7/20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5622-6D98-DB4E-BA16-16B3EB395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F4F3-2811-A14E-9658-4A648D1D0297}" type="datetimeFigureOut">
              <a:rPr lang="en-US" smtClean="0"/>
              <a:pPr/>
              <a:t>7/7/20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5622-6D98-DB4E-BA16-16B3EB395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F4F3-2811-A14E-9658-4A648D1D0297}" type="datetimeFigureOut">
              <a:rPr lang="en-US" smtClean="0"/>
              <a:pPr/>
              <a:t>7/7/20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5622-6D98-DB4E-BA16-16B3EB395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F4F3-2811-A14E-9658-4A648D1D0297}" type="datetimeFigureOut">
              <a:rPr lang="en-US" smtClean="0"/>
              <a:pPr/>
              <a:t>7/7/20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5622-6D98-DB4E-BA16-16B3EB395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F4F3-2811-A14E-9658-4A648D1D0297}" type="datetimeFigureOut">
              <a:rPr lang="en-US" smtClean="0"/>
              <a:pPr/>
              <a:t>7/7/20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5622-6D98-DB4E-BA16-16B3EB395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F4F3-2811-A14E-9658-4A648D1D0297}" type="datetimeFigureOut">
              <a:rPr lang="en-US" smtClean="0"/>
              <a:pPr/>
              <a:t>7/7/20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5622-6D98-DB4E-BA16-16B3EB395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F4F3-2811-A14E-9658-4A648D1D0297}" type="datetimeFigureOut">
              <a:rPr lang="en-US" smtClean="0"/>
              <a:pPr/>
              <a:t>7/7/20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5622-6D98-DB4E-BA16-16B3EB395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F4F3-2811-A14E-9658-4A648D1D0297}" type="datetimeFigureOut">
              <a:rPr lang="en-US" smtClean="0"/>
              <a:pPr/>
              <a:t>7/7/20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5622-6D98-DB4E-BA16-16B3EB395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F4F3-2811-A14E-9658-4A648D1D0297}" type="datetimeFigureOut">
              <a:rPr lang="en-US" smtClean="0"/>
              <a:pPr/>
              <a:t>7/7/20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5622-6D98-DB4E-BA16-16B3EB395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F4F3-2811-A14E-9658-4A648D1D0297}" type="datetimeFigureOut">
              <a:rPr lang="en-US" smtClean="0"/>
              <a:pPr/>
              <a:t>7/7/20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5622-6D98-DB4E-BA16-16B3EB395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F4F3-2811-A14E-9658-4A648D1D0297}" type="datetimeFigureOut">
              <a:rPr lang="en-US" smtClean="0"/>
              <a:pPr/>
              <a:t>7/7/20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5622-6D98-DB4E-BA16-16B3EB395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4F4F3-2811-A14E-9658-4A648D1D0297}" type="datetimeFigureOut">
              <a:rPr lang="en-US" smtClean="0"/>
              <a:pPr/>
              <a:t>7/7/20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45622-6D98-DB4E-BA16-16B3EB395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hanauer@umich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487" y="3410411"/>
            <a:ext cx="3717635" cy="1390407"/>
          </a:xfrm>
        </p:spPr>
        <p:txBody>
          <a:bodyPr>
            <a:noAutofit/>
          </a:bodyPr>
          <a:lstStyle/>
          <a:p>
            <a:pPr algn="l"/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David </a:t>
            </a:r>
            <a:r>
              <a:rPr lang="en-US" sz="2200" dirty="0" err="1">
                <a:solidFill>
                  <a:schemeClr val="tx1"/>
                </a:solidFill>
                <a:latin typeface="Arial"/>
                <a:cs typeface="Arial"/>
              </a:rPr>
              <a:t>Hanauer</a:t>
            </a:r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, MD, MS</a:t>
            </a:r>
          </a:p>
          <a:p>
            <a:pPr algn="l"/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University of Michigan</a:t>
            </a:r>
          </a:p>
          <a:p>
            <a:pPr algn="l"/>
            <a:r>
              <a:rPr lang="en-US" sz="2200" dirty="0">
                <a:solidFill>
                  <a:schemeClr val="tx1"/>
                </a:solidFill>
                <a:latin typeface="Arial"/>
                <a:cs typeface="Arial"/>
                <a:hlinkClick r:id="rId2"/>
              </a:rPr>
              <a:t>hanauer@umich.edu</a:t>
            </a:r>
            <a:endParaRPr lang="en-US" sz="22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Twitter: @DavidHanauer2</a:t>
            </a:r>
          </a:p>
        </p:txBody>
      </p:sp>
      <p:pic>
        <p:nvPicPr>
          <p:cNvPr id="4" name="Picture 3" descr="transparent 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251" y="991454"/>
            <a:ext cx="6393600" cy="17560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5ADB7C-747D-5248-98F3-E0A6B2BF8FDB}"/>
              </a:ext>
            </a:extLst>
          </p:cNvPr>
          <p:cNvSpPr/>
          <p:nvPr/>
        </p:nvSpPr>
        <p:spPr>
          <a:xfrm>
            <a:off x="4297173" y="3418944"/>
            <a:ext cx="46730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Arial"/>
                <a:cs typeface="Arial"/>
              </a:rPr>
              <a:t>MARCH Informatics Committee </a:t>
            </a:r>
            <a:r>
              <a:rPr lang="en-US" sz="2200" dirty="0" err="1">
                <a:latin typeface="Arial"/>
                <a:cs typeface="Arial"/>
              </a:rPr>
              <a:t>Mtg</a:t>
            </a:r>
            <a:endParaRPr lang="en-US" sz="2200" dirty="0">
              <a:latin typeface="Arial"/>
              <a:cs typeface="Arial"/>
            </a:endParaRPr>
          </a:p>
          <a:p>
            <a:r>
              <a:rPr lang="en-US" sz="2200" dirty="0">
                <a:latin typeface="Arial"/>
                <a:cs typeface="Arial"/>
              </a:rPr>
              <a:t>July 7,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CEA194-C045-ED4C-A67F-61DED1BC2572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521099F7-F254-FC42-87E6-6441127A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EMERSE vs 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582B1-3FDC-994B-BC21-28695804F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2873" y="2821560"/>
            <a:ext cx="7772400" cy="249828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EMERSE: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augmented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intelligence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NLP: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intelligence</a:t>
            </a:r>
          </a:p>
        </p:txBody>
      </p:sp>
      <p:pic>
        <p:nvPicPr>
          <p:cNvPr id="15" name="Picture 14" descr="transparent background.png">
            <a:extLst>
              <a:ext uri="{FF2B5EF4-FFF2-40B4-BE49-F238E27FC236}">
                <a16:creationId xmlns:a16="http://schemas.microsoft.com/office/drawing/2014/main" id="{89DA012B-51C2-3048-97A7-9853B7F07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49BD9A-33E6-E74A-95EB-74D5CA0BD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20655"/>
            <a:ext cx="1052703" cy="1201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89D2AF-9815-E641-B1ED-482F2A95D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76" y="3685032"/>
            <a:ext cx="830000" cy="1202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F1E8C8-5856-6E45-BA99-259315141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488" y="944357"/>
            <a:ext cx="4101084" cy="14353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33E8F7-AAF0-3B45-BF30-7E92277C7C5C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206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521099F7-F254-FC42-87E6-6441127A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EMERSE vs NLP</a:t>
            </a:r>
          </a:p>
        </p:txBody>
      </p:sp>
      <p:pic>
        <p:nvPicPr>
          <p:cNvPr id="15" name="Picture 14" descr="transparent background.png">
            <a:extLst>
              <a:ext uri="{FF2B5EF4-FFF2-40B4-BE49-F238E27FC236}">
                <a16:creationId xmlns:a16="http://schemas.microsoft.com/office/drawing/2014/main" id="{89DA012B-51C2-3048-97A7-9853B7F07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C0FBB2-86AF-9840-8917-3DBBF602B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737" y="2584108"/>
            <a:ext cx="2812526" cy="168576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2FA191-85AC-BF41-8F0B-56F185A63DD8}"/>
              </a:ext>
            </a:extLst>
          </p:cNvPr>
          <p:cNvCxnSpPr>
            <a:cxnSpLocks/>
          </p:cNvCxnSpPr>
          <p:nvPr/>
        </p:nvCxnSpPr>
        <p:spPr>
          <a:xfrm>
            <a:off x="4334256" y="4169664"/>
            <a:ext cx="0" cy="43410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395FBC-1FD5-7048-9222-550B9ED94EBD}"/>
              </a:ext>
            </a:extLst>
          </p:cNvPr>
          <p:cNvCxnSpPr>
            <a:cxnSpLocks/>
          </p:cNvCxnSpPr>
          <p:nvPr/>
        </p:nvCxnSpPr>
        <p:spPr>
          <a:xfrm flipH="1">
            <a:off x="1773936" y="4611235"/>
            <a:ext cx="256032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26B001-A645-A642-AA1D-C2351FA53E85}"/>
              </a:ext>
            </a:extLst>
          </p:cNvPr>
          <p:cNvCxnSpPr>
            <a:cxnSpLocks/>
          </p:cNvCxnSpPr>
          <p:nvPr/>
        </p:nvCxnSpPr>
        <p:spPr>
          <a:xfrm flipH="1">
            <a:off x="6068706" y="3562577"/>
            <a:ext cx="1273926" cy="1401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15E79FD-0E61-7A41-90AD-479A276F915B}"/>
              </a:ext>
            </a:extLst>
          </p:cNvPr>
          <p:cNvSpPr/>
          <p:nvPr/>
        </p:nvSpPr>
        <p:spPr>
          <a:xfrm>
            <a:off x="249610" y="4374713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EMERSE</a:t>
            </a:r>
            <a:endParaRPr lang="en-US" sz="2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2862026-BD3F-324A-A2A0-40B39CFC8FA1}"/>
              </a:ext>
            </a:extLst>
          </p:cNvPr>
          <p:cNvSpPr/>
          <p:nvPr/>
        </p:nvSpPr>
        <p:spPr>
          <a:xfrm>
            <a:off x="7434072" y="3341335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NLP</a:t>
            </a:r>
            <a:endParaRPr lang="en-US" sz="24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F2B41A6-379B-5746-8D9F-0C4B5A413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488" y="944357"/>
            <a:ext cx="4101084" cy="1435379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A3B5C40E-BAE9-9B45-A7C9-45A6907BC4A6}"/>
              </a:ext>
            </a:extLst>
          </p:cNvPr>
          <p:cNvSpPr/>
          <p:nvPr/>
        </p:nvSpPr>
        <p:spPr>
          <a:xfrm>
            <a:off x="1697736" y="4538855"/>
            <a:ext cx="134112" cy="13411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16D73DF-925E-3C41-97B6-18C9C15C1FF9}"/>
              </a:ext>
            </a:extLst>
          </p:cNvPr>
          <p:cNvSpPr/>
          <p:nvPr/>
        </p:nvSpPr>
        <p:spPr>
          <a:xfrm>
            <a:off x="7303008" y="3495521"/>
            <a:ext cx="134112" cy="13411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4A9885-ED9D-D94D-B46B-49F6CB46C5FD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615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521099F7-F254-FC42-87E6-6441127A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With EMERSE: find cohorts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582B1-3FDC-994B-BC21-28695804F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375904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EMERSE allows you to find cohorts based on things mentioned in the notes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more!</a:t>
            </a: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transparent background.png">
            <a:extLst>
              <a:ext uri="{FF2B5EF4-FFF2-40B4-BE49-F238E27FC236}">
                <a16:creationId xmlns:a16="http://schemas.microsoft.com/office/drawing/2014/main" id="{1787D357-0094-9D45-84EC-F79EBEB86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600FB-81B5-C24F-9EDD-4BB79439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388" y="2294453"/>
            <a:ext cx="1364010" cy="20985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9A0849-BDC5-3C47-BC97-072180479D3B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862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521099F7-F254-FC42-87E6-6441127A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Find cohorts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582B1-3FDC-994B-BC21-28695804F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375904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It’s perfect for finding diagnoses that don’t have a specific ICD-10 code… like leiomyosarcoma…</a:t>
            </a:r>
          </a:p>
        </p:txBody>
      </p:sp>
      <p:pic>
        <p:nvPicPr>
          <p:cNvPr id="14" name="Picture 13" descr="transparent background.png">
            <a:extLst>
              <a:ext uri="{FF2B5EF4-FFF2-40B4-BE49-F238E27FC236}">
                <a16:creationId xmlns:a16="http://schemas.microsoft.com/office/drawing/2014/main" id="{0794A7E0-C6EB-5543-9AC3-E31DE16F8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D21ADD-B988-D345-AA31-945F1B3C6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80419"/>
            <a:ext cx="6663535" cy="1523348"/>
          </a:xfrm>
          <a:prstGeom prst="rect">
            <a:avLst/>
          </a:prstGeom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2FB683-173B-2A41-A354-C3E8F357C8F7}"/>
              </a:ext>
            </a:extLst>
          </p:cNvPr>
          <p:cNvSpPr/>
          <p:nvPr/>
        </p:nvSpPr>
        <p:spPr>
          <a:xfrm>
            <a:off x="753160" y="464112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https://www.icd10data.com/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search?s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=leiomyosarcoma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37DB11-7B69-5043-A3DF-233D04B468A6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237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Title 1">
            <a:extLst>
              <a:ext uri="{FF2B5EF4-FFF2-40B4-BE49-F238E27FC236}">
                <a16:creationId xmlns:a16="http://schemas.microsoft.com/office/drawing/2014/main" id="{989A064D-0FD6-0749-B065-0535204B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Highlight documents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 chart review</a:t>
            </a:r>
          </a:p>
        </p:txBody>
      </p:sp>
      <p:pic>
        <p:nvPicPr>
          <p:cNvPr id="18" name="Picture 17" descr="transparent background.png">
            <a:extLst>
              <a:ext uri="{FF2B5EF4-FFF2-40B4-BE49-F238E27FC236}">
                <a16:creationId xmlns:a16="http://schemas.microsoft.com/office/drawing/2014/main" id="{ACB3C588-F084-104D-A40E-D7072423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A258F3-A851-6944-A682-1BEAB366CA79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C00989-3157-5F45-94EC-9559E052E17A}"/>
              </a:ext>
            </a:extLst>
          </p:cNvPr>
          <p:cNvSpPr/>
          <p:nvPr/>
        </p:nvSpPr>
        <p:spPr>
          <a:xfrm>
            <a:off x="7601498" y="1324232"/>
            <a:ext cx="929854" cy="286719"/>
          </a:xfrm>
          <a:prstGeom prst="rect">
            <a:avLst/>
          </a:prstGeom>
          <a:solidFill>
            <a:srgbClr val="FFFF00">
              <a:alpha val="6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DB453F-CC84-684E-8635-0223E8852162}"/>
              </a:ext>
            </a:extLst>
          </p:cNvPr>
          <p:cNvSpPr/>
          <p:nvPr/>
        </p:nvSpPr>
        <p:spPr>
          <a:xfrm>
            <a:off x="4969968" y="3199615"/>
            <a:ext cx="1947073" cy="286719"/>
          </a:xfrm>
          <a:prstGeom prst="rect">
            <a:avLst/>
          </a:prstGeom>
          <a:solidFill>
            <a:srgbClr val="92D050">
              <a:alpha val="6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11D1ED-A459-AF49-B4C2-5AD9466FD378}"/>
              </a:ext>
            </a:extLst>
          </p:cNvPr>
          <p:cNvSpPr/>
          <p:nvPr/>
        </p:nvSpPr>
        <p:spPr>
          <a:xfrm>
            <a:off x="2893272" y="2907190"/>
            <a:ext cx="1587697" cy="286719"/>
          </a:xfrm>
          <a:prstGeom prst="rect">
            <a:avLst/>
          </a:prstGeom>
          <a:solidFill>
            <a:srgbClr val="00B0F0">
              <a:alpha val="6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AFF5E6-AC84-DA4B-AA39-6A45F76FF1BF}"/>
              </a:ext>
            </a:extLst>
          </p:cNvPr>
          <p:cNvSpPr/>
          <p:nvPr/>
        </p:nvSpPr>
        <p:spPr>
          <a:xfrm>
            <a:off x="5576850" y="2654760"/>
            <a:ext cx="2503281" cy="286719"/>
          </a:xfrm>
          <a:prstGeom prst="rect">
            <a:avLst/>
          </a:prstGeom>
          <a:solidFill>
            <a:srgbClr val="FF2BF0">
              <a:alpha val="6470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5D3CC1-A7E2-D547-B52B-030A7AD0E163}"/>
              </a:ext>
            </a:extLst>
          </p:cNvPr>
          <p:cNvSpPr/>
          <p:nvPr/>
        </p:nvSpPr>
        <p:spPr>
          <a:xfrm>
            <a:off x="5149655" y="2182600"/>
            <a:ext cx="1849022" cy="286719"/>
          </a:xfrm>
          <a:prstGeom prst="rect">
            <a:avLst/>
          </a:prstGeom>
          <a:solidFill>
            <a:schemeClr val="accent6">
              <a:lumMod val="40000"/>
              <a:lumOff val="60000"/>
              <a:alpha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3FD13A9-2B64-3B45-A35F-3621D016B0A3}"/>
              </a:ext>
            </a:extLst>
          </p:cNvPr>
          <p:cNvSpPr/>
          <p:nvPr/>
        </p:nvSpPr>
        <p:spPr>
          <a:xfrm>
            <a:off x="4480969" y="1870653"/>
            <a:ext cx="2844795" cy="286719"/>
          </a:xfrm>
          <a:prstGeom prst="rect">
            <a:avLst/>
          </a:prstGeom>
          <a:solidFill>
            <a:schemeClr val="accent6">
              <a:lumMod val="75000"/>
              <a:alpha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BEE428-515E-FD43-81CF-C439F7EA9D2B}"/>
              </a:ext>
            </a:extLst>
          </p:cNvPr>
          <p:cNvSpPr/>
          <p:nvPr/>
        </p:nvSpPr>
        <p:spPr>
          <a:xfrm>
            <a:off x="457199" y="4236152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www.ncbi.nlm.nih.gov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pmc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/articles/PMC7256550/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208E04-5969-6249-99AE-D5C019F47CD5}"/>
              </a:ext>
            </a:extLst>
          </p:cNvPr>
          <p:cNvSpPr/>
          <p:nvPr/>
        </p:nvSpPr>
        <p:spPr>
          <a:xfrm>
            <a:off x="457199" y="1608296"/>
            <a:ext cx="1907931" cy="286719"/>
          </a:xfrm>
          <a:prstGeom prst="rect">
            <a:avLst/>
          </a:prstGeom>
          <a:solidFill>
            <a:srgbClr val="FFFF00">
              <a:alpha val="6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CD61789-C6EC-B443-B687-7580D068A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1858"/>
            <a:ext cx="8375904" cy="31734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chest x-ray was obtained and revealed the presence of patchy consolidations in bilateral lower lobes. CT chest/abdomen/pelvis (Fig. 1 ) was notable for diffuse ground-glass opacities in the periphery of bilateral lungs as well as splenomegaly with a splenic hypodensity measuring 8.6 × 0.7 cm and surrounding peri-splenic edema, consistent with a splenic infarct. Hydroxychloroquine and a one-time dose of Tocilizumab were administered along with supportive measures. A continuous heparin infusion was also initiated and patient was admitted to the general medical ward for further workup.</a:t>
            </a:r>
          </a:p>
        </p:txBody>
      </p:sp>
    </p:spTree>
    <p:extLst>
      <p:ext uri="{BB962C8B-B14F-4D97-AF65-F5344CB8AC3E}">
        <p14:creationId xmlns:p14="http://schemas.microsoft.com/office/powerpoint/2010/main" val="1980547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Title 1">
            <a:extLst>
              <a:ext uri="{FF2B5EF4-FFF2-40B4-BE49-F238E27FC236}">
                <a16:creationId xmlns:a16="http://schemas.microsoft.com/office/drawing/2014/main" id="{989A064D-0FD6-0749-B065-0535204B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Chart review</a:t>
            </a:r>
          </a:p>
        </p:txBody>
      </p:sp>
      <p:pic>
        <p:nvPicPr>
          <p:cNvPr id="18" name="Picture 17" descr="transparent background.png">
            <a:extLst>
              <a:ext uri="{FF2B5EF4-FFF2-40B4-BE49-F238E27FC236}">
                <a16:creationId xmlns:a16="http://schemas.microsoft.com/office/drawing/2014/main" id="{ACB3C588-F084-104D-A40E-D7072423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A258F3-A851-6944-A682-1BEAB366CA79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88D9D-371F-9C45-BF08-3DB2C2627940}"/>
              </a:ext>
            </a:extLst>
          </p:cNvPr>
          <p:cNvSpPr txBox="1"/>
          <p:nvPr/>
        </p:nvSpPr>
        <p:spPr>
          <a:xfrm>
            <a:off x="271669" y="1170222"/>
            <a:ext cx="8295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Research team at Michigan Medicine used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EMERSE to identify presenting symptoms for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COVID-19, including: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36148F-A585-D949-A2E1-58FD7D6A9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773095"/>
              </p:ext>
            </p:extLst>
          </p:nvPr>
        </p:nvGraphicFramePr>
        <p:xfrm>
          <a:off x="378069" y="2479184"/>
          <a:ext cx="6743700" cy="222775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740877">
                  <a:extLst>
                    <a:ext uri="{9D8B030D-6E8A-4147-A177-3AD203B41FA5}">
                      <a16:colId xmlns:a16="http://schemas.microsoft.com/office/drawing/2014/main" val="549540391"/>
                    </a:ext>
                  </a:extLst>
                </a:gridCol>
                <a:gridCol w="2303585">
                  <a:extLst>
                    <a:ext uri="{9D8B030D-6E8A-4147-A177-3AD203B41FA5}">
                      <a16:colId xmlns:a16="http://schemas.microsoft.com/office/drawing/2014/main" val="4067475295"/>
                    </a:ext>
                  </a:extLst>
                </a:gridCol>
                <a:gridCol w="2699238">
                  <a:extLst>
                    <a:ext uri="{9D8B030D-6E8A-4147-A177-3AD203B41FA5}">
                      <a16:colId xmlns:a16="http://schemas.microsoft.com/office/drawing/2014/main" val="305292762"/>
                    </a:ext>
                  </a:extLst>
                </a:gridCol>
              </a:tblGrid>
              <a:tr h="318251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dyspnea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rhinorrhea or congestion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vomiting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816716"/>
                  </a:ext>
                </a:extLst>
              </a:tr>
              <a:tr h="31825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wheezing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myalgia or arthralgia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abdominal pain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400108"/>
                  </a:ext>
                </a:extLst>
              </a:tr>
              <a:tr h="31825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fatigue or malaise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chest pain or tightness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694384"/>
                  </a:ext>
                </a:extLst>
              </a:tr>
              <a:tr h="31825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loss of smell or taste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673816"/>
                  </a:ext>
                </a:extLst>
              </a:tr>
              <a:tr h="31825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blood in sputum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loss of appetite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altered mental 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587212"/>
                  </a:ext>
                </a:extLst>
              </a:tr>
              <a:tr h="31825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sore throat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diarrhea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weakness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811568"/>
                  </a:ext>
                </a:extLst>
              </a:tr>
              <a:tr h="31825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fever or chills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lightheadedness or syncope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46252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3EFA54D-7E8D-7E41-9FF3-9D220A7D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69" y="229297"/>
            <a:ext cx="1206381" cy="757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0A6671-9CEA-C740-B59C-079058D34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139" y="131480"/>
            <a:ext cx="2305840" cy="30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52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Title 1">
            <a:extLst>
              <a:ext uri="{FF2B5EF4-FFF2-40B4-BE49-F238E27FC236}">
                <a16:creationId xmlns:a16="http://schemas.microsoft.com/office/drawing/2014/main" id="{989A064D-0FD6-0749-B065-0535204B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77" y="215549"/>
            <a:ext cx="8565502" cy="85725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EMERSE query expansion</a:t>
            </a:r>
          </a:p>
        </p:txBody>
      </p:sp>
      <p:pic>
        <p:nvPicPr>
          <p:cNvPr id="18" name="Picture 17" descr="transparent background.png">
            <a:extLst>
              <a:ext uri="{FF2B5EF4-FFF2-40B4-BE49-F238E27FC236}">
                <a16:creationId xmlns:a16="http://schemas.microsoft.com/office/drawing/2014/main" id="{ACB3C588-F084-104D-A40E-D7072423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A258F3-A851-6944-A682-1BEAB366CA79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776AE-9103-4C41-A7C9-B77DEFB66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881"/>
            <a:ext cx="9144000" cy="363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8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Title 1">
            <a:extLst>
              <a:ext uri="{FF2B5EF4-FFF2-40B4-BE49-F238E27FC236}">
                <a16:creationId xmlns:a16="http://schemas.microsoft.com/office/drawing/2014/main" id="{989A064D-0FD6-0749-B065-0535204B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77" y="215549"/>
            <a:ext cx="8565502" cy="85725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EMERSE query expansion</a:t>
            </a:r>
          </a:p>
        </p:txBody>
      </p:sp>
      <p:pic>
        <p:nvPicPr>
          <p:cNvPr id="18" name="Picture 17" descr="transparent background.png">
            <a:extLst>
              <a:ext uri="{FF2B5EF4-FFF2-40B4-BE49-F238E27FC236}">
                <a16:creationId xmlns:a16="http://schemas.microsoft.com/office/drawing/2014/main" id="{ACB3C588-F084-104D-A40E-D7072423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A258F3-A851-6944-A682-1BEAB366CA79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311CD7-C092-A04B-9E1B-4E728ED58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375904" cy="3805802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use “EMERSE Synonyms” or upload your own dataset (e.g., ICD-10, human phenotype ontology,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terms)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Simple file format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http://project-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emerse.org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/documentation/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administrator_guide.html#truepreparing-a-synonyms-file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241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Title 1">
            <a:extLst>
              <a:ext uri="{FF2B5EF4-FFF2-40B4-BE49-F238E27FC236}">
                <a16:creationId xmlns:a16="http://schemas.microsoft.com/office/drawing/2014/main" id="{989A064D-0FD6-0749-B065-0535204B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EMERSE Synonyms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A258F3-A851-6944-A682-1BEAB366CA79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62A744-C819-BE41-816E-6BFF9ED6F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375904" cy="3805802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Manually curated over past 12+ years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Terms/phrases not found in standard vocabularies, taxonomies, ontologies (but found in clinical notes)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Academic and non-academic licensing available*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1.1 million unique rows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Details are at:</a:t>
            </a:r>
          </a:p>
          <a:p>
            <a:pPr marL="457200" lvl="1" indent="0">
              <a:buNone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	http://project-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emerse.org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synonyms.html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explore a subset, visit:</a:t>
            </a:r>
          </a:p>
          <a:p>
            <a:pPr marL="457200" lvl="1" indent="0">
              <a:buNone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	http://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www.davidhanauer.com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EMERSE_synonyms_T_Terms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4795D6-3D6B-F546-9445-10FC690634DD}"/>
              </a:ext>
            </a:extLst>
          </p:cNvPr>
          <p:cNvSpPr txBox="1"/>
          <p:nvPr/>
        </p:nvSpPr>
        <p:spPr>
          <a:xfrm>
            <a:off x="6743624" y="2954613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*David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Hanauer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is entitled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to a portion of the license fees</a:t>
            </a:r>
          </a:p>
        </p:txBody>
      </p:sp>
    </p:spTree>
    <p:extLst>
      <p:ext uri="{BB962C8B-B14F-4D97-AF65-F5344CB8AC3E}">
        <p14:creationId xmlns:p14="http://schemas.microsoft.com/office/powerpoint/2010/main" val="250530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Title 1">
            <a:extLst>
              <a:ext uri="{FF2B5EF4-FFF2-40B4-BE49-F238E27FC236}">
                <a16:creationId xmlns:a16="http://schemas.microsoft.com/office/drawing/2014/main" id="{989A064D-0FD6-0749-B065-0535204B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15" y="189503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EMERSE Synonyms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A258F3-A851-6944-A682-1BEAB366CA79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0A277BF-70B1-524E-B994-AA63E036E6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824087"/>
              </p:ext>
            </p:extLst>
          </p:nvPr>
        </p:nvGraphicFramePr>
        <p:xfrm>
          <a:off x="457200" y="1200150"/>
          <a:ext cx="3750590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295">
                  <a:extLst>
                    <a:ext uri="{9D8B030D-6E8A-4147-A177-3AD203B41FA5}">
                      <a16:colId xmlns:a16="http://schemas.microsoft.com/office/drawing/2014/main" val="2185318894"/>
                    </a:ext>
                  </a:extLst>
                </a:gridCol>
                <a:gridCol w="1875295">
                  <a:extLst>
                    <a:ext uri="{9D8B030D-6E8A-4147-A177-3AD203B41FA5}">
                      <a16:colId xmlns:a16="http://schemas.microsoft.com/office/drawing/2014/main" val="196329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496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Acronyms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CXR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chest x-ray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35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Abbreviations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chemotherapy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152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Professional and consumer terms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emesis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981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Misspellings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diarriea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diahhrea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39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 and generic drug names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Tylenol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acetaminophen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176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Chemotherapy regimens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FOLFOX,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folinic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acid, fluorouracil, oxaliplatin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661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Word 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sleep, sleeping, sleepy</a:t>
                      </a: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519758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F6E3DA05-4976-5C41-AF90-C14E1A4BEB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2775825"/>
              </p:ext>
            </p:extLst>
          </p:nvPr>
        </p:nvGraphicFramePr>
        <p:xfrm>
          <a:off x="4759725" y="1197575"/>
          <a:ext cx="3750590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295">
                  <a:extLst>
                    <a:ext uri="{9D8B030D-6E8A-4147-A177-3AD203B41FA5}">
                      <a16:colId xmlns:a16="http://schemas.microsoft.com/office/drawing/2014/main" val="2185318894"/>
                    </a:ext>
                  </a:extLst>
                </a:gridCol>
                <a:gridCol w="1875295">
                  <a:extLst>
                    <a:ext uri="{9D8B030D-6E8A-4147-A177-3AD203B41FA5}">
                      <a16:colId xmlns:a16="http://schemas.microsoft.com/office/drawing/2014/main" val="196329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496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True synonyms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frigid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35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Phrasing variations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lido w/ epi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epi-lidocaine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152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Malapropisms/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usage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beast mass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prostrate cancer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981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Root word variations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adenotonsillectomy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tonsilloadenoidectomy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39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Hyphenations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pseudosarcomatous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pseudo-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sarcomatous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176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Idioms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 the knife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 the weather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661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Neologisms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trabecularity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(vs trabeculation)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519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2962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192777" y="2331198"/>
            <a:ext cx="378020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Arial"/>
                <a:cs typeface="Arial"/>
              </a:rPr>
              <a:t>these slides can be found at: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7201750" y="2771229"/>
            <a:ext cx="31356" cy="1851806"/>
          </a:xfrm>
          <a:prstGeom prst="straightConnector1">
            <a:avLst/>
          </a:prstGeom>
          <a:ln w="66675">
            <a:solidFill>
              <a:srgbClr val="C70E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transparent background.png">
            <a:extLst>
              <a:ext uri="{FF2B5EF4-FFF2-40B4-BE49-F238E27FC236}">
                <a16:creationId xmlns:a16="http://schemas.microsoft.com/office/drawing/2014/main" id="{B2112961-F51C-C244-9BA5-8E2C2C31B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sp useBgFill="1">
        <p:nvSpPr>
          <p:cNvPr id="15" name="Title 1">
            <a:extLst>
              <a:ext uri="{FF2B5EF4-FFF2-40B4-BE49-F238E27FC236}">
                <a16:creationId xmlns:a16="http://schemas.microsoft.com/office/drawing/2014/main" id="{86A4413F-AFFC-C643-B263-9AA127750223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If you’re thinking of taking notes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419ED0-522E-BC43-8630-03A2C489CB5B}"/>
              </a:ext>
            </a:extLst>
          </p:cNvPr>
          <p:cNvSpPr/>
          <p:nvPr/>
        </p:nvSpPr>
        <p:spPr>
          <a:xfrm>
            <a:off x="5526042" y="3246271"/>
            <a:ext cx="1556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link will be on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most slides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CD5F7-7877-044E-9529-62C875ED2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4" y="1034266"/>
            <a:ext cx="5386076" cy="41092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80580F-23C1-084D-BF0F-4EE6E3941DF0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Title 1">
            <a:extLst>
              <a:ext uri="{FF2B5EF4-FFF2-40B4-BE49-F238E27FC236}">
                <a16:creationId xmlns:a16="http://schemas.microsoft.com/office/drawing/2014/main" id="{989A064D-0FD6-0749-B065-0535204B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15" y="189503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EMERSE Bundles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A258F3-A851-6944-A682-1BEAB366CA79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584ADE-5005-CF48-A60B-86EC3F077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420" y="1046753"/>
            <a:ext cx="1748934" cy="2144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88A572-FA7A-4949-9C79-08F3BFCD3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542" y="1400631"/>
            <a:ext cx="1748934" cy="2144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604FA-651E-1F44-81EE-A3271F6B0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887" y="1778697"/>
            <a:ext cx="1748934" cy="2144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731040-206E-EB47-8FAC-A2B47C631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455" y="2119042"/>
            <a:ext cx="1748934" cy="2144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C957CD-EF45-5147-81CA-53C5749D0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387" y="2510641"/>
            <a:ext cx="1748934" cy="214457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8A21E6E-AD8C-E44D-830A-8EA1C64BA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375904" cy="38058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Saved sets of search terms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Shared among users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Helps standardize searches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Supports reproducibility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-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 teams publish Bundles</a:t>
            </a:r>
          </a:p>
          <a:p>
            <a:pPr marL="45720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in their publication’s appendix</a:t>
            </a:r>
          </a:p>
          <a:p>
            <a:pPr marL="457200" lvl="1" indent="0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(example: 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www.ncbi.nlm.nih.gov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pmc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/articles/PMC3860174/)</a:t>
            </a:r>
          </a:p>
        </p:txBody>
      </p:sp>
    </p:spTree>
    <p:extLst>
      <p:ext uri="{BB962C8B-B14F-4D97-AF65-F5344CB8AC3E}">
        <p14:creationId xmlns:p14="http://schemas.microsoft.com/office/powerpoint/2010/main" val="1972129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Title 1">
            <a:extLst>
              <a:ext uri="{FF2B5EF4-FFF2-40B4-BE49-F238E27FC236}">
                <a16:creationId xmlns:a16="http://schemas.microsoft.com/office/drawing/2014/main" id="{D455D28E-DBBD-6344-94EF-3DC9F3BB2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What’s in EMERSE?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98C13EC-5487-4A49-9984-CD8DBCCCB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375904" cy="38888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Free text notes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admission notes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history and physical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progress notes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pathology reports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radiology reports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more!</a:t>
            </a:r>
          </a:p>
          <a:p>
            <a:pPr lvl="1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@ Michigan: 	2.5 million patients</a:t>
            </a: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			170 million notes</a:t>
            </a: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			1995-present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transparent background.png">
            <a:extLst>
              <a:ext uri="{FF2B5EF4-FFF2-40B4-BE49-F238E27FC236}">
                <a16:creationId xmlns:a16="http://schemas.microsoft.com/office/drawing/2014/main" id="{7F41E6A3-28A0-B042-A8EF-378F9754F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79593-B196-034C-9372-BA7AFBFE9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526" y="1139952"/>
            <a:ext cx="3042283" cy="30422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0FD6D5-8F0A-4049-962C-3DE19BC3B2E1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003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521099F7-F254-FC42-87E6-6441127A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What’s not in EMERSE?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582B1-3FDC-994B-BC21-28695804F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375904" cy="38058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Structured data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discrete lab values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vital signs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billing codes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transparent background.png">
            <a:extLst>
              <a:ext uri="{FF2B5EF4-FFF2-40B4-BE49-F238E27FC236}">
                <a16:creationId xmlns:a16="http://schemas.microsoft.com/office/drawing/2014/main" id="{0794A7E0-C6EB-5543-9AC3-E31DE16F8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36C95-CD56-D54A-BD36-63FFC6D1F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210" y="1039419"/>
            <a:ext cx="3633188" cy="32166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D7EA4E-5796-584D-88C5-2D530B56531E}"/>
              </a:ext>
            </a:extLst>
          </p:cNvPr>
          <p:cNvSpPr/>
          <p:nvPr/>
        </p:nvSpPr>
        <p:spPr>
          <a:xfrm>
            <a:off x="520930" y="401179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Other tools such as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i2b2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exist for structured 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3F464C-C95F-7F4C-B4C8-DA3B9713E8B9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4251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521099F7-F254-FC42-87E6-6441127A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Typical workflow</a:t>
            </a:r>
          </a:p>
        </p:txBody>
      </p:sp>
      <p:pic>
        <p:nvPicPr>
          <p:cNvPr id="14" name="Picture 13" descr="transparent background.png">
            <a:extLst>
              <a:ext uri="{FF2B5EF4-FFF2-40B4-BE49-F238E27FC236}">
                <a16:creationId xmlns:a16="http://schemas.microsoft.com/office/drawing/2014/main" id="{0794A7E0-C6EB-5543-9AC3-E31DE16F8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FBB077D-5A89-CD4B-A34D-F18347F7C92B}"/>
              </a:ext>
            </a:extLst>
          </p:cNvPr>
          <p:cNvSpPr/>
          <p:nvPr/>
        </p:nvSpPr>
        <p:spPr>
          <a:xfrm>
            <a:off x="1519750" y="1387251"/>
            <a:ext cx="596995" cy="5969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2D1B94-8111-2449-AF1C-4A34E47968B1}"/>
              </a:ext>
            </a:extLst>
          </p:cNvPr>
          <p:cNvSpPr/>
          <p:nvPr/>
        </p:nvSpPr>
        <p:spPr>
          <a:xfrm>
            <a:off x="4213769" y="1387250"/>
            <a:ext cx="596995" cy="5969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EFAADC6-7FA8-F24E-B092-D8F970AE651A}"/>
              </a:ext>
            </a:extLst>
          </p:cNvPr>
          <p:cNvSpPr/>
          <p:nvPr/>
        </p:nvSpPr>
        <p:spPr>
          <a:xfrm>
            <a:off x="6907788" y="1387249"/>
            <a:ext cx="596995" cy="5969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C35850-DFFE-194A-B80E-691440D74DA2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2116745" y="1685748"/>
            <a:ext cx="209702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831851-5286-6E44-AE5C-862603724197}"/>
              </a:ext>
            </a:extLst>
          </p:cNvPr>
          <p:cNvCxnSpPr>
            <a:cxnSpLocks/>
          </p:cNvCxnSpPr>
          <p:nvPr/>
        </p:nvCxnSpPr>
        <p:spPr>
          <a:xfrm flipV="1">
            <a:off x="4810764" y="1685746"/>
            <a:ext cx="209702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1776623-460B-B84F-99E0-5598F0AEFD9A}"/>
              </a:ext>
            </a:extLst>
          </p:cNvPr>
          <p:cNvSpPr/>
          <p:nvPr/>
        </p:nvSpPr>
        <p:spPr>
          <a:xfrm>
            <a:off x="521208" y="2615909"/>
            <a:ext cx="2568031" cy="1398307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cohort identified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cohort discovery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 (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i2b2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using structured data (or via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EMERSE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‘Find Patients’)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B87665-52FF-9E4E-ADA3-DD25742028E7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805224" y="2203705"/>
            <a:ext cx="0" cy="4122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1BB3F38-24AD-8049-A58F-1BD56AB14E78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671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521099F7-F254-FC42-87E6-6441127A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Typical workflow</a:t>
            </a:r>
          </a:p>
        </p:txBody>
      </p:sp>
      <p:pic>
        <p:nvPicPr>
          <p:cNvPr id="14" name="Picture 13" descr="transparent background.png">
            <a:extLst>
              <a:ext uri="{FF2B5EF4-FFF2-40B4-BE49-F238E27FC236}">
                <a16:creationId xmlns:a16="http://schemas.microsoft.com/office/drawing/2014/main" id="{0794A7E0-C6EB-5543-9AC3-E31DE16F8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FBB077D-5A89-CD4B-A34D-F18347F7C92B}"/>
              </a:ext>
            </a:extLst>
          </p:cNvPr>
          <p:cNvSpPr/>
          <p:nvPr/>
        </p:nvSpPr>
        <p:spPr>
          <a:xfrm>
            <a:off x="1519750" y="1387251"/>
            <a:ext cx="596995" cy="5969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2D1B94-8111-2449-AF1C-4A34E47968B1}"/>
              </a:ext>
            </a:extLst>
          </p:cNvPr>
          <p:cNvSpPr/>
          <p:nvPr/>
        </p:nvSpPr>
        <p:spPr>
          <a:xfrm>
            <a:off x="4213769" y="1387250"/>
            <a:ext cx="596995" cy="5969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EFAADC6-7FA8-F24E-B092-D8F970AE651A}"/>
              </a:ext>
            </a:extLst>
          </p:cNvPr>
          <p:cNvSpPr/>
          <p:nvPr/>
        </p:nvSpPr>
        <p:spPr>
          <a:xfrm>
            <a:off x="6907788" y="1387249"/>
            <a:ext cx="596995" cy="5969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C35850-DFFE-194A-B80E-691440D74DA2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2116745" y="1685748"/>
            <a:ext cx="209702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831851-5286-6E44-AE5C-862603724197}"/>
              </a:ext>
            </a:extLst>
          </p:cNvPr>
          <p:cNvCxnSpPr>
            <a:cxnSpLocks/>
          </p:cNvCxnSpPr>
          <p:nvPr/>
        </p:nvCxnSpPr>
        <p:spPr>
          <a:xfrm flipV="1">
            <a:off x="4810764" y="1685746"/>
            <a:ext cx="209702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8210F47-2EA4-4D46-B568-5D15CAA7B1C2}"/>
              </a:ext>
            </a:extLst>
          </p:cNvPr>
          <p:cNvSpPr/>
          <p:nvPr/>
        </p:nvSpPr>
        <p:spPr>
          <a:xfrm>
            <a:off x="3218688" y="2615909"/>
            <a:ext cx="2568031" cy="13990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details abstracted from the free text using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EMERSE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C25C08-6F55-8049-A075-1896EAFE897B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4502704" y="2194561"/>
            <a:ext cx="0" cy="4213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0E12C0B-EB26-234C-95E6-986077C7D826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2322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521099F7-F254-FC42-87E6-6441127A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Typical workflow</a:t>
            </a:r>
          </a:p>
        </p:txBody>
      </p:sp>
      <p:pic>
        <p:nvPicPr>
          <p:cNvPr id="14" name="Picture 13" descr="transparent background.png">
            <a:extLst>
              <a:ext uri="{FF2B5EF4-FFF2-40B4-BE49-F238E27FC236}">
                <a16:creationId xmlns:a16="http://schemas.microsoft.com/office/drawing/2014/main" id="{0794A7E0-C6EB-5543-9AC3-E31DE16F8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FBB077D-5A89-CD4B-A34D-F18347F7C92B}"/>
              </a:ext>
            </a:extLst>
          </p:cNvPr>
          <p:cNvSpPr/>
          <p:nvPr/>
        </p:nvSpPr>
        <p:spPr>
          <a:xfrm>
            <a:off x="1519750" y="1387251"/>
            <a:ext cx="596995" cy="5969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2D1B94-8111-2449-AF1C-4A34E47968B1}"/>
              </a:ext>
            </a:extLst>
          </p:cNvPr>
          <p:cNvSpPr/>
          <p:nvPr/>
        </p:nvSpPr>
        <p:spPr>
          <a:xfrm>
            <a:off x="4213769" y="1387250"/>
            <a:ext cx="596995" cy="5969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EFAADC6-7FA8-F24E-B092-D8F970AE651A}"/>
              </a:ext>
            </a:extLst>
          </p:cNvPr>
          <p:cNvSpPr/>
          <p:nvPr/>
        </p:nvSpPr>
        <p:spPr>
          <a:xfrm>
            <a:off x="6907788" y="1387249"/>
            <a:ext cx="596995" cy="5969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C35850-DFFE-194A-B80E-691440D74DA2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2116745" y="1685748"/>
            <a:ext cx="209702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831851-5286-6E44-AE5C-862603724197}"/>
              </a:ext>
            </a:extLst>
          </p:cNvPr>
          <p:cNvCxnSpPr>
            <a:cxnSpLocks/>
          </p:cNvCxnSpPr>
          <p:nvPr/>
        </p:nvCxnSpPr>
        <p:spPr>
          <a:xfrm flipV="1">
            <a:off x="4810764" y="1685746"/>
            <a:ext cx="209702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A1995A3-D9BE-8A41-9C2F-CDCF529DFCF7}"/>
              </a:ext>
            </a:extLst>
          </p:cNvPr>
          <p:cNvSpPr/>
          <p:nvPr/>
        </p:nvSpPr>
        <p:spPr>
          <a:xfrm>
            <a:off x="5925312" y="2615909"/>
            <a:ext cx="2568031" cy="13990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recorded in an electronic data capture system (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REDCap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F8D67E-FB7E-2C4F-9909-350790D8C8D8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7209328" y="2194561"/>
            <a:ext cx="0" cy="4213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AAD6B9C-74AC-EF43-8E61-432EB21F71D2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994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521099F7-F254-FC42-87E6-6441127A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Publications using EMERSE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582B1-3FDC-994B-BC21-28695804F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674" y="1200150"/>
            <a:ext cx="8143429" cy="35960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354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papers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abstracts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Full list can be found at: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http://project-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emerse.org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publications.html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transparent background.png">
            <a:extLst>
              <a:ext uri="{FF2B5EF4-FFF2-40B4-BE49-F238E27FC236}">
                <a16:creationId xmlns:a16="http://schemas.microsoft.com/office/drawing/2014/main" id="{0794A7E0-C6EB-5543-9AC3-E31DE16F8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6ABB68-93B8-F144-B8ED-0D39A4418CF6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F47369-74FA-3641-A01E-137C9AD36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912" y="932731"/>
            <a:ext cx="2765022" cy="259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36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521099F7-F254-FC42-87E6-6441127A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Where is EMERSE?</a:t>
            </a:r>
          </a:p>
        </p:txBody>
      </p:sp>
      <p:pic>
        <p:nvPicPr>
          <p:cNvPr id="14" name="Picture 13" descr="transparent background.png">
            <a:extLst>
              <a:ext uri="{FF2B5EF4-FFF2-40B4-BE49-F238E27FC236}">
                <a16:creationId xmlns:a16="http://schemas.microsoft.com/office/drawing/2014/main" id="{0794A7E0-C6EB-5543-9AC3-E31DE16F8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7F935-7585-4141-BB38-3D462421C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309" y="854119"/>
            <a:ext cx="6067586" cy="394212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674122D-1EE2-2446-A7AA-0B2C7599B4E6}"/>
              </a:ext>
            </a:extLst>
          </p:cNvPr>
          <p:cNvSpPr/>
          <p:nvPr/>
        </p:nvSpPr>
        <p:spPr>
          <a:xfrm>
            <a:off x="6021370" y="2148306"/>
            <a:ext cx="142343" cy="142343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6B61A-5813-614A-918F-C21C0E762A87}"/>
              </a:ext>
            </a:extLst>
          </p:cNvPr>
          <p:cNvSpPr/>
          <p:nvPr/>
        </p:nvSpPr>
        <p:spPr>
          <a:xfrm>
            <a:off x="282524" y="1379937"/>
            <a:ext cx="142343" cy="14234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FEC9F8A-73CE-B44E-83F6-61594DF028B1}"/>
              </a:ext>
            </a:extLst>
          </p:cNvPr>
          <p:cNvSpPr/>
          <p:nvPr/>
        </p:nvSpPr>
        <p:spPr>
          <a:xfrm>
            <a:off x="6076234" y="2594915"/>
            <a:ext cx="142343" cy="142343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E1ABE4-66D8-7A43-B508-AA861389CD03}"/>
              </a:ext>
            </a:extLst>
          </p:cNvPr>
          <p:cNvSpPr/>
          <p:nvPr/>
        </p:nvSpPr>
        <p:spPr>
          <a:xfrm>
            <a:off x="6786418" y="3058211"/>
            <a:ext cx="142343" cy="142343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A7BDA8-C2F4-9042-9464-5291D3DEF0E5}"/>
              </a:ext>
            </a:extLst>
          </p:cNvPr>
          <p:cNvSpPr/>
          <p:nvPr/>
        </p:nvSpPr>
        <p:spPr>
          <a:xfrm>
            <a:off x="282525" y="998800"/>
            <a:ext cx="142343" cy="142343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AA8BEC3-D5DC-E646-BCF5-3647DC700FB0}"/>
              </a:ext>
            </a:extLst>
          </p:cNvPr>
          <p:cNvSpPr/>
          <p:nvPr/>
        </p:nvSpPr>
        <p:spPr>
          <a:xfrm>
            <a:off x="7135987" y="2184156"/>
            <a:ext cx="142343" cy="14234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E5DA7CE-94EA-F748-AA93-8518EF4CDB62}"/>
              </a:ext>
            </a:extLst>
          </p:cNvPr>
          <p:cNvSpPr/>
          <p:nvPr/>
        </p:nvSpPr>
        <p:spPr>
          <a:xfrm>
            <a:off x="6267049" y="2273615"/>
            <a:ext cx="142343" cy="14234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D1F3788-C93A-7F48-A7CF-761D78A1B951}"/>
              </a:ext>
            </a:extLst>
          </p:cNvPr>
          <p:cNvSpPr/>
          <p:nvPr/>
        </p:nvSpPr>
        <p:spPr>
          <a:xfrm>
            <a:off x="6076233" y="2816912"/>
            <a:ext cx="142343" cy="14234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BA0DC1-D7C7-5F49-B62E-BBC3F96C9003}"/>
              </a:ext>
            </a:extLst>
          </p:cNvPr>
          <p:cNvSpPr txBox="1"/>
          <p:nvPr/>
        </p:nvSpPr>
        <p:spPr>
          <a:xfrm>
            <a:off x="415723" y="909340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installed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4B57BC-1AA0-5943-93DD-C5A1F991028B}"/>
              </a:ext>
            </a:extLst>
          </p:cNvPr>
          <p:cNvSpPr txBox="1"/>
          <p:nvPr/>
        </p:nvSpPr>
        <p:spPr>
          <a:xfrm>
            <a:off x="424867" y="1297219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installing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902AB2-95F4-7742-A880-BF5463A3EA04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159C16A-81CE-F449-A957-8BF2246D1236}"/>
              </a:ext>
            </a:extLst>
          </p:cNvPr>
          <p:cNvSpPr/>
          <p:nvPr/>
        </p:nvSpPr>
        <p:spPr>
          <a:xfrm>
            <a:off x="6714004" y="2658360"/>
            <a:ext cx="142343" cy="14234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6E63BBE-E6CF-754D-AECB-8E53AB053D7A}"/>
              </a:ext>
            </a:extLst>
          </p:cNvPr>
          <p:cNvSpPr/>
          <p:nvPr/>
        </p:nvSpPr>
        <p:spPr>
          <a:xfrm>
            <a:off x="1848299" y="2452572"/>
            <a:ext cx="142343" cy="142343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82CCE8-966D-554A-BB8E-65D7BE9ABC9A}"/>
              </a:ext>
            </a:extLst>
          </p:cNvPr>
          <p:cNvSpPr txBox="1"/>
          <p:nvPr/>
        </p:nvSpPr>
        <p:spPr>
          <a:xfrm>
            <a:off x="4318742" y="2487249"/>
            <a:ext cx="1685077" cy="369332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 of Cincinnati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752654-D290-9B40-929E-EADDD51940AF}"/>
              </a:ext>
            </a:extLst>
          </p:cNvPr>
          <p:cNvSpPr txBox="1"/>
          <p:nvPr/>
        </p:nvSpPr>
        <p:spPr>
          <a:xfrm>
            <a:off x="6818181" y="3354229"/>
            <a:ext cx="1877437" cy="369332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UNC-Chapel Hill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0B9564-CEA4-F946-B5AE-D546F861E574}"/>
              </a:ext>
            </a:extLst>
          </p:cNvPr>
          <p:cNvSpPr txBox="1"/>
          <p:nvPr/>
        </p:nvSpPr>
        <p:spPr>
          <a:xfrm>
            <a:off x="979307" y="2384829"/>
            <a:ext cx="813043" cy="369332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FC1FAC-0E21-4F41-BCFC-4240F482FD2F}"/>
              </a:ext>
            </a:extLst>
          </p:cNvPr>
          <p:cNvSpPr txBox="1"/>
          <p:nvPr/>
        </p:nvSpPr>
        <p:spPr>
          <a:xfrm>
            <a:off x="4552095" y="1715344"/>
            <a:ext cx="1595309" cy="369332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 of Michigan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1E896F-417F-5C4B-A350-D720D8A28102}"/>
              </a:ext>
            </a:extLst>
          </p:cNvPr>
          <p:cNvSpPr txBox="1"/>
          <p:nvPr/>
        </p:nvSpPr>
        <p:spPr>
          <a:xfrm>
            <a:off x="4597619" y="3053180"/>
            <a:ext cx="1620957" cy="369332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 of Kentucky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65AAA5-8EBB-6A47-A357-93CC8EF6747E}"/>
              </a:ext>
            </a:extLst>
          </p:cNvPr>
          <p:cNvSpPr txBox="1"/>
          <p:nvPr/>
        </p:nvSpPr>
        <p:spPr>
          <a:xfrm>
            <a:off x="6928761" y="2570346"/>
            <a:ext cx="1437253" cy="369332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 of Virginia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E198F0-262D-3E43-AF30-6DC4A3D7F9D4}"/>
              </a:ext>
            </a:extLst>
          </p:cNvPr>
          <p:cNvSpPr txBox="1"/>
          <p:nvPr/>
        </p:nvSpPr>
        <p:spPr>
          <a:xfrm>
            <a:off x="6394592" y="983959"/>
            <a:ext cx="2565767" cy="369332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Case Western Reserve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5A292B-0B1A-A048-8002-AEC79DE96846}"/>
              </a:ext>
            </a:extLst>
          </p:cNvPr>
          <p:cNvCxnSpPr/>
          <p:nvPr/>
        </p:nvCxnSpPr>
        <p:spPr>
          <a:xfrm flipH="1">
            <a:off x="6393049" y="1388189"/>
            <a:ext cx="320955" cy="8304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6CA8E4-7255-3F44-94B6-BFC875A2128A}"/>
              </a:ext>
            </a:extLst>
          </p:cNvPr>
          <p:cNvSpPr txBox="1"/>
          <p:nvPr/>
        </p:nvSpPr>
        <p:spPr>
          <a:xfrm>
            <a:off x="7153292" y="1770649"/>
            <a:ext cx="1159292" cy="369332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Columbia</a:t>
            </a:r>
          </a:p>
        </p:txBody>
      </p:sp>
    </p:spTree>
    <p:extLst>
      <p:ext uri="{BB962C8B-B14F-4D97-AF65-F5344CB8AC3E}">
        <p14:creationId xmlns:p14="http://schemas.microsoft.com/office/powerpoint/2010/main" val="3397790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ransparent background.png">
            <a:extLst>
              <a:ext uri="{FF2B5EF4-FFF2-40B4-BE49-F238E27FC236}">
                <a16:creationId xmlns:a16="http://schemas.microsoft.com/office/drawing/2014/main" id="{0794A7E0-C6EB-5543-9AC3-E31DE16F8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sp useBgFill="1">
        <p:nvSpPr>
          <p:cNvPr id="10" name="Title 1">
            <a:extLst>
              <a:ext uri="{FF2B5EF4-FFF2-40B4-BE49-F238E27FC236}">
                <a16:creationId xmlns:a16="http://schemas.microsoft.com/office/drawing/2014/main" id="{48A2AD63-C948-F24E-9F5A-976596538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Getting EMERSE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EF0E4F-F57C-6445-A09C-D714C5BB9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8321" y="0"/>
            <a:ext cx="6518093" cy="51435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9069210-9ED3-1E45-8BBC-E5DD23E35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021" y="1571427"/>
            <a:ext cx="4400979" cy="339447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local installation required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need support of IT team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similar to i2b2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EHR-agnostic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runs independent of EHR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need a way to extract documents to send to EMERSE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AFDFBC5-E1BD-764B-991D-2821EB2FDBF5}"/>
              </a:ext>
            </a:extLst>
          </p:cNvPr>
          <p:cNvSpPr/>
          <p:nvPr/>
        </p:nvSpPr>
        <p:spPr>
          <a:xfrm>
            <a:off x="2765794" y="1993691"/>
            <a:ext cx="1435608" cy="67665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transparent background.png">
            <a:extLst>
              <a:ext uri="{FF2B5EF4-FFF2-40B4-BE49-F238E27FC236}">
                <a16:creationId xmlns:a16="http://schemas.microsoft.com/office/drawing/2014/main" id="{A1C2A70A-24EE-5147-8F50-050B25D71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917" y="2200120"/>
            <a:ext cx="1093650" cy="3003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DE98A5-B4A0-654F-AD28-114CB98ED0F1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0909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ransparent background.png">
            <a:extLst>
              <a:ext uri="{FF2B5EF4-FFF2-40B4-BE49-F238E27FC236}">
                <a16:creationId xmlns:a16="http://schemas.microsoft.com/office/drawing/2014/main" id="{0794A7E0-C6EB-5543-9AC3-E31DE16F8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sp useBgFill="1">
        <p:nvSpPr>
          <p:cNvPr id="10" name="Title 1">
            <a:extLst>
              <a:ext uri="{FF2B5EF4-FFF2-40B4-BE49-F238E27FC236}">
                <a16:creationId xmlns:a16="http://schemas.microsoft.com/office/drawing/2014/main" id="{48A2AD63-C948-F24E-9F5A-976596538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Test driving EMERSE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7276FE-37D8-B04E-9D97-F8BEBC8C8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" y="3290717"/>
            <a:ext cx="4745736" cy="18060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00EA5B-EC4E-0045-B170-CFD73265A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072" y="4221140"/>
            <a:ext cx="985627" cy="343722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0D426FC-189C-904E-A857-947466BD1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2493" y="1170390"/>
            <a:ext cx="5062829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online demo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videos on website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virtual machine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- could be used for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individual projects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96115B-AF1F-154C-98D8-D97ABC89150E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1071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thway 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486" y="1409"/>
            <a:ext cx="3981985" cy="51420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9181" y="3451239"/>
            <a:ext cx="441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il"/>
                <a:ea typeface="+mn-ea"/>
                <a:cs typeface="Arail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0471" y="1409"/>
            <a:ext cx="1364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slides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1728" y="1142618"/>
            <a:ext cx="4414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il"/>
                <a:ea typeface="+mn-ea"/>
                <a:cs typeface="Arail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9151" y="850230"/>
            <a:ext cx="19409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live demo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78611" y="226822"/>
            <a:ext cx="4414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il"/>
                <a:ea typeface="+mn-ea"/>
                <a:cs typeface="Arail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78611" y="3085479"/>
            <a:ext cx="10438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Q&amp;A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7AC3C7-C5BF-1342-8E47-0B75096C043A}"/>
              </a:ext>
            </a:extLst>
          </p:cNvPr>
          <p:cNvSpPr txBox="1"/>
          <p:nvPr/>
        </p:nvSpPr>
        <p:spPr>
          <a:xfrm>
            <a:off x="344034" y="2466355"/>
            <a:ext cx="24384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roadmap for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today’s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presentation</a:t>
            </a:r>
          </a:p>
        </p:txBody>
      </p:sp>
      <p:pic>
        <p:nvPicPr>
          <p:cNvPr id="19" name="Picture 18" descr="transparent background.png">
            <a:extLst>
              <a:ext uri="{FF2B5EF4-FFF2-40B4-BE49-F238E27FC236}">
                <a16:creationId xmlns:a16="http://schemas.microsoft.com/office/drawing/2014/main" id="{C2991D97-CB5F-B041-BFDF-6CE6FF136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5ABFB34-F6AD-BE4E-AE38-56A79AC5E64F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http://project-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emerse.org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presentations.html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4979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ransparent background.png">
            <a:extLst>
              <a:ext uri="{FF2B5EF4-FFF2-40B4-BE49-F238E27FC236}">
                <a16:creationId xmlns:a16="http://schemas.microsoft.com/office/drawing/2014/main" id="{0794A7E0-C6EB-5543-9AC3-E31DE16F8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40C56-B399-AB42-BCA0-4A6B7E075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815" y="0"/>
            <a:ext cx="6504447" cy="5082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EDC62F-2988-B440-B257-E0ED5FE9F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949" y="320792"/>
            <a:ext cx="5669283" cy="1113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E5B5F8-5588-F74B-9FA8-89E82473092C}"/>
              </a:ext>
            </a:extLst>
          </p:cNvPr>
          <p:cNvSpPr txBox="1"/>
          <p:nvPr/>
        </p:nvSpPr>
        <p:spPr>
          <a:xfrm>
            <a:off x="2651760" y="666461"/>
            <a:ext cx="33101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project-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emerse.org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926EE-2700-A14F-BA1B-62D79C44C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919" y="1342361"/>
            <a:ext cx="2139699" cy="2139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52D3CF-71C5-D440-8316-6B11AF8B7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6389" y="1681430"/>
            <a:ext cx="2058536" cy="1461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746179-52E5-A345-9342-7DFD68540B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381" y="1636794"/>
            <a:ext cx="1005841" cy="14828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9FAA50-AE13-2A44-AF52-E1644AE69C9B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5378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ransparent background.png">
            <a:extLst>
              <a:ext uri="{FF2B5EF4-FFF2-40B4-BE49-F238E27FC236}">
                <a16:creationId xmlns:a16="http://schemas.microsoft.com/office/drawing/2014/main" id="{0794A7E0-C6EB-5543-9AC3-E31DE16F8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40C56-B399-AB42-BCA0-4A6B7E075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815" y="0"/>
            <a:ext cx="6504447" cy="50823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CD8BA2-3DF5-1144-9A28-4FCFC8534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831" y="1528713"/>
            <a:ext cx="1012540" cy="87398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C8B4717-B872-6B49-8BB8-2F60303F4FAB}"/>
              </a:ext>
            </a:extLst>
          </p:cNvPr>
          <p:cNvSpPr/>
          <p:nvPr/>
        </p:nvSpPr>
        <p:spPr>
          <a:xfrm>
            <a:off x="2515949" y="1674109"/>
            <a:ext cx="3381138" cy="601475"/>
          </a:xfrm>
          <a:prstGeom prst="rect">
            <a:avLst/>
          </a:prstGeom>
          <a:solidFill>
            <a:schemeClr val="bg1"/>
          </a:solidFill>
          <a:ln w="34925">
            <a:solidFill>
              <a:srgbClr val="009D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0B7439-988E-BD48-A27E-759D0C5494E9}"/>
              </a:ext>
            </a:extLst>
          </p:cNvPr>
          <p:cNvSpPr txBox="1"/>
          <p:nvPr/>
        </p:nvSpPr>
        <p:spPr>
          <a:xfrm>
            <a:off x="2599037" y="1728627"/>
            <a:ext cx="33811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hanauer@umich.edu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BD54CE-F80D-9B4E-9C92-ED1A72C2C863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637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ransparent background.png">
            <a:extLst>
              <a:ext uri="{FF2B5EF4-FFF2-40B4-BE49-F238E27FC236}">
                <a16:creationId xmlns:a16="http://schemas.microsoft.com/office/drawing/2014/main" id="{0794A7E0-C6EB-5543-9AC3-E31DE16F8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9A2C71-FB84-B94F-8548-62DD01A84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9434"/>
            <a:ext cx="9144000" cy="2804632"/>
          </a:xfrm>
          <a:prstGeom prst="rect">
            <a:avLst/>
          </a:prstGeom>
        </p:spPr>
      </p:pic>
      <p:sp useBgFill="1">
        <p:nvSpPr>
          <p:cNvPr id="10" name="Title 1">
            <a:extLst>
              <a:ext uri="{FF2B5EF4-FFF2-40B4-BE49-F238E27FC236}">
                <a16:creationId xmlns:a16="http://schemas.microsoft.com/office/drawing/2014/main" id="{48A2AD63-C948-F24E-9F5A-976596538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C79C86-9EC2-8947-9158-9ED5C04097A2}"/>
              </a:ext>
            </a:extLst>
          </p:cNvPr>
          <p:cNvSpPr txBox="1"/>
          <p:nvPr/>
        </p:nvSpPr>
        <p:spPr>
          <a:xfrm rot="21417604">
            <a:off x="336451" y="2724017"/>
            <a:ext cx="162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 of Michigan</a:t>
            </a:r>
          </a:p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Rogel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Cancer Center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[P30CA046592]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4420C5-C8E8-0D40-A32B-CE810E1729D2}"/>
              </a:ext>
            </a:extLst>
          </p:cNvPr>
          <p:cNvSpPr txBox="1"/>
          <p:nvPr/>
        </p:nvSpPr>
        <p:spPr>
          <a:xfrm>
            <a:off x="2769464" y="2539352"/>
            <a:ext cx="13789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Michigan Institute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Clinical and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Health Research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(MICHR)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[UL1TR000433]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7F09CF-CDCC-F244-A497-EC2E7FF106E7}"/>
              </a:ext>
            </a:extLst>
          </p:cNvPr>
          <p:cNvSpPr txBox="1"/>
          <p:nvPr/>
        </p:nvSpPr>
        <p:spPr>
          <a:xfrm>
            <a:off x="5050193" y="2687836"/>
            <a:ext cx="1438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 of Michigan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Health Information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Technology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Services (HITS)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19F7A6-C6A2-7341-8542-02C10C871A75}"/>
              </a:ext>
            </a:extLst>
          </p:cNvPr>
          <p:cNvSpPr txBox="1"/>
          <p:nvPr/>
        </p:nvSpPr>
        <p:spPr>
          <a:xfrm>
            <a:off x="7390232" y="2609121"/>
            <a:ext cx="13773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NCI Information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Technology for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Cancer Research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(ITCR)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[U24CA204863]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784C71-BAC3-3047-913D-2012D9FB6B2F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8463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4CBFBA32-67EA-0A41-B41E-0BE764EF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EMERSE?</a:t>
            </a:r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6DBDA51B-8F9B-174F-B030-14D4E3105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408504" cy="33944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search engine, kind of like Google, for free text medical record documents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(technically, it’s an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information retrieval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system)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				Simple to use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				Designed to be self-serve*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5" name="Picture 4" descr="transparent background.png">
            <a:extLst>
              <a:ext uri="{FF2B5EF4-FFF2-40B4-BE49-F238E27FC236}">
                <a16:creationId xmlns:a16="http://schemas.microsoft.com/office/drawing/2014/main" id="{F94FCE91-4B01-AB4A-A948-F87B881EA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BD8050-E3B0-824B-A2BC-12D1BFE89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09" y="2879099"/>
            <a:ext cx="2679192" cy="2398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9AE594-F7C8-AD44-9079-7D1660AA9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218" y="2983423"/>
            <a:ext cx="554369" cy="5543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60B9B3-38DA-6F4D-9A22-621856FB52FD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F6750-80DB-1B46-B2B2-FCB471FE8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218" y="3511838"/>
            <a:ext cx="554369" cy="5543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95B482-CBB9-414E-A5CF-50FC473C9242}"/>
              </a:ext>
            </a:extLst>
          </p:cNvPr>
          <p:cNvSpPr/>
          <p:nvPr/>
        </p:nvSpPr>
        <p:spPr>
          <a:xfrm>
            <a:off x="4142587" y="4175438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*Once access is approved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46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4CBFBA32-67EA-0A41-B41E-0BE764EF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EMERSE?</a:t>
            </a:r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6DBDA51B-8F9B-174F-B030-14D4E3105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 research tool, available at no cost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Open source, Apache 2.0 licensing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Picking the right tool for your research is important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multiple tools are often needed</a:t>
            </a:r>
          </a:p>
        </p:txBody>
      </p:sp>
      <p:pic>
        <p:nvPicPr>
          <p:cNvPr id="5" name="Picture 4" descr="transparent background.png">
            <a:extLst>
              <a:ext uri="{FF2B5EF4-FFF2-40B4-BE49-F238E27FC236}">
                <a16:creationId xmlns:a16="http://schemas.microsoft.com/office/drawing/2014/main" id="{F94FCE91-4B01-AB4A-A948-F87B881EA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50F57A-5277-2C4A-92C6-49E898941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947" y="3434655"/>
            <a:ext cx="2556659" cy="15324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1882B3-F38A-0E46-A10A-9F1AFA0A55E7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1433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521099F7-F254-FC42-87E6-6441127A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Unstructured vs Structured Data</a:t>
            </a:r>
          </a:p>
        </p:txBody>
      </p:sp>
      <p:pic>
        <p:nvPicPr>
          <p:cNvPr id="16" name="Picture 15" descr="transparent background.png">
            <a:extLst>
              <a:ext uri="{FF2B5EF4-FFF2-40B4-BE49-F238E27FC236}">
                <a16:creationId xmlns:a16="http://schemas.microsoft.com/office/drawing/2014/main" id="{276139EC-90B1-EC4E-9C1A-C30152213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4A7D534C-29EB-4E4E-8CD7-01B329031E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297408"/>
              </p:ext>
            </p:extLst>
          </p:nvPr>
        </p:nvGraphicFramePr>
        <p:xfrm>
          <a:off x="302217" y="1163575"/>
          <a:ext cx="8670762" cy="2884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361321182"/>
                    </a:ext>
                  </a:extLst>
                </a:gridCol>
                <a:gridCol w="4555962">
                  <a:extLst>
                    <a:ext uri="{9D8B030D-6E8A-4147-A177-3AD203B41FA5}">
                      <a16:colId xmlns:a16="http://schemas.microsoft.com/office/drawing/2014/main" val="3939776572"/>
                    </a:ext>
                  </a:extLst>
                </a:gridCol>
              </a:tblGrid>
              <a:tr h="47149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EMERSE is for this…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i2b2 is for this…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72121"/>
                  </a:ext>
                </a:extLst>
              </a:tr>
              <a:tr h="370857">
                <a:tc>
                  <a:txBody>
                    <a:bodyPr/>
                    <a:lstStyle/>
                    <a:p>
                      <a:r>
                        <a:rPr lang="en-US" sz="2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Unstructured Data (free text)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Structured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891901"/>
                  </a:ext>
                </a:extLst>
              </a:tr>
              <a:tr h="20172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Mrs. Jones is a 56 year old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female with a h/o HTN, T2DM, and, and high cholesterol who comes to the clinic today with a 3 day h/o coughing, fever, and severe headache.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WBC: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			       5.6</a:t>
                      </a:r>
                    </a:p>
                    <a:p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cholesterol:	182</a:t>
                      </a:r>
                    </a:p>
                    <a:p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Weight: 			67.4</a:t>
                      </a:r>
                    </a:p>
                    <a:p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AST:				30</a:t>
                      </a:r>
                    </a:p>
                    <a:p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ALT: 				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61764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1362434-A976-1942-9054-2DCD31DFA46F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849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DA722C-8BF6-D84F-A16A-2ABB28662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248C1C-9B95-2C48-952F-F10EA67A2ACB}"/>
              </a:ext>
            </a:extLst>
          </p:cNvPr>
          <p:cNvSpPr txBox="1"/>
          <p:nvPr/>
        </p:nvSpPr>
        <p:spPr>
          <a:xfrm>
            <a:off x="141058" y="178062"/>
            <a:ext cx="8473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80%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of EHR data are in unstructured free text</a:t>
            </a:r>
          </a:p>
        </p:txBody>
      </p:sp>
      <p:pic>
        <p:nvPicPr>
          <p:cNvPr id="9" name="Picture 8" descr="seal.png">
            <a:extLst>
              <a:ext uri="{FF2B5EF4-FFF2-40B4-BE49-F238E27FC236}">
                <a16:creationId xmlns:a16="http://schemas.microsoft.com/office/drawing/2014/main" id="{B33AF656-49E2-3741-B1AE-811F7C9D5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290" y="1123495"/>
            <a:ext cx="863638" cy="679089"/>
          </a:xfrm>
          <a:prstGeom prst="rect">
            <a:avLst/>
          </a:prstGeom>
        </p:spPr>
      </p:pic>
      <p:sp>
        <p:nvSpPr>
          <p:cNvPr id="10" name="Right Bracket 9">
            <a:extLst>
              <a:ext uri="{FF2B5EF4-FFF2-40B4-BE49-F238E27FC236}">
                <a16:creationId xmlns:a16="http://schemas.microsoft.com/office/drawing/2014/main" id="{6A6C1122-B18C-D147-95E2-87EE09ECC3F4}"/>
              </a:ext>
            </a:extLst>
          </p:cNvPr>
          <p:cNvSpPr/>
          <p:nvPr/>
        </p:nvSpPr>
        <p:spPr>
          <a:xfrm>
            <a:off x="4315968" y="1463040"/>
            <a:ext cx="109728" cy="612648"/>
          </a:xfrm>
          <a:prstGeom prst="rightBracket">
            <a:avLst/>
          </a:prstGeom>
          <a:ln w="44450">
            <a:solidFill>
              <a:schemeClr val="tx1"/>
            </a:solidFill>
          </a:ln>
          <a:effectLst>
            <a:outerShdw blurRad="40000" dist="20000" dir="5400000" rotWithShape="0">
              <a:schemeClr val="tx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97E908D2-23D1-0943-BBB4-ACCDD8AF684C}"/>
              </a:ext>
            </a:extLst>
          </p:cNvPr>
          <p:cNvSpPr/>
          <p:nvPr/>
        </p:nvSpPr>
        <p:spPr>
          <a:xfrm>
            <a:off x="4315968" y="2278964"/>
            <a:ext cx="109728" cy="2402763"/>
          </a:xfrm>
          <a:prstGeom prst="rightBracket">
            <a:avLst/>
          </a:prstGeom>
          <a:ln w="44450">
            <a:solidFill>
              <a:schemeClr val="bg1"/>
            </a:solidFill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45185A-97B4-534F-81C1-030CFD936D5D}"/>
              </a:ext>
            </a:extLst>
          </p:cNvPr>
          <p:cNvSpPr txBox="1"/>
          <p:nvPr/>
        </p:nvSpPr>
        <p:spPr>
          <a:xfrm>
            <a:off x="4517136" y="158191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structured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03051E-7E6F-8A48-8508-7304A90DFCAB}"/>
              </a:ext>
            </a:extLst>
          </p:cNvPr>
          <p:cNvSpPr txBox="1"/>
          <p:nvPr/>
        </p:nvSpPr>
        <p:spPr>
          <a:xfrm>
            <a:off x="4572000" y="3295679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unstructured data/free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ACEFE4-EB2A-1D42-8D72-D92FACC57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296" y="4303288"/>
            <a:ext cx="1581912" cy="5516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1E8BD1-776E-8740-AB2D-A3B2E7616CAF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/>
                <a:cs typeface="Arial"/>
              </a:rPr>
              <a:t>http://project-</a:t>
            </a:r>
            <a:r>
              <a:rPr lang="en-US" sz="1000" dirty="0" err="1">
                <a:solidFill>
                  <a:schemeClr val="bg1"/>
                </a:solidFill>
                <a:latin typeface="Arial"/>
                <a:cs typeface="Arial"/>
              </a:rPr>
              <a:t>emerse.org</a:t>
            </a:r>
            <a:r>
              <a:rPr lang="en-US" sz="1000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en-US" sz="1000" dirty="0" err="1">
                <a:solidFill>
                  <a:schemeClr val="bg1"/>
                </a:solidFill>
                <a:latin typeface="Arial"/>
                <a:cs typeface="Arial"/>
              </a:rPr>
              <a:t>presentations.html</a:t>
            </a:r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743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DA722C-8BF6-D84F-A16A-2ABB28662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248C1C-9B95-2C48-952F-F10EA67A2ACB}"/>
              </a:ext>
            </a:extLst>
          </p:cNvPr>
          <p:cNvSpPr txBox="1"/>
          <p:nvPr/>
        </p:nvSpPr>
        <p:spPr>
          <a:xfrm>
            <a:off x="141058" y="178062"/>
            <a:ext cx="8473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80%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of EHR data are in unstructured free text</a:t>
            </a:r>
          </a:p>
        </p:txBody>
      </p:sp>
      <p:pic>
        <p:nvPicPr>
          <p:cNvPr id="14" name="Picture 13" descr="whale.png">
            <a:extLst>
              <a:ext uri="{FF2B5EF4-FFF2-40B4-BE49-F238E27FC236}">
                <a16:creationId xmlns:a16="http://schemas.microsoft.com/office/drawing/2014/main" id="{4F2E1210-56B8-8D48-B82B-5B868F5A6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58" y="3593592"/>
            <a:ext cx="1676195" cy="10842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88D48E-C66D-5847-83EA-93F06B11BC52}"/>
              </a:ext>
            </a:extLst>
          </p:cNvPr>
          <p:cNvSpPr/>
          <p:nvPr/>
        </p:nvSpPr>
        <p:spPr>
          <a:xfrm>
            <a:off x="4206240" y="731664"/>
            <a:ext cx="480974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"potential cases may be missed or wrongly dated when coded data alone are used..” (PMID: 23964710)</a:t>
            </a:r>
          </a:p>
          <a:p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"structured data is best used for first pass filtering of EHR data…prior to a more nuanced second pass using unstructured data" (PCMID: PMC4333685)</a:t>
            </a: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"...urinary incontinence, an important patient-centered outcome following prostate cancer treatment, was reported almost exclusively in the free text of EHRs and was rarely coded as an ICD 9 diagnosis code.” (PMCID: PMC4899050) </a:t>
            </a:r>
          </a:p>
          <a:p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"Claims and structured EHR data give an incomplete picture of burden related to geriatric syndromes. Geriatric syndromes are likely to be missed if unstructured data are not analyzed." </a:t>
            </a:r>
          </a:p>
          <a:p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(PMID: 29972595)</a:t>
            </a:r>
          </a:p>
          <a:p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60FE8D-626A-DC47-B1DA-E642C0F83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296" y="4303288"/>
            <a:ext cx="1581912" cy="5516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1620DF-AE36-AE4B-9592-D03E7CC07900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/>
                <a:cs typeface="Arial"/>
              </a:rPr>
              <a:t>http://project-</a:t>
            </a:r>
            <a:r>
              <a:rPr lang="en-US" sz="1000" dirty="0" err="1">
                <a:solidFill>
                  <a:schemeClr val="bg1"/>
                </a:solidFill>
                <a:latin typeface="Arial"/>
                <a:cs typeface="Arial"/>
              </a:rPr>
              <a:t>emerse.org</a:t>
            </a:r>
            <a:r>
              <a:rPr lang="en-US" sz="1000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en-US" sz="1000" dirty="0" err="1">
                <a:solidFill>
                  <a:schemeClr val="bg1"/>
                </a:solidFill>
                <a:latin typeface="Arial"/>
                <a:cs typeface="Arial"/>
              </a:rPr>
              <a:t>presentations.html</a:t>
            </a:r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459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521099F7-F254-FC42-87E6-6441127A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isn’t EMERSE?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582B1-3FDC-994B-BC21-28695804F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375904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is not: natural language processing (NLP)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full NLP may not always be needed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NLP can be hard to use or customize</a:t>
            </a:r>
          </a:p>
        </p:txBody>
      </p:sp>
      <p:pic>
        <p:nvPicPr>
          <p:cNvPr id="16" name="Picture 15" descr="transparent background.png">
            <a:extLst>
              <a:ext uri="{FF2B5EF4-FFF2-40B4-BE49-F238E27FC236}">
                <a16:creationId xmlns:a16="http://schemas.microsoft.com/office/drawing/2014/main" id="{276139EC-90B1-EC4E-9C1A-C30152213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83" y="4393001"/>
            <a:ext cx="1468196" cy="403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807746-16E2-7244-80B5-13682663D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754" y="2928934"/>
            <a:ext cx="5550408" cy="18764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C3EAD6-308E-5746-B7AC-067D02028349}"/>
              </a:ext>
            </a:extLst>
          </p:cNvPr>
          <p:cNvSpPr/>
          <p:nvPr/>
        </p:nvSpPr>
        <p:spPr>
          <a:xfrm>
            <a:off x="6393049" y="4842789"/>
            <a:ext cx="27277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http://project-</a:t>
            </a:r>
            <a:r>
              <a:rPr lang="en-US" sz="1000" dirty="0" err="1">
                <a:latin typeface="Arial"/>
                <a:cs typeface="Arial"/>
              </a:rPr>
              <a:t>emerse.org</a:t>
            </a:r>
            <a:r>
              <a:rPr lang="en-US" sz="1000" dirty="0">
                <a:latin typeface="Arial"/>
                <a:cs typeface="Arial"/>
              </a:rPr>
              <a:t>/</a:t>
            </a:r>
            <a:r>
              <a:rPr lang="en-US" sz="1000" dirty="0" err="1">
                <a:latin typeface="Arial"/>
                <a:cs typeface="Arial"/>
              </a:rPr>
              <a:t>presentations.html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807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4556</TotalTime>
  <Words>1514</Words>
  <Application>Microsoft Macintosh PowerPoint</Application>
  <PresentationFormat>On-screen Show (16:9)</PresentationFormat>
  <Paragraphs>292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Arail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What is EMERSE?</vt:lpstr>
      <vt:lpstr>What is EMERSE?</vt:lpstr>
      <vt:lpstr>Unstructured vs Structured Data</vt:lpstr>
      <vt:lpstr>PowerPoint Presentation</vt:lpstr>
      <vt:lpstr>PowerPoint Presentation</vt:lpstr>
      <vt:lpstr>What isn’t EMERSE?</vt:lpstr>
      <vt:lpstr>EMERSE vs NLP</vt:lpstr>
      <vt:lpstr>EMERSE vs NLP</vt:lpstr>
      <vt:lpstr>With EMERSE: find cohorts</vt:lpstr>
      <vt:lpstr>Find cohorts</vt:lpstr>
      <vt:lpstr>Highlight documents for chart review</vt:lpstr>
      <vt:lpstr>Chart review</vt:lpstr>
      <vt:lpstr>EMERSE query expansion</vt:lpstr>
      <vt:lpstr>EMERSE query expansion</vt:lpstr>
      <vt:lpstr>EMERSE Synonyms</vt:lpstr>
      <vt:lpstr>EMERSE Synonyms</vt:lpstr>
      <vt:lpstr>EMERSE Bundles</vt:lpstr>
      <vt:lpstr>What’s in EMERSE?</vt:lpstr>
      <vt:lpstr>What’s not in EMERSE?</vt:lpstr>
      <vt:lpstr>Typical workflow</vt:lpstr>
      <vt:lpstr>Typical workflow</vt:lpstr>
      <vt:lpstr>Typical workflow</vt:lpstr>
      <vt:lpstr>Publications using EMERSE</vt:lpstr>
      <vt:lpstr>Where is EMERSE?</vt:lpstr>
      <vt:lpstr>Getting EMERSE</vt:lpstr>
      <vt:lpstr>Test driving EMERSE</vt:lpstr>
      <vt:lpstr>PowerPoint Presentation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EMERSE 101</dc:title>
  <dc:creator>David Hanauer</dc:creator>
  <cp:lastModifiedBy>Microsoft Office User</cp:lastModifiedBy>
  <cp:revision>404</cp:revision>
  <cp:lastPrinted>2020-06-11T14:04:54Z</cp:lastPrinted>
  <dcterms:created xsi:type="dcterms:W3CDTF">2019-11-14T17:52:15Z</dcterms:created>
  <dcterms:modified xsi:type="dcterms:W3CDTF">2020-07-07T16:08:11Z</dcterms:modified>
</cp:coreProperties>
</file>