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72" r:id="rId2"/>
    <p:sldId id="256" r:id="rId3"/>
    <p:sldId id="277" r:id="rId4"/>
    <p:sldId id="316" r:id="rId5"/>
    <p:sldId id="297" r:id="rId6"/>
    <p:sldId id="286" r:id="rId7"/>
    <p:sldId id="287" r:id="rId8"/>
    <p:sldId id="295" r:id="rId9"/>
    <p:sldId id="296" r:id="rId10"/>
    <p:sldId id="294" r:id="rId11"/>
    <p:sldId id="292" r:id="rId12"/>
    <p:sldId id="308" r:id="rId13"/>
    <p:sldId id="289" r:id="rId14"/>
    <p:sldId id="290" r:id="rId15"/>
    <p:sldId id="291" r:id="rId16"/>
    <p:sldId id="299" r:id="rId17"/>
    <p:sldId id="293" r:id="rId18"/>
    <p:sldId id="300" r:id="rId19"/>
    <p:sldId id="301" r:id="rId20"/>
    <p:sldId id="311" r:id="rId21"/>
    <p:sldId id="309" r:id="rId22"/>
    <p:sldId id="310" r:id="rId23"/>
    <p:sldId id="302" r:id="rId24"/>
    <p:sldId id="303" r:id="rId25"/>
    <p:sldId id="304" r:id="rId26"/>
    <p:sldId id="317" r:id="rId27"/>
    <p:sldId id="318" r:id="rId28"/>
    <p:sldId id="306" r:id="rId29"/>
    <p:sldId id="305" r:id="rId30"/>
    <p:sldId id="307"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BF0"/>
    <a:srgbClr val="009DDD"/>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3"/>
    <p:restoredTop sz="94674"/>
  </p:normalViewPr>
  <p:slideViewPr>
    <p:cSldViewPr snapToGrid="0" snapToObjects="1" showGuides="1">
      <p:cViewPr varScale="1">
        <p:scale>
          <a:sx n="165" d="100"/>
          <a:sy n="165" d="100"/>
        </p:scale>
        <p:origin x="600" y="18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7/21/20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7</a:t>
            </a:fld>
            <a:endParaRPr lang="en-US"/>
          </a:p>
        </p:txBody>
      </p:sp>
    </p:spTree>
    <p:extLst>
      <p:ext uri="{BB962C8B-B14F-4D97-AF65-F5344CB8AC3E}">
        <p14:creationId xmlns:p14="http://schemas.microsoft.com/office/powerpoint/2010/main" val="97528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7/21/20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7/21/20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7/21/20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7/21/20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7/21/20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7/21/20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7/21/20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7/21/20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7/21/20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7/21/20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7/21/20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7/21/20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6808" y="3962950"/>
            <a:ext cx="3360374" cy="1390407"/>
          </a:xfrm>
        </p:spPr>
        <p:txBody>
          <a:bodyPr>
            <a:noAutofit/>
          </a:bodyPr>
          <a:lstStyle/>
          <a:p>
            <a:pPr algn="l"/>
            <a:r>
              <a:rPr lang="en-US" sz="1800" dirty="0">
                <a:solidFill>
                  <a:schemeClr val="tx1"/>
                </a:solidFill>
                <a:latin typeface="Arial"/>
                <a:cs typeface="Arial"/>
              </a:rPr>
              <a:t>David </a:t>
            </a:r>
            <a:r>
              <a:rPr lang="en-US" sz="1800" dirty="0" err="1">
                <a:solidFill>
                  <a:schemeClr val="tx1"/>
                </a:solidFill>
                <a:latin typeface="Arial"/>
                <a:cs typeface="Arial"/>
              </a:rPr>
              <a:t>Hanauer</a:t>
            </a:r>
            <a:endParaRPr lang="en-US" sz="1800" dirty="0">
              <a:solidFill>
                <a:schemeClr val="tx1"/>
              </a:solidFill>
              <a:latin typeface="Arial"/>
              <a:cs typeface="Arial"/>
            </a:endParaRPr>
          </a:p>
          <a:p>
            <a:pPr algn="l"/>
            <a:r>
              <a:rPr lang="en-US" sz="1800" dirty="0">
                <a:solidFill>
                  <a:schemeClr val="tx1"/>
                </a:solidFill>
                <a:latin typeface="Arial"/>
                <a:cs typeface="Arial"/>
                <a:hlinkClick r:id="rId2"/>
              </a:rPr>
              <a:t>hanauer@umich.edu</a:t>
            </a:r>
            <a:endParaRPr lang="en-US" sz="1800" dirty="0">
              <a:solidFill>
                <a:schemeClr val="tx1"/>
              </a:solidFill>
              <a:latin typeface="Arial"/>
              <a:cs typeface="Arial"/>
            </a:endParaRPr>
          </a:p>
          <a:p>
            <a:pPr algn="l"/>
            <a:r>
              <a:rPr lang="en-US" sz="1800" dirty="0">
                <a:solidFill>
                  <a:schemeClr val="tx1"/>
                </a:solidFill>
                <a:latin typeface="Arial"/>
                <a:cs typeface="Arial"/>
              </a:rPr>
              <a:t>July 21, 2020</a:t>
            </a:r>
          </a:p>
        </p:txBody>
      </p:sp>
      <p:pic>
        <p:nvPicPr>
          <p:cNvPr id="4" name="Picture 3" descr="transparent background.png"/>
          <p:cNvPicPr>
            <a:picLocks noChangeAspect="1"/>
          </p:cNvPicPr>
          <p:nvPr/>
        </p:nvPicPr>
        <p:blipFill>
          <a:blip r:embed="rId3"/>
          <a:stretch>
            <a:fillRect/>
          </a:stretch>
        </p:blipFill>
        <p:spPr>
          <a:xfrm>
            <a:off x="1486975" y="693177"/>
            <a:ext cx="5792692" cy="1590979"/>
          </a:xfrm>
          <a:prstGeom prst="rect">
            <a:avLst/>
          </a:prstGeom>
        </p:spPr>
      </p:pic>
      <p:sp>
        <p:nvSpPr>
          <p:cNvPr id="6" name="Rectangle 5"/>
          <p:cNvSpPr/>
          <p:nvPr/>
        </p:nvSpPr>
        <p:spPr>
          <a:xfrm>
            <a:off x="141778" y="5558446"/>
            <a:ext cx="4572000" cy="276999"/>
          </a:xfrm>
          <a:prstGeom prst="rect">
            <a:avLst/>
          </a:prstGeom>
        </p:spPr>
        <p:txBody>
          <a:bodyPr>
            <a:spAutoFit/>
          </a:bodyPr>
          <a:lstStyle/>
          <a:p>
            <a:r>
              <a:rPr lang="en-US" sz="1200" dirty="0">
                <a:latin typeface="Arial"/>
                <a:cs typeface="Arial"/>
              </a:rPr>
              <a:t>slides: http://bit.ly/emerse-november-2019</a:t>
            </a:r>
          </a:p>
        </p:txBody>
      </p:sp>
      <p:sp>
        <p:nvSpPr>
          <p:cNvPr id="7" name="Rectangle 6">
            <a:extLst>
              <a:ext uri="{FF2B5EF4-FFF2-40B4-BE49-F238E27FC236}">
                <a16:creationId xmlns:a16="http://schemas.microsoft.com/office/drawing/2014/main" id="{F8CEA194-C045-ED4C-A67F-61DED1BC257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Subtitle 2">
            <a:extLst>
              <a:ext uri="{FF2B5EF4-FFF2-40B4-BE49-F238E27FC236}">
                <a16:creationId xmlns:a16="http://schemas.microsoft.com/office/drawing/2014/main" id="{A4FDC14A-2D69-354B-AEDB-5DC06AB8BD15}"/>
              </a:ext>
            </a:extLst>
          </p:cNvPr>
          <p:cNvSpPr txBox="1">
            <a:spLocks/>
          </p:cNvSpPr>
          <p:nvPr/>
        </p:nvSpPr>
        <p:spPr>
          <a:xfrm>
            <a:off x="2166835" y="2806714"/>
            <a:ext cx="4652420"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chemeClr val="tx1"/>
                </a:solidFill>
                <a:latin typeface="Arial"/>
                <a:cs typeface="Arial"/>
              </a:rPr>
              <a:t>Hem/</a:t>
            </a:r>
            <a:r>
              <a:rPr lang="en-US" sz="2400" dirty="0" err="1">
                <a:solidFill>
                  <a:schemeClr val="tx1"/>
                </a:solidFill>
                <a:latin typeface="Arial"/>
                <a:cs typeface="Arial"/>
              </a:rPr>
              <a:t>Onc</a:t>
            </a:r>
            <a:r>
              <a:rPr lang="en-US" sz="2400" dirty="0">
                <a:solidFill>
                  <a:schemeClr val="tx1"/>
                </a:solidFill>
                <a:latin typeface="Arial"/>
                <a:cs typeface="Arial"/>
              </a:rPr>
              <a:t> Clinical Trials Course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552873" y="2821560"/>
            <a:ext cx="7772400" cy="2498280"/>
          </a:xfrm>
        </p:spPr>
        <p:txBody>
          <a:bodyPr/>
          <a:lstStyle/>
          <a:p>
            <a:pPr marL="0" indent="0">
              <a:buNone/>
            </a:pPr>
            <a:r>
              <a:rPr lang="en-US" dirty="0">
                <a:latin typeface="Arial" panose="020B0604020202020204" pitchFamily="34" charset="0"/>
                <a:cs typeface="Arial" panose="020B0604020202020204" pitchFamily="34" charset="0"/>
              </a:rPr>
              <a:t>EMERSE: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457200" y="2220655"/>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493776" y="3685032"/>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761488" y="944357"/>
            <a:ext cx="4101084" cy="1435379"/>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584108"/>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169664"/>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611235"/>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562577"/>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374713"/>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341335"/>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pic>
        <p:nvPicPr>
          <p:cNvPr id="29" name="Picture 28">
            <a:extLst>
              <a:ext uri="{FF2B5EF4-FFF2-40B4-BE49-F238E27FC236}">
                <a16:creationId xmlns:a16="http://schemas.microsoft.com/office/drawing/2014/main" id="{4F2B41A6-379B-5746-8D9F-0C4B5A413435}"/>
              </a:ext>
            </a:extLst>
          </p:cNvPr>
          <p:cNvPicPr>
            <a:picLocks noChangeAspect="1"/>
          </p:cNvPicPr>
          <p:nvPr/>
        </p:nvPicPr>
        <p:blipFill>
          <a:blip r:embed="rId4"/>
          <a:stretch>
            <a:fillRect/>
          </a:stretch>
        </p:blipFill>
        <p:spPr>
          <a:xfrm>
            <a:off x="2761488" y="944357"/>
            <a:ext cx="4101084" cy="1435379"/>
          </a:xfrm>
          <a:prstGeom prst="rect">
            <a:avLst/>
          </a:prstGeom>
        </p:spPr>
      </p:pic>
      <p:sp>
        <p:nvSpPr>
          <p:cNvPr id="32" name="Oval 31">
            <a:extLst>
              <a:ext uri="{FF2B5EF4-FFF2-40B4-BE49-F238E27FC236}">
                <a16:creationId xmlns:a16="http://schemas.microsoft.com/office/drawing/2014/main" id="{A3B5C40E-BAE9-9B45-A7C9-45A6907BC4A6}"/>
              </a:ext>
            </a:extLst>
          </p:cNvPr>
          <p:cNvSpPr/>
          <p:nvPr/>
        </p:nvSpPr>
        <p:spPr>
          <a:xfrm>
            <a:off x="1697736" y="4538855"/>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49552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54615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9319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diagnoses that don’t have a specific ICD-10 code… like leiomyosarcoma</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A8D21ADD-B988-D345-AA31-945F1B3C6538}"/>
              </a:ext>
            </a:extLst>
          </p:cNvPr>
          <p:cNvPicPr>
            <a:picLocks noChangeAspect="1"/>
          </p:cNvPicPr>
          <p:nvPr/>
        </p:nvPicPr>
        <p:blipFill>
          <a:blip r:embed="rId3"/>
          <a:stretch>
            <a:fillRect/>
          </a:stretch>
        </p:blipFill>
        <p:spPr>
          <a:xfrm>
            <a:off x="457200" y="3080419"/>
            <a:ext cx="6663535" cy="1523348"/>
          </a:xfrm>
          <a:prstGeom prst="rect">
            <a:avLst/>
          </a:prstGeom>
          <a:effectLst/>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423423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Working with cohorts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8E33D5AE-81EE-2D4B-B5DD-14DCA72C3941}"/>
              </a:ext>
            </a:extLst>
          </p:cNvPr>
          <p:cNvPicPr>
            <a:picLocks noChangeAspect="1"/>
          </p:cNvPicPr>
          <p:nvPr/>
        </p:nvPicPr>
        <p:blipFill>
          <a:blip r:embed="rId3"/>
          <a:stretch>
            <a:fillRect/>
          </a:stretch>
        </p:blipFill>
        <p:spPr>
          <a:xfrm>
            <a:off x="2127961" y="1870929"/>
            <a:ext cx="2605956" cy="2625581"/>
          </a:xfrm>
          <a:prstGeom prst="rect">
            <a:avLst/>
          </a:prstGeom>
        </p:spPr>
      </p:pic>
      <p:sp>
        <p:nvSpPr>
          <p:cNvPr id="10" name="Bent Arrow 9">
            <a:extLst>
              <a:ext uri="{FF2B5EF4-FFF2-40B4-BE49-F238E27FC236}">
                <a16:creationId xmlns:a16="http://schemas.microsoft.com/office/drawing/2014/main" id="{96939FFC-412F-0444-81FC-C014CA68214C}"/>
              </a:ext>
            </a:extLst>
          </p:cNvPr>
          <p:cNvSpPr/>
          <p:nvPr/>
        </p:nvSpPr>
        <p:spPr>
          <a:xfrm rot="5400000">
            <a:off x="2275338" y="573580"/>
            <a:ext cx="351482" cy="178699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CE6F302-F6CD-2148-93CB-A4E05C10A1EB}"/>
              </a:ext>
            </a:extLst>
          </p:cNvPr>
          <p:cNvSpPr txBox="1"/>
          <p:nvPr/>
        </p:nvSpPr>
        <p:spPr>
          <a:xfrm>
            <a:off x="103336" y="1181155"/>
            <a:ext cx="145424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 a cohort</a:t>
            </a:r>
          </a:p>
          <a:p>
            <a:r>
              <a:rPr lang="en-US" dirty="0">
                <a:latin typeface="Arial" panose="020B0604020202020204" pitchFamily="34" charset="0"/>
                <a:cs typeface="Arial" panose="020B0604020202020204" pitchFamily="34" charset="0"/>
              </a:rPr>
              <a:t>from within</a:t>
            </a:r>
          </a:p>
          <a:p>
            <a:r>
              <a:rPr lang="en-US" dirty="0">
                <a:latin typeface="Arial" panose="020B0604020202020204" pitchFamily="34" charset="0"/>
                <a:cs typeface="Arial" panose="020B0604020202020204" pitchFamily="34" charset="0"/>
              </a:rPr>
              <a:t>EMERSE</a:t>
            </a:r>
          </a:p>
        </p:txBody>
      </p:sp>
      <p:sp>
        <p:nvSpPr>
          <p:cNvPr id="15" name="Bent Arrow 14">
            <a:extLst>
              <a:ext uri="{FF2B5EF4-FFF2-40B4-BE49-F238E27FC236}">
                <a16:creationId xmlns:a16="http://schemas.microsoft.com/office/drawing/2014/main" id="{87AB1FFA-8BB4-2547-AF4A-F23BDE79A468}"/>
              </a:ext>
            </a:extLst>
          </p:cNvPr>
          <p:cNvSpPr/>
          <p:nvPr/>
        </p:nvSpPr>
        <p:spPr>
          <a:xfrm rot="5400000" flipV="1">
            <a:off x="5321730" y="-416662"/>
            <a:ext cx="351482" cy="354711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Bent Arrow 15">
            <a:extLst>
              <a:ext uri="{FF2B5EF4-FFF2-40B4-BE49-F238E27FC236}">
                <a16:creationId xmlns:a16="http://schemas.microsoft.com/office/drawing/2014/main" id="{594AA865-FDCC-5043-9163-C07F96A61C60}"/>
              </a:ext>
            </a:extLst>
          </p:cNvPr>
          <p:cNvSpPr/>
          <p:nvPr/>
        </p:nvSpPr>
        <p:spPr>
          <a:xfrm rot="5400000" flipV="1">
            <a:off x="4470284" y="1171144"/>
            <a:ext cx="406650" cy="112964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828AA85-4B17-4142-824C-8D1F24AAFB64}"/>
              </a:ext>
            </a:extLst>
          </p:cNvPr>
          <p:cNvSpPr txBox="1"/>
          <p:nvPr/>
        </p:nvSpPr>
        <p:spPr>
          <a:xfrm>
            <a:off x="7271028" y="996489"/>
            <a:ext cx="141577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upload a list</a:t>
            </a:r>
          </a:p>
          <a:p>
            <a:r>
              <a:rPr lang="en-US" dirty="0">
                <a:latin typeface="Arial" panose="020B0604020202020204" pitchFamily="34" charset="0"/>
                <a:cs typeface="Arial" panose="020B0604020202020204" pitchFamily="34" charset="0"/>
              </a:rPr>
              <a:t>of patients</a:t>
            </a:r>
          </a:p>
        </p:txBody>
      </p:sp>
      <p:sp>
        <p:nvSpPr>
          <p:cNvPr id="18" name="TextBox 17">
            <a:extLst>
              <a:ext uri="{FF2B5EF4-FFF2-40B4-BE49-F238E27FC236}">
                <a16:creationId xmlns:a16="http://schemas.microsoft.com/office/drawing/2014/main" id="{1C6A6706-9CAC-7747-900E-0D7FA710AF13}"/>
              </a:ext>
            </a:extLst>
          </p:cNvPr>
          <p:cNvSpPr txBox="1"/>
          <p:nvPr/>
        </p:nvSpPr>
        <p:spPr>
          <a:xfrm>
            <a:off x="5256282" y="1409264"/>
            <a:ext cx="1492716"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import list</a:t>
            </a:r>
          </a:p>
          <a:p>
            <a:r>
              <a:rPr lang="en-US" dirty="0">
                <a:latin typeface="Arial" panose="020B0604020202020204" pitchFamily="34" charset="0"/>
                <a:cs typeface="Arial" panose="020B0604020202020204" pitchFamily="34" charset="0"/>
              </a:rPr>
              <a:t>from another</a:t>
            </a:r>
          </a:p>
          <a:p>
            <a:r>
              <a:rPr lang="en-US" dirty="0">
                <a:latin typeface="Arial" panose="020B0604020202020204" pitchFamily="34" charset="0"/>
                <a:cs typeface="Arial" panose="020B0604020202020204" pitchFamily="34" charset="0"/>
              </a:rPr>
              <a:t>system</a:t>
            </a:r>
          </a:p>
        </p:txBody>
      </p:sp>
      <p:sp>
        <p:nvSpPr>
          <p:cNvPr id="19" name="TextBox 18">
            <a:extLst>
              <a:ext uri="{FF2B5EF4-FFF2-40B4-BE49-F238E27FC236}">
                <a16:creationId xmlns:a16="http://schemas.microsoft.com/office/drawing/2014/main" id="{8548426D-3388-914F-A556-A49A2757514A}"/>
              </a:ext>
            </a:extLst>
          </p:cNvPr>
          <p:cNvSpPr txBox="1"/>
          <p:nvPr/>
        </p:nvSpPr>
        <p:spPr>
          <a:xfrm>
            <a:off x="2155791" y="4436057"/>
            <a:ext cx="249299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patient lists</a:t>
            </a:r>
          </a:p>
          <a:p>
            <a:r>
              <a:rPr lang="en-US" dirty="0">
                <a:latin typeface="Arial" panose="020B0604020202020204" pitchFamily="34" charset="0"/>
                <a:cs typeface="Arial" panose="020B0604020202020204" pitchFamily="34" charset="0"/>
              </a:rPr>
              <a:t>(up to 100,000 per list)</a:t>
            </a:r>
          </a:p>
        </p:txBody>
      </p:sp>
      <p:sp>
        <p:nvSpPr>
          <p:cNvPr id="13" name="Rectangle 12">
            <a:extLst>
              <a:ext uri="{FF2B5EF4-FFF2-40B4-BE49-F238E27FC236}">
                <a16:creationId xmlns:a16="http://schemas.microsoft.com/office/drawing/2014/main" id="{896716FB-7429-F748-B054-4B804A2F161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852186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0"/>
            <a:ext cx="8375904" cy="3888859"/>
          </a:xfrm>
        </p:spPr>
        <p:txBody>
          <a:bodyPr>
            <a:normAutofit fontScale="92500" lnSpcReduction="10000"/>
          </a:bodyPr>
          <a:lstStyle/>
          <a:p>
            <a:pPr marL="0" indent="0">
              <a:buNone/>
            </a:pPr>
            <a:r>
              <a:rPr lang="en-US" sz="2200" dirty="0">
                <a:latin typeface="Arial" panose="020B0604020202020204" pitchFamily="34" charset="0"/>
                <a:cs typeface="Arial" panose="020B0604020202020204" pitchFamily="34" charset="0"/>
              </a:rPr>
              <a:t>Free text notes</a:t>
            </a:r>
          </a:p>
          <a:p>
            <a:pPr lvl="1"/>
            <a:r>
              <a:rPr lang="en-US" sz="2200" dirty="0">
                <a:latin typeface="Arial" panose="020B0604020202020204" pitchFamily="34" charset="0"/>
                <a:cs typeface="Arial" panose="020B0604020202020204" pitchFamily="34" charset="0"/>
              </a:rPr>
              <a:t>admission notes</a:t>
            </a:r>
          </a:p>
          <a:p>
            <a:pPr lvl="1"/>
            <a:r>
              <a:rPr lang="en-US" sz="2200" dirty="0">
                <a:latin typeface="Arial" panose="020B0604020202020204" pitchFamily="34" charset="0"/>
                <a:cs typeface="Arial" panose="020B0604020202020204" pitchFamily="34" charset="0"/>
              </a:rPr>
              <a:t>history and physical</a:t>
            </a:r>
          </a:p>
          <a:p>
            <a:pPr lvl="1"/>
            <a:r>
              <a:rPr lang="en-US" sz="2200" dirty="0">
                <a:latin typeface="Arial" panose="020B0604020202020204" pitchFamily="34" charset="0"/>
                <a:cs typeface="Arial" panose="020B0604020202020204" pitchFamily="34" charset="0"/>
              </a:rPr>
              <a:t>progress notes</a:t>
            </a:r>
          </a:p>
          <a:p>
            <a:pPr lvl="1"/>
            <a:r>
              <a:rPr lang="en-US" sz="2200" dirty="0">
                <a:latin typeface="Arial" panose="020B0604020202020204" pitchFamily="34" charset="0"/>
                <a:cs typeface="Arial" panose="020B0604020202020204" pitchFamily="34" charset="0"/>
              </a:rPr>
              <a:t>pathology reports</a:t>
            </a:r>
          </a:p>
          <a:p>
            <a:pPr lvl="1"/>
            <a:r>
              <a:rPr lang="en-US" sz="2200" dirty="0">
                <a:latin typeface="Arial" panose="020B0604020202020204" pitchFamily="34" charset="0"/>
                <a:cs typeface="Arial" panose="020B0604020202020204" pitchFamily="34" charset="0"/>
              </a:rPr>
              <a:t>radiology reports</a:t>
            </a:r>
          </a:p>
          <a:p>
            <a:pPr lvl="1"/>
            <a:r>
              <a:rPr lang="en-US" sz="2200" dirty="0">
                <a:latin typeface="Arial" panose="020B0604020202020204" pitchFamily="34" charset="0"/>
                <a:cs typeface="Arial" panose="020B0604020202020204" pitchFamily="34" charset="0"/>
              </a:rPr>
              <a:t>more!</a:t>
            </a:r>
          </a:p>
          <a:p>
            <a:pPr lvl="1"/>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Michigan: 	2.5 million patients</a:t>
            </a:r>
          </a:p>
          <a:p>
            <a:pPr marL="0" indent="0">
              <a:buNone/>
            </a:pPr>
            <a:r>
              <a:rPr lang="en-US" sz="2200" dirty="0">
                <a:latin typeface="Arial" panose="020B0604020202020204" pitchFamily="34" charset="0"/>
                <a:cs typeface="Arial" panose="020B0604020202020204" pitchFamily="34" charset="0"/>
              </a:rPr>
              <a:t>				170 million notes</a:t>
            </a:r>
          </a:p>
          <a:p>
            <a:pPr marL="0" indent="0">
              <a:buNone/>
            </a:pPr>
            <a:r>
              <a:rPr lang="en-US" sz="2200" dirty="0">
                <a:latin typeface="Arial" panose="020B0604020202020204" pitchFamily="34" charset="0"/>
                <a:cs typeface="Arial" panose="020B0604020202020204" pitchFamily="34" charset="0"/>
              </a:rPr>
              <a:t>				1995-present</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1E992AFE-A9ED-C349-97A8-3281D6C381D7}"/>
              </a:ext>
            </a:extLst>
          </p:cNvPr>
          <p:cNvPicPr>
            <a:picLocks noChangeAspect="1"/>
          </p:cNvPicPr>
          <p:nvPr/>
        </p:nvPicPr>
        <p:blipFill>
          <a:blip r:embed="rId3"/>
          <a:stretch>
            <a:fillRect/>
          </a:stretch>
        </p:blipFill>
        <p:spPr>
          <a:xfrm>
            <a:off x="4810526" y="1139952"/>
            <a:ext cx="3042283" cy="3042283"/>
          </a:xfrm>
          <a:prstGeom prst="rect">
            <a:avLst/>
          </a:prstGeom>
        </p:spPr>
      </p:pic>
      <p:sp>
        <p:nvSpPr>
          <p:cNvPr id="8" name="Rectangle 7">
            <a:extLst>
              <a:ext uri="{FF2B5EF4-FFF2-40B4-BE49-F238E27FC236}">
                <a16:creationId xmlns:a16="http://schemas.microsoft.com/office/drawing/2014/main" id="{47F01839-2ACC-2640-BE72-FBC62D45F90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002956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not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805802"/>
          </a:xfrm>
        </p:spPr>
        <p:txBody>
          <a:bodyPr>
            <a:normAutofit/>
          </a:bodyPr>
          <a:lstStyle/>
          <a:p>
            <a:pPr marL="0" indent="0">
              <a:buNone/>
            </a:pPr>
            <a:r>
              <a:rPr lang="en-US" dirty="0">
                <a:latin typeface="Arial" panose="020B0604020202020204" pitchFamily="34" charset="0"/>
                <a:cs typeface="Arial" panose="020B0604020202020204" pitchFamily="34" charset="0"/>
              </a:rPr>
              <a:t>Structured data</a:t>
            </a:r>
          </a:p>
          <a:p>
            <a:pPr lvl="1"/>
            <a:r>
              <a:rPr lang="en-US" dirty="0">
                <a:latin typeface="Arial" panose="020B0604020202020204" pitchFamily="34" charset="0"/>
                <a:cs typeface="Arial" panose="020B0604020202020204" pitchFamily="34" charset="0"/>
              </a:rPr>
              <a:t>discrete lab values</a:t>
            </a:r>
          </a:p>
          <a:p>
            <a:pPr lvl="1"/>
            <a:r>
              <a:rPr lang="en-US" dirty="0">
                <a:latin typeface="Arial" panose="020B0604020202020204" pitchFamily="34" charset="0"/>
                <a:cs typeface="Arial" panose="020B0604020202020204" pitchFamily="34" charset="0"/>
              </a:rPr>
              <a:t>vital signs</a:t>
            </a:r>
          </a:p>
          <a:p>
            <a:pPr lvl="1"/>
            <a:r>
              <a:rPr lang="en-US" dirty="0">
                <a:latin typeface="Arial" panose="020B0604020202020204" pitchFamily="34" charset="0"/>
                <a:cs typeface="Arial" panose="020B0604020202020204" pitchFamily="34" charset="0"/>
              </a:rPr>
              <a:t>billing codes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9836C95-CD56-D54A-BD36-63FFC6D1FFC7}"/>
              </a:ext>
            </a:extLst>
          </p:cNvPr>
          <p:cNvPicPr>
            <a:picLocks noChangeAspect="1"/>
          </p:cNvPicPr>
          <p:nvPr/>
        </p:nvPicPr>
        <p:blipFill>
          <a:blip r:embed="rId3"/>
          <a:stretch>
            <a:fillRect/>
          </a:stretch>
        </p:blipFill>
        <p:spPr>
          <a:xfrm>
            <a:off x="4936210" y="1039419"/>
            <a:ext cx="3633188" cy="3216660"/>
          </a:xfrm>
          <a:prstGeom prst="rect">
            <a:avLst/>
          </a:prstGeom>
        </p:spPr>
      </p:pic>
      <p:sp>
        <p:nvSpPr>
          <p:cNvPr id="7" name="Rectangle 6">
            <a:extLst>
              <a:ext uri="{FF2B5EF4-FFF2-40B4-BE49-F238E27FC236}">
                <a16:creationId xmlns:a16="http://schemas.microsoft.com/office/drawing/2014/main" id="{5FD7EA4E-5796-584D-88C5-2D530B56531E}"/>
              </a:ext>
            </a:extLst>
          </p:cNvPr>
          <p:cNvSpPr/>
          <p:nvPr/>
        </p:nvSpPr>
        <p:spPr>
          <a:xfrm>
            <a:off x="807647" y="3989781"/>
            <a:ext cx="4965471" cy="769441"/>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Other tools exist for</a:t>
            </a:r>
          </a:p>
          <a:p>
            <a:r>
              <a:rPr lang="en-US" sz="2200" dirty="0">
                <a:latin typeface="Arial" panose="020B0604020202020204" pitchFamily="34" charset="0"/>
                <a:cs typeface="Arial" panose="020B0604020202020204" pitchFamily="34" charset="0"/>
              </a:rPr>
              <a:t>structured data (</a:t>
            </a:r>
            <a:r>
              <a:rPr lang="en-US" sz="2200" dirty="0" err="1">
                <a:latin typeface="Arial" panose="020B0604020202020204" pitchFamily="34" charset="0"/>
                <a:cs typeface="Arial" panose="020B0604020202020204" pitchFamily="34" charset="0"/>
              </a:rPr>
              <a:t>DataDirect</a:t>
            </a:r>
            <a:r>
              <a:rPr lang="en-US" sz="2200" dirty="0">
                <a:latin typeface="Arial" panose="020B0604020202020204" pitchFamily="34" charset="0"/>
                <a:cs typeface="Arial" panose="020B0604020202020204" pitchFamily="34" charset="0"/>
              </a:rPr>
              <a:t>, i2b2, </a:t>
            </a:r>
            <a:r>
              <a:rPr lang="en-US" sz="2200" dirty="0" err="1">
                <a:latin typeface="Arial" panose="020B0604020202020204" pitchFamily="34" charset="0"/>
                <a:cs typeface="Arial" panose="020B0604020202020204" pitchFamily="34" charset="0"/>
              </a:rPr>
              <a:t>etc</a:t>
            </a:r>
            <a:r>
              <a:rPr lang="en-US" sz="2200" dirty="0">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id="{843F464C-C95F-7F4C-B4C8-DA3B9713E8B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4425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346</a:t>
            </a:r>
            <a:r>
              <a:rPr lang="en-US" dirty="0">
                <a:latin typeface="Arial" panose="020B0604020202020204" pitchFamily="34" charset="0"/>
                <a:cs typeface="Arial" panose="020B0604020202020204" pitchFamily="34" charset="0"/>
              </a:rPr>
              <a:t> papers</a:t>
            </a:r>
          </a:p>
          <a:p>
            <a:pPr marL="0" indent="0">
              <a:buNone/>
            </a:pPr>
            <a:r>
              <a:rPr lang="en-US" b="1">
                <a:latin typeface="Arial" panose="020B0604020202020204" pitchFamily="34" charset="0"/>
                <a:cs typeface="Arial" panose="020B0604020202020204" pitchFamily="34" charset="0"/>
              </a:rPr>
              <a:t>52</a:t>
            </a:r>
            <a:r>
              <a:rPr lang="en-US">
                <a:latin typeface="Arial" panose="020B0604020202020204" pitchFamily="34" charset="0"/>
                <a:cs typeface="Arial" panose="020B0604020202020204" pitchFamily="34" charset="0"/>
              </a:rPr>
              <a:t> abstracts</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7" name="Oval 26">
            <a:extLst>
              <a:ext uri="{FF2B5EF4-FFF2-40B4-BE49-F238E27FC236}">
                <a16:creationId xmlns:a16="http://schemas.microsoft.com/office/drawing/2014/main" id="{14C3686C-589A-CF4B-B0D9-D29DDCB81E96}"/>
              </a:ext>
            </a:extLst>
          </p:cNvPr>
          <p:cNvSpPr/>
          <p:nvPr/>
        </p:nvSpPr>
        <p:spPr>
          <a:xfrm>
            <a:off x="1865039" y="245257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1865039" y="245257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cxnSp>
        <p:nvCxnSpPr>
          <p:cNvPr id="4" name="Straight Connector 3">
            <a:extLst>
              <a:ext uri="{FF2B5EF4-FFF2-40B4-BE49-F238E27FC236}">
                <a16:creationId xmlns:a16="http://schemas.microsoft.com/office/drawing/2014/main" id="{9C4349B6-2A7B-1244-A84E-AA455CEE371A}"/>
              </a:ext>
            </a:extLst>
          </p:cNvPr>
          <p:cNvCxnSpPr>
            <a:cxnSpLocks/>
            <a:endCxn id="10" idx="2"/>
          </p:cNvCxnSpPr>
          <p:nvPr/>
        </p:nvCxnSpPr>
        <p:spPr>
          <a:xfrm flipV="1">
            <a:off x="2020530" y="2219478"/>
            <a:ext cx="4000840"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D0A7007-8EE8-CD4A-A5A5-7EA2D71DC0FB}"/>
              </a:ext>
            </a:extLst>
          </p:cNvPr>
          <p:cNvCxnSpPr>
            <a:cxnSpLocks/>
            <a:stCxn id="17" idx="0"/>
            <a:endCxn id="10" idx="4"/>
          </p:cNvCxnSpPr>
          <p:nvPr/>
        </p:nvCxnSpPr>
        <p:spPr>
          <a:xfrm flipH="1" flipV="1">
            <a:off x="6092542" y="2290649"/>
            <a:ext cx="54864"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730B80F-C6A8-2042-92D0-351CA92F6248}"/>
              </a:ext>
            </a:extLst>
          </p:cNvPr>
          <p:cNvCxnSpPr>
            <a:cxnSpLocks/>
            <a:stCxn id="21" idx="2"/>
            <a:endCxn id="10" idx="5"/>
          </p:cNvCxnSpPr>
          <p:nvPr/>
        </p:nvCxnSpPr>
        <p:spPr>
          <a:xfrm flipH="1" flipV="1">
            <a:off x="6142867" y="2269803"/>
            <a:ext cx="124182" cy="749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EF24B47-CF07-6545-82E3-05D6730C7DF4}"/>
              </a:ext>
            </a:extLst>
          </p:cNvPr>
          <p:cNvCxnSpPr>
            <a:cxnSpLocks/>
            <a:stCxn id="22" idx="0"/>
            <a:endCxn id="10" idx="4"/>
          </p:cNvCxnSpPr>
          <p:nvPr/>
        </p:nvCxnSpPr>
        <p:spPr>
          <a:xfrm flipH="1" flipV="1">
            <a:off x="6092542" y="2290649"/>
            <a:ext cx="54863" cy="52626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65A374-29DC-6743-B9B7-195CAAF44B38}"/>
              </a:ext>
            </a:extLst>
          </p:cNvPr>
          <p:cNvCxnSpPr>
            <a:cxnSpLocks/>
            <a:stCxn id="18" idx="1"/>
            <a:endCxn id="10" idx="4"/>
          </p:cNvCxnSpPr>
          <p:nvPr/>
        </p:nvCxnSpPr>
        <p:spPr>
          <a:xfrm flipH="1" flipV="1">
            <a:off x="6092542" y="2290649"/>
            <a:ext cx="714722" cy="7884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33123C8-97CB-444A-A1C5-EF604DC50756}"/>
              </a:ext>
            </a:extLst>
          </p:cNvPr>
          <p:cNvCxnSpPr>
            <a:cxnSpLocks/>
            <a:stCxn id="20" idx="4"/>
            <a:endCxn id="10" idx="6"/>
          </p:cNvCxnSpPr>
          <p:nvPr/>
        </p:nvCxnSpPr>
        <p:spPr>
          <a:xfrm flipH="1" flipV="1">
            <a:off x="6163713" y="2219478"/>
            <a:ext cx="1043446" cy="10702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Getting access to EMERSE</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C00E70CD-CB45-2046-BE08-41C6D735CF75}"/>
              </a:ext>
            </a:extLst>
          </p:cNvPr>
          <p:cNvPicPr>
            <a:picLocks noChangeAspect="1"/>
          </p:cNvPicPr>
          <p:nvPr/>
        </p:nvPicPr>
        <p:blipFill>
          <a:blip r:embed="rId3"/>
          <a:stretch>
            <a:fillRect/>
          </a:stretch>
        </p:blipFill>
        <p:spPr>
          <a:xfrm>
            <a:off x="6508223" y="1109773"/>
            <a:ext cx="2497354" cy="2185185"/>
          </a:xfrm>
          <a:prstGeom prst="rect">
            <a:avLst/>
          </a:prstGeom>
        </p:spPr>
      </p:pic>
      <p:sp>
        <p:nvSpPr>
          <p:cNvPr id="13" name="Content Placeholder 2">
            <a:extLst>
              <a:ext uri="{FF2B5EF4-FFF2-40B4-BE49-F238E27FC236}">
                <a16:creationId xmlns:a16="http://schemas.microsoft.com/office/drawing/2014/main" id="{959CB48F-B9C3-DC4F-A4F3-262EC56E9D53}"/>
              </a:ext>
            </a:extLst>
          </p:cNvPr>
          <p:cNvSpPr>
            <a:spLocks noGrp="1"/>
          </p:cNvSpPr>
          <p:nvPr>
            <p:ph idx="1"/>
          </p:nvPr>
        </p:nvSpPr>
        <p:spPr>
          <a:xfrm>
            <a:off x="457200" y="1200151"/>
            <a:ext cx="5935849" cy="3394472"/>
          </a:xfrm>
        </p:spPr>
        <p:txBody>
          <a:bodyPr>
            <a:normAutofit/>
          </a:bodyPr>
          <a:lstStyle/>
          <a:p>
            <a:pPr marL="0" indent="0">
              <a:buNone/>
            </a:pPr>
            <a:r>
              <a:rPr lang="en-US" sz="2400" b="1" dirty="0">
                <a:latin typeface="Arial" panose="020B0604020202020204" pitchFamily="34" charset="0"/>
                <a:cs typeface="Arial" panose="020B0604020202020204" pitchFamily="34" charset="0"/>
              </a:rPr>
              <a:t>@ Michigan</a:t>
            </a:r>
          </a:p>
          <a:p>
            <a:pPr marL="0" indent="0">
              <a:buNone/>
            </a:pPr>
            <a:r>
              <a:rPr lang="en-US" sz="2400" dirty="0">
                <a:latin typeface="Arial" panose="020B0604020202020204" pitchFamily="34" charset="0"/>
                <a:cs typeface="Arial" panose="020B0604020202020204" pitchFamily="34" charset="0"/>
              </a:rPr>
              <a:t>	• Research: Data Office</a:t>
            </a:r>
          </a:p>
          <a:p>
            <a:pPr marL="0" indent="0">
              <a:buNone/>
            </a:pPr>
            <a:r>
              <a:rPr lang="en-US" sz="2400" dirty="0">
                <a:latin typeface="Arial" panose="020B0604020202020204" pitchFamily="34" charset="0"/>
                <a:cs typeface="Arial" panose="020B0604020202020204" pitchFamily="34" charset="0"/>
              </a:rPr>
              <a:t>		(need IRB approval)</a:t>
            </a:r>
          </a:p>
          <a:p>
            <a:pPr marL="457200" lvl="1" indent="0">
              <a:buNone/>
            </a:pPr>
            <a:r>
              <a:rPr lang="en-US" sz="2400" dirty="0">
                <a:latin typeface="Arial" panose="020B0604020202020204" pitchFamily="34" charset="0"/>
                <a:cs typeface="Arial" panose="020B0604020202020204" pitchFamily="34" charset="0"/>
              </a:rPr>
              <a:t>• Non-research: Through </a:t>
            </a:r>
            <a:r>
              <a:rPr lang="en-US" sz="2400" dirty="0" err="1">
                <a:latin typeface="Arial" panose="020B0604020202020204" pitchFamily="34" charset="0"/>
                <a:cs typeface="Arial" panose="020B0604020202020204" pitchFamily="34" charset="0"/>
              </a:rPr>
              <a:t>Michart</a:t>
            </a:r>
            <a:r>
              <a:rPr lang="en-US" sz="2400" dirty="0">
                <a:latin typeface="Arial" panose="020B0604020202020204" pitchFamily="34" charset="0"/>
                <a:cs typeface="Arial" panose="020B0604020202020204" pitchFamily="34" charset="0"/>
              </a:rPr>
              <a:t> (contact David </a:t>
            </a:r>
            <a:r>
              <a:rPr lang="en-US" sz="2400" dirty="0" err="1">
                <a:latin typeface="Arial" panose="020B0604020202020204" pitchFamily="34" charset="0"/>
                <a:cs typeface="Arial" panose="020B0604020202020204" pitchFamily="34" charset="0"/>
              </a:rPr>
              <a:t>Hanauer</a:t>
            </a:r>
            <a:r>
              <a:rPr lang="en-US" sz="2400" dirty="0">
                <a:latin typeface="Arial" panose="020B0604020202020204" pitchFamily="34" charset="0"/>
                <a:cs typeface="Arial" panose="020B0604020202020204" pitchFamily="34" charset="0"/>
              </a:rPr>
              <a:t> for details)</a:t>
            </a: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16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Who can obtain access?</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959CB48F-B9C3-DC4F-A4F3-262EC56E9D53}"/>
              </a:ext>
            </a:extLst>
          </p:cNvPr>
          <p:cNvSpPr>
            <a:spLocks noGrp="1"/>
          </p:cNvSpPr>
          <p:nvPr>
            <p:ph idx="1"/>
          </p:nvPr>
        </p:nvSpPr>
        <p:spPr>
          <a:xfrm>
            <a:off x="457200" y="1200150"/>
            <a:ext cx="5935849" cy="3759307"/>
          </a:xfrm>
        </p:spPr>
        <p:txBody>
          <a:bodyPr>
            <a:normAutofit/>
          </a:bodyPr>
          <a:lstStyle/>
          <a:p>
            <a:pPr marL="0" indent="0">
              <a:buNone/>
            </a:pPr>
            <a:r>
              <a:rPr lang="en-US" sz="2400" b="1" dirty="0">
                <a:latin typeface="Arial" panose="020B0604020202020204" pitchFamily="34" charset="0"/>
                <a:cs typeface="Arial" panose="020B0604020202020204" pitchFamily="34" charset="0"/>
              </a:rPr>
              <a:t>@ Michigan</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Anyone with EHR access, BUT:</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rPr>
              <a:t>you need a valid reason such as 	research, operations, quality</a:t>
            </a:r>
          </a:p>
          <a:p>
            <a:pPr marL="0" indent="0">
              <a:buNone/>
            </a:pPr>
            <a:r>
              <a:rPr lang="en-US" sz="2400" dirty="0">
                <a:latin typeface="Arial" panose="020B0604020202020204" pitchFamily="34" charset="0"/>
                <a:cs typeface="Arial" panose="020B0604020202020204" pitchFamily="34" charset="0"/>
              </a:rPr>
              <a:t>	• “curiosity” is not a valid reason</a:t>
            </a:r>
          </a:p>
          <a:p>
            <a:pPr marL="0" indent="0">
              <a:buNone/>
            </a:pPr>
            <a:r>
              <a:rPr lang="en-US" sz="2400" dirty="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sym typeface="Wingdings" pitchFamily="2" charset="2"/>
              </a:rPr>
              <a:t>a</a:t>
            </a:r>
            <a:r>
              <a:rPr lang="en-US" sz="2400">
                <a:latin typeface="Arial" panose="020B0604020202020204" pitchFamily="34" charset="0"/>
                <a:cs typeface="Arial" panose="020B0604020202020204" pitchFamily="34" charset="0"/>
              </a:rPr>
              <a:t>ll </a:t>
            </a:r>
            <a:r>
              <a:rPr lang="en-US" sz="2400" dirty="0">
                <a:latin typeface="Arial" panose="020B0604020202020204" pitchFamily="34" charset="0"/>
                <a:cs typeface="Arial" panose="020B0604020202020204" pitchFamily="34" charset="0"/>
              </a:rPr>
              <a:t>usage is tracked</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E8AFC0-9B49-244F-9948-3707B46FCC20}"/>
              </a:ext>
            </a:extLst>
          </p:cNvPr>
          <p:cNvPicPr>
            <a:picLocks noChangeAspect="1"/>
          </p:cNvPicPr>
          <p:nvPr/>
        </p:nvPicPr>
        <p:blipFill>
          <a:blip r:embed="rId3"/>
          <a:stretch>
            <a:fillRect/>
          </a:stretch>
        </p:blipFill>
        <p:spPr>
          <a:xfrm>
            <a:off x="5755037" y="1311395"/>
            <a:ext cx="2931763" cy="2687449"/>
          </a:xfrm>
          <a:prstGeom prst="rect">
            <a:avLst/>
          </a:prstGeom>
        </p:spPr>
      </p:pic>
    </p:spTree>
    <p:extLst>
      <p:ext uri="{BB962C8B-B14F-4D97-AF65-F5344CB8AC3E}">
        <p14:creationId xmlns:p14="http://schemas.microsoft.com/office/powerpoint/2010/main" val="2350877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6035831" y="1528713"/>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515949" y="1674109"/>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599037" y="1728627"/>
            <a:ext cx="3381138" cy="492443"/>
          </a:xfrm>
          <a:prstGeom prst="rect">
            <a:avLst/>
          </a:prstGeom>
          <a:noFill/>
        </p:spPr>
        <p:txBody>
          <a:bodyPr wrap="square" rtlCol="0">
            <a:spAutoFit/>
          </a:bodyPr>
          <a:lstStyle/>
          <a:p>
            <a:r>
              <a:rPr lang="en-US" sz="2600" dirty="0" err="1">
                <a:latin typeface="Arial" panose="020B0604020202020204" pitchFamily="34" charset="0"/>
                <a:cs typeface="Arial" panose="020B0604020202020204" pitchFamily="34" charset="0"/>
              </a:rPr>
              <a:t>hanauer@umich.edu</a:t>
            </a:r>
            <a:endParaRPr lang="en-US" sz="2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57663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3" name="Picture 2">
            <a:extLst>
              <a:ext uri="{FF2B5EF4-FFF2-40B4-BE49-F238E27FC236}">
                <a16:creationId xmlns:a16="http://schemas.microsoft.com/office/drawing/2014/main" id="{989A2C71-FB84-B94F-8548-62DD01A84DA9}"/>
              </a:ext>
            </a:extLst>
          </p:cNvPr>
          <p:cNvPicPr>
            <a:picLocks noChangeAspect="1"/>
          </p:cNvPicPr>
          <p:nvPr/>
        </p:nvPicPr>
        <p:blipFill>
          <a:blip r:embed="rId3"/>
          <a:stretch>
            <a:fillRect/>
          </a:stretch>
        </p:blipFill>
        <p:spPr>
          <a:xfrm>
            <a:off x="0" y="1169434"/>
            <a:ext cx="9144000" cy="2804632"/>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Acknowledgements</a:t>
            </a:r>
          </a:p>
        </p:txBody>
      </p:sp>
      <p:sp>
        <p:nvSpPr>
          <p:cNvPr id="4" name="TextBox 3">
            <a:extLst>
              <a:ext uri="{FF2B5EF4-FFF2-40B4-BE49-F238E27FC236}">
                <a16:creationId xmlns:a16="http://schemas.microsoft.com/office/drawing/2014/main" id="{58C79C86-9EC2-8947-9158-9ED5C04097A2}"/>
              </a:ext>
            </a:extLst>
          </p:cNvPr>
          <p:cNvSpPr txBox="1"/>
          <p:nvPr/>
        </p:nvSpPr>
        <p:spPr>
          <a:xfrm>
            <a:off x="363881" y="2770632"/>
            <a:ext cx="162416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err="1">
                <a:latin typeface="Arial" panose="020B0604020202020204" pitchFamily="34" charset="0"/>
                <a:cs typeface="Arial" panose="020B0604020202020204" pitchFamily="34" charset="0"/>
              </a:rPr>
              <a:t>Rogel</a:t>
            </a:r>
            <a:r>
              <a:rPr lang="en-US" sz="1200" dirty="0">
                <a:latin typeface="Arial" panose="020B0604020202020204" pitchFamily="34" charset="0"/>
                <a:cs typeface="Arial" panose="020B0604020202020204" pitchFamily="34" charset="0"/>
              </a:rPr>
              <a:t> Cancer Center</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769463" y="2539352"/>
            <a:ext cx="1378904" cy="10156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Michigan Institute</a:t>
            </a:r>
          </a:p>
          <a:p>
            <a:pPr algn="ctr"/>
            <a:r>
              <a:rPr lang="en-US" sz="1200" dirty="0">
                <a:latin typeface="Arial" panose="020B0604020202020204" pitchFamily="34" charset="0"/>
                <a:cs typeface="Arial" panose="020B0604020202020204" pitchFamily="34" charset="0"/>
              </a:rPr>
              <a:t>for Clinical and</a:t>
            </a:r>
          </a:p>
          <a:p>
            <a:pPr algn="ctr"/>
            <a:r>
              <a:rPr lang="en-US" sz="1200" dirty="0">
                <a:latin typeface="Arial" panose="020B0604020202020204" pitchFamily="34" charset="0"/>
                <a:cs typeface="Arial" panose="020B0604020202020204" pitchFamily="34" charset="0"/>
              </a:rPr>
              <a:t>Health Research</a:t>
            </a:r>
          </a:p>
          <a:p>
            <a:pPr algn="ctr"/>
            <a:r>
              <a:rPr lang="en-US" sz="12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5050193" y="2687836"/>
            <a:ext cx="1438214"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Health Information</a:t>
            </a:r>
          </a:p>
          <a:p>
            <a:pPr algn="ctr"/>
            <a:r>
              <a:rPr lang="en-US" sz="1200" dirty="0">
                <a:latin typeface="Arial" panose="020B0604020202020204" pitchFamily="34" charset="0"/>
                <a:cs typeface="Arial" panose="020B0604020202020204" pitchFamily="34" charset="0"/>
              </a:rPr>
              <a:t>and Technology</a:t>
            </a:r>
          </a:p>
          <a:p>
            <a:pPr algn="ctr"/>
            <a:r>
              <a:rPr lang="en-US" sz="12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7390233" y="2712056"/>
            <a:ext cx="1377300"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NCI Information</a:t>
            </a:r>
          </a:p>
          <a:p>
            <a:pPr algn="ctr"/>
            <a:r>
              <a:rPr lang="en-US" sz="1200" dirty="0">
                <a:latin typeface="Arial" panose="020B0604020202020204" pitchFamily="34" charset="0"/>
                <a:cs typeface="Arial" panose="020B0604020202020204" pitchFamily="34" charset="0"/>
              </a:rPr>
              <a:t>Technology for</a:t>
            </a:r>
          </a:p>
          <a:p>
            <a:pPr algn="ctr"/>
            <a:r>
              <a:rPr lang="en-US" sz="1200" dirty="0">
                <a:latin typeface="Arial" panose="020B0604020202020204" pitchFamily="34" charset="0"/>
                <a:cs typeface="Arial" panose="020B0604020202020204" pitchFamily="34" charset="0"/>
              </a:rPr>
              <a:t>Cancer Research</a:t>
            </a:r>
          </a:p>
          <a:p>
            <a:pPr algn="ctr"/>
            <a:r>
              <a:rPr lang="en-US" sz="1200" dirty="0">
                <a:latin typeface="Arial" panose="020B0604020202020204" pitchFamily="34" charset="0"/>
                <a:cs typeface="Arial" panose="020B0604020202020204" pitchFamily="34" charset="0"/>
              </a:rPr>
              <a:t>(ITCR)</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49846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6CF99-C5B3-1D4C-8590-2F782AC21DF0}"/>
              </a:ext>
            </a:extLst>
          </p:cNvPr>
          <p:cNvPicPr>
            <a:picLocks noChangeAspect="1"/>
          </p:cNvPicPr>
          <p:nvPr/>
        </p:nvPicPr>
        <p:blipFill>
          <a:blip r:embed="rId2"/>
          <a:stretch>
            <a:fillRect/>
          </a:stretch>
        </p:blipFill>
        <p:spPr>
          <a:xfrm>
            <a:off x="0" y="0"/>
            <a:ext cx="9990285" cy="5928527"/>
          </a:xfrm>
          <a:prstGeom prst="rect">
            <a:avLst/>
          </a:prstGeom>
        </p:spPr>
      </p:pic>
      <p:sp>
        <p:nvSpPr>
          <p:cNvPr id="13" name="TextBox 12">
            <a:extLst>
              <a:ext uri="{FF2B5EF4-FFF2-40B4-BE49-F238E27FC236}">
                <a16:creationId xmlns:a16="http://schemas.microsoft.com/office/drawing/2014/main" id="{7D3E17A2-348F-754D-99DB-AF2CBB3CF38F}"/>
              </a:ext>
            </a:extLst>
          </p:cNvPr>
          <p:cNvSpPr txBox="1"/>
          <p:nvPr/>
        </p:nvSpPr>
        <p:spPr>
          <a:xfrm>
            <a:off x="3585826" y="601465"/>
            <a:ext cx="1785553" cy="646331"/>
          </a:xfrm>
          <a:prstGeom prst="rect">
            <a:avLst/>
          </a:prstGeom>
          <a:noFill/>
        </p:spPr>
        <p:txBody>
          <a:bodyPr wrap="none" rtlCol="0">
            <a:spAutoFit/>
          </a:bodyPr>
          <a:lstStyle/>
          <a:p>
            <a:r>
              <a:rPr lang="en-US" sz="3600" dirty="0">
                <a:solidFill>
                  <a:schemeClr val="bg1"/>
                </a:solidFill>
                <a:latin typeface="Chalkduster" panose="03050602040202020205" pitchFamily="66" charset="77"/>
              </a:rPr>
              <a:t>Goals</a:t>
            </a:r>
          </a:p>
        </p:txBody>
      </p:sp>
      <p:sp>
        <p:nvSpPr>
          <p:cNvPr id="17" name="TextBox 16">
            <a:extLst>
              <a:ext uri="{FF2B5EF4-FFF2-40B4-BE49-F238E27FC236}">
                <a16:creationId xmlns:a16="http://schemas.microsoft.com/office/drawing/2014/main" id="{48ABC5BF-2750-C944-A2A3-5DF4E4D7A6C7}"/>
              </a:ext>
            </a:extLst>
          </p:cNvPr>
          <p:cNvSpPr txBox="1"/>
          <p:nvPr/>
        </p:nvSpPr>
        <p:spPr>
          <a:xfrm>
            <a:off x="1969716" y="1363704"/>
            <a:ext cx="5182444" cy="2031325"/>
          </a:xfrm>
          <a:prstGeom prst="rect">
            <a:avLst/>
          </a:prstGeom>
          <a:noFill/>
        </p:spPr>
        <p:txBody>
          <a:bodyPr wrap="none" rtlCol="0">
            <a:spAutoFit/>
          </a:bodyPr>
          <a:lstStyle/>
          <a:p>
            <a:r>
              <a:rPr lang="en-US" dirty="0">
                <a:solidFill>
                  <a:schemeClr val="bg1"/>
                </a:solidFill>
                <a:latin typeface="Chalkduster" panose="03050602040202020205" pitchFamily="66" charset="77"/>
              </a:rPr>
              <a:t>• Describes tools for research </a:t>
            </a:r>
          </a:p>
          <a:p>
            <a:r>
              <a:rPr lang="en-US" dirty="0">
                <a:solidFill>
                  <a:schemeClr val="bg1"/>
                </a:solidFill>
                <a:latin typeface="Chalkduster" panose="03050602040202020205" pitchFamily="66" charset="77"/>
              </a:rPr>
              <a:t>• Discuss free text vs structured data</a:t>
            </a:r>
          </a:p>
          <a:p>
            <a:r>
              <a:rPr lang="en-US" dirty="0">
                <a:solidFill>
                  <a:schemeClr val="bg1"/>
                </a:solidFill>
                <a:latin typeface="Chalkduster" panose="03050602040202020205" pitchFamily="66" charset="77"/>
              </a:rPr>
              <a:t>• Describe use cases for EMERSE</a:t>
            </a:r>
          </a:p>
          <a:p>
            <a:r>
              <a:rPr lang="en-US" dirty="0">
                <a:solidFill>
                  <a:schemeClr val="bg1"/>
                </a:solidFill>
                <a:latin typeface="Chalkduster" panose="03050602040202020205" pitchFamily="66" charset="77"/>
              </a:rPr>
              <a:t>• Introduce capabilities of EMERSE</a:t>
            </a:r>
          </a:p>
          <a:p>
            <a:r>
              <a:rPr lang="en-US" dirty="0">
                <a:solidFill>
                  <a:schemeClr val="bg1"/>
                </a:solidFill>
                <a:latin typeface="Chalkduster" panose="03050602040202020205" pitchFamily="66" charset="77"/>
              </a:rPr>
              <a:t>• Explain how access is obtained</a:t>
            </a:r>
          </a:p>
          <a:p>
            <a:r>
              <a:rPr lang="en-US" dirty="0">
                <a:solidFill>
                  <a:schemeClr val="bg1"/>
                </a:solidFill>
                <a:latin typeface="Chalkduster" panose="03050602040202020205" pitchFamily="66" charset="77"/>
              </a:rPr>
              <a:t>• Show a live demo of EMERSE </a:t>
            </a:r>
          </a:p>
          <a:p>
            <a:endParaRPr lang="en-US" dirty="0">
              <a:solidFill>
                <a:schemeClr val="bg1"/>
              </a:solidFill>
              <a:latin typeface="Chalkduster" panose="03050602040202020205" pitchFamily="66" charset="77"/>
            </a:endParaRPr>
          </a:p>
        </p:txBody>
      </p:sp>
      <p:pic>
        <p:nvPicPr>
          <p:cNvPr id="19" name="Picture 18" descr="transparent background.png">
            <a:extLst>
              <a:ext uri="{FF2B5EF4-FFF2-40B4-BE49-F238E27FC236}">
                <a16:creationId xmlns:a16="http://schemas.microsoft.com/office/drawing/2014/main" id="{BF359507-A5A3-BE47-98AD-EA33D88560D9}"/>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20" name="Rectangle 19">
            <a:extLst>
              <a:ext uri="{FF2B5EF4-FFF2-40B4-BE49-F238E27FC236}">
                <a16:creationId xmlns:a16="http://schemas.microsoft.com/office/drawing/2014/main" id="{880A641E-E25F-8A43-93A4-74872B1897B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032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7284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research tool, available at no cost</a:t>
            </a:r>
          </a:p>
          <a:p>
            <a:pPr lvl="1"/>
            <a:r>
              <a:rPr lang="en-US" dirty="0">
                <a:latin typeface="Arial" panose="020B0604020202020204" pitchFamily="34" charset="0"/>
                <a:cs typeface="Arial" panose="020B0604020202020204" pitchFamily="34" charset="0"/>
              </a:rPr>
              <a:t>requires local implementation</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180098" y="3396624"/>
            <a:ext cx="2812526" cy="168576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Unstructured vs Structured Data</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3"/>
          <a:stretch>
            <a:fillRect/>
          </a:stretch>
        </p:blipFill>
        <p:spPr>
          <a:xfrm>
            <a:off x="7504783" y="4393001"/>
            <a:ext cx="1468196" cy="403244"/>
          </a:xfrm>
          <a:prstGeom prst="rect">
            <a:avLst/>
          </a:prstGeom>
        </p:spPr>
      </p:pic>
      <p:graphicFrame>
        <p:nvGraphicFramePr>
          <p:cNvPr id="19" name="Content Placeholder 18">
            <a:extLst>
              <a:ext uri="{FF2B5EF4-FFF2-40B4-BE49-F238E27FC236}">
                <a16:creationId xmlns:a16="http://schemas.microsoft.com/office/drawing/2014/main" id="{4A7D534C-29EB-4E4E-8CD7-01B329031E98}"/>
              </a:ext>
            </a:extLst>
          </p:cNvPr>
          <p:cNvGraphicFramePr>
            <a:graphicFrameLocks noGrp="1"/>
          </p:cNvGraphicFramePr>
          <p:nvPr>
            <p:ph idx="1"/>
            <p:extLst>
              <p:ext uri="{D42A27DB-BD31-4B8C-83A1-F6EECF244321}">
                <p14:modId xmlns:p14="http://schemas.microsoft.com/office/powerpoint/2010/main" val="302879537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
        <p:nvSpPr>
          <p:cNvPr id="7" name="Rectangle 6">
            <a:extLst>
              <a:ext uri="{FF2B5EF4-FFF2-40B4-BE49-F238E27FC236}">
                <a16:creationId xmlns:a16="http://schemas.microsoft.com/office/drawing/2014/main" id="{F1362434-A976-1942-9054-2DCD31DFA4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849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14" name="Picture 13" descr="whale.png">
            <a:extLst>
              <a:ext uri="{FF2B5EF4-FFF2-40B4-BE49-F238E27FC236}">
                <a16:creationId xmlns:a16="http://schemas.microsoft.com/office/drawing/2014/main" id="{4F2E1210-56B8-8D48-B82B-5B868F5A6BF0}"/>
              </a:ext>
            </a:extLst>
          </p:cNvPr>
          <p:cNvPicPr>
            <a:picLocks noChangeAspect="1"/>
          </p:cNvPicPr>
          <p:nvPr/>
        </p:nvPicPr>
        <p:blipFill>
          <a:blip r:embed="rId3"/>
          <a:stretch>
            <a:fillRect/>
          </a:stretch>
        </p:blipFill>
        <p:spPr>
          <a:xfrm>
            <a:off x="141058" y="3593592"/>
            <a:ext cx="1676195" cy="1084288"/>
          </a:xfrm>
          <a:prstGeom prst="rect">
            <a:avLst/>
          </a:prstGeom>
        </p:spPr>
      </p:pic>
      <p:sp>
        <p:nvSpPr>
          <p:cNvPr id="3" name="Rectangle 2">
            <a:extLst>
              <a:ext uri="{FF2B5EF4-FFF2-40B4-BE49-F238E27FC236}">
                <a16:creationId xmlns:a16="http://schemas.microsoft.com/office/drawing/2014/main" id="{BB88D48E-C66D-5847-83EA-93F06B11BC52}"/>
              </a:ext>
            </a:extLst>
          </p:cNvPr>
          <p:cNvSpPr/>
          <p:nvPr/>
        </p:nvSpPr>
        <p:spPr>
          <a:xfrm>
            <a:off x="4206240" y="731664"/>
            <a:ext cx="4809744" cy="4339650"/>
          </a:xfrm>
          <a:prstGeom prst="rect">
            <a:avLst/>
          </a:prstGeom>
        </p:spPr>
        <p:txBody>
          <a:bodyPr wrap="square">
            <a:spAutoFit/>
          </a:bodyPr>
          <a:lstStyle/>
          <a:p>
            <a:endParaRPr lang="en-US" sz="1200" dirty="0">
              <a:latin typeface="Arial"/>
              <a:cs typeface="Arial"/>
            </a:endParaRPr>
          </a:p>
          <a:p>
            <a:r>
              <a:rPr lang="en-US" sz="1200" dirty="0">
                <a:latin typeface="Arial"/>
                <a:cs typeface="Arial"/>
              </a:rPr>
              <a:t>"potential cases may be missed or wrongly dated when coded data alone are used..” (PMID: 23964710)</a:t>
            </a:r>
          </a:p>
          <a:p>
            <a:endParaRPr lang="en-US" sz="1200" dirty="0">
              <a:latin typeface="Arial"/>
              <a:cs typeface="Arial"/>
            </a:endParaRPr>
          </a:p>
          <a:p>
            <a:r>
              <a:rPr lang="en-US" sz="1200" dirty="0">
                <a:latin typeface="Arial"/>
                <a:cs typeface="Arial"/>
              </a:rPr>
              <a:t>"structured data is best used for first pass filtering of EHR data…prior to a more nuanced second pass using unstructured data" (PCMID: PMC4333685)</a:t>
            </a:r>
          </a:p>
          <a:p>
            <a:endParaRPr lang="en-US" sz="1200" dirty="0">
              <a:latin typeface="Arial"/>
              <a:cs typeface="Arial"/>
            </a:endParaRPr>
          </a:p>
          <a:p>
            <a:endParaRPr lang="en-US" sz="1200" dirty="0">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"...urinary incontinence, an important patient-centered outcome following prostate cancer treatment, was reported almost exclusively in the free text of EHRs and was rarely coded as an ICD 9 diagnosis code.” (PMCID: PMC4899050) </a:t>
            </a:r>
          </a:p>
          <a:p>
            <a:endParaRPr lang="en-US" sz="1200" dirty="0">
              <a:solidFill>
                <a:schemeClr val="bg1"/>
              </a:solidFill>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"Claims and structured EHR data give an incomplete picture of burden related to geriatric syndromes. Geriatric syndromes are likely to be missed if unstructured data are not analyzed." </a:t>
            </a:r>
          </a:p>
          <a:p>
            <a:r>
              <a:rPr lang="en-US" sz="1200" dirty="0">
                <a:solidFill>
                  <a:schemeClr val="bg1"/>
                </a:solidFill>
                <a:latin typeface="Arial"/>
                <a:cs typeface="Arial"/>
              </a:rPr>
              <a:t>(PMID: 29972595)</a:t>
            </a:r>
          </a:p>
          <a:p>
            <a:endParaRPr lang="en-US" sz="1200" dirty="0">
              <a:solidFill>
                <a:schemeClr val="bg1"/>
              </a:solidFill>
              <a:latin typeface="Arial"/>
              <a:cs typeface="Arial"/>
            </a:endParaRPr>
          </a:p>
          <a:p>
            <a:endParaRPr lang="en-US" sz="1200" dirty="0">
              <a:solidFill>
                <a:schemeClr val="bg1"/>
              </a:solidFill>
              <a:latin typeface="Arial"/>
              <a:cs typeface="Arial"/>
            </a:endParaRPr>
          </a:p>
          <a:p>
            <a:endParaRPr lang="en-US" sz="1200" dirty="0">
              <a:latin typeface="Arial"/>
              <a:cs typeface="Arial"/>
            </a:endParaRPr>
          </a:p>
        </p:txBody>
      </p:sp>
      <p:pic>
        <p:nvPicPr>
          <p:cNvPr id="9" name="Picture 8">
            <a:extLst>
              <a:ext uri="{FF2B5EF4-FFF2-40B4-BE49-F238E27FC236}">
                <a16:creationId xmlns:a16="http://schemas.microsoft.com/office/drawing/2014/main" id="{C860FE8D-626A-DC47-B1DA-E642C0F834D7}"/>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1" name="Rectangle 10">
            <a:extLst>
              <a:ext uri="{FF2B5EF4-FFF2-40B4-BE49-F238E27FC236}">
                <a16:creationId xmlns:a16="http://schemas.microsoft.com/office/drawing/2014/main" id="{8C1620DF-AE36-AE4B-9592-D03E7CC0790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1062459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1234</Words>
  <Application>Microsoft Macintosh PowerPoint</Application>
  <PresentationFormat>On-screen Show (16:9)</PresentationFormat>
  <Paragraphs>206</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Arail</vt:lpstr>
      <vt:lpstr>Arial</vt:lpstr>
      <vt:lpstr>Calibri</vt:lpstr>
      <vt:lpstr>Chalkduster</vt:lpstr>
      <vt:lpstr>Wingdings</vt:lpstr>
      <vt:lpstr>Office Theme</vt:lpstr>
      <vt:lpstr>PowerPoint Presentation</vt:lpstr>
      <vt:lpstr>PowerPoint Presentation</vt:lpstr>
      <vt:lpstr>PowerPoint Presentation</vt:lpstr>
      <vt:lpstr>PowerPoint Presentation</vt:lpstr>
      <vt:lpstr>What is EMERSE?</vt:lpstr>
      <vt:lpstr>What is EMERSE?</vt:lpstr>
      <vt:lpstr>Unstructured vs Structured Data</vt:lpstr>
      <vt:lpstr>PowerPoint Presentation</vt:lpstr>
      <vt:lpstr>PowerPoint Presentation</vt:lpstr>
      <vt:lpstr>What isn’t EMERSE?</vt:lpstr>
      <vt:lpstr>EMERSE vs NLP</vt:lpstr>
      <vt:lpstr>EMERSE vs NLP</vt:lpstr>
      <vt:lpstr>Find cohorts</vt:lpstr>
      <vt:lpstr>Find cohorts</vt:lpstr>
      <vt:lpstr>Find cohorts</vt:lpstr>
      <vt:lpstr>Working with cohorts</vt:lpstr>
      <vt:lpstr>Highlight documents for chart review</vt:lpstr>
      <vt:lpstr>What’s in EMERSE?</vt:lpstr>
      <vt:lpstr>What’s not in EMERSE?</vt:lpstr>
      <vt:lpstr>Typical workflow</vt:lpstr>
      <vt:lpstr>Typical workflow</vt:lpstr>
      <vt:lpstr>Typical workflow</vt:lpstr>
      <vt:lpstr>Publications using EMERSE</vt:lpstr>
      <vt:lpstr>Where is EMERSE?</vt:lpstr>
      <vt:lpstr>The future…</vt:lpstr>
      <vt:lpstr>Getting access to EMERSE</vt:lpstr>
      <vt:lpstr>Who can obtain access?</vt:lpstr>
      <vt:lpstr>PowerPoint Presentation</vt:lpstr>
      <vt:lpstr>PowerPoint Presentation</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Microsoft Office User</cp:lastModifiedBy>
  <cp:revision>302</cp:revision>
  <dcterms:created xsi:type="dcterms:W3CDTF">2019-11-14T17:52:15Z</dcterms:created>
  <dcterms:modified xsi:type="dcterms:W3CDTF">2020-07-21T11:17:56Z</dcterms:modified>
</cp:coreProperties>
</file>