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20" r:id="rId2"/>
    <p:sldId id="256" r:id="rId3"/>
    <p:sldId id="347" r:id="rId4"/>
    <p:sldId id="277" r:id="rId5"/>
    <p:sldId id="316" r:id="rId6"/>
    <p:sldId id="297" r:id="rId7"/>
    <p:sldId id="286" r:id="rId8"/>
    <p:sldId id="287" r:id="rId9"/>
    <p:sldId id="295" r:id="rId10"/>
    <p:sldId id="296" r:id="rId11"/>
    <p:sldId id="294" r:id="rId12"/>
    <p:sldId id="292" r:id="rId13"/>
    <p:sldId id="308" r:id="rId14"/>
    <p:sldId id="289" r:id="rId15"/>
    <p:sldId id="290" r:id="rId16"/>
    <p:sldId id="291" r:id="rId17"/>
    <p:sldId id="321" r:id="rId18"/>
    <p:sldId id="299" r:id="rId19"/>
    <p:sldId id="293" r:id="rId20"/>
    <p:sldId id="322" r:id="rId21"/>
    <p:sldId id="332" r:id="rId22"/>
    <p:sldId id="334" r:id="rId23"/>
    <p:sldId id="333" r:id="rId24"/>
    <p:sldId id="336" r:id="rId25"/>
    <p:sldId id="346" r:id="rId26"/>
    <p:sldId id="328" r:id="rId27"/>
    <p:sldId id="300" r:id="rId28"/>
    <p:sldId id="301" r:id="rId29"/>
    <p:sldId id="311" r:id="rId30"/>
    <p:sldId id="309" r:id="rId31"/>
    <p:sldId id="310" r:id="rId32"/>
    <p:sldId id="302" r:id="rId33"/>
    <p:sldId id="303" r:id="rId34"/>
    <p:sldId id="304" r:id="rId35"/>
    <p:sldId id="318" r:id="rId36"/>
    <p:sldId id="312" r:id="rId37"/>
    <p:sldId id="348" r:id="rId38"/>
    <p:sldId id="313" r:id="rId39"/>
    <p:sldId id="306" r:id="rId40"/>
    <p:sldId id="350" r:id="rId41"/>
    <p:sldId id="305" r:id="rId42"/>
    <p:sldId id="349" r:id="rId43"/>
    <p:sldId id="352" r:id="rId44"/>
    <p:sldId id="353"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EE9"/>
    <a:srgbClr val="009DDD"/>
    <a:srgbClr val="FF2BF0"/>
    <a:srgbClr val="D3002A"/>
    <a:srgbClr val="C70E1E"/>
    <a:srgbClr val="FF002A"/>
    <a:srgbClr val="F0F8F8"/>
    <a:srgbClr val="FF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8/18/21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8</a:t>
            </a:fld>
            <a:endParaRPr lang="en-US"/>
          </a:p>
        </p:txBody>
      </p:sp>
    </p:spTree>
    <p:extLst>
      <p:ext uri="{BB962C8B-B14F-4D97-AF65-F5344CB8AC3E}">
        <p14:creationId xmlns:p14="http://schemas.microsoft.com/office/powerpoint/2010/main" val="97528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42</a:t>
            </a:fld>
            <a:endParaRPr lang="en-US"/>
          </a:p>
        </p:txBody>
      </p:sp>
    </p:spTree>
    <p:extLst>
      <p:ext uri="{BB962C8B-B14F-4D97-AF65-F5344CB8AC3E}">
        <p14:creationId xmlns:p14="http://schemas.microsoft.com/office/powerpoint/2010/main" val="143764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8/18/21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8/18/21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8/18/21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8/18/21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8/18/21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8/18/21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8/18/21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8/18/21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7" y="3410411"/>
            <a:ext cx="3717635"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806079" y="2244962"/>
            <a:ext cx="3016223" cy="828414"/>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4816367" y="3410411"/>
            <a:ext cx="3897221"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endParaRPr lang="en-US" sz="2200" dirty="0">
              <a:latin typeface="Arial"/>
              <a:cs typeface="Arial"/>
            </a:endParaRPr>
          </a:p>
          <a:p>
            <a:r>
              <a:rPr lang="en-US" sz="2200" dirty="0">
                <a:latin typeface="Arial"/>
                <a:cs typeface="Arial"/>
              </a:rPr>
              <a:t>			    August 18, 2021</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1261884"/>
          </a:xfrm>
          <a:prstGeom prst="rect">
            <a:avLst/>
          </a:prstGeom>
          <a:noFill/>
        </p:spPr>
        <p:txBody>
          <a:bodyPr wrap="square" rtlCol="0">
            <a:spAutoFit/>
          </a:bodyPr>
          <a:lstStyle/>
          <a:p>
            <a:pPr algn="ctr"/>
            <a:r>
              <a:rPr lang="en-US" sz="3800" b="1" dirty="0">
                <a:latin typeface="Arial" panose="020B0604020202020204" pitchFamily="34" charset="0"/>
                <a:cs typeface="Arial" panose="020B0604020202020204" pitchFamily="34" charset="0"/>
              </a:rPr>
              <a:t>Introduction to EMERSE:</a:t>
            </a:r>
          </a:p>
          <a:p>
            <a:pPr algn="ctr"/>
            <a:r>
              <a:rPr lang="en-US" sz="3800" b="1" dirty="0">
                <a:latin typeface="Arial" panose="020B0604020202020204" pitchFamily="34" charset="0"/>
                <a:cs typeface="Arial" panose="020B0604020202020204" pitchFamily="34" charset="0"/>
              </a:rPr>
              <a:t>EMERSE 101</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14" name="Picture 13" descr="whale.png">
            <a:extLst>
              <a:ext uri="{FF2B5EF4-FFF2-40B4-BE49-F238E27FC236}">
                <a16:creationId xmlns:a16="http://schemas.microsoft.com/office/drawing/2014/main" id="{4F2E1210-56B8-8D48-B82B-5B868F5A6BF0}"/>
              </a:ext>
            </a:extLst>
          </p:cNvPr>
          <p:cNvPicPr>
            <a:picLocks noChangeAspect="1"/>
          </p:cNvPicPr>
          <p:nvPr/>
        </p:nvPicPr>
        <p:blipFill>
          <a:blip r:embed="rId3"/>
          <a:stretch>
            <a:fillRect/>
          </a:stretch>
        </p:blipFill>
        <p:spPr>
          <a:xfrm>
            <a:off x="141058" y="3593592"/>
            <a:ext cx="1676195" cy="1084288"/>
          </a:xfrm>
          <a:prstGeom prst="rect">
            <a:avLst/>
          </a:prstGeom>
        </p:spPr>
      </p:pic>
      <p:sp>
        <p:nvSpPr>
          <p:cNvPr id="3" name="Rectangle 2">
            <a:extLst>
              <a:ext uri="{FF2B5EF4-FFF2-40B4-BE49-F238E27FC236}">
                <a16:creationId xmlns:a16="http://schemas.microsoft.com/office/drawing/2014/main" id="{BB88D48E-C66D-5847-83EA-93F06B11BC52}"/>
              </a:ext>
            </a:extLst>
          </p:cNvPr>
          <p:cNvSpPr/>
          <p:nvPr/>
        </p:nvSpPr>
        <p:spPr>
          <a:xfrm>
            <a:off x="4206240" y="731664"/>
            <a:ext cx="4809744" cy="4339650"/>
          </a:xfrm>
          <a:prstGeom prst="rect">
            <a:avLst/>
          </a:prstGeom>
        </p:spPr>
        <p:txBody>
          <a:bodyPr wrap="square">
            <a:spAutoFit/>
          </a:bodyPr>
          <a:lstStyle/>
          <a:p>
            <a:endParaRPr lang="en-US" sz="1200" dirty="0">
              <a:latin typeface="Arial"/>
              <a:cs typeface="Arial"/>
            </a:endParaRPr>
          </a:p>
          <a:p>
            <a:r>
              <a:rPr lang="en-US" sz="1200" dirty="0">
                <a:latin typeface="Arial"/>
                <a:cs typeface="Arial"/>
              </a:rPr>
              <a:t>"potential cases may be missed or wrongly dated when coded data alone are used..” (PMID: 23964710)</a:t>
            </a:r>
          </a:p>
          <a:p>
            <a:endParaRPr lang="en-US" sz="1200" dirty="0">
              <a:latin typeface="Arial"/>
              <a:cs typeface="Arial"/>
            </a:endParaRPr>
          </a:p>
          <a:p>
            <a:r>
              <a:rPr lang="en-US" sz="1200" dirty="0">
                <a:latin typeface="Arial"/>
                <a:cs typeface="Arial"/>
              </a:rPr>
              <a:t>"structured data is best used for first pass filtering of EHR data…prior to a more nuanced second pass using unstructured data" (PCMID: PMC4333685)</a:t>
            </a:r>
          </a:p>
          <a:p>
            <a:endParaRPr lang="en-US" sz="1200" dirty="0">
              <a:latin typeface="Arial"/>
              <a:cs typeface="Arial"/>
            </a:endParaRPr>
          </a:p>
          <a:p>
            <a:endParaRPr lang="en-US" sz="1200" dirty="0">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"...urinary incontinence, an important patient-centered outcome following prostate cancer treatment, was reported almost exclusively in the free text of EHRs and was rarely coded as an ICD 9 diagnosis code.” (PMCID: PMC4899050) </a:t>
            </a:r>
          </a:p>
          <a:p>
            <a:endParaRPr lang="en-US" sz="1200" dirty="0">
              <a:solidFill>
                <a:schemeClr val="bg1"/>
              </a:solidFill>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"Claims and structured EHR data give an incomplete picture of burden related to geriatric syndromes. Geriatric syndromes are likely to be missed if unstructured data are not analyzed." </a:t>
            </a:r>
          </a:p>
          <a:p>
            <a:r>
              <a:rPr lang="en-US" sz="1200" dirty="0">
                <a:solidFill>
                  <a:schemeClr val="bg1"/>
                </a:solidFill>
                <a:latin typeface="Arial"/>
                <a:cs typeface="Arial"/>
              </a:rPr>
              <a:t>(PMID: 29972595)</a:t>
            </a:r>
          </a:p>
          <a:p>
            <a:endParaRPr lang="en-US" sz="1200" dirty="0">
              <a:solidFill>
                <a:schemeClr val="bg1"/>
              </a:solidFill>
              <a:latin typeface="Arial"/>
              <a:cs typeface="Arial"/>
            </a:endParaRPr>
          </a:p>
          <a:p>
            <a:endParaRPr lang="en-US" sz="1200" dirty="0">
              <a:solidFill>
                <a:schemeClr val="bg1"/>
              </a:solidFill>
              <a:latin typeface="Arial"/>
              <a:cs typeface="Arial"/>
            </a:endParaRPr>
          </a:p>
          <a:p>
            <a:endParaRPr lang="en-US" sz="1200" dirty="0">
              <a:latin typeface="Arial"/>
              <a:cs typeface="Arial"/>
            </a:endParaRPr>
          </a:p>
        </p:txBody>
      </p:sp>
      <p:pic>
        <p:nvPicPr>
          <p:cNvPr id="9" name="Picture 8">
            <a:extLst>
              <a:ext uri="{FF2B5EF4-FFF2-40B4-BE49-F238E27FC236}">
                <a16:creationId xmlns:a16="http://schemas.microsoft.com/office/drawing/2014/main" id="{C860FE8D-626A-DC47-B1DA-E642C0F834D7}"/>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1" name="Rectangle 10">
            <a:extLst>
              <a:ext uri="{FF2B5EF4-FFF2-40B4-BE49-F238E27FC236}">
                <a16:creationId xmlns:a16="http://schemas.microsoft.com/office/drawing/2014/main" id="{8C1620DF-AE36-AE4B-9592-D03E7CC0790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106245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isn’t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 is not: natural language processing (NLP)</a:t>
            </a:r>
          </a:p>
          <a:p>
            <a:pPr lvl="1"/>
            <a:r>
              <a:rPr lang="en-US" dirty="0">
                <a:latin typeface="Arial" panose="020B0604020202020204" pitchFamily="34" charset="0"/>
                <a:cs typeface="Arial" panose="020B0604020202020204" pitchFamily="34" charset="0"/>
              </a:rPr>
              <a:t>but full NLP may not always be needed</a:t>
            </a:r>
          </a:p>
          <a:p>
            <a:pPr lvl="1"/>
            <a:r>
              <a:rPr lang="en-US" dirty="0">
                <a:latin typeface="Arial" panose="020B0604020202020204" pitchFamily="34" charset="0"/>
                <a:cs typeface="Arial" panose="020B0604020202020204" pitchFamily="34" charset="0"/>
              </a:rPr>
              <a:t>and NLP can be hard to use or customize</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D6807746-16E2-7244-80B5-13682663DDB5}"/>
              </a:ext>
            </a:extLst>
          </p:cNvPr>
          <p:cNvPicPr>
            <a:picLocks noChangeAspect="1"/>
          </p:cNvPicPr>
          <p:nvPr/>
        </p:nvPicPr>
        <p:blipFill>
          <a:blip r:embed="rId3"/>
          <a:stretch>
            <a:fillRect/>
          </a:stretch>
        </p:blipFill>
        <p:spPr>
          <a:xfrm>
            <a:off x="1092754" y="2928934"/>
            <a:ext cx="5550408" cy="1876455"/>
          </a:xfrm>
          <a:prstGeom prst="rect">
            <a:avLst/>
          </a:prstGeom>
        </p:spPr>
      </p:pic>
      <p:sp>
        <p:nvSpPr>
          <p:cNvPr id="8" name="Rectangle 7">
            <a:extLst>
              <a:ext uri="{FF2B5EF4-FFF2-40B4-BE49-F238E27FC236}">
                <a16:creationId xmlns:a16="http://schemas.microsoft.com/office/drawing/2014/main" id="{EFC3EAD6-308E-5746-B7AC-067D0202834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20280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552873" y="2821560"/>
            <a:ext cx="7772400" cy="2498280"/>
          </a:xfrm>
        </p:spPr>
        <p:txBody>
          <a:bodyPr/>
          <a:lstStyle/>
          <a:p>
            <a:pPr marL="0" indent="0">
              <a:buNone/>
            </a:pPr>
            <a:r>
              <a:rPr lang="en-US" dirty="0">
                <a:latin typeface="Arial" panose="020B0604020202020204" pitchFamily="34" charset="0"/>
                <a:cs typeface="Arial" panose="020B0604020202020204" pitchFamily="34" charset="0"/>
              </a:rPr>
              <a:t>EMERSE: </a:t>
            </a:r>
            <a:r>
              <a:rPr lang="en-US" i="1" dirty="0">
                <a:latin typeface="Arial" panose="020B0604020202020204" pitchFamily="34" charset="0"/>
                <a:cs typeface="Arial" panose="020B0604020202020204" pitchFamily="34" charset="0"/>
              </a:rPr>
              <a:t>augmented</a:t>
            </a:r>
            <a:r>
              <a:rPr lang="en-US" dirty="0">
                <a:latin typeface="Arial" panose="020B0604020202020204" pitchFamily="34" charset="0"/>
                <a:cs typeface="Arial" panose="020B0604020202020204" pitchFamily="34" charset="0"/>
              </a:rPr>
              <a:t> intelligence</a:t>
            </a: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NLP: </a:t>
            </a:r>
            <a:r>
              <a:rPr lang="en-US" i="1" dirty="0">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intelligence</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F749BD9A-33E6-E74A-95EB-74D5CA0BD70D}"/>
              </a:ext>
            </a:extLst>
          </p:cNvPr>
          <p:cNvPicPr>
            <a:picLocks noChangeAspect="1"/>
          </p:cNvPicPr>
          <p:nvPr/>
        </p:nvPicPr>
        <p:blipFill>
          <a:blip r:embed="rId3"/>
          <a:stretch>
            <a:fillRect/>
          </a:stretch>
        </p:blipFill>
        <p:spPr>
          <a:xfrm>
            <a:off x="457200" y="2220655"/>
            <a:ext cx="1052703" cy="1201809"/>
          </a:xfrm>
          <a:prstGeom prst="rect">
            <a:avLst/>
          </a:prstGeom>
        </p:spPr>
      </p:pic>
      <p:pic>
        <p:nvPicPr>
          <p:cNvPr id="9" name="Picture 8">
            <a:extLst>
              <a:ext uri="{FF2B5EF4-FFF2-40B4-BE49-F238E27FC236}">
                <a16:creationId xmlns:a16="http://schemas.microsoft.com/office/drawing/2014/main" id="{7E89D2AF-9815-E641-B1ED-482F2A95DCAB}"/>
              </a:ext>
            </a:extLst>
          </p:cNvPr>
          <p:cNvPicPr>
            <a:picLocks noChangeAspect="1"/>
          </p:cNvPicPr>
          <p:nvPr/>
        </p:nvPicPr>
        <p:blipFill>
          <a:blip r:embed="rId4"/>
          <a:stretch>
            <a:fillRect/>
          </a:stretch>
        </p:blipFill>
        <p:spPr>
          <a:xfrm>
            <a:off x="493776" y="3685032"/>
            <a:ext cx="830000" cy="1202653"/>
          </a:xfrm>
          <a:prstGeom prst="rect">
            <a:avLst/>
          </a:prstGeom>
        </p:spPr>
      </p:pic>
      <p:pic>
        <p:nvPicPr>
          <p:cNvPr id="6" name="Picture 5">
            <a:extLst>
              <a:ext uri="{FF2B5EF4-FFF2-40B4-BE49-F238E27FC236}">
                <a16:creationId xmlns:a16="http://schemas.microsoft.com/office/drawing/2014/main" id="{BEF1E8C8-5856-6E45-BA99-259315141091}"/>
              </a:ext>
            </a:extLst>
          </p:cNvPr>
          <p:cNvPicPr>
            <a:picLocks noChangeAspect="1"/>
          </p:cNvPicPr>
          <p:nvPr/>
        </p:nvPicPr>
        <p:blipFill>
          <a:blip r:embed="rId5"/>
          <a:stretch>
            <a:fillRect/>
          </a:stretch>
        </p:blipFill>
        <p:spPr>
          <a:xfrm>
            <a:off x="2761488" y="944357"/>
            <a:ext cx="4101084" cy="1435379"/>
          </a:xfrm>
          <a:prstGeom prst="rect">
            <a:avLst/>
          </a:prstGeom>
        </p:spPr>
      </p:pic>
      <p:sp>
        <p:nvSpPr>
          <p:cNvPr id="11" name="Rectangle 10">
            <a:extLst>
              <a:ext uri="{FF2B5EF4-FFF2-40B4-BE49-F238E27FC236}">
                <a16:creationId xmlns:a16="http://schemas.microsoft.com/office/drawing/2014/main" id="{F433E8F7-AAF0-3B45-BF30-7E92277C7C5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83206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FAC0FBB2-86AF-9840-8917-3DBBF602B39D}"/>
              </a:ext>
            </a:extLst>
          </p:cNvPr>
          <p:cNvPicPr>
            <a:picLocks noChangeAspect="1"/>
          </p:cNvPicPr>
          <p:nvPr/>
        </p:nvPicPr>
        <p:blipFill>
          <a:blip r:embed="rId3"/>
          <a:stretch>
            <a:fillRect/>
          </a:stretch>
        </p:blipFill>
        <p:spPr>
          <a:xfrm>
            <a:off x="3165737" y="2584108"/>
            <a:ext cx="2812526" cy="1685764"/>
          </a:xfrm>
          <a:prstGeom prst="rect">
            <a:avLst/>
          </a:prstGeom>
        </p:spPr>
      </p:pic>
      <p:cxnSp>
        <p:nvCxnSpPr>
          <p:cNvPr id="19" name="Straight Connector 18">
            <a:extLst>
              <a:ext uri="{FF2B5EF4-FFF2-40B4-BE49-F238E27FC236}">
                <a16:creationId xmlns:a16="http://schemas.microsoft.com/office/drawing/2014/main" id="{732FA191-85AC-BF41-8F0B-56F185A63DD8}"/>
              </a:ext>
            </a:extLst>
          </p:cNvPr>
          <p:cNvCxnSpPr>
            <a:cxnSpLocks/>
          </p:cNvCxnSpPr>
          <p:nvPr/>
        </p:nvCxnSpPr>
        <p:spPr>
          <a:xfrm>
            <a:off x="4334256" y="4169664"/>
            <a:ext cx="0" cy="434103"/>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395FBC-1FD5-7048-9222-550B9ED94EBD}"/>
              </a:ext>
            </a:extLst>
          </p:cNvPr>
          <p:cNvCxnSpPr>
            <a:cxnSpLocks/>
          </p:cNvCxnSpPr>
          <p:nvPr/>
        </p:nvCxnSpPr>
        <p:spPr>
          <a:xfrm flipH="1">
            <a:off x="1773936" y="4611235"/>
            <a:ext cx="256032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726B001-A645-A642-AA1D-C2351FA53E85}"/>
              </a:ext>
            </a:extLst>
          </p:cNvPr>
          <p:cNvCxnSpPr>
            <a:cxnSpLocks/>
          </p:cNvCxnSpPr>
          <p:nvPr/>
        </p:nvCxnSpPr>
        <p:spPr>
          <a:xfrm flipH="1">
            <a:off x="6068706" y="3562577"/>
            <a:ext cx="1273926" cy="1401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15E79FD-0E61-7A41-90AD-479A276F915B}"/>
              </a:ext>
            </a:extLst>
          </p:cNvPr>
          <p:cNvSpPr/>
          <p:nvPr/>
        </p:nvSpPr>
        <p:spPr>
          <a:xfrm>
            <a:off x="249610" y="4374713"/>
            <a:ext cx="1484702"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EMERSE</a:t>
            </a:r>
            <a:endParaRPr lang="en-US" sz="2400" dirty="0"/>
          </a:p>
        </p:txBody>
      </p:sp>
      <p:sp>
        <p:nvSpPr>
          <p:cNvPr id="28" name="Rectangle 27">
            <a:extLst>
              <a:ext uri="{FF2B5EF4-FFF2-40B4-BE49-F238E27FC236}">
                <a16:creationId xmlns:a16="http://schemas.microsoft.com/office/drawing/2014/main" id="{C2862026-BD3F-324A-A2A0-40B39CFC8FA1}"/>
              </a:ext>
            </a:extLst>
          </p:cNvPr>
          <p:cNvSpPr/>
          <p:nvPr/>
        </p:nvSpPr>
        <p:spPr>
          <a:xfrm>
            <a:off x="7434072" y="3341335"/>
            <a:ext cx="784189"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NLP</a:t>
            </a:r>
            <a:endParaRPr lang="en-US" sz="2400" dirty="0"/>
          </a:p>
        </p:txBody>
      </p:sp>
      <p:pic>
        <p:nvPicPr>
          <p:cNvPr id="29" name="Picture 28">
            <a:extLst>
              <a:ext uri="{FF2B5EF4-FFF2-40B4-BE49-F238E27FC236}">
                <a16:creationId xmlns:a16="http://schemas.microsoft.com/office/drawing/2014/main" id="{4F2B41A6-379B-5746-8D9F-0C4B5A413435}"/>
              </a:ext>
            </a:extLst>
          </p:cNvPr>
          <p:cNvPicPr>
            <a:picLocks noChangeAspect="1"/>
          </p:cNvPicPr>
          <p:nvPr/>
        </p:nvPicPr>
        <p:blipFill>
          <a:blip r:embed="rId4"/>
          <a:stretch>
            <a:fillRect/>
          </a:stretch>
        </p:blipFill>
        <p:spPr>
          <a:xfrm>
            <a:off x="2761488" y="944357"/>
            <a:ext cx="4101084" cy="1435379"/>
          </a:xfrm>
          <a:prstGeom prst="rect">
            <a:avLst/>
          </a:prstGeom>
        </p:spPr>
      </p:pic>
      <p:sp>
        <p:nvSpPr>
          <p:cNvPr id="32" name="Oval 31">
            <a:extLst>
              <a:ext uri="{FF2B5EF4-FFF2-40B4-BE49-F238E27FC236}">
                <a16:creationId xmlns:a16="http://schemas.microsoft.com/office/drawing/2014/main" id="{A3B5C40E-BAE9-9B45-A7C9-45A6907BC4A6}"/>
              </a:ext>
            </a:extLst>
          </p:cNvPr>
          <p:cNvSpPr/>
          <p:nvPr/>
        </p:nvSpPr>
        <p:spPr>
          <a:xfrm>
            <a:off x="1697736" y="4538855"/>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16D73DF-925E-3C41-97B6-18C9C15C1FF9}"/>
              </a:ext>
            </a:extLst>
          </p:cNvPr>
          <p:cNvSpPr/>
          <p:nvPr/>
        </p:nvSpPr>
        <p:spPr>
          <a:xfrm>
            <a:off x="7303008" y="3495521"/>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4A9885-ED9D-D94D-B46B-49F6CB46C5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54615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193194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diagnoses that don’t have a specific ICD-10 code… like leiomyosarcoma…</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a:extLst>
              <a:ext uri="{FF2B5EF4-FFF2-40B4-BE49-F238E27FC236}">
                <a16:creationId xmlns:a16="http://schemas.microsoft.com/office/drawing/2014/main" id="{A8D21ADD-B988-D345-AA31-945F1B3C6538}"/>
              </a:ext>
            </a:extLst>
          </p:cNvPr>
          <p:cNvPicPr>
            <a:picLocks noChangeAspect="1"/>
          </p:cNvPicPr>
          <p:nvPr/>
        </p:nvPicPr>
        <p:blipFill>
          <a:blip r:embed="rId3"/>
          <a:stretch>
            <a:fillRect/>
          </a:stretch>
        </p:blipFill>
        <p:spPr>
          <a:xfrm>
            <a:off x="457200" y="3080419"/>
            <a:ext cx="6663535" cy="1523348"/>
          </a:xfrm>
          <a:prstGeom prst="rect">
            <a:avLst/>
          </a:prstGeom>
          <a:effectLst/>
        </p:spPr>
      </p:pic>
      <p:sp>
        <p:nvSpPr>
          <p:cNvPr id="7" name="Rectangle 6">
            <a:extLst>
              <a:ext uri="{FF2B5EF4-FFF2-40B4-BE49-F238E27FC236}">
                <a16:creationId xmlns:a16="http://schemas.microsoft.com/office/drawing/2014/main" id="{A52FB683-173B-2A41-A354-C3E8F357C8F7}"/>
              </a:ext>
            </a:extLst>
          </p:cNvPr>
          <p:cNvSpPr/>
          <p:nvPr/>
        </p:nvSpPr>
        <p:spPr>
          <a:xfrm>
            <a:off x="753160" y="4641121"/>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https://www.icd10data.com/</a:t>
            </a:r>
            <a:r>
              <a:rPr lang="en-US" sz="1000" dirty="0" err="1">
                <a:latin typeface="Arial" panose="020B0604020202020204" pitchFamily="34" charset="0"/>
                <a:cs typeface="Arial" panose="020B0604020202020204" pitchFamily="34" charset="0"/>
              </a:rPr>
              <a:t>search?s</a:t>
            </a:r>
            <a:r>
              <a:rPr lang="en-US" sz="1000" dirty="0">
                <a:latin typeface="Arial" panose="020B0604020202020204" pitchFamily="34" charset="0"/>
                <a:cs typeface="Arial" panose="020B0604020202020204" pitchFamily="34" charset="0"/>
              </a:rPr>
              <a:t>=leiomyosarcoma</a:t>
            </a:r>
          </a:p>
        </p:txBody>
      </p:sp>
      <p:sp>
        <p:nvSpPr>
          <p:cNvPr id="9" name="Rectangle 8">
            <a:extLst>
              <a:ext uri="{FF2B5EF4-FFF2-40B4-BE49-F238E27FC236}">
                <a16:creationId xmlns:a16="http://schemas.microsoft.com/office/drawing/2014/main" id="{9C37DB11-7B69-5043-A3DF-233D04B468A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4234237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2" name="Title 1">
            <a:extLst>
              <a:ext uri="{FF2B5EF4-FFF2-40B4-BE49-F238E27FC236}">
                <a16:creationId xmlns:a16="http://schemas.microsoft.com/office/drawing/2014/main" id="{728767C2-4260-7547-B215-FE5508EC76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Find cohorts</a:t>
            </a:r>
          </a:p>
        </p:txBody>
      </p:sp>
      <p:sp>
        <p:nvSpPr>
          <p:cNvPr id="13" name="Content Placeholder 2">
            <a:extLst>
              <a:ext uri="{FF2B5EF4-FFF2-40B4-BE49-F238E27FC236}">
                <a16:creationId xmlns:a16="http://schemas.microsoft.com/office/drawing/2014/main" id="{9199F683-FA2A-F846-B9F3-F9294A64DD03}"/>
              </a:ext>
            </a:extLst>
          </p:cNvPr>
          <p:cNvSpPr>
            <a:spLocks noGrp="1"/>
          </p:cNvSpPr>
          <p:nvPr>
            <p:ph idx="1"/>
          </p:nvPr>
        </p:nvSpPr>
        <p:spPr>
          <a:xfrm>
            <a:off x="457200" y="1200151"/>
            <a:ext cx="8375904" cy="3394472"/>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…or Bainbridge-Ropers Syndrome</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…or hundreds of other disorders with no specific code</a:t>
            </a:r>
          </a:p>
        </p:txBody>
      </p:sp>
      <p:pic>
        <p:nvPicPr>
          <p:cNvPr id="15" name="Picture 14" descr="transparent background.png">
            <a:extLst>
              <a:ext uri="{FF2B5EF4-FFF2-40B4-BE49-F238E27FC236}">
                <a16:creationId xmlns:a16="http://schemas.microsoft.com/office/drawing/2014/main" id="{8CEC6E3D-52D2-3B45-9ABE-062505830D7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D575DE00-F250-B648-A6E7-C514ED14335B}"/>
              </a:ext>
            </a:extLst>
          </p:cNvPr>
          <p:cNvSpPr/>
          <p:nvPr/>
        </p:nvSpPr>
        <p:spPr>
          <a:xfrm>
            <a:off x="753160" y="4641121"/>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https://www.icd10data.com/</a:t>
            </a:r>
            <a:r>
              <a:rPr lang="en-US" sz="1000" dirty="0" err="1">
                <a:latin typeface="Arial" panose="020B0604020202020204" pitchFamily="34" charset="0"/>
                <a:cs typeface="Arial" panose="020B0604020202020204" pitchFamily="34" charset="0"/>
              </a:rPr>
              <a:t>search?s</a:t>
            </a:r>
            <a:r>
              <a:rPr lang="en-US" sz="1000" dirty="0">
                <a:latin typeface="Arial" panose="020B0604020202020204" pitchFamily="34" charset="0"/>
                <a:cs typeface="Arial" panose="020B0604020202020204" pitchFamily="34" charset="0"/>
              </a:rPr>
              <a:t>=leiomyosarcoma</a:t>
            </a:r>
          </a:p>
        </p:txBody>
      </p:sp>
      <p:sp>
        <p:nvSpPr>
          <p:cNvPr id="17" name="Rectangle 16">
            <a:extLst>
              <a:ext uri="{FF2B5EF4-FFF2-40B4-BE49-F238E27FC236}">
                <a16:creationId xmlns:a16="http://schemas.microsoft.com/office/drawing/2014/main" id="{4C1862B2-2D7B-CB4C-8146-23A22805218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8" name="Picture 17">
            <a:extLst>
              <a:ext uri="{FF2B5EF4-FFF2-40B4-BE49-F238E27FC236}">
                <a16:creationId xmlns:a16="http://schemas.microsoft.com/office/drawing/2014/main" id="{625D803E-2021-3043-B0ED-45554E32C145}"/>
              </a:ext>
            </a:extLst>
          </p:cNvPr>
          <p:cNvPicPr>
            <a:picLocks noChangeAspect="1"/>
          </p:cNvPicPr>
          <p:nvPr/>
        </p:nvPicPr>
        <p:blipFill>
          <a:blip r:embed="rId3"/>
          <a:stretch>
            <a:fillRect/>
          </a:stretch>
        </p:blipFill>
        <p:spPr>
          <a:xfrm>
            <a:off x="457200" y="1825993"/>
            <a:ext cx="7919634" cy="1396142"/>
          </a:xfrm>
          <a:prstGeom prst="rect">
            <a:avLst/>
          </a:prstGeom>
        </p:spPr>
      </p:pic>
    </p:spTree>
    <p:extLst>
      <p:ext uri="{BB962C8B-B14F-4D97-AF65-F5344CB8AC3E}">
        <p14:creationId xmlns:p14="http://schemas.microsoft.com/office/powerpoint/2010/main" val="3948877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Working with cohorts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8E33D5AE-81EE-2D4B-B5DD-14DCA72C3941}"/>
              </a:ext>
            </a:extLst>
          </p:cNvPr>
          <p:cNvPicPr>
            <a:picLocks noChangeAspect="1"/>
          </p:cNvPicPr>
          <p:nvPr/>
        </p:nvPicPr>
        <p:blipFill>
          <a:blip r:embed="rId3"/>
          <a:stretch>
            <a:fillRect/>
          </a:stretch>
        </p:blipFill>
        <p:spPr>
          <a:xfrm>
            <a:off x="2127961" y="1870929"/>
            <a:ext cx="2605956" cy="2625581"/>
          </a:xfrm>
          <a:prstGeom prst="rect">
            <a:avLst/>
          </a:prstGeom>
        </p:spPr>
      </p:pic>
      <p:sp>
        <p:nvSpPr>
          <p:cNvPr id="10" name="Bent Arrow 9">
            <a:extLst>
              <a:ext uri="{FF2B5EF4-FFF2-40B4-BE49-F238E27FC236}">
                <a16:creationId xmlns:a16="http://schemas.microsoft.com/office/drawing/2014/main" id="{96939FFC-412F-0444-81FC-C014CA68214C}"/>
              </a:ext>
            </a:extLst>
          </p:cNvPr>
          <p:cNvSpPr/>
          <p:nvPr/>
        </p:nvSpPr>
        <p:spPr>
          <a:xfrm rot="5400000">
            <a:off x="2275338" y="573580"/>
            <a:ext cx="351482" cy="178699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DCE6F302-F6CD-2148-93CB-A4E05C10A1EB}"/>
              </a:ext>
            </a:extLst>
          </p:cNvPr>
          <p:cNvSpPr txBox="1"/>
          <p:nvPr/>
        </p:nvSpPr>
        <p:spPr>
          <a:xfrm>
            <a:off x="103336" y="1181155"/>
            <a:ext cx="1454244"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find a cohort</a:t>
            </a:r>
          </a:p>
          <a:p>
            <a:r>
              <a:rPr lang="en-US" dirty="0">
                <a:latin typeface="Arial" panose="020B0604020202020204" pitchFamily="34" charset="0"/>
                <a:cs typeface="Arial" panose="020B0604020202020204" pitchFamily="34" charset="0"/>
              </a:rPr>
              <a:t>from within</a:t>
            </a:r>
          </a:p>
          <a:p>
            <a:r>
              <a:rPr lang="en-US" dirty="0">
                <a:latin typeface="Arial" panose="020B0604020202020204" pitchFamily="34" charset="0"/>
                <a:cs typeface="Arial" panose="020B0604020202020204" pitchFamily="34" charset="0"/>
              </a:rPr>
              <a:t>EMERSE</a:t>
            </a:r>
          </a:p>
        </p:txBody>
      </p:sp>
      <p:sp>
        <p:nvSpPr>
          <p:cNvPr id="15" name="Bent Arrow 14">
            <a:extLst>
              <a:ext uri="{FF2B5EF4-FFF2-40B4-BE49-F238E27FC236}">
                <a16:creationId xmlns:a16="http://schemas.microsoft.com/office/drawing/2014/main" id="{87AB1FFA-8BB4-2547-AF4A-F23BDE79A468}"/>
              </a:ext>
            </a:extLst>
          </p:cNvPr>
          <p:cNvSpPr/>
          <p:nvPr/>
        </p:nvSpPr>
        <p:spPr>
          <a:xfrm rot="5400000" flipV="1">
            <a:off x="5321730" y="-416662"/>
            <a:ext cx="351482" cy="354711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Bent Arrow 15">
            <a:extLst>
              <a:ext uri="{FF2B5EF4-FFF2-40B4-BE49-F238E27FC236}">
                <a16:creationId xmlns:a16="http://schemas.microsoft.com/office/drawing/2014/main" id="{594AA865-FDCC-5043-9163-C07F96A61C60}"/>
              </a:ext>
            </a:extLst>
          </p:cNvPr>
          <p:cNvSpPr/>
          <p:nvPr/>
        </p:nvSpPr>
        <p:spPr>
          <a:xfrm rot="5400000" flipV="1">
            <a:off x="4470284" y="1171144"/>
            <a:ext cx="406650" cy="1129644"/>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7828AA85-4B17-4142-824C-8D1F24AAFB64}"/>
              </a:ext>
            </a:extLst>
          </p:cNvPr>
          <p:cNvSpPr txBox="1"/>
          <p:nvPr/>
        </p:nvSpPr>
        <p:spPr>
          <a:xfrm>
            <a:off x="7271028" y="996489"/>
            <a:ext cx="1415772"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upload a list</a:t>
            </a:r>
          </a:p>
          <a:p>
            <a:r>
              <a:rPr lang="en-US" dirty="0">
                <a:latin typeface="Arial" panose="020B0604020202020204" pitchFamily="34" charset="0"/>
                <a:cs typeface="Arial" panose="020B0604020202020204" pitchFamily="34" charset="0"/>
              </a:rPr>
              <a:t>of patients</a:t>
            </a:r>
          </a:p>
        </p:txBody>
      </p:sp>
      <p:sp>
        <p:nvSpPr>
          <p:cNvPr id="18" name="TextBox 17">
            <a:extLst>
              <a:ext uri="{FF2B5EF4-FFF2-40B4-BE49-F238E27FC236}">
                <a16:creationId xmlns:a16="http://schemas.microsoft.com/office/drawing/2014/main" id="{1C6A6706-9CAC-7747-900E-0D7FA710AF13}"/>
              </a:ext>
            </a:extLst>
          </p:cNvPr>
          <p:cNvSpPr txBox="1"/>
          <p:nvPr/>
        </p:nvSpPr>
        <p:spPr>
          <a:xfrm>
            <a:off x="5256282" y="1409264"/>
            <a:ext cx="1492716"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import list</a:t>
            </a:r>
          </a:p>
          <a:p>
            <a:r>
              <a:rPr lang="en-US" dirty="0">
                <a:latin typeface="Arial" panose="020B0604020202020204" pitchFamily="34" charset="0"/>
                <a:cs typeface="Arial" panose="020B0604020202020204" pitchFamily="34" charset="0"/>
              </a:rPr>
              <a:t>from another</a:t>
            </a:r>
          </a:p>
          <a:p>
            <a:r>
              <a:rPr lang="en-US" dirty="0">
                <a:latin typeface="Arial" panose="020B0604020202020204" pitchFamily="34" charset="0"/>
                <a:cs typeface="Arial" panose="020B0604020202020204" pitchFamily="34" charset="0"/>
              </a:rPr>
              <a:t>system</a:t>
            </a:r>
          </a:p>
        </p:txBody>
      </p:sp>
      <p:sp>
        <p:nvSpPr>
          <p:cNvPr id="19" name="TextBox 18">
            <a:extLst>
              <a:ext uri="{FF2B5EF4-FFF2-40B4-BE49-F238E27FC236}">
                <a16:creationId xmlns:a16="http://schemas.microsoft.com/office/drawing/2014/main" id="{8548426D-3388-914F-A556-A49A2757514A}"/>
              </a:ext>
            </a:extLst>
          </p:cNvPr>
          <p:cNvSpPr txBox="1"/>
          <p:nvPr/>
        </p:nvSpPr>
        <p:spPr>
          <a:xfrm>
            <a:off x="1549655" y="4442679"/>
            <a:ext cx="3762569"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EMERSE patient lists</a:t>
            </a:r>
          </a:p>
          <a:p>
            <a:pPr algn="ctr"/>
            <a:r>
              <a:rPr lang="en-US" dirty="0">
                <a:latin typeface="Arial" panose="020B0604020202020204" pitchFamily="34" charset="0"/>
                <a:cs typeface="Arial" panose="020B0604020202020204" pitchFamily="34" charset="0"/>
              </a:rPr>
              <a:t>(from 1 to 100,000 patients per list)</a:t>
            </a:r>
          </a:p>
        </p:txBody>
      </p:sp>
      <p:sp>
        <p:nvSpPr>
          <p:cNvPr id="13" name="Rectangle 12">
            <a:extLst>
              <a:ext uri="{FF2B5EF4-FFF2-40B4-BE49-F238E27FC236}">
                <a16:creationId xmlns:a16="http://schemas.microsoft.com/office/drawing/2014/main" id="{896716FB-7429-F748-B054-4B804A2F161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852186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p:txBody>
      </p:sp>
      <p:sp>
        <p:nvSpPr>
          <p:cNvPr id="3" name="Rectangle 2">
            <a:extLst>
              <a:ext uri="{FF2B5EF4-FFF2-40B4-BE49-F238E27FC236}">
                <a16:creationId xmlns:a16="http://schemas.microsoft.com/office/drawing/2014/main" id="{17419ED0-522E-BC43-8630-03A2C489CB5B}"/>
              </a:ext>
            </a:extLst>
          </p:cNvPr>
          <p:cNvSpPr/>
          <p:nvPr/>
        </p:nvSpPr>
        <p:spPr>
          <a:xfrm>
            <a:off x="5526042" y="3246271"/>
            <a:ext cx="1556836" cy="646331"/>
          </a:xfrm>
          <a:prstGeom prst="rect">
            <a:avLst/>
          </a:prstGeom>
        </p:spPr>
        <p:txBody>
          <a:bodyPr wrap="none">
            <a:spAutoFit/>
          </a:bodyPr>
          <a:lstStyle/>
          <a:p>
            <a:pPr algn="ctr"/>
            <a:r>
              <a:rPr lang="en-US" dirty="0">
                <a:latin typeface="Arial"/>
                <a:cs typeface="Arial"/>
              </a:rPr>
              <a:t>link will be on</a:t>
            </a:r>
          </a:p>
          <a:p>
            <a:pPr algn="ctr"/>
            <a:r>
              <a:rPr lang="en-US" dirty="0">
                <a:latin typeface="Arial"/>
                <a:cs typeface="Arial"/>
              </a:rPr>
              <a:t>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014AC3B1-B5C4-4649-BB79-6FB55210A424}"/>
              </a:ext>
            </a:extLst>
          </p:cNvPr>
          <p:cNvSpPr>
            <a:spLocks noGrp="1"/>
          </p:cNvSpPr>
          <p:nvPr>
            <p:ph type="title"/>
          </p:nvPr>
        </p:nvSpPr>
        <p:spPr>
          <a:xfrm>
            <a:off x="457200" y="205979"/>
            <a:ext cx="8229600" cy="857250"/>
          </a:xfrm>
        </p:spPr>
        <p:txBody>
          <a:bodyPr>
            <a:normAutofit/>
          </a:bodyPr>
          <a:lstStyle/>
          <a:p>
            <a:r>
              <a:rPr lang="en-US" b="1" dirty="0">
                <a:latin typeface="Arial" panose="020B0604020202020204" pitchFamily="34" charset="0"/>
                <a:cs typeface="Arial" panose="020B0604020202020204" pitchFamily="34" charset="0"/>
              </a:rPr>
              <a:t>Chart review</a:t>
            </a:r>
          </a:p>
        </p:txBody>
      </p:sp>
      <p:pic>
        <p:nvPicPr>
          <p:cNvPr id="18" name="Picture 17" descr="transparent background.png">
            <a:extLst>
              <a:ext uri="{FF2B5EF4-FFF2-40B4-BE49-F238E27FC236}">
                <a16:creationId xmlns:a16="http://schemas.microsoft.com/office/drawing/2014/main" id="{6B140B33-F515-0F40-B6A9-9A5DEDBBA94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644E4DB1-597D-6E4C-A997-9DBACD077B4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0" name="TextBox 19">
            <a:extLst>
              <a:ext uri="{FF2B5EF4-FFF2-40B4-BE49-F238E27FC236}">
                <a16:creationId xmlns:a16="http://schemas.microsoft.com/office/drawing/2014/main" id="{3493AE3E-A7A0-1A4E-9CC4-8334E619DE7E}"/>
              </a:ext>
            </a:extLst>
          </p:cNvPr>
          <p:cNvSpPr txBox="1"/>
          <p:nvPr/>
        </p:nvSpPr>
        <p:spPr>
          <a:xfrm>
            <a:off x="271669" y="1170222"/>
            <a:ext cx="8295861"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Research team at Michigan Medicine used</a:t>
            </a:r>
          </a:p>
          <a:p>
            <a:r>
              <a:rPr lang="en-US" sz="2400" dirty="0">
                <a:latin typeface="Arial" panose="020B0604020202020204" pitchFamily="34" charset="0"/>
                <a:cs typeface="Arial" panose="020B0604020202020204" pitchFamily="34" charset="0"/>
              </a:rPr>
              <a:t>EMERSE to identify presenting symptoms for</a:t>
            </a:r>
          </a:p>
          <a:p>
            <a:r>
              <a:rPr lang="en-US" sz="2400" dirty="0">
                <a:latin typeface="Arial" panose="020B0604020202020204" pitchFamily="34" charset="0"/>
                <a:cs typeface="Arial" panose="020B0604020202020204" pitchFamily="34" charset="0"/>
              </a:rPr>
              <a:t>COVID-19, including:</a:t>
            </a:r>
          </a:p>
        </p:txBody>
      </p:sp>
      <p:graphicFrame>
        <p:nvGraphicFramePr>
          <p:cNvPr id="21" name="Table 20">
            <a:extLst>
              <a:ext uri="{FF2B5EF4-FFF2-40B4-BE49-F238E27FC236}">
                <a16:creationId xmlns:a16="http://schemas.microsoft.com/office/drawing/2014/main" id="{589EEB4E-4A4C-7F41-9A2C-61C2B4DAAFBA}"/>
              </a:ext>
            </a:extLst>
          </p:cNvPr>
          <p:cNvGraphicFramePr>
            <a:graphicFrameLocks noGrp="1"/>
          </p:cNvGraphicFramePr>
          <p:nvPr>
            <p:extLst>
              <p:ext uri="{D42A27DB-BD31-4B8C-83A1-F6EECF244321}">
                <p14:modId xmlns:p14="http://schemas.microsoft.com/office/powerpoint/2010/main" val="2051599094"/>
              </p:ext>
            </p:extLst>
          </p:nvPr>
        </p:nvGraphicFramePr>
        <p:xfrm>
          <a:off x="378069" y="2479184"/>
          <a:ext cx="6743700" cy="2227757"/>
        </p:xfrm>
        <a:graphic>
          <a:graphicData uri="http://schemas.openxmlformats.org/drawingml/2006/table">
            <a:tbl>
              <a:tblPr firstRow="1" bandRow="1">
                <a:tableStyleId>{8A107856-5554-42FB-B03E-39F5DBC370BA}</a:tableStyleId>
              </a:tblPr>
              <a:tblGrid>
                <a:gridCol w="1740877">
                  <a:extLst>
                    <a:ext uri="{9D8B030D-6E8A-4147-A177-3AD203B41FA5}">
                      <a16:colId xmlns:a16="http://schemas.microsoft.com/office/drawing/2014/main" val="549540391"/>
                    </a:ext>
                  </a:extLst>
                </a:gridCol>
                <a:gridCol w="2303585">
                  <a:extLst>
                    <a:ext uri="{9D8B030D-6E8A-4147-A177-3AD203B41FA5}">
                      <a16:colId xmlns:a16="http://schemas.microsoft.com/office/drawing/2014/main" val="4067475295"/>
                    </a:ext>
                  </a:extLst>
                </a:gridCol>
                <a:gridCol w="2699238">
                  <a:extLst>
                    <a:ext uri="{9D8B030D-6E8A-4147-A177-3AD203B41FA5}">
                      <a16:colId xmlns:a16="http://schemas.microsoft.com/office/drawing/2014/main" val="305292762"/>
                    </a:ext>
                  </a:extLst>
                </a:gridCol>
              </a:tblGrid>
              <a:tr h="318251">
                <a:tc>
                  <a:txBody>
                    <a:bodyPr/>
                    <a:lstStyle/>
                    <a:p>
                      <a:r>
                        <a:rPr lang="en-US" sz="1400" b="0" dirty="0">
                          <a:latin typeface="Arial" panose="020B0604020202020204" pitchFamily="34" charset="0"/>
                          <a:cs typeface="Arial" panose="020B0604020202020204" pitchFamily="34" charset="0"/>
                        </a:rPr>
                        <a:t>dyspnea</a:t>
                      </a:r>
                    </a:p>
                  </a:txBody>
                  <a:tcPr/>
                </a:tc>
                <a:tc>
                  <a:txBody>
                    <a:bodyPr/>
                    <a:lstStyle/>
                    <a:p>
                      <a:r>
                        <a:rPr lang="en-US" sz="1400" b="0" dirty="0">
                          <a:latin typeface="Arial" panose="020B0604020202020204" pitchFamily="34" charset="0"/>
                          <a:cs typeface="Arial" panose="020B0604020202020204" pitchFamily="34" charset="0"/>
                        </a:rPr>
                        <a:t>rhinorrhea or congestion</a:t>
                      </a:r>
                    </a:p>
                  </a:txBody>
                  <a:tcPr/>
                </a:tc>
                <a:tc>
                  <a:txBody>
                    <a:bodyPr/>
                    <a:lstStyle/>
                    <a:p>
                      <a:r>
                        <a:rPr lang="en-US" sz="1400" b="0" dirty="0">
                          <a:latin typeface="Arial" panose="020B0604020202020204" pitchFamily="34" charset="0"/>
                          <a:cs typeface="Arial" panose="020B0604020202020204" pitchFamily="34" charset="0"/>
                        </a:rPr>
                        <a:t>vomiting</a:t>
                      </a:r>
                    </a:p>
                  </a:txBody>
                  <a:tcPr/>
                </a:tc>
                <a:extLst>
                  <a:ext uri="{0D108BD9-81ED-4DB2-BD59-A6C34878D82A}">
                    <a16:rowId xmlns:a16="http://schemas.microsoft.com/office/drawing/2014/main" val="3085816716"/>
                  </a:ext>
                </a:extLst>
              </a:tr>
              <a:tr h="318251">
                <a:tc>
                  <a:txBody>
                    <a:bodyPr/>
                    <a:lstStyle/>
                    <a:p>
                      <a:r>
                        <a:rPr lang="en-US" sz="1400" dirty="0">
                          <a:latin typeface="Arial" panose="020B0604020202020204" pitchFamily="34" charset="0"/>
                          <a:cs typeface="Arial" panose="020B0604020202020204" pitchFamily="34" charset="0"/>
                        </a:rPr>
                        <a:t>wheezing</a:t>
                      </a:r>
                    </a:p>
                  </a:txBody>
                  <a:tcPr/>
                </a:tc>
                <a:tc>
                  <a:txBody>
                    <a:bodyPr/>
                    <a:lstStyle/>
                    <a:p>
                      <a:r>
                        <a:rPr lang="en-US" sz="1400" dirty="0">
                          <a:latin typeface="Arial" panose="020B0604020202020204" pitchFamily="34" charset="0"/>
                          <a:cs typeface="Arial" panose="020B0604020202020204" pitchFamily="34" charset="0"/>
                        </a:rPr>
                        <a:t>myalgia or arthralgia</a:t>
                      </a:r>
                    </a:p>
                  </a:txBody>
                  <a:tcPr/>
                </a:tc>
                <a:tc>
                  <a:txBody>
                    <a:bodyPr/>
                    <a:lstStyle/>
                    <a:p>
                      <a:r>
                        <a:rPr lang="en-US" sz="1400" dirty="0">
                          <a:latin typeface="Arial" panose="020B0604020202020204" pitchFamily="34" charset="0"/>
                          <a:cs typeface="Arial" panose="020B0604020202020204" pitchFamily="34" charset="0"/>
                        </a:rPr>
                        <a:t>abdominal pain</a:t>
                      </a:r>
                    </a:p>
                  </a:txBody>
                  <a:tcPr/>
                </a:tc>
                <a:extLst>
                  <a:ext uri="{0D108BD9-81ED-4DB2-BD59-A6C34878D82A}">
                    <a16:rowId xmlns:a16="http://schemas.microsoft.com/office/drawing/2014/main" val="1357400108"/>
                  </a:ext>
                </a:extLst>
              </a:tr>
              <a:tr h="318251">
                <a:tc>
                  <a:txBody>
                    <a:bodyPr/>
                    <a:lstStyle/>
                    <a:p>
                      <a:r>
                        <a:rPr lang="en-US" sz="1400" dirty="0">
                          <a:latin typeface="Arial" panose="020B0604020202020204" pitchFamily="34" charset="0"/>
                          <a:cs typeface="Arial" panose="020B0604020202020204" pitchFamily="34" charset="0"/>
                        </a:rPr>
                        <a:t>cough</a:t>
                      </a:r>
                    </a:p>
                  </a:txBody>
                  <a:tcPr/>
                </a:tc>
                <a:tc>
                  <a:txBody>
                    <a:bodyPr/>
                    <a:lstStyle/>
                    <a:p>
                      <a:r>
                        <a:rPr lang="en-US" sz="1400" dirty="0">
                          <a:latin typeface="Arial" panose="020B0604020202020204" pitchFamily="34" charset="0"/>
                          <a:cs typeface="Arial" panose="020B0604020202020204" pitchFamily="34" charset="0"/>
                        </a:rPr>
                        <a:t>fatigue or malaise</a:t>
                      </a:r>
                    </a:p>
                  </a:txBody>
                  <a:tcPr/>
                </a:tc>
                <a:tc>
                  <a:txBody>
                    <a:bodyPr/>
                    <a:lstStyle/>
                    <a:p>
                      <a:r>
                        <a:rPr lang="en-US" sz="1400" dirty="0">
                          <a:latin typeface="Arial" panose="020B0604020202020204" pitchFamily="34" charset="0"/>
                          <a:cs typeface="Arial" panose="020B0604020202020204" pitchFamily="34" charset="0"/>
                        </a:rPr>
                        <a:t>chest pain or tightness</a:t>
                      </a:r>
                    </a:p>
                  </a:txBody>
                  <a:tcPr/>
                </a:tc>
                <a:extLst>
                  <a:ext uri="{0D108BD9-81ED-4DB2-BD59-A6C34878D82A}">
                    <a16:rowId xmlns:a16="http://schemas.microsoft.com/office/drawing/2014/main" val="4116694384"/>
                  </a:ext>
                </a:extLst>
              </a:tr>
              <a:tr h="318251">
                <a:tc>
                  <a:txBody>
                    <a:bodyPr/>
                    <a:lstStyle/>
                    <a:p>
                      <a:r>
                        <a:rPr lang="en-US" sz="1400" dirty="0">
                          <a:latin typeface="Arial" panose="020B0604020202020204" pitchFamily="34" charset="0"/>
                          <a:cs typeface="Arial" panose="020B0604020202020204" pitchFamily="34" charset="0"/>
                        </a:rPr>
                        <a:t>sputum production</a:t>
                      </a:r>
                    </a:p>
                  </a:txBody>
                  <a:tcPr/>
                </a:tc>
                <a:tc>
                  <a:txBody>
                    <a:bodyPr/>
                    <a:lstStyle/>
                    <a:p>
                      <a:r>
                        <a:rPr lang="en-US" sz="1400" dirty="0">
                          <a:latin typeface="Arial" panose="020B0604020202020204" pitchFamily="34" charset="0"/>
                          <a:cs typeface="Arial" panose="020B0604020202020204" pitchFamily="34" charset="0"/>
                        </a:rPr>
                        <a:t>headache</a:t>
                      </a:r>
                    </a:p>
                  </a:txBody>
                  <a:tcPr/>
                </a:tc>
                <a:tc>
                  <a:txBody>
                    <a:bodyPr/>
                    <a:lstStyle/>
                    <a:p>
                      <a:r>
                        <a:rPr lang="en-US" sz="1400" dirty="0">
                          <a:latin typeface="Arial" panose="020B0604020202020204" pitchFamily="34" charset="0"/>
                          <a:cs typeface="Arial" panose="020B0604020202020204" pitchFamily="34" charset="0"/>
                        </a:rPr>
                        <a:t>loss of smell or taste</a:t>
                      </a:r>
                    </a:p>
                  </a:txBody>
                  <a:tcPr/>
                </a:tc>
                <a:extLst>
                  <a:ext uri="{0D108BD9-81ED-4DB2-BD59-A6C34878D82A}">
                    <a16:rowId xmlns:a16="http://schemas.microsoft.com/office/drawing/2014/main" val="944673816"/>
                  </a:ext>
                </a:extLst>
              </a:tr>
              <a:tr h="318251">
                <a:tc>
                  <a:txBody>
                    <a:bodyPr/>
                    <a:lstStyle/>
                    <a:p>
                      <a:r>
                        <a:rPr lang="en-US" sz="1400" dirty="0">
                          <a:latin typeface="Arial" panose="020B0604020202020204" pitchFamily="34" charset="0"/>
                          <a:cs typeface="Arial" panose="020B0604020202020204" pitchFamily="34" charset="0"/>
                        </a:rPr>
                        <a:t>blood in sputum</a:t>
                      </a:r>
                    </a:p>
                  </a:txBody>
                  <a:tcPr/>
                </a:tc>
                <a:tc>
                  <a:txBody>
                    <a:bodyPr/>
                    <a:lstStyle/>
                    <a:p>
                      <a:r>
                        <a:rPr lang="en-US" sz="1400" dirty="0">
                          <a:latin typeface="Arial" panose="020B0604020202020204" pitchFamily="34" charset="0"/>
                          <a:cs typeface="Arial" panose="020B0604020202020204" pitchFamily="34" charset="0"/>
                        </a:rPr>
                        <a:t>loss of appetite</a:t>
                      </a:r>
                    </a:p>
                  </a:txBody>
                  <a:tcPr/>
                </a:tc>
                <a:tc>
                  <a:txBody>
                    <a:bodyPr/>
                    <a:lstStyle/>
                    <a:p>
                      <a:r>
                        <a:rPr lang="en-US" sz="1400" dirty="0">
                          <a:latin typeface="Arial" panose="020B0604020202020204" pitchFamily="34" charset="0"/>
                          <a:cs typeface="Arial" panose="020B0604020202020204" pitchFamily="34" charset="0"/>
                        </a:rPr>
                        <a:t>altered mental status</a:t>
                      </a:r>
                    </a:p>
                  </a:txBody>
                  <a:tcPr/>
                </a:tc>
                <a:extLst>
                  <a:ext uri="{0D108BD9-81ED-4DB2-BD59-A6C34878D82A}">
                    <a16:rowId xmlns:a16="http://schemas.microsoft.com/office/drawing/2014/main" val="1245587212"/>
                  </a:ext>
                </a:extLst>
              </a:tr>
              <a:tr h="318251">
                <a:tc>
                  <a:txBody>
                    <a:bodyPr/>
                    <a:lstStyle/>
                    <a:p>
                      <a:r>
                        <a:rPr lang="en-US" sz="1400" dirty="0">
                          <a:latin typeface="Arial" panose="020B0604020202020204" pitchFamily="34" charset="0"/>
                          <a:cs typeface="Arial" panose="020B0604020202020204" pitchFamily="34" charset="0"/>
                        </a:rPr>
                        <a:t>sore throat</a:t>
                      </a:r>
                    </a:p>
                  </a:txBody>
                  <a:tcPr/>
                </a:tc>
                <a:tc>
                  <a:txBody>
                    <a:bodyPr/>
                    <a:lstStyle/>
                    <a:p>
                      <a:r>
                        <a:rPr lang="en-US" sz="1400" dirty="0">
                          <a:latin typeface="Arial" panose="020B0604020202020204" pitchFamily="34" charset="0"/>
                          <a:cs typeface="Arial" panose="020B0604020202020204" pitchFamily="34" charset="0"/>
                        </a:rPr>
                        <a:t>diarrhea</a:t>
                      </a:r>
                    </a:p>
                  </a:txBody>
                  <a:tcPr/>
                </a:tc>
                <a:tc>
                  <a:txBody>
                    <a:bodyPr/>
                    <a:lstStyle/>
                    <a:p>
                      <a:r>
                        <a:rPr lang="en-US" sz="1400" dirty="0">
                          <a:latin typeface="Arial" panose="020B0604020202020204" pitchFamily="34" charset="0"/>
                          <a:cs typeface="Arial" panose="020B0604020202020204" pitchFamily="34" charset="0"/>
                        </a:rPr>
                        <a:t>weakness</a:t>
                      </a:r>
                    </a:p>
                  </a:txBody>
                  <a:tcPr/>
                </a:tc>
                <a:extLst>
                  <a:ext uri="{0D108BD9-81ED-4DB2-BD59-A6C34878D82A}">
                    <a16:rowId xmlns:a16="http://schemas.microsoft.com/office/drawing/2014/main" val="2291811568"/>
                  </a:ext>
                </a:extLst>
              </a:tr>
              <a:tr h="318251">
                <a:tc>
                  <a:txBody>
                    <a:bodyPr/>
                    <a:lstStyle/>
                    <a:p>
                      <a:r>
                        <a:rPr lang="en-US" sz="1400" dirty="0">
                          <a:latin typeface="Arial" panose="020B0604020202020204" pitchFamily="34" charset="0"/>
                          <a:cs typeface="Arial" panose="020B0604020202020204" pitchFamily="34" charset="0"/>
                        </a:rPr>
                        <a:t>fever or chills</a:t>
                      </a:r>
                    </a:p>
                  </a:txBody>
                  <a:tcPr/>
                </a:tc>
                <a:tc>
                  <a:txBody>
                    <a:bodyPr/>
                    <a:lstStyle/>
                    <a:p>
                      <a:r>
                        <a:rPr lang="en-US" sz="1400" dirty="0">
                          <a:latin typeface="Arial" panose="020B0604020202020204" pitchFamily="34" charset="0"/>
                          <a:cs typeface="Arial" panose="020B0604020202020204" pitchFamily="34" charset="0"/>
                        </a:rPr>
                        <a:t>nausea</a:t>
                      </a:r>
                    </a:p>
                  </a:txBody>
                  <a:tcPr/>
                </a:tc>
                <a:tc>
                  <a:txBody>
                    <a:bodyPr/>
                    <a:lstStyle/>
                    <a:p>
                      <a:r>
                        <a:rPr lang="en-US" sz="1400" dirty="0">
                          <a:latin typeface="Arial" panose="020B0604020202020204" pitchFamily="34" charset="0"/>
                          <a:cs typeface="Arial" panose="020B0604020202020204" pitchFamily="34" charset="0"/>
                        </a:rPr>
                        <a:t>lightheadedness or syncope</a:t>
                      </a:r>
                    </a:p>
                  </a:txBody>
                  <a:tcPr/>
                </a:tc>
                <a:extLst>
                  <a:ext uri="{0D108BD9-81ED-4DB2-BD59-A6C34878D82A}">
                    <a16:rowId xmlns:a16="http://schemas.microsoft.com/office/drawing/2014/main" val="2297462521"/>
                  </a:ext>
                </a:extLst>
              </a:tr>
            </a:tbl>
          </a:graphicData>
        </a:graphic>
      </p:graphicFrame>
      <p:pic>
        <p:nvPicPr>
          <p:cNvPr id="22" name="Picture 21">
            <a:extLst>
              <a:ext uri="{FF2B5EF4-FFF2-40B4-BE49-F238E27FC236}">
                <a16:creationId xmlns:a16="http://schemas.microsoft.com/office/drawing/2014/main" id="{FB034832-7F2F-C343-8B1E-A450FD1EEF83}"/>
              </a:ext>
            </a:extLst>
          </p:cNvPr>
          <p:cNvPicPr>
            <a:picLocks noChangeAspect="1"/>
          </p:cNvPicPr>
          <p:nvPr/>
        </p:nvPicPr>
        <p:blipFill>
          <a:blip r:embed="rId3"/>
          <a:stretch>
            <a:fillRect/>
          </a:stretch>
        </p:blipFill>
        <p:spPr>
          <a:xfrm>
            <a:off x="378069" y="229297"/>
            <a:ext cx="1206381" cy="757607"/>
          </a:xfrm>
          <a:prstGeom prst="rect">
            <a:avLst/>
          </a:prstGeom>
        </p:spPr>
      </p:pic>
      <p:pic>
        <p:nvPicPr>
          <p:cNvPr id="23" name="Picture 22">
            <a:extLst>
              <a:ext uri="{FF2B5EF4-FFF2-40B4-BE49-F238E27FC236}">
                <a16:creationId xmlns:a16="http://schemas.microsoft.com/office/drawing/2014/main" id="{2A2424E8-606C-E546-AC1A-63D93CB039FA}"/>
              </a:ext>
            </a:extLst>
          </p:cNvPr>
          <p:cNvPicPr>
            <a:picLocks noChangeAspect="1"/>
          </p:cNvPicPr>
          <p:nvPr/>
        </p:nvPicPr>
        <p:blipFill>
          <a:blip r:embed="rId4"/>
          <a:stretch>
            <a:fillRect/>
          </a:stretch>
        </p:blipFill>
        <p:spPr>
          <a:xfrm>
            <a:off x="6667139" y="131480"/>
            <a:ext cx="2305840" cy="3095590"/>
          </a:xfrm>
          <a:prstGeom prst="rect">
            <a:avLst/>
          </a:prstGeom>
        </p:spPr>
      </p:pic>
      <p:sp>
        <p:nvSpPr>
          <p:cNvPr id="2" name="Rectangle 1">
            <a:extLst>
              <a:ext uri="{FF2B5EF4-FFF2-40B4-BE49-F238E27FC236}">
                <a16:creationId xmlns:a16="http://schemas.microsoft.com/office/drawing/2014/main" id="{75182D4B-CAD3-C244-81DE-9757627BBF45}"/>
              </a:ext>
            </a:extLst>
          </p:cNvPr>
          <p:cNvSpPr/>
          <p:nvPr/>
        </p:nvSpPr>
        <p:spPr>
          <a:xfrm>
            <a:off x="378069" y="4796245"/>
            <a:ext cx="3118161"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pubmed.ncbi.nlm.nih.gov</a:t>
            </a:r>
            <a:r>
              <a:rPr lang="en-US" sz="1200" dirty="0">
                <a:latin typeface="Arial" panose="020B0604020202020204" pitchFamily="34" charset="0"/>
                <a:cs typeface="Arial" panose="020B0604020202020204" pitchFamily="34" charset="0"/>
              </a:rPr>
              <a:t>/33046294/</a:t>
            </a:r>
          </a:p>
        </p:txBody>
      </p:sp>
    </p:spTree>
    <p:extLst>
      <p:ext uri="{BB962C8B-B14F-4D97-AF65-F5344CB8AC3E}">
        <p14:creationId xmlns:p14="http://schemas.microsoft.com/office/powerpoint/2010/main" val="1224886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5669279" y="215548"/>
            <a:ext cx="3303699" cy="1589397"/>
          </a:xfrm>
        </p:spPr>
        <p:txBody>
          <a:bodyPr>
            <a:normAutofit fontScale="90000"/>
          </a:bodyPr>
          <a:lstStyle/>
          <a:p>
            <a:r>
              <a:rPr lang="en-US" b="1" dirty="0">
                <a:latin typeface="Arial" panose="020B0604020202020204" pitchFamily="34" charset="0"/>
                <a:cs typeface="Arial" panose="020B0604020202020204" pitchFamily="34" charset="0"/>
              </a:rPr>
              <a:t>EMERSE query expansion</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descr="Text&#10;&#10;Description automatically generated">
            <a:extLst>
              <a:ext uri="{FF2B5EF4-FFF2-40B4-BE49-F238E27FC236}">
                <a16:creationId xmlns:a16="http://schemas.microsoft.com/office/drawing/2014/main" id="{92838E51-B99C-8F48-BAE7-A5EA4510E141}"/>
              </a:ext>
            </a:extLst>
          </p:cNvPr>
          <p:cNvPicPr>
            <a:picLocks noChangeAspect="1"/>
          </p:cNvPicPr>
          <p:nvPr/>
        </p:nvPicPr>
        <p:blipFill>
          <a:blip r:embed="rId3"/>
          <a:stretch>
            <a:fillRect/>
          </a:stretch>
        </p:blipFill>
        <p:spPr>
          <a:xfrm>
            <a:off x="151075" y="119270"/>
            <a:ext cx="5518204" cy="4919913"/>
          </a:xfrm>
          <a:prstGeom prst="rect">
            <a:avLst/>
          </a:prstGeom>
        </p:spPr>
      </p:pic>
    </p:spTree>
    <p:extLst>
      <p:ext uri="{BB962C8B-B14F-4D97-AF65-F5344CB8AC3E}">
        <p14:creationId xmlns:p14="http://schemas.microsoft.com/office/powerpoint/2010/main" val="3856698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07477" y="215549"/>
            <a:ext cx="8565502" cy="857250"/>
          </a:xfrm>
        </p:spPr>
        <p:txBody>
          <a:bodyPr>
            <a:normAutofit/>
          </a:bodyPr>
          <a:lstStyle/>
          <a:p>
            <a:r>
              <a:rPr lang="en-US" b="1" dirty="0">
                <a:latin typeface="Arial" panose="020B0604020202020204" pitchFamily="34" charset="0"/>
                <a:cs typeface="Arial" panose="020B0604020202020204" pitchFamily="34" charset="0"/>
              </a:rPr>
              <a:t>EMERSE query expansion</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Content Placeholder 2">
            <a:extLst>
              <a:ext uri="{FF2B5EF4-FFF2-40B4-BE49-F238E27FC236}">
                <a16:creationId xmlns:a16="http://schemas.microsoft.com/office/drawing/2014/main" id="{92311CD7-C092-A04B-9E1B-4E728ED588F9}"/>
              </a:ext>
            </a:extLst>
          </p:cNvPr>
          <p:cNvSpPr>
            <a:spLocks noGrp="1"/>
          </p:cNvSpPr>
          <p:nvPr>
            <p:ph idx="1"/>
          </p:nvPr>
        </p:nvSpPr>
        <p:spPr>
          <a:xfrm>
            <a:off x="457200" y="1200151"/>
            <a:ext cx="8375904" cy="3805802"/>
          </a:xfrm>
        </p:spPr>
        <p:txBody>
          <a:bodyPr>
            <a:normAutofit/>
          </a:bodyPr>
          <a:lstStyle/>
          <a:p>
            <a:r>
              <a:rPr lang="en-US" dirty="0">
                <a:latin typeface="Arial" panose="020B0604020202020204" pitchFamily="34" charset="0"/>
                <a:cs typeface="Arial" panose="020B0604020202020204" pitchFamily="34" charset="0"/>
              </a:rPr>
              <a:t>Can use “EMERSE Synonyms Collection” or administrators can upload additional datasets (e.g., ICD-10, human phenotype ontology,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terms)</a:t>
            </a:r>
          </a:p>
        </p:txBody>
      </p:sp>
    </p:spTree>
    <p:extLst>
      <p:ext uri="{BB962C8B-B14F-4D97-AF65-F5344CB8AC3E}">
        <p14:creationId xmlns:p14="http://schemas.microsoft.com/office/powerpoint/2010/main" val="3503028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57200" y="205979"/>
            <a:ext cx="8229600" cy="857250"/>
          </a:xfrm>
        </p:spPr>
        <p:txBody>
          <a:bodyPr>
            <a:normAutofit fontScale="90000"/>
          </a:bodyPr>
          <a:lstStyle/>
          <a:p>
            <a:r>
              <a:rPr lang="en-US" b="1" dirty="0">
                <a:latin typeface="Arial" panose="020B0604020202020204" pitchFamily="34" charset="0"/>
                <a:cs typeface="Arial" panose="020B0604020202020204" pitchFamily="34" charset="0"/>
              </a:rPr>
              <a:t>EMERSE Synonyms Collection</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Content Placeholder 2">
            <a:extLst>
              <a:ext uri="{FF2B5EF4-FFF2-40B4-BE49-F238E27FC236}">
                <a16:creationId xmlns:a16="http://schemas.microsoft.com/office/drawing/2014/main" id="{6262A744-C819-BE41-816E-6BFF9ED6FE3B}"/>
              </a:ext>
            </a:extLst>
          </p:cNvPr>
          <p:cNvSpPr>
            <a:spLocks noGrp="1"/>
          </p:cNvSpPr>
          <p:nvPr>
            <p:ph idx="1"/>
          </p:nvPr>
        </p:nvSpPr>
        <p:spPr>
          <a:xfrm>
            <a:off x="457200" y="1200151"/>
            <a:ext cx="8375904" cy="3805802"/>
          </a:xfrm>
        </p:spPr>
        <p:txBody>
          <a:bodyPr>
            <a:normAutofit fontScale="85000" lnSpcReduction="10000"/>
          </a:bodyPr>
          <a:lstStyle/>
          <a:p>
            <a:r>
              <a:rPr lang="en-US" dirty="0">
                <a:latin typeface="Arial" panose="020B0604020202020204" pitchFamily="34" charset="0"/>
                <a:cs typeface="Arial" panose="020B0604020202020204" pitchFamily="34" charset="0"/>
              </a:rPr>
              <a:t>Manually curated over past 14+ years</a:t>
            </a:r>
          </a:p>
          <a:p>
            <a:r>
              <a:rPr lang="en-US" dirty="0">
                <a:latin typeface="Arial" panose="020B0604020202020204" pitchFamily="34" charset="0"/>
                <a:cs typeface="Arial" panose="020B0604020202020204" pitchFamily="34" charset="0"/>
              </a:rPr>
              <a:t>Terms/phrases not found in standard vocabularies, taxonomies, ontologies (but found in clinical notes)</a:t>
            </a:r>
          </a:p>
          <a:p>
            <a:r>
              <a:rPr lang="en-US" dirty="0">
                <a:latin typeface="Arial" panose="020B0604020202020204" pitchFamily="34" charset="0"/>
                <a:cs typeface="Arial" panose="020B0604020202020204" pitchFamily="34" charset="0"/>
              </a:rPr>
              <a:t>Academic and non-academic licensing available</a:t>
            </a:r>
          </a:p>
          <a:p>
            <a:r>
              <a:rPr lang="en-US" dirty="0">
                <a:latin typeface="Arial" panose="020B0604020202020204" pitchFamily="34" charset="0"/>
                <a:cs typeface="Arial" panose="020B0604020202020204" pitchFamily="34" charset="0"/>
              </a:rPr>
              <a:t>&gt; 1.2 million unique rows</a:t>
            </a:r>
          </a:p>
          <a:p>
            <a:r>
              <a:rPr lang="en-US" dirty="0">
                <a:latin typeface="Arial" panose="020B0604020202020204" pitchFamily="34" charset="0"/>
                <a:cs typeface="Arial" panose="020B0604020202020204" pitchFamily="34" charset="0"/>
              </a:rPr>
              <a:t>Details are at:</a:t>
            </a:r>
          </a:p>
          <a:p>
            <a:pPr marL="457200" lvl="1" indent="0">
              <a:buNone/>
            </a:pPr>
            <a:r>
              <a:rPr lang="en-US" sz="1900" dirty="0">
                <a:latin typeface="Arial" panose="020B0604020202020204" pitchFamily="34" charset="0"/>
                <a:cs typeface="Arial" panose="020B0604020202020204" pitchFamily="34" charset="0"/>
              </a:rPr>
              <a:t>	http://project-</a:t>
            </a:r>
            <a:r>
              <a:rPr lang="en-US" sz="1900" dirty="0" err="1">
                <a:latin typeface="Arial" panose="020B0604020202020204" pitchFamily="34" charset="0"/>
                <a:cs typeface="Arial" panose="020B0604020202020204" pitchFamily="34" charset="0"/>
              </a:rPr>
              <a:t>emerse.org</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synonyms.html</a:t>
            </a:r>
            <a:endParaRPr lang="en-US" sz="19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explore a subset, visit:</a:t>
            </a:r>
          </a:p>
          <a:p>
            <a:pPr marL="457200" lvl="1" indent="0">
              <a:buNone/>
            </a:pPr>
            <a:r>
              <a:rPr lang="en-US" sz="1900" dirty="0">
                <a:latin typeface="Arial" panose="020B0604020202020204" pitchFamily="34" charset="0"/>
                <a:cs typeface="Arial" panose="020B0604020202020204" pitchFamily="34" charset="0"/>
              </a:rPr>
              <a:t>	http://</a:t>
            </a:r>
            <a:r>
              <a:rPr lang="en-US" sz="1900" dirty="0" err="1">
                <a:latin typeface="Arial" panose="020B0604020202020204" pitchFamily="34" charset="0"/>
                <a:cs typeface="Arial" panose="020B0604020202020204" pitchFamily="34" charset="0"/>
              </a:rPr>
              <a:t>www.davidhanauer.com</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EMERSE_synonyms_T_Terms</a:t>
            </a:r>
            <a:r>
              <a:rPr lang="en-US" sz="1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8300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Synonyms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4" name="Content Placeholder 3">
            <a:extLst>
              <a:ext uri="{FF2B5EF4-FFF2-40B4-BE49-F238E27FC236}">
                <a16:creationId xmlns:a16="http://schemas.microsoft.com/office/drawing/2014/main" id="{70A277BF-70B1-524E-B994-AA63E036E626}"/>
              </a:ext>
            </a:extLst>
          </p:cNvPr>
          <p:cNvGraphicFramePr>
            <a:graphicFrameLocks noGrp="1"/>
          </p:cNvGraphicFramePr>
          <p:nvPr>
            <p:ph idx="1"/>
          </p:nvPr>
        </p:nvGraphicFramePr>
        <p:xfrm>
          <a:off x="457200" y="1200150"/>
          <a:ext cx="3750590" cy="3571240"/>
        </p:xfrm>
        <a:graphic>
          <a:graphicData uri="http://schemas.openxmlformats.org/drawingml/2006/table">
            <a:tbl>
              <a:tblPr firstRow="1" bandRow="1">
                <a:tableStyleId>{5C22544A-7EE6-4342-B048-85BDC9FD1C3A}</a:tableStyleId>
              </a:tblPr>
              <a:tblGrid>
                <a:gridCol w="1875295">
                  <a:extLst>
                    <a:ext uri="{9D8B030D-6E8A-4147-A177-3AD203B41FA5}">
                      <a16:colId xmlns:a16="http://schemas.microsoft.com/office/drawing/2014/main" val="2185318894"/>
                    </a:ext>
                  </a:extLst>
                </a:gridCol>
                <a:gridCol w="1875295">
                  <a:extLst>
                    <a:ext uri="{9D8B030D-6E8A-4147-A177-3AD203B41FA5}">
                      <a16:colId xmlns:a16="http://schemas.microsoft.com/office/drawing/2014/main" val="1963294016"/>
                    </a:ext>
                  </a:extLst>
                </a:gridCol>
              </a:tblGrid>
              <a:tr h="370840">
                <a:tc>
                  <a:txBody>
                    <a:bodyPr/>
                    <a:lstStyle/>
                    <a:p>
                      <a:r>
                        <a:rPr lang="en-US" sz="1200" dirty="0">
                          <a:latin typeface="Arial" panose="020B0604020202020204" pitchFamily="34" charset="0"/>
                          <a:cs typeface="Arial" panose="020B0604020202020204" pitchFamily="34" charset="0"/>
                        </a:rPr>
                        <a:t>Category</a:t>
                      </a:r>
                    </a:p>
                  </a:txBody>
                  <a:tcPr/>
                </a:tc>
                <a:tc>
                  <a:txBody>
                    <a:bodyPr/>
                    <a:lstStyle/>
                    <a:p>
                      <a:r>
                        <a:rPr lang="en-US" sz="1200" dirty="0">
                          <a:latin typeface="Arial" panose="020B0604020202020204" pitchFamily="34" charset="0"/>
                          <a:cs typeface="Arial" panose="020B0604020202020204" pitchFamily="34" charset="0"/>
                        </a:rPr>
                        <a:t>Example</a:t>
                      </a:r>
                    </a:p>
                  </a:txBody>
                  <a:tcPr/>
                </a:tc>
                <a:extLst>
                  <a:ext uri="{0D108BD9-81ED-4DB2-BD59-A6C34878D82A}">
                    <a16:rowId xmlns:a16="http://schemas.microsoft.com/office/drawing/2014/main" val="790496363"/>
                  </a:ext>
                </a:extLst>
              </a:tr>
              <a:tr h="370840">
                <a:tc>
                  <a:txBody>
                    <a:bodyPr/>
                    <a:lstStyle/>
                    <a:p>
                      <a:r>
                        <a:rPr lang="en-US" sz="1200" dirty="0">
                          <a:latin typeface="Arial" panose="020B0604020202020204" pitchFamily="34" charset="0"/>
                          <a:cs typeface="Arial" panose="020B0604020202020204" pitchFamily="34" charset="0"/>
                        </a:rPr>
                        <a:t>Acronyms</a:t>
                      </a:r>
                    </a:p>
                  </a:txBody>
                  <a:tcPr/>
                </a:tc>
                <a:tc>
                  <a:txBody>
                    <a:bodyPr/>
                    <a:lstStyle/>
                    <a:p>
                      <a:r>
                        <a:rPr lang="en-US" sz="1200" dirty="0">
                          <a:latin typeface="Arial" panose="020B0604020202020204" pitchFamily="34" charset="0"/>
                          <a:cs typeface="Arial" panose="020B0604020202020204" pitchFamily="34" charset="0"/>
                        </a:rPr>
                        <a:t>CXR</a:t>
                      </a:r>
                    </a:p>
                    <a:p>
                      <a:r>
                        <a:rPr lang="en-US" sz="1200" dirty="0">
                          <a:latin typeface="Arial" panose="020B0604020202020204" pitchFamily="34" charset="0"/>
                          <a:cs typeface="Arial" panose="020B0604020202020204" pitchFamily="34" charset="0"/>
                        </a:rPr>
                        <a:t>chest x-ray</a:t>
                      </a:r>
                    </a:p>
                  </a:txBody>
                  <a:tcPr/>
                </a:tc>
                <a:extLst>
                  <a:ext uri="{0D108BD9-81ED-4DB2-BD59-A6C34878D82A}">
                    <a16:rowId xmlns:a16="http://schemas.microsoft.com/office/drawing/2014/main" val="1106353131"/>
                  </a:ext>
                </a:extLst>
              </a:tr>
              <a:tr h="370840">
                <a:tc>
                  <a:txBody>
                    <a:bodyPr/>
                    <a:lstStyle/>
                    <a:p>
                      <a:r>
                        <a:rPr lang="en-US" sz="1200" dirty="0">
                          <a:latin typeface="Arial" panose="020B0604020202020204" pitchFamily="34" charset="0"/>
                          <a:cs typeface="Arial" panose="020B0604020202020204" pitchFamily="34" charset="0"/>
                        </a:rPr>
                        <a:t>Abbreviations</a:t>
                      </a:r>
                    </a:p>
                  </a:txBody>
                  <a:tcPr/>
                </a:tc>
                <a:tc>
                  <a:txBody>
                    <a:bodyPr/>
                    <a:lstStyle/>
                    <a:p>
                      <a:r>
                        <a:rPr lang="en-US" sz="1200" dirty="0">
                          <a:latin typeface="Arial" panose="020B0604020202020204" pitchFamily="34" charset="0"/>
                          <a:cs typeface="Arial" panose="020B0604020202020204" pitchFamily="34" charset="0"/>
                        </a:rPr>
                        <a:t>chemotherapy</a:t>
                      </a:r>
                    </a:p>
                    <a:p>
                      <a:r>
                        <a:rPr lang="en-US" sz="1200" dirty="0">
                          <a:latin typeface="Arial" panose="020B0604020202020204" pitchFamily="34" charset="0"/>
                          <a:cs typeface="Arial" panose="020B0604020202020204" pitchFamily="34" charset="0"/>
                        </a:rPr>
                        <a:t>chemo</a:t>
                      </a:r>
                    </a:p>
                  </a:txBody>
                  <a:tcPr/>
                </a:tc>
                <a:extLst>
                  <a:ext uri="{0D108BD9-81ED-4DB2-BD59-A6C34878D82A}">
                    <a16:rowId xmlns:a16="http://schemas.microsoft.com/office/drawing/2014/main" val="2311152434"/>
                  </a:ext>
                </a:extLst>
              </a:tr>
              <a:tr h="370840">
                <a:tc>
                  <a:txBody>
                    <a:bodyPr/>
                    <a:lstStyle/>
                    <a:p>
                      <a:r>
                        <a:rPr lang="en-US" sz="1200" dirty="0">
                          <a:latin typeface="Arial" panose="020B0604020202020204" pitchFamily="34" charset="0"/>
                          <a:cs typeface="Arial" panose="020B0604020202020204" pitchFamily="34" charset="0"/>
                        </a:rPr>
                        <a:t>Professional and consumer terms</a:t>
                      </a:r>
                    </a:p>
                  </a:txBody>
                  <a:tcPr/>
                </a:tc>
                <a:tc>
                  <a:txBody>
                    <a:bodyPr/>
                    <a:lstStyle/>
                    <a:p>
                      <a:r>
                        <a:rPr lang="en-US" sz="1200" dirty="0">
                          <a:latin typeface="Arial" panose="020B0604020202020204" pitchFamily="34" charset="0"/>
                          <a:cs typeface="Arial" panose="020B0604020202020204" pitchFamily="34" charset="0"/>
                        </a:rPr>
                        <a:t>emesis</a:t>
                      </a:r>
                    </a:p>
                    <a:p>
                      <a:r>
                        <a:rPr lang="en-US" sz="1200" dirty="0">
                          <a:latin typeface="Arial" panose="020B0604020202020204" pitchFamily="34" charset="0"/>
                          <a:cs typeface="Arial" panose="020B0604020202020204" pitchFamily="34" charset="0"/>
                        </a:rPr>
                        <a:t>puking</a:t>
                      </a:r>
                    </a:p>
                  </a:txBody>
                  <a:tcPr/>
                </a:tc>
                <a:extLst>
                  <a:ext uri="{0D108BD9-81ED-4DB2-BD59-A6C34878D82A}">
                    <a16:rowId xmlns:a16="http://schemas.microsoft.com/office/drawing/2014/main" val="1650981342"/>
                  </a:ext>
                </a:extLst>
              </a:tr>
              <a:tr h="370840">
                <a:tc>
                  <a:txBody>
                    <a:bodyPr/>
                    <a:lstStyle/>
                    <a:p>
                      <a:r>
                        <a:rPr lang="en-US" sz="1200" dirty="0">
                          <a:latin typeface="Arial" panose="020B0604020202020204" pitchFamily="34" charset="0"/>
                          <a:cs typeface="Arial" panose="020B0604020202020204" pitchFamily="34" charset="0"/>
                        </a:rPr>
                        <a:t>Misspellings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diarriea</a:t>
                      </a:r>
                      <a:endParaRPr lang="en-US" sz="120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diahhrea</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3390810"/>
                  </a:ext>
                </a:extLst>
              </a:tr>
              <a:tr h="370840">
                <a:tc>
                  <a:txBody>
                    <a:bodyPr/>
                    <a:lstStyle/>
                    <a:p>
                      <a:r>
                        <a:rPr lang="en-US" sz="1200" dirty="0">
                          <a:latin typeface="Arial" panose="020B0604020202020204" pitchFamily="34" charset="0"/>
                          <a:cs typeface="Arial" panose="020B0604020202020204" pitchFamily="34" charset="0"/>
                        </a:rPr>
                        <a:t>Trade and generic drug names</a:t>
                      </a:r>
                    </a:p>
                  </a:txBody>
                  <a:tcPr/>
                </a:tc>
                <a:tc>
                  <a:txBody>
                    <a:bodyPr/>
                    <a:lstStyle/>
                    <a:p>
                      <a:r>
                        <a:rPr lang="en-US" sz="1200" dirty="0">
                          <a:latin typeface="Arial" panose="020B0604020202020204" pitchFamily="34" charset="0"/>
                          <a:cs typeface="Arial" panose="020B0604020202020204" pitchFamily="34" charset="0"/>
                        </a:rPr>
                        <a:t>Tylenol</a:t>
                      </a:r>
                    </a:p>
                    <a:p>
                      <a:r>
                        <a:rPr lang="en-US" sz="1200" dirty="0">
                          <a:latin typeface="Arial" panose="020B0604020202020204" pitchFamily="34" charset="0"/>
                          <a:cs typeface="Arial" panose="020B0604020202020204" pitchFamily="34" charset="0"/>
                        </a:rPr>
                        <a:t>acetaminophen</a:t>
                      </a:r>
                    </a:p>
                  </a:txBody>
                  <a:tcPr/>
                </a:tc>
                <a:extLst>
                  <a:ext uri="{0D108BD9-81ED-4DB2-BD59-A6C34878D82A}">
                    <a16:rowId xmlns:a16="http://schemas.microsoft.com/office/drawing/2014/main" val="2443176354"/>
                  </a:ext>
                </a:extLst>
              </a:tr>
              <a:tr h="370840">
                <a:tc>
                  <a:txBody>
                    <a:bodyPr/>
                    <a:lstStyle/>
                    <a:p>
                      <a:r>
                        <a:rPr lang="en-US" sz="1200" dirty="0">
                          <a:latin typeface="Arial" panose="020B0604020202020204" pitchFamily="34" charset="0"/>
                          <a:cs typeface="Arial" panose="020B0604020202020204" pitchFamily="34" charset="0"/>
                        </a:rPr>
                        <a:t>Chemotherapy regimens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FOLFOX, </a:t>
                      </a:r>
                      <a:r>
                        <a:rPr lang="en-US" sz="1200" dirty="0" err="1">
                          <a:latin typeface="Arial" panose="020B0604020202020204" pitchFamily="34" charset="0"/>
                          <a:cs typeface="Arial" panose="020B0604020202020204" pitchFamily="34" charset="0"/>
                        </a:rPr>
                        <a:t>folinic</a:t>
                      </a:r>
                      <a:r>
                        <a:rPr lang="en-US" sz="1200" dirty="0">
                          <a:latin typeface="Arial" panose="020B0604020202020204" pitchFamily="34" charset="0"/>
                          <a:cs typeface="Arial" panose="020B0604020202020204" pitchFamily="34" charset="0"/>
                        </a:rPr>
                        <a:t> acid, fluorouracil, oxaliplatin</a:t>
                      </a:r>
                    </a:p>
                  </a:txBody>
                  <a:tcPr/>
                </a:tc>
                <a:extLst>
                  <a:ext uri="{0D108BD9-81ED-4DB2-BD59-A6C34878D82A}">
                    <a16:rowId xmlns:a16="http://schemas.microsoft.com/office/drawing/2014/main" val="1132661389"/>
                  </a:ext>
                </a:extLst>
              </a:tr>
              <a:tr h="370840">
                <a:tc>
                  <a:txBody>
                    <a:bodyPr/>
                    <a:lstStyle/>
                    <a:p>
                      <a:r>
                        <a:rPr lang="en-US" sz="1200" dirty="0">
                          <a:latin typeface="Arial" panose="020B0604020202020204" pitchFamily="34" charset="0"/>
                          <a:cs typeface="Arial" panose="020B0604020202020204" pitchFamily="34" charset="0"/>
                        </a:rPr>
                        <a:t>Word Stems</a:t>
                      </a:r>
                    </a:p>
                  </a:txBody>
                  <a:tcPr/>
                </a:tc>
                <a:tc>
                  <a:txBody>
                    <a:bodyPr/>
                    <a:lstStyle/>
                    <a:p>
                      <a:r>
                        <a:rPr lang="en-US" sz="1200" dirty="0">
                          <a:latin typeface="Arial" panose="020B0604020202020204" pitchFamily="34" charset="0"/>
                          <a:cs typeface="Arial" panose="020B0604020202020204" pitchFamily="34" charset="0"/>
                        </a:rPr>
                        <a:t>sleep, sleeping, sleepy</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0519758"/>
                  </a:ext>
                </a:extLst>
              </a:tr>
            </a:tbl>
          </a:graphicData>
        </a:graphic>
      </p:graphicFrame>
      <p:graphicFrame>
        <p:nvGraphicFramePr>
          <p:cNvPr id="9" name="Content Placeholder 3">
            <a:extLst>
              <a:ext uri="{FF2B5EF4-FFF2-40B4-BE49-F238E27FC236}">
                <a16:creationId xmlns:a16="http://schemas.microsoft.com/office/drawing/2014/main" id="{F6E3DA05-4976-5C41-AF90-C14E1A4BEB71}"/>
              </a:ext>
            </a:extLst>
          </p:cNvPr>
          <p:cNvGraphicFramePr>
            <a:graphicFrameLocks/>
          </p:cNvGraphicFramePr>
          <p:nvPr/>
        </p:nvGraphicFramePr>
        <p:xfrm>
          <a:off x="4759725" y="1197575"/>
          <a:ext cx="3750590" cy="3571240"/>
        </p:xfrm>
        <a:graphic>
          <a:graphicData uri="http://schemas.openxmlformats.org/drawingml/2006/table">
            <a:tbl>
              <a:tblPr firstRow="1" bandRow="1">
                <a:tableStyleId>{5C22544A-7EE6-4342-B048-85BDC9FD1C3A}</a:tableStyleId>
              </a:tblPr>
              <a:tblGrid>
                <a:gridCol w="1875295">
                  <a:extLst>
                    <a:ext uri="{9D8B030D-6E8A-4147-A177-3AD203B41FA5}">
                      <a16:colId xmlns:a16="http://schemas.microsoft.com/office/drawing/2014/main" val="2185318894"/>
                    </a:ext>
                  </a:extLst>
                </a:gridCol>
                <a:gridCol w="1875295">
                  <a:extLst>
                    <a:ext uri="{9D8B030D-6E8A-4147-A177-3AD203B41FA5}">
                      <a16:colId xmlns:a16="http://schemas.microsoft.com/office/drawing/2014/main" val="1963294016"/>
                    </a:ext>
                  </a:extLst>
                </a:gridCol>
              </a:tblGrid>
              <a:tr h="370840">
                <a:tc>
                  <a:txBody>
                    <a:bodyPr/>
                    <a:lstStyle/>
                    <a:p>
                      <a:r>
                        <a:rPr lang="en-US" sz="1200" dirty="0">
                          <a:latin typeface="Arial" panose="020B0604020202020204" pitchFamily="34" charset="0"/>
                          <a:cs typeface="Arial" panose="020B0604020202020204" pitchFamily="34" charset="0"/>
                        </a:rPr>
                        <a:t>Category</a:t>
                      </a:r>
                    </a:p>
                  </a:txBody>
                  <a:tcPr/>
                </a:tc>
                <a:tc>
                  <a:txBody>
                    <a:bodyPr/>
                    <a:lstStyle/>
                    <a:p>
                      <a:r>
                        <a:rPr lang="en-US" sz="1200" dirty="0">
                          <a:latin typeface="Arial" panose="020B0604020202020204" pitchFamily="34" charset="0"/>
                          <a:cs typeface="Arial" panose="020B0604020202020204" pitchFamily="34" charset="0"/>
                        </a:rPr>
                        <a:t>Example</a:t>
                      </a:r>
                    </a:p>
                  </a:txBody>
                  <a:tcPr/>
                </a:tc>
                <a:extLst>
                  <a:ext uri="{0D108BD9-81ED-4DB2-BD59-A6C34878D82A}">
                    <a16:rowId xmlns:a16="http://schemas.microsoft.com/office/drawing/2014/main" val="790496363"/>
                  </a:ext>
                </a:extLst>
              </a:tr>
              <a:tr h="370840">
                <a:tc>
                  <a:txBody>
                    <a:bodyPr/>
                    <a:lstStyle/>
                    <a:p>
                      <a:r>
                        <a:rPr lang="en-US" sz="1200" dirty="0">
                          <a:latin typeface="Arial" panose="020B0604020202020204" pitchFamily="34" charset="0"/>
                          <a:cs typeface="Arial" panose="020B0604020202020204" pitchFamily="34" charset="0"/>
                        </a:rPr>
                        <a:t>True synonyms</a:t>
                      </a:r>
                    </a:p>
                  </a:txBody>
                  <a:tcPr/>
                </a:tc>
                <a:tc>
                  <a:txBody>
                    <a:bodyPr/>
                    <a:lstStyle/>
                    <a:p>
                      <a:r>
                        <a:rPr lang="en-US" sz="1200" dirty="0">
                          <a:latin typeface="Arial" panose="020B0604020202020204" pitchFamily="34" charset="0"/>
                          <a:cs typeface="Arial" panose="020B0604020202020204" pitchFamily="34" charset="0"/>
                        </a:rPr>
                        <a:t>frigid</a:t>
                      </a:r>
                    </a:p>
                    <a:p>
                      <a:r>
                        <a:rPr lang="en-US" sz="1200" dirty="0">
                          <a:latin typeface="Arial" panose="020B0604020202020204" pitchFamily="34" charset="0"/>
                          <a:cs typeface="Arial" panose="020B0604020202020204" pitchFamily="34" charset="0"/>
                        </a:rPr>
                        <a:t>cold</a:t>
                      </a:r>
                    </a:p>
                  </a:txBody>
                  <a:tcPr/>
                </a:tc>
                <a:extLst>
                  <a:ext uri="{0D108BD9-81ED-4DB2-BD59-A6C34878D82A}">
                    <a16:rowId xmlns:a16="http://schemas.microsoft.com/office/drawing/2014/main" val="1106353131"/>
                  </a:ext>
                </a:extLst>
              </a:tr>
              <a:tr h="370840">
                <a:tc>
                  <a:txBody>
                    <a:bodyPr/>
                    <a:lstStyle/>
                    <a:p>
                      <a:r>
                        <a:rPr lang="en-US" sz="1200" dirty="0">
                          <a:latin typeface="Arial" panose="020B0604020202020204" pitchFamily="34" charset="0"/>
                          <a:cs typeface="Arial" panose="020B0604020202020204" pitchFamily="34" charset="0"/>
                        </a:rPr>
                        <a:t>Phrasing variations</a:t>
                      </a:r>
                    </a:p>
                  </a:txBody>
                  <a:tcPr/>
                </a:tc>
                <a:tc>
                  <a:txBody>
                    <a:bodyPr/>
                    <a:lstStyle/>
                    <a:p>
                      <a:r>
                        <a:rPr lang="en-US" sz="1200" dirty="0">
                          <a:latin typeface="Arial" panose="020B0604020202020204" pitchFamily="34" charset="0"/>
                          <a:cs typeface="Arial" panose="020B0604020202020204" pitchFamily="34" charset="0"/>
                        </a:rPr>
                        <a:t>lido w/ epi</a:t>
                      </a:r>
                    </a:p>
                    <a:p>
                      <a:r>
                        <a:rPr lang="en-US" sz="1200" dirty="0">
                          <a:latin typeface="Arial" panose="020B0604020202020204" pitchFamily="34" charset="0"/>
                          <a:cs typeface="Arial" panose="020B0604020202020204" pitchFamily="34" charset="0"/>
                        </a:rPr>
                        <a:t>epi-lidocaine</a:t>
                      </a:r>
                    </a:p>
                  </a:txBody>
                  <a:tcPr/>
                </a:tc>
                <a:extLst>
                  <a:ext uri="{0D108BD9-81ED-4DB2-BD59-A6C34878D82A}">
                    <a16:rowId xmlns:a16="http://schemas.microsoft.com/office/drawing/2014/main" val="2311152434"/>
                  </a:ext>
                </a:extLst>
              </a:tr>
              <a:tr h="370840">
                <a:tc>
                  <a:txBody>
                    <a:bodyPr/>
                    <a:lstStyle/>
                    <a:p>
                      <a:r>
                        <a:rPr lang="en-US" sz="1200" dirty="0">
                          <a:latin typeface="Arial" panose="020B0604020202020204" pitchFamily="34" charset="0"/>
                          <a:cs typeface="Arial" panose="020B0604020202020204" pitchFamily="34" charset="0"/>
                        </a:rPr>
                        <a:t>Malapropisms/</a:t>
                      </a:r>
                    </a:p>
                    <a:p>
                      <a:r>
                        <a:rPr lang="en-US" sz="1200" dirty="0">
                          <a:latin typeface="Arial" panose="020B0604020202020204" pitchFamily="34" charset="0"/>
                          <a:cs typeface="Arial" panose="020B0604020202020204" pitchFamily="34" charset="0"/>
                        </a:rPr>
                        <a:t>usage errors</a:t>
                      </a:r>
                    </a:p>
                  </a:txBody>
                  <a:tcPr/>
                </a:tc>
                <a:tc>
                  <a:txBody>
                    <a:bodyPr/>
                    <a:lstStyle/>
                    <a:p>
                      <a:r>
                        <a:rPr lang="en-US" sz="1200" dirty="0">
                          <a:latin typeface="Arial" panose="020B0604020202020204" pitchFamily="34" charset="0"/>
                          <a:cs typeface="Arial" panose="020B0604020202020204" pitchFamily="34" charset="0"/>
                        </a:rPr>
                        <a:t>beast mass</a:t>
                      </a:r>
                    </a:p>
                    <a:p>
                      <a:r>
                        <a:rPr lang="en-US" sz="1200" dirty="0">
                          <a:latin typeface="Arial" panose="020B0604020202020204" pitchFamily="34" charset="0"/>
                          <a:cs typeface="Arial" panose="020B0604020202020204" pitchFamily="34" charset="0"/>
                        </a:rPr>
                        <a:t>prostrate cancer</a:t>
                      </a:r>
                    </a:p>
                  </a:txBody>
                  <a:tcPr/>
                </a:tc>
                <a:extLst>
                  <a:ext uri="{0D108BD9-81ED-4DB2-BD59-A6C34878D82A}">
                    <a16:rowId xmlns:a16="http://schemas.microsoft.com/office/drawing/2014/main" val="1650981342"/>
                  </a:ext>
                </a:extLst>
              </a:tr>
              <a:tr h="370840">
                <a:tc>
                  <a:txBody>
                    <a:bodyPr/>
                    <a:lstStyle/>
                    <a:p>
                      <a:r>
                        <a:rPr lang="en-US" sz="1200" dirty="0">
                          <a:latin typeface="Arial" panose="020B0604020202020204" pitchFamily="34" charset="0"/>
                          <a:cs typeface="Arial" panose="020B0604020202020204" pitchFamily="34" charset="0"/>
                        </a:rPr>
                        <a:t>Root word variations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adenotonsillectomy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tonsilloadenoidectomy</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3390810"/>
                  </a:ext>
                </a:extLst>
              </a:tr>
              <a:tr h="370840">
                <a:tc>
                  <a:txBody>
                    <a:bodyPr/>
                    <a:lstStyle/>
                    <a:p>
                      <a:r>
                        <a:rPr lang="en-US" sz="1200" dirty="0">
                          <a:latin typeface="Arial" panose="020B0604020202020204" pitchFamily="34" charset="0"/>
                          <a:cs typeface="Arial" panose="020B0604020202020204" pitchFamily="34" charset="0"/>
                        </a:rPr>
                        <a:t>Hyphenations</a:t>
                      </a:r>
                    </a:p>
                  </a:txBody>
                  <a:tcPr/>
                </a:tc>
                <a:tc>
                  <a:txBody>
                    <a:bodyPr/>
                    <a:lstStyle/>
                    <a:p>
                      <a:r>
                        <a:rPr lang="en-US" sz="1200" dirty="0" err="1">
                          <a:latin typeface="Arial" panose="020B0604020202020204" pitchFamily="34" charset="0"/>
                          <a:cs typeface="Arial" panose="020B0604020202020204" pitchFamily="34" charset="0"/>
                        </a:rPr>
                        <a:t>pseudosarcomatous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pseudo-</a:t>
                      </a:r>
                      <a:r>
                        <a:rPr lang="en-US" sz="1200" dirty="0" err="1">
                          <a:latin typeface="Arial" panose="020B0604020202020204" pitchFamily="34" charset="0"/>
                          <a:cs typeface="Arial" panose="020B0604020202020204" pitchFamily="34" charset="0"/>
                        </a:rPr>
                        <a:t>sarcomatous</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43176354"/>
                  </a:ext>
                </a:extLst>
              </a:tr>
              <a:tr h="370840">
                <a:tc>
                  <a:txBody>
                    <a:bodyPr/>
                    <a:lstStyle/>
                    <a:p>
                      <a:r>
                        <a:rPr lang="en-US" sz="1200" dirty="0">
                          <a:latin typeface="Arial" panose="020B0604020202020204" pitchFamily="34" charset="0"/>
                          <a:cs typeface="Arial" panose="020B0604020202020204" pitchFamily="34" charset="0"/>
                        </a:rPr>
                        <a:t>Idioms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under the knife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under the weather</a:t>
                      </a:r>
                    </a:p>
                  </a:txBody>
                  <a:tcPr/>
                </a:tc>
                <a:extLst>
                  <a:ext uri="{0D108BD9-81ED-4DB2-BD59-A6C34878D82A}">
                    <a16:rowId xmlns:a16="http://schemas.microsoft.com/office/drawing/2014/main" val="1132661389"/>
                  </a:ext>
                </a:extLst>
              </a:tr>
              <a:tr h="370840">
                <a:tc>
                  <a:txBody>
                    <a:bodyPr/>
                    <a:lstStyle/>
                    <a:p>
                      <a:r>
                        <a:rPr lang="en-US" sz="1200" dirty="0">
                          <a:latin typeface="Arial" panose="020B0604020202020204" pitchFamily="34" charset="0"/>
                          <a:cs typeface="Arial" panose="020B0604020202020204" pitchFamily="34" charset="0"/>
                        </a:rPr>
                        <a:t>Neologisms</a:t>
                      </a:r>
                    </a:p>
                  </a:txBody>
                  <a:tcPr/>
                </a:tc>
                <a:tc>
                  <a:txBody>
                    <a:bodyPr/>
                    <a:lstStyle/>
                    <a:p>
                      <a:r>
                        <a:rPr lang="en-US" sz="1200" dirty="0" err="1">
                          <a:latin typeface="Arial" panose="020B0604020202020204" pitchFamily="34" charset="0"/>
                          <a:cs typeface="Arial" panose="020B0604020202020204" pitchFamily="34" charset="0"/>
                        </a:rPr>
                        <a:t>trabecularity</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(vs trabeculation)</a:t>
                      </a:r>
                    </a:p>
                  </a:txBody>
                  <a:tcPr/>
                </a:tc>
                <a:extLst>
                  <a:ext uri="{0D108BD9-81ED-4DB2-BD59-A6C34878D82A}">
                    <a16:rowId xmlns:a16="http://schemas.microsoft.com/office/drawing/2014/main" val="3430519758"/>
                  </a:ext>
                </a:extLst>
              </a:tr>
            </a:tbl>
          </a:graphicData>
        </a:graphic>
      </p:graphicFrame>
    </p:spTree>
    <p:extLst>
      <p:ext uri="{BB962C8B-B14F-4D97-AF65-F5344CB8AC3E}">
        <p14:creationId xmlns:p14="http://schemas.microsoft.com/office/powerpoint/2010/main" val="10103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Bundles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a:extLst>
              <a:ext uri="{FF2B5EF4-FFF2-40B4-BE49-F238E27FC236}">
                <a16:creationId xmlns:a16="http://schemas.microsoft.com/office/drawing/2014/main" id="{14584ADE-5005-CF48-A60B-86EC3F077874}"/>
              </a:ext>
            </a:extLst>
          </p:cNvPr>
          <p:cNvPicPr>
            <a:picLocks noChangeAspect="1"/>
          </p:cNvPicPr>
          <p:nvPr/>
        </p:nvPicPr>
        <p:blipFill>
          <a:blip r:embed="rId2"/>
          <a:stretch>
            <a:fillRect/>
          </a:stretch>
        </p:blipFill>
        <p:spPr>
          <a:xfrm>
            <a:off x="5047420" y="1046753"/>
            <a:ext cx="1748934" cy="2144578"/>
          </a:xfrm>
          <a:prstGeom prst="rect">
            <a:avLst/>
          </a:prstGeom>
        </p:spPr>
      </p:pic>
      <p:pic>
        <p:nvPicPr>
          <p:cNvPr id="10" name="Picture 9">
            <a:extLst>
              <a:ext uri="{FF2B5EF4-FFF2-40B4-BE49-F238E27FC236}">
                <a16:creationId xmlns:a16="http://schemas.microsoft.com/office/drawing/2014/main" id="{5088A572-FA7A-4949-9C79-08F3BFCD3D79}"/>
              </a:ext>
            </a:extLst>
          </p:cNvPr>
          <p:cNvPicPr>
            <a:picLocks noChangeAspect="1"/>
          </p:cNvPicPr>
          <p:nvPr/>
        </p:nvPicPr>
        <p:blipFill>
          <a:blip r:embed="rId2"/>
          <a:stretch>
            <a:fillRect/>
          </a:stretch>
        </p:blipFill>
        <p:spPr>
          <a:xfrm>
            <a:off x="5455542" y="1400631"/>
            <a:ext cx="1748934" cy="2144578"/>
          </a:xfrm>
          <a:prstGeom prst="rect">
            <a:avLst/>
          </a:prstGeom>
        </p:spPr>
      </p:pic>
      <p:pic>
        <p:nvPicPr>
          <p:cNvPr id="11" name="Picture 10">
            <a:extLst>
              <a:ext uri="{FF2B5EF4-FFF2-40B4-BE49-F238E27FC236}">
                <a16:creationId xmlns:a16="http://schemas.microsoft.com/office/drawing/2014/main" id="{F0D604FA-651E-1F44-81EE-A3271F6B0F54}"/>
              </a:ext>
            </a:extLst>
          </p:cNvPr>
          <p:cNvPicPr>
            <a:picLocks noChangeAspect="1"/>
          </p:cNvPicPr>
          <p:nvPr/>
        </p:nvPicPr>
        <p:blipFill>
          <a:blip r:embed="rId2"/>
          <a:stretch>
            <a:fillRect/>
          </a:stretch>
        </p:blipFill>
        <p:spPr>
          <a:xfrm>
            <a:off x="5921887" y="1778697"/>
            <a:ext cx="1748934" cy="2144578"/>
          </a:xfrm>
          <a:prstGeom prst="rect">
            <a:avLst/>
          </a:prstGeom>
        </p:spPr>
      </p:pic>
      <p:pic>
        <p:nvPicPr>
          <p:cNvPr id="12" name="Picture 11">
            <a:extLst>
              <a:ext uri="{FF2B5EF4-FFF2-40B4-BE49-F238E27FC236}">
                <a16:creationId xmlns:a16="http://schemas.microsoft.com/office/drawing/2014/main" id="{5B731040-206E-EB47-8FAC-A2B47C631FED}"/>
              </a:ext>
            </a:extLst>
          </p:cNvPr>
          <p:cNvPicPr>
            <a:picLocks noChangeAspect="1"/>
          </p:cNvPicPr>
          <p:nvPr/>
        </p:nvPicPr>
        <p:blipFill>
          <a:blip r:embed="rId2"/>
          <a:stretch>
            <a:fillRect/>
          </a:stretch>
        </p:blipFill>
        <p:spPr>
          <a:xfrm>
            <a:off x="6375455" y="2119042"/>
            <a:ext cx="1748934" cy="2144578"/>
          </a:xfrm>
          <a:prstGeom prst="rect">
            <a:avLst/>
          </a:prstGeom>
        </p:spPr>
      </p:pic>
      <p:pic>
        <p:nvPicPr>
          <p:cNvPr id="13" name="Picture 12">
            <a:extLst>
              <a:ext uri="{FF2B5EF4-FFF2-40B4-BE49-F238E27FC236}">
                <a16:creationId xmlns:a16="http://schemas.microsoft.com/office/drawing/2014/main" id="{3EC957CD-EF45-5147-81CA-53C5749D0F5C}"/>
              </a:ext>
            </a:extLst>
          </p:cNvPr>
          <p:cNvPicPr>
            <a:picLocks noChangeAspect="1"/>
          </p:cNvPicPr>
          <p:nvPr/>
        </p:nvPicPr>
        <p:blipFill>
          <a:blip r:embed="rId2"/>
          <a:stretch>
            <a:fillRect/>
          </a:stretch>
        </p:blipFill>
        <p:spPr>
          <a:xfrm>
            <a:off x="6813387" y="2510641"/>
            <a:ext cx="1748934" cy="2144578"/>
          </a:xfrm>
          <a:prstGeom prst="rect">
            <a:avLst/>
          </a:prstGeom>
        </p:spPr>
      </p:pic>
      <p:sp>
        <p:nvSpPr>
          <p:cNvPr id="14" name="Content Placeholder 2">
            <a:extLst>
              <a:ext uri="{FF2B5EF4-FFF2-40B4-BE49-F238E27FC236}">
                <a16:creationId xmlns:a16="http://schemas.microsoft.com/office/drawing/2014/main" id="{B8A21E6E-AD8C-E44D-830A-8EA1C64BA6EC}"/>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Saved sets of search terms</a:t>
            </a:r>
          </a:p>
          <a:p>
            <a:pPr marL="0" indent="0">
              <a:buNone/>
            </a:pPr>
            <a:r>
              <a:rPr lang="en-US" sz="2400" dirty="0">
                <a:latin typeface="Arial" panose="020B0604020202020204" pitchFamily="34" charset="0"/>
                <a:cs typeface="Arial" panose="020B0604020202020204" pitchFamily="34" charset="0"/>
              </a:rPr>
              <a:t>Shared among users</a:t>
            </a:r>
          </a:p>
          <a:p>
            <a:pPr marL="0" indent="0">
              <a:buNone/>
            </a:pPr>
            <a:r>
              <a:rPr lang="en-US" sz="2400" dirty="0">
                <a:latin typeface="Arial" panose="020B0604020202020204" pitchFamily="34" charset="0"/>
                <a:cs typeface="Arial" panose="020B0604020202020204" pitchFamily="34" charset="0"/>
              </a:rPr>
              <a:t>Helps standardize searches</a:t>
            </a:r>
          </a:p>
          <a:p>
            <a:pPr marL="0" indent="0">
              <a:buNone/>
            </a:pPr>
            <a:r>
              <a:rPr lang="en-US" sz="2400" dirty="0">
                <a:latin typeface="Arial" panose="020B0604020202020204" pitchFamily="34" charset="0"/>
                <a:cs typeface="Arial" panose="020B0604020202020204" pitchFamily="34" charset="0"/>
              </a:rPr>
              <a:t>Supports reproducibility</a:t>
            </a:r>
          </a:p>
          <a:p>
            <a:pPr marL="0" indent="0">
              <a:buNone/>
            </a:pPr>
            <a:r>
              <a:rPr lang="en-US" sz="24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Some teams publish Bundles</a:t>
            </a:r>
          </a:p>
          <a:p>
            <a:pPr marL="457200" lvl="1" indent="0">
              <a:buNone/>
            </a:pPr>
            <a:r>
              <a:rPr lang="en-US" sz="2000" dirty="0">
                <a:latin typeface="Arial" panose="020B0604020202020204" pitchFamily="34" charset="0"/>
                <a:cs typeface="Arial" panose="020B0604020202020204" pitchFamily="34" charset="0"/>
              </a:rPr>
              <a:t>    in their publication’s appendix</a:t>
            </a:r>
          </a:p>
          <a:p>
            <a:pPr marL="457200" lvl="1" indent="0">
              <a:buNone/>
            </a:pPr>
            <a:r>
              <a:rPr lang="en-US" sz="1200" dirty="0">
                <a:latin typeface="Arial" panose="020B0604020202020204" pitchFamily="34" charset="0"/>
                <a:cs typeface="Arial" panose="020B0604020202020204" pitchFamily="34" charset="0"/>
              </a:rPr>
              <a:t>      (example: https://</a:t>
            </a:r>
            <a:r>
              <a:rPr lang="en-US" sz="1200" dirty="0" err="1">
                <a:latin typeface="Arial" panose="020B0604020202020204" pitchFamily="34" charset="0"/>
                <a:cs typeface="Arial" panose="020B0604020202020204" pitchFamily="34" charset="0"/>
              </a:rPr>
              <a:t>www.ncbi.nlm.nih.gov</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pmc</a:t>
            </a:r>
            <a:r>
              <a:rPr lang="en-US" sz="1200" dirty="0">
                <a:latin typeface="Arial" panose="020B0604020202020204" pitchFamily="34" charset="0"/>
                <a:cs typeface="Arial" panose="020B0604020202020204" pitchFamily="34" charset="0"/>
              </a:rPr>
              <a:t>/articles/PMC3860174/)</a:t>
            </a:r>
          </a:p>
        </p:txBody>
      </p:sp>
    </p:spTree>
    <p:extLst>
      <p:ext uri="{BB962C8B-B14F-4D97-AF65-F5344CB8AC3E}">
        <p14:creationId xmlns:p14="http://schemas.microsoft.com/office/powerpoint/2010/main" val="3617016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1" name="Title 1">
            <a:extLst>
              <a:ext uri="{FF2B5EF4-FFF2-40B4-BE49-F238E27FC236}">
                <a16:creationId xmlns:a16="http://schemas.microsoft.com/office/drawing/2014/main" id="{33DC8A8D-FEBC-024A-890D-AA762FD5E9B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2" name="Picture 11" descr="transparent background.png">
            <a:extLst>
              <a:ext uri="{FF2B5EF4-FFF2-40B4-BE49-F238E27FC236}">
                <a16:creationId xmlns:a16="http://schemas.microsoft.com/office/drawing/2014/main" id="{B55AA203-4A98-8C4B-87CE-1DBA3B734C80}"/>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3" name="Rectangle 12">
            <a:extLst>
              <a:ext uri="{FF2B5EF4-FFF2-40B4-BE49-F238E27FC236}">
                <a16:creationId xmlns:a16="http://schemas.microsoft.com/office/drawing/2014/main" id="{849AE715-5EB8-E64A-A4F2-4DB6D3C0CD1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14" name="Straight Connector 13">
            <a:extLst>
              <a:ext uri="{FF2B5EF4-FFF2-40B4-BE49-F238E27FC236}">
                <a16:creationId xmlns:a16="http://schemas.microsoft.com/office/drawing/2014/main" id="{21B7939D-CD28-684E-9800-B99529994828}"/>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9126FA2-1BFC-224B-8B63-385504068842}"/>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A17787F-14BD-0F42-9FA7-3BA1EC83C217}"/>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8" name="Table 17">
            <a:extLst>
              <a:ext uri="{FF2B5EF4-FFF2-40B4-BE49-F238E27FC236}">
                <a16:creationId xmlns:a16="http://schemas.microsoft.com/office/drawing/2014/main" id="{CCF7A3C9-DFEC-0345-9B09-810E5F348DD4}"/>
              </a:ext>
            </a:extLst>
          </p:cNvPr>
          <p:cNvGraphicFramePr>
            <a:graphicFrameLocks noGrp="1"/>
          </p:cNvGraphicFramePr>
          <p:nvPr/>
        </p:nvGraphicFramePr>
        <p:xfrm>
          <a:off x="457200" y="1438131"/>
          <a:ext cx="7931020" cy="2589789"/>
        </p:xfrm>
        <a:graphic>
          <a:graphicData uri="http://schemas.openxmlformats.org/drawingml/2006/table">
            <a:tbl>
              <a:tblPr firstRow="1" bandRow="1">
                <a:tableStyleId>{5C22544A-7EE6-4342-B048-85BDC9FD1C3A}</a:tableStyleId>
              </a:tblPr>
              <a:tblGrid>
                <a:gridCol w="3303037">
                  <a:extLst>
                    <a:ext uri="{9D8B030D-6E8A-4147-A177-3AD203B41FA5}">
                      <a16:colId xmlns:a16="http://schemas.microsoft.com/office/drawing/2014/main" val="2786858433"/>
                    </a:ext>
                  </a:extLst>
                </a:gridCol>
                <a:gridCol w="1586204">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Epic Clarity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19" name="Picture 18">
            <a:extLst>
              <a:ext uri="{FF2B5EF4-FFF2-40B4-BE49-F238E27FC236}">
                <a16:creationId xmlns:a16="http://schemas.microsoft.com/office/drawing/2014/main" id="{1E89ECBB-6306-5A47-9167-6FD27BC188DC}"/>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6" name="Straight Connector 25">
            <a:extLst>
              <a:ext uri="{FF2B5EF4-FFF2-40B4-BE49-F238E27FC236}">
                <a16:creationId xmlns:a16="http://schemas.microsoft.com/office/drawing/2014/main" id="{E9B97A1A-F312-9945-9D18-BB5AD06ABFC9}"/>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Content Placeholder 2">
            <a:extLst>
              <a:ext uri="{FF2B5EF4-FFF2-40B4-BE49-F238E27FC236}">
                <a16:creationId xmlns:a16="http://schemas.microsoft.com/office/drawing/2014/main" id="{F79CD7B8-0455-9E46-ACDA-515C9FB5423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2905668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What’s in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0"/>
            <a:ext cx="8375904" cy="3888859"/>
          </a:xfrm>
        </p:spPr>
        <p:txBody>
          <a:bodyPr>
            <a:normAutofit fontScale="92500" lnSpcReduction="20000"/>
          </a:bodyPr>
          <a:lstStyle/>
          <a:p>
            <a:pPr marL="0" indent="0">
              <a:buNone/>
            </a:pPr>
            <a:r>
              <a:rPr lang="en-US" sz="2200" dirty="0">
                <a:latin typeface="Arial" panose="020B0604020202020204" pitchFamily="34" charset="0"/>
                <a:cs typeface="Arial" panose="020B0604020202020204" pitchFamily="34" charset="0"/>
              </a:rPr>
              <a:t>Free text notes*</a:t>
            </a:r>
          </a:p>
          <a:p>
            <a:pPr lvl="1"/>
            <a:r>
              <a:rPr lang="en-US" sz="2200" dirty="0">
                <a:latin typeface="Arial" panose="020B0604020202020204" pitchFamily="34" charset="0"/>
                <a:cs typeface="Arial" panose="020B0604020202020204" pitchFamily="34" charset="0"/>
              </a:rPr>
              <a:t>admission notes</a:t>
            </a:r>
          </a:p>
          <a:p>
            <a:pPr lvl="1"/>
            <a:r>
              <a:rPr lang="en-US" sz="2200" dirty="0">
                <a:latin typeface="Arial" panose="020B0604020202020204" pitchFamily="34" charset="0"/>
                <a:cs typeface="Arial" panose="020B0604020202020204" pitchFamily="34" charset="0"/>
              </a:rPr>
              <a:t>history and physical</a:t>
            </a:r>
          </a:p>
          <a:p>
            <a:pPr lvl="1"/>
            <a:r>
              <a:rPr lang="en-US" sz="2200" dirty="0">
                <a:latin typeface="Arial" panose="020B0604020202020204" pitchFamily="34" charset="0"/>
                <a:cs typeface="Arial" panose="020B0604020202020204" pitchFamily="34" charset="0"/>
              </a:rPr>
              <a:t>progress notes</a:t>
            </a:r>
          </a:p>
          <a:p>
            <a:pPr lvl="1"/>
            <a:r>
              <a:rPr lang="en-US" sz="2200" dirty="0">
                <a:latin typeface="Arial" panose="020B0604020202020204" pitchFamily="34" charset="0"/>
                <a:cs typeface="Arial" panose="020B0604020202020204" pitchFamily="34" charset="0"/>
              </a:rPr>
              <a:t>pathology reports</a:t>
            </a:r>
          </a:p>
          <a:p>
            <a:pPr lvl="1"/>
            <a:r>
              <a:rPr lang="en-US" sz="2200" dirty="0">
                <a:latin typeface="Arial" panose="020B0604020202020204" pitchFamily="34" charset="0"/>
                <a:cs typeface="Arial" panose="020B0604020202020204" pitchFamily="34" charset="0"/>
              </a:rPr>
              <a:t>radiology reports</a:t>
            </a:r>
          </a:p>
          <a:p>
            <a:pPr marL="457200" lvl="1" indent="0">
              <a:buNone/>
            </a:pPr>
            <a:endParaRPr lang="en-US" sz="2200" dirty="0">
              <a:latin typeface="Arial" panose="020B0604020202020204" pitchFamily="34" charset="0"/>
              <a:cs typeface="Arial" panose="020B0604020202020204" pitchFamily="34" charset="0"/>
            </a:endParaRPr>
          </a:p>
          <a:p>
            <a:pPr marL="457200" lvl="1" indent="0">
              <a:buNone/>
            </a:pPr>
            <a:r>
              <a:rPr lang="en-US" sz="2200" dirty="0">
                <a:latin typeface="Arial" panose="020B0604020202020204" pitchFamily="34" charset="0"/>
                <a:cs typeface="Arial" panose="020B0604020202020204" pitchFamily="34" charset="0"/>
              </a:rPr>
              <a:t>*depends on local configuration</a:t>
            </a:r>
          </a:p>
          <a:p>
            <a:pPr marL="457200" lvl="1" indent="0">
              <a:buNone/>
            </a:pPr>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Michigan: 	2.6+ million patients</a:t>
            </a:r>
          </a:p>
          <a:p>
            <a:pPr marL="0" indent="0">
              <a:buNone/>
            </a:pPr>
            <a:r>
              <a:rPr lang="en-US" sz="2200" dirty="0">
                <a:latin typeface="Arial" panose="020B0604020202020204" pitchFamily="34" charset="0"/>
                <a:cs typeface="Arial" panose="020B0604020202020204" pitchFamily="34" charset="0"/>
              </a:rPr>
              <a:t>				210+ million notes</a:t>
            </a:r>
          </a:p>
          <a:p>
            <a:pPr marL="0" indent="0">
              <a:buNone/>
            </a:pPr>
            <a:r>
              <a:rPr lang="en-US" sz="2200" dirty="0">
                <a:latin typeface="Arial" panose="020B0604020202020204" pitchFamily="34" charset="0"/>
                <a:cs typeface="Arial" panose="020B0604020202020204" pitchFamily="34" charset="0"/>
              </a:rPr>
              <a:t>				1995-present</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a:extLst>
              <a:ext uri="{FF2B5EF4-FFF2-40B4-BE49-F238E27FC236}">
                <a16:creationId xmlns:a16="http://schemas.microsoft.com/office/drawing/2014/main" id="{1E992AFE-A9ED-C349-97A8-3281D6C381D7}"/>
              </a:ext>
            </a:extLst>
          </p:cNvPr>
          <p:cNvPicPr>
            <a:picLocks noChangeAspect="1"/>
          </p:cNvPicPr>
          <p:nvPr/>
        </p:nvPicPr>
        <p:blipFill>
          <a:blip r:embed="rId3"/>
          <a:stretch>
            <a:fillRect/>
          </a:stretch>
        </p:blipFill>
        <p:spPr>
          <a:xfrm>
            <a:off x="4810526" y="1139952"/>
            <a:ext cx="3042283" cy="3042283"/>
          </a:xfrm>
          <a:prstGeom prst="rect">
            <a:avLst/>
          </a:prstGeom>
        </p:spPr>
      </p:pic>
      <p:sp>
        <p:nvSpPr>
          <p:cNvPr id="8" name="Rectangle 7">
            <a:extLst>
              <a:ext uri="{FF2B5EF4-FFF2-40B4-BE49-F238E27FC236}">
                <a16:creationId xmlns:a16="http://schemas.microsoft.com/office/drawing/2014/main" id="{47F01839-2ACC-2640-BE72-FBC62D45F90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002956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What’s not in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805802"/>
          </a:xfrm>
        </p:spPr>
        <p:txBody>
          <a:bodyPr>
            <a:normAutofit/>
          </a:bodyPr>
          <a:lstStyle/>
          <a:p>
            <a:pPr marL="0" indent="0">
              <a:buNone/>
            </a:pPr>
            <a:r>
              <a:rPr lang="en-US" dirty="0">
                <a:latin typeface="Arial" panose="020B0604020202020204" pitchFamily="34" charset="0"/>
                <a:cs typeface="Arial" panose="020B0604020202020204" pitchFamily="34" charset="0"/>
              </a:rPr>
              <a:t>Structured data</a:t>
            </a:r>
          </a:p>
          <a:p>
            <a:pPr lvl="1"/>
            <a:r>
              <a:rPr lang="en-US" dirty="0">
                <a:latin typeface="Arial" panose="020B0604020202020204" pitchFamily="34" charset="0"/>
                <a:cs typeface="Arial" panose="020B0604020202020204" pitchFamily="34" charset="0"/>
              </a:rPr>
              <a:t>discrete lab values</a:t>
            </a:r>
          </a:p>
          <a:p>
            <a:pPr lvl="1"/>
            <a:r>
              <a:rPr lang="en-US" dirty="0">
                <a:latin typeface="Arial" panose="020B0604020202020204" pitchFamily="34" charset="0"/>
                <a:cs typeface="Arial" panose="020B0604020202020204" pitchFamily="34" charset="0"/>
              </a:rPr>
              <a:t>vital signs</a:t>
            </a:r>
          </a:p>
          <a:p>
            <a:pPr lvl="1"/>
            <a:r>
              <a:rPr lang="en-US" dirty="0">
                <a:latin typeface="Arial" panose="020B0604020202020204" pitchFamily="34" charset="0"/>
                <a:cs typeface="Arial" panose="020B0604020202020204" pitchFamily="34" charset="0"/>
              </a:rPr>
              <a:t>billing codes</a:t>
            </a:r>
          </a:p>
          <a:p>
            <a:pPr marL="4572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9836C95-CD56-D54A-BD36-63FFC6D1FFC7}"/>
              </a:ext>
            </a:extLst>
          </p:cNvPr>
          <p:cNvPicPr>
            <a:picLocks noChangeAspect="1"/>
          </p:cNvPicPr>
          <p:nvPr/>
        </p:nvPicPr>
        <p:blipFill>
          <a:blip r:embed="rId3"/>
          <a:stretch>
            <a:fillRect/>
          </a:stretch>
        </p:blipFill>
        <p:spPr>
          <a:xfrm>
            <a:off x="4936210" y="1039419"/>
            <a:ext cx="3633188" cy="3216660"/>
          </a:xfrm>
          <a:prstGeom prst="rect">
            <a:avLst/>
          </a:prstGeom>
        </p:spPr>
      </p:pic>
      <p:sp>
        <p:nvSpPr>
          <p:cNvPr id="7" name="Rectangle 6">
            <a:extLst>
              <a:ext uri="{FF2B5EF4-FFF2-40B4-BE49-F238E27FC236}">
                <a16:creationId xmlns:a16="http://schemas.microsoft.com/office/drawing/2014/main" id="{5FD7EA4E-5796-584D-88C5-2D530B56531E}"/>
              </a:ext>
            </a:extLst>
          </p:cNvPr>
          <p:cNvSpPr/>
          <p:nvPr/>
        </p:nvSpPr>
        <p:spPr>
          <a:xfrm>
            <a:off x="452985" y="4104081"/>
            <a:ext cx="5726621" cy="769441"/>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Other tools exist for structured data (</a:t>
            </a:r>
            <a:r>
              <a:rPr lang="en-US" sz="2200" dirty="0" err="1">
                <a:latin typeface="Arial" panose="020B0604020202020204" pitchFamily="34" charset="0"/>
                <a:cs typeface="Arial" panose="020B0604020202020204" pitchFamily="34" charset="0"/>
              </a:rPr>
              <a:t>DataDirect</a:t>
            </a:r>
            <a:r>
              <a:rPr lang="en-US" sz="2200" dirty="0">
                <a:latin typeface="Arial" panose="020B0604020202020204" pitchFamily="34" charset="0"/>
                <a:cs typeface="Arial" panose="020B0604020202020204" pitchFamily="34" charset="0"/>
              </a:rPr>
              <a:t>, i2b2, Leaf,  etc.)</a:t>
            </a:r>
          </a:p>
        </p:txBody>
      </p:sp>
      <p:sp>
        <p:nvSpPr>
          <p:cNvPr id="9" name="Rectangle 8">
            <a:extLst>
              <a:ext uri="{FF2B5EF4-FFF2-40B4-BE49-F238E27FC236}">
                <a16:creationId xmlns:a16="http://schemas.microsoft.com/office/drawing/2014/main" id="{843F464C-C95F-7F4C-B4C8-DA3B9713E8B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44251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457200" y="4168589"/>
            <a:ext cx="2522806" cy="738664"/>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err="1">
                <a:latin typeface="Arial" panose="020B0604020202020204" pitchFamily="34" charset="0"/>
                <a:cs typeface="Arial" panose="020B0604020202020204" pitchFamily="34" charset="0"/>
              </a:rPr>
              <a:t>DataDirect</a:t>
            </a:r>
            <a:r>
              <a:rPr lang="en-US" sz="1400" dirty="0">
                <a:latin typeface="Arial" panose="020B0604020202020204" pitchFamily="34" charset="0"/>
                <a:cs typeface="Arial" panose="020B0604020202020204" pitchFamily="34" charset="0"/>
              </a:rPr>
              <a:t> @ Michigan</a:t>
            </a:r>
          </a:p>
          <a:p>
            <a:pPr algn="ctr"/>
            <a:r>
              <a:rPr lang="en-US" sz="1400" dirty="0">
                <a:latin typeface="Arial" panose="020B0604020202020204" pitchFamily="34" charset="0"/>
                <a:cs typeface="Arial" panose="020B0604020202020204" pitchFamily="34" charset="0"/>
              </a:rPr>
              <a:t>i2b2, LEAF, others elsewhere</a:t>
            </a:r>
          </a:p>
        </p:txBody>
      </p:sp>
    </p:spTree>
    <p:extLst>
      <p:ext uri="{BB962C8B-B14F-4D97-AF65-F5344CB8AC3E}">
        <p14:creationId xmlns:p14="http://schemas.microsoft.com/office/powerpoint/2010/main" val="275767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3355736" y="1126198"/>
            <a:ext cx="5617243" cy="2462213"/>
          </a:xfrm>
          <a:prstGeom prst="rect">
            <a:avLst/>
          </a:prstGeom>
        </p:spPr>
        <p:txBody>
          <a:bodyPr wrap="none">
            <a:spAutoFit/>
          </a:bodyPr>
          <a:lstStyle/>
          <a:p>
            <a:r>
              <a:rPr lang="en-US" sz="2200" dirty="0">
                <a:latin typeface="Arial"/>
                <a:cs typeface="Arial"/>
              </a:rPr>
              <a:t>EMERSE is available at no cost under the</a:t>
            </a:r>
          </a:p>
          <a:p>
            <a:r>
              <a:rPr lang="en-US" sz="2200" dirty="0">
                <a:latin typeface="Arial"/>
                <a:cs typeface="Arial"/>
              </a:rPr>
              <a:t>Apache 2.0 open source license</a:t>
            </a:r>
          </a:p>
          <a:p>
            <a:endParaRPr lang="en-US" sz="2200" dirty="0">
              <a:latin typeface="Arial"/>
              <a:cs typeface="Arial"/>
            </a:endParaRPr>
          </a:p>
          <a:p>
            <a:r>
              <a:rPr lang="en-US" sz="2200" dirty="0">
                <a:latin typeface="Arial"/>
                <a:cs typeface="Arial"/>
              </a:rPr>
              <a:t>An optional addition to EMERSE is the</a:t>
            </a:r>
          </a:p>
          <a:p>
            <a:r>
              <a:rPr lang="en-US" sz="2200" dirty="0">
                <a:latin typeface="Arial"/>
                <a:cs typeface="Arial"/>
              </a:rPr>
              <a:t>“Synonyms Collection”, for which</a:t>
            </a:r>
          </a:p>
          <a:p>
            <a:r>
              <a:rPr lang="en-US" sz="2200" dirty="0">
                <a:latin typeface="Arial"/>
                <a:cs typeface="Arial"/>
              </a:rPr>
              <a:t>David Hanauer is entitled to a portion of the</a:t>
            </a:r>
          </a:p>
          <a:p>
            <a:r>
              <a:rPr lang="en-US" sz="2200" dirty="0">
                <a:latin typeface="Arial"/>
                <a:cs typeface="Arial"/>
              </a:rPr>
              <a:t>license fees</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783229" y="1503785"/>
            <a:ext cx="1390125" cy="430887"/>
          </a:xfrm>
          <a:prstGeom prst="rect">
            <a:avLst/>
          </a:prstGeom>
        </p:spPr>
        <p:txBody>
          <a:bodyPr wrap="none">
            <a:spAutoFit/>
          </a:bodyPr>
          <a:lstStyle/>
          <a:p>
            <a:pPr algn="ctr"/>
            <a:r>
              <a:rPr lang="en-US" sz="2200" dirty="0">
                <a:latin typeface="Arial"/>
                <a:cs typeface="Arial"/>
              </a:rPr>
              <a:t>LICENSE</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446</a:t>
            </a:r>
            <a:r>
              <a:rPr lang="en-US" dirty="0">
                <a:latin typeface="Arial" panose="020B0604020202020204" pitchFamily="34" charset="0"/>
                <a:cs typeface="Arial" panose="020B0604020202020204" pitchFamily="34" charset="0"/>
              </a:rPr>
              <a:t> papers</a:t>
            </a:r>
          </a:p>
          <a:p>
            <a:pPr marL="0" indent="0">
              <a:buNone/>
            </a:pPr>
            <a:r>
              <a:rPr lang="en-US" b="1" dirty="0">
                <a:latin typeface="Arial" panose="020B0604020202020204" pitchFamily="34" charset="0"/>
                <a:cs typeface="Arial" panose="020B0604020202020204" pitchFamily="34" charset="0"/>
              </a:rPr>
              <a:t>81</a:t>
            </a:r>
            <a:r>
              <a:rPr lang="en-US" dirty="0">
                <a:latin typeface="Arial" panose="020B0604020202020204" pitchFamily="34" charset="0"/>
                <a:cs typeface="Arial" panose="020B0604020202020204" pitchFamily="34" charset="0"/>
              </a:rPr>
              <a:t>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416736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72425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87818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87677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5D32284-9122-F641-9320-E26D15F69332}"/>
              </a:ext>
            </a:extLst>
          </p:cNvPr>
          <p:cNvSpPr/>
          <p:nvPr/>
        </p:nvSpPr>
        <p:spPr>
          <a:xfrm>
            <a:off x="7381102" y="188946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26123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4E84875-864E-424D-A7DB-B8FE7EB07BB1}"/>
              </a:ext>
            </a:extLst>
          </p:cNvPr>
          <p:cNvSpPr/>
          <p:nvPr/>
        </p:nvSpPr>
        <p:spPr>
          <a:xfrm>
            <a:off x="4886961" y="407546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08DE4D1-FE25-7F44-9D12-895B17A70ABC}"/>
              </a:ext>
            </a:extLst>
          </p:cNvPr>
          <p:cNvSpPr/>
          <p:nvPr/>
        </p:nvSpPr>
        <p:spPr>
          <a:xfrm>
            <a:off x="6724446" y="2682839"/>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72425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E5DA7CE-94EA-F748-AA93-8518EF4CDB62}"/>
              </a:ext>
            </a:extLst>
          </p:cNvPr>
          <p:cNvSpPr/>
          <p:nvPr/>
        </p:nvSpPr>
        <p:spPr>
          <a:xfrm>
            <a:off x="6267049" y="227361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87818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cxnSp>
        <p:nvCxnSpPr>
          <p:cNvPr id="4" name="Straight Connector 3">
            <a:extLst>
              <a:ext uri="{FF2B5EF4-FFF2-40B4-BE49-F238E27FC236}">
                <a16:creationId xmlns:a16="http://schemas.microsoft.com/office/drawing/2014/main" id="{9C4349B6-2A7B-1244-A84E-AA455CEE371A}"/>
              </a:ext>
            </a:extLst>
          </p:cNvPr>
          <p:cNvCxnSpPr>
            <a:cxnSpLocks/>
            <a:stCxn id="23" idx="6"/>
            <a:endCxn id="10" idx="2"/>
          </p:cNvCxnSpPr>
          <p:nvPr/>
        </p:nvCxnSpPr>
        <p:spPr>
          <a:xfrm flipV="1">
            <a:off x="2020530" y="2219478"/>
            <a:ext cx="4000840"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D0A7007-8EE8-CD4A-A5A5-7EA2D71DC0FB}"/>
              </a:ext>
            </a:extLst>
          </p:cNvPr>
          <p:cNvCxnSpPr>
            <a:cxnSpLocks/>
            <a:stCxn id="17" idx="0"/>
            <a:endCxn id="10" idx="4"/>
          </p:cNvCxnSpPr>
          <p:nvPr/>
        </p:nvCxnSpPr>
        <p:spPr>
          <a:xfrm flipH="1" flipV="1">
            <a:off x="6092542" y="2290649"/>
            <a:ext cx="54864"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730B80F-C6A8-2042-92D0-351CA92F6248}"/>
              </a:ext>
            </a:extLst>
          </p:cNvPr>
          <p:cNvCxnSpPr>
            <a:cxnSpLocks/>
            <a:stCxn id="21" idx="2"/>
            <a:endCxn id="10" idx="5"/>
          </p:cNvCxnSpPr>
          <p:nvPr/>
        </p:nvCxnSpPr>
        <p:spPr>
          <a:xfrm flipH="1" flipV="1">
            <a:off x="6142867" y="2269803"/>
            <a:ext cx="124182" cy="7498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EF24B47-CF07-6545-82E3-05D6730C7DF4}"/>
              </a:ext>
            </a:extLst>
          </p:cNvPr>
          <p:cNvCxnSpPr>
            <a:cxnSpLocks/>
            <a:stCxn id="22" idx="0"/>
            <a:endCxn id="10" idx="4"/>
          </p:cNvCxnSpPr>
          <p:nvPr/>
        </p:nvCxnSpPr>
        <p:spPr>
          <a:xfrm flipH="1" flipV="1">
            <a:off x="6092542" y="2290649"/>
            <a:ext cx="54863" cy="52626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765A374-29DC-6743-B9B7-195CAAF44B38}"/>
              </a:ext>
            </a:extLst>
          </p:cNvPr>
          <p:cNvCxnSpPr>
            <a:cxnSpLocks/>
            <a:stCxn id="18" idx="1"/>
            <a:endCxn id="10" idx="4"/>
          </p:cNvCxnSpPr>
          <p:nvPr/>
        </p:nvCxnSpPr>
        <p:spPr>
          <a:xfrm flipH="1" flipV="1">
            <a:off x="6092542" y="2290649"/>
            <a:ext cx="714722" cy="78840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33123C8-97CB-444A-A1C5-EF604DC50756}"/>
              </a:ext>
            </a:extLst>
          </p:cNvPr>
          <p:cNvCxnSpPr>
            <a:cxnSpLocks/>
            <a:stCxn id="20" idx="4"/>
            <a:endCxn id="10" idx="6"/>
          </p:cNvCxnSpPr>
          <p:nvPr/>
        </p:nvCxnSpPr>
        <p:spPr>
          <a:xfrm flipH="1" flipV="1">
            <a:off x="6163713" y="2219478"/>
            <a:ext cx="1043446" cy="10702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DC854EB6-B662-E04D-80A2-DB13B53C3D69}"/>
              </a:ext>
            </a:extLst>
          </p:cNvPr>
          <p:cNvSpPr/>
          <p:nvPr/>
        </p:nvSpPr>
        <p:spPr>
          <a:xfrm>
            <a:off x="187677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EF8FB52-4587-AA4B-B04D-C43ABD616C4D}"/>
              </a:ext>
            </a:extLst>
          </p:cNvPr>
          <p:cNvSpPr/>
          <p:nvPr/>
        </p:nvSpPr>
        <p:spPr>
          <a:xfrm>
            <a:off x="7381102" y="188946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DE0FD481-E533-F946-8677-4AB748D0FB84}"/>
              </a:ext>
            </a:extLst>
          </p:cNvPr>
          <p:cNvCxnSpPr>
            <a:cxnSpLocks/>
            <a:endCxn id="10" idx="7"/>
          </p:cNvCxnSpPr>
          <p:nvPr/>
        </p:nvCxnSpPr>
        <p:spPr>
          <a:xfrm flipH="1">
            <a:off x="6142867" y="2003057"/>
            <a:ext cx="1238800" cy="16609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728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Who can obtain access?</a:t>
            </a:r>
          </a:p>
        </p:txBody>
      </p:sp>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959CB48F-B9C3-DC4F-A4F3-262EC56E9D53}"/>
              </a:ext>
            </a:extLst>
          </p:cNvPr>
          <p:cNvSpPr>
            <a:spLocks noGrp="1"/>
          </p:cNvSpPr>
          <p:nvPr>
            <p:ph idx="1"/>
          </p:nvPr>
        </p:nvSpPr>
        <p:spPr>
          <a:xfrm>
            <a:off x="457200" y="1200150"/>
            <a:ext cx="5935849" cy="3759307"/>
          </a:xfrm>
        </p:spPr>
        <p:txBody>
          <a:bodyPr>
            <a:normAutofit fontScale="92500" lnSpcReduction="10000"/>
          </a:bodyPr>
          <a:lstStyle/>
          <a:p>
            <a:pPr marL="0" indent="0">
              <a:buNone/>
            </a:pPr>
            <a:r>
              <a:rPr lang="en-US" sz="2400" b="1" dirty="0">
                <a:latin typeface="Arial" panose="020B0604020202020204" pitchFamily="34" charset="0"/>
                <a:cs typeface="Arial" panose="020B0604020202020204" pitchFamily="34" charset="0"/>
              </a:rPr>
              <a:t>@ Michigan</a:t>
            </a:r>
          </a:p>
          <a:p>
            <a:pPr marL="0" indent="0">
              <a:buNone/>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Anyone with EHR access, BUT:</a:t>
            </a:r>
          </a:p>
          <a:p>
            <a:pPr marL="0" indent="0">
              <a:buNone/>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Wingdings" pitchFamily="2" charset="2"/>
              </a:rPr>
              <a:t>• </a:t>
            </a:r>
            <a:r>
              <a:rPr lang="en-US" sz="2400" dirty="0">
                <a:latin typeface="Arial" panose="020B0604020202020204" pitchFamily="34" charset="0"/>
                <a:cs typeface="Arial" panose="020B0604020202020204" pitchFamily="34" charset="0"/>
              </a:rPr>
              <a:t>you need a valid reason such as 	research, operations, quality</a:t>
            </a:r>
          </a:p>
          <a:p>
            <a:pPr marL="0" indent="0">
              <a:buNone/>
            </a:pPr>
            <a:r>
              <a:rPr lang="en-US" sz="2400" dirty="0">
                <a:latin typeface="Arial" panose="020B0604020202020204" pitchFamily="34" charset="0"/>
                <a:cs typeface="Arial" panose="020B0604020202020204" pitchFamily="34" charset="0"/>
              </a:rPr>
              <a:t>	• “curiosity” is not a valid reason*</a:t>
            </a:r>
          </a:p>
          <a:p>
            <a:pPr marL="0" indent="0">
              <a:buNone/>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Wingdings" pitchFamily="2" charset="2"/>
              </a:rPr>
              <a:t>• a</a:t>
            </a:r>
            <a:r>
              <a:rPr lang="en-US" sz="2400" dirty="0">
                <a:latin typeface="Arial" panose="020B0604020202020204" pitchFamily="34" charset="0"/>
                <a:cs typeface="Arial" panose="020B0604020202020204" pitchFamily="34" charset="0"/>
              </a:rPr>
              <a:t>ll usage is tracked</a:t>
            </a:r>
          </a:p>
          <a:p>
            <a:pPr marL="0" indent="0">
              <a:buNone/>
            </a:pPr>
            <a:r>
              <a:rPr lang="en-US" sz="2400" b="1" dirty="0">
                <a:latin typeface="Arial" panose="020B0604020202020204" pitchFamily="34" charset="0"/>
                <a:cs typeface="Arial" panose="020B0604020202020204" pitchFamily="34" charset="0"/>
              </a:rPr>
              <a:t>@ elsewhere</a:t>
            </a:r>
          </a:p>
          <a:p>
            <a:pPr marL="0" indent="0">
              <a:buNone/>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Will depend on each site’s local rules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*but we do have a demo site for curious users</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E8AFC0-9B49-244F-9948-3707B46FCC20}"/>
              </a:ext>
            </a:extLst>
          </p:cNvPr>
          <p:cNvPicPr>
            <a:picLocks noChangeAspect="1"/>
          </p:cNvPicPr>
          <p:nvPr/>
        </p:nvPicPr>
        <p:blipFill>
          <a:blip r:embed="rId3"/>
          <a:stretch>
            <a:fillRect/>
          </a:stretch>
        </p:blipFill>
        <p:spPr>
          <a:xfrm>
            <a:off x="5755037" y="1311395"/>
            <a:ext cx="2931763" cy="2687449"/>
          </a:xfrm>
          <a:prstGeom prst="rect">
            <a:avLst/>
          </a:prstGeom>
        </p:spPr>
      </p:pic>
    </p:spTree>
    <p:extLst>
      <p:ext uri="{BB962C8B-B14F-4D97-AF65-F5344CB8AC3E}">
        <p14:creationId xmlns:p14="http://schemas.microsoft.com/office/powerpoint/2010/main" val="2350877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Getting EMERSE</a:t>
            </a:r>
          </a:p>
        </p:txBody>
      </p:sp>
      <p:pic>
        <p:nvPicPr>
          <p:cNvPr id="7" name="Picture 6">
            <a:extLst>
              <a:ext uri="{FF2B5EF4-FFF2-40B4-BE49-F238E27FC236}">
                <a16:creationId xmlns:a16="http://schemas.microsoft.com/office/drawing/2014/main" id="{BDEF0E4F-F57C-6445-A09C-D714C5BB93F3}"/>
              </a:ext>
            </a:extLst>
          </p:cNvPr>
          <p:cNvPicPr>
            <a:picLocks noChangeAspect="1"/>
          </p:cNvPicPr>
          <p:nvPr/>
        </p:nvPicPr>
        <p:blipFill>
          <a:blip r:embed="rId3"/>
          <a:stretch>
            <a:fillRect/>
          </a:stretch>
        </p:blipFill>
        <p:spPr>
          <a:xfrm>
            <a:off x="-748321" y="0"/>
            <a:ext cx="6518093" cy="5143500"/>
          </a:xfrm>
          <a:prstGeom prst="rect">
            <a:avLst/>
          </a:prstGeom>
        </p:spPr>
      </p:pic>
      <p:sp>
        <p:nvSpPr>
          <p:cNvPr id="17" name="Content Placeholder 2">
            <a:extLst>
              <a:ext uri="{FF2B5EF4-FFF2-40B4-BE49-F238E27FC236}">
                <a16:creationId xmlns:a16="http://schemas.microsoft.com/office/drawing/2014/main" id="{79069210-9ED3-1E45-8BBC-E5DD23E35353}"/>
              </a:ext>
            </a:extLst>
          </p:cNvPr>
          <p:cNvSpPr>
            <a:spLocks noGrp="1"/>
          </p:cNvSpPr>
          <p:nvPr>
            <p:ph idx="1"/>
          </p:nvPr>
        </p:nvSpPr>
        <p:spPr>
          <a:xfrm>
            <a:off x="4761309" y="1920539"/>
            <a:ext cx="4400979"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local installation required</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need support of IT team</a:t>
            </a:r>
          </a:p>
        </p:txBody>
      </p:sp>
      <p:sp>
        <p:nvSpPr>
          <p:cNvPr id="8" name="Rounded Rectangle 7">
            <a:extLst>
              <a:ext uri="{FF2B5EF4-FFF2-40B4-BE49-F238E27FC236}">
                <a16:creationId xmlns:a16="http://schemas.microsoft.com/office/drawing/2014/main" id="{2AFDFBC5-E1BD-764B-991D-2821EB2FDBF5}"/>
              </a:ext>
            </a:extLst>
          </p:cNvPr>
          <p:cNvSpPr/>
          <p:nvPr/>
        </p:nvSpPr>
        <p:spPr>
          <a:xfrm>
            <a:off x="2765794" y="1993691"/>
            <a:ext cx="1435608" cy="676656"/>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ransparent background.png">
            <a:extLst>
              <a:ext uri="{FF2B5EF4-FFF2-40B4-BE49-F238E27FC236}">
                <a16:creationId xmlns:a16="http://schemas.microsoft.com/office/drawing/2014/main" id="{A1C2A70A-24EE-5147-8F50-050B25D71BB5}"/>
              </a:ext>
            </a:extLst>
          </p:cNvPr>
          <p:cNvPicPr>
            <a:picLocks noChangeAspect="1"/>
          </p:cNvPicPr>
          <p:nvPr/>
        </p:nvPicPr>
        <p:blipFill>
          <a:blip r:embed="rId2"/>
          <a:stretch>
            <a:fillRect/>
          </a:stretch>
        </p:blipFill>
        <p:spPr>
          <a:xfrm>
            <a:off x="2945917" y="2200120"/>
            <a:ext cx="1093650" cy="300374"/>
          </a:xfrm>
          <a:prstGeom prst="rect">
            <a:avLst/>
          </a:prstGeom>
        </p:spPr>
      </p:pic>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60909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8CA5A97B-7438-2541-8AAC-F0F50D31D9E3}"/>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197C0AD0-C8C7-8A4B-A11E-F30609CD0AD9}"/>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Under the Hood</a:t>
            </a:r>
          </a:p>
        </p:txBody>
      </p:sp>
      <p:sp>
        <p:nvSpPr>
          <p:cNvPr id="16" name="Rectangle 15">
            <a:extLst>
              <a:ext uri="{FF2B5EF4-FFF2-40B4-BE49-F238E27FC236}">
                <a16:creationId xmlns:a16="http://schemas.microsoft.com/office/drawing/2014/main" id="{50020BF0-8770-3A4C-956D-CB241E15479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7" name="Picture 16">
            <a:extLst>
              <a:ext uri="{FF2B5EF4-FFF2-40B4-BE49-F238E27FC236}">
                <a16:creationId xmlns:a16="http://schemas.microsoft.com/office/drawing/2014/main" id="{E5D999B4-5422-C94D-B457-D09FEBBF04AB}"/>
              </a:ext>
            </a:extLst>
          </p:cNvPr>
          <p:cNvPicPr>
            <a:picLocks noChangeAspect="1"/>
          </p:cNvPicPr>
          <p:nvPr/>
        </p:nvPicPr>
        <p:blipFill>
          <a:blip r:embed="rId3"/>
          <a:stretch>
            <a:fillRect/>
          </a:stretch>
        </p:blipFill>
        <p:spPr>
          <a:xfrm>
            <a:off x="3527075" y="1442554"/>
            <a:ext cx="5376330" cy="2576674"/>
          </a:xfrm>
          <a:prstGeom prst="rect">
            <a:avLst/>
          </a:prstGeom>
        </p:spPr>
      </p:pic>
      <p:pic>
        <p:nvPicPr>
          <p:cNvPr id="18" name="Picture 17" descr="transparent background.png">
            <a:extLst>
              <a:ext uri="{FF2B5EF4-FFF2-40B4-BE49-F238E27FC236}">
                <a16:creationId xmlns:a16="http://schemas.microsoft.com/office/drawing/2014/main" id="{84C1D314-1D31-6149-881D-055C46FB195D}"/>
              </a:ext>
            </a:extLst>
          </p:cNvPr>
          <p:cNvPicPr>
            <a:picLocks noChangeAspect="1"/>
          </p:cNvPicPr>
          <p:nvPr/>
        </p:nvPicPr>
        <p:blipFill>
          <a:blip r:embed="rId2"/>
          <a:stretch>
            <a:fillRect/>
          </a:stretch>
        </p:blipFill>
        <p:spPr>
          <a:xfrm>
            <a:off x="6769287" y="2750769"/>
            <a:ext cx="635364" cy="174504"/>
          </a:xfrm>
          <a:prstGeom prst="rect">
            <a:avLst/>
          </a:prstGeom>
        </p:spPr>
      </p:pic>
      <p:sp>
        <p:nvSpPr>
          <p:cNvPr id="19" name="TextBox 18">
            <a:extLst>
              <a:ext uri="{FF2B5EF4-FFF2-40B4-BE49-F238E27FC236}">
                <a16:creationId xmlns:a16="http://schemas.microsoft.com/office/drawing/2014/main" id="{B0FC5714-C1D1-BC4E-98C2-EC53C43EA150}"/>
              </a:ext>
            </a:extLst>
          </p:cNvPr>
          <p:cNvSpPr txBox="1"/>
          <p:nvPr/>
        </p:nvSpPr>
        <p:spPr>
          <a:xfrm>
            <a:off x="1361661" y="1555696"/>
            <a:ext cx="2326278" cy="203132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EMERSE application</a:t>
            </a:r>
          </a:p>
          <a:p>
            <a:r>
              <a:rPr lang="en-US" dirty="0">
                <a:latin typeface="Arial" panose="020B0604020202020204" pitchFamily="34" charset="0"/>
                <a:cs typeface="Arial" panose="020B0604020202020204" pitchFamily="34" charset="0"/>
              </a:rPr>
              <a:t>(Java, </a:t>
            </a:r>
            <a:r>
              <a:rPr lang="en-US" dirty="0" err="1">
                <a:latin typeface="Arial" panose="020B0604020202020204" pitchFamily="34" charset="0"/>
                <a:cs typeface="Arial" panose="020B0604020202020204" pitchFamily="34" charset="0"/>
              </a:rPr>
              <a:t>Javascript</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Apache </a:t>
            </a:r>
            <a:r>
              <a:rPr lang="en-US" dirty="0" err="1">
                <a:latin typeface="Arial" panose="020B0604020202020204" pitchFamily="34" charset="0"/>
                <a:cs typeface="Arial" panose="020B0604020202020204" pitchFamily="34" charset="0"/>
              </a:rPr>
              <a:t>Solr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Database</a:t>
            </a:r>
          </a:p>
        </p:txBody>
      </p:sp>
      <p:pic>
        <p:nvPicPr>
          <p:cNvPr id="20" name="Picture 19">
            <a:extLst>
              <a:ext uri="{FF2B5EF4-FFF2-40B4-BE49-F238E27FC236}">
                <a16:creationId xmlns:a16="http://schemas.microsoft.com/office/drawing/2014/main" id="{05F2EC89-E879-5943-A478-FD6FF8F9E9B4}"/>
              </a:ext>
            </a:extLst>
          </p:cNvPr>
          <p:cNvPicPr>
            <a:picLocks noChangeAspect="1"/>
          </p:cNvPicPr>
          <p:nvPr/>
        </p:nvPicPr>
        <p:blipFill>
          <a:blip r:embed="rId4"/>
          <a:stretch>
            <a:fillRect/>
          </a:stretch>
        </p:blipFill>
        <p:spPr>
          <a:xfrm>
            <a:off x="681007" y="1656005"/>
            <a:ext cx="511689" cy="225143"/>
          </a:xfrm>
          <a:prstGeom prst="rect">
            <a:avLst/>
          </a:prstGeom>
        </p:spPr>
      </p:pic>
      <p:pic>
        <p:nvPicPr>
          <p:cNvPr id="21" name="Picture 20">
            <a:extLst>
              <a:ext uri="{FF2B5EF4-FFF2-40B4-BE49-F238E27FC236}">
                <a16:creationId xmlns:a16="http://schemas.microsoft.com/office/drawing/2014/main" id="{CCCAE8B6-50CF-7840-B1D8-809239BA889E}"/>
              </a:ext>
            </a:extLst>
          </p:cNvPr>
          <p:cNvPicPr>
            <a:picLocks noChangeAspect="1"/>
          </p:cNvPicPr>
          <p:nvPr/>
        </p:nvPicPr>
        <p:blipFill>
          <a:blip r:embed="rId4"/>
          <a:stretch>
            <a:fillRect/>
          </a:stretch>
        </p:blipFill>
        <p:spPr>
          <a:xfrm>
            <a:off x="681007" y="2473924"/>
            <a:ext cx="511689" cy="225143"/>
          </a:xfrm>
          <a:prstGeom prst="rect">
            <a:avLst/>
          </a:prstGeom>
        </p:spPr>
      </p:pic>
      <p:pic>
        <p:nvPicPr>
          <p:cNvPr id="23" name="Picture 22">
            <a:extLst>
              <a:ext uri="{FF2B5EF4-FFF2-40B4-BE49-F238E27FC236}">
                <a16:creationId xmlns:a16="http://schemas.microsoft.com/office/drawing/2014/main" id="{6D0834B3-1F2A-9A4A-8BF5-A83ADFAC1F92}"/>
              </a:ext>
            </a:extLst>
          </p:cNvPr>
          <p:cNvPicPr>
            <a:picLocks noChangeAspect="1"/>
          </p:cNvPicPr>
          <p:nvPr/>
        </p:nvPicPr>
        <p:blipFill>
          <a:blip r:embed="rId4"/>
          <a:stretch>
            <a:fillRect/>
          </a:stretch>
        </p:blipFill>
        <p:spPr>
          <a:xfrm>
            <a:off x="681006" y="3291843"/>
            <a:ext cx="511689" cy="225143"/>
          </a:xfrm>
          <a:prstGeom prst="rect">
            <a:avLst/>
          </a:prstGeom>
        </p:spPr>
      </p:pic>
    </p:spTree>
    <p:extLst>
      <p:ext uri="{BB962C8B-B14F-4D97-AF65-F5344CB8AC3E}">
        <p14:creationId xmlns:p14="http://schemas.microsoft.com/office/powerpoint/2010/main" val="3998934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Test driving EMERSE</a:t>
            </a:r>
          </a:p>
        </p:txBody>
      </p:sp>
      <p:pic>
        <p:nvPicPr>
          <p:cNvPr id="13" name="Picture 12">
            <a:extLst>
              <a:ext uri="{FF2B5EF4-FFF2-40B4-BE49-F238E27FC236}">
                <a16:creationId xmlns:a16="http://schemas.microsoft.com/office/drawing/2014/main" id="{047276FE-37D8-B04E-9D97-F8BEBC8C8B3B}"/>
              </a:ext>
            </a:extLst>
          </p:cNvPr>
          <p:cNvPicPr>
            <a:picLocks noChangeAspect="1"/>
          </p:cNvPicPr>
          <p:nvPr/>
        </p:nvPicPr>
        <p:blipFill>
          <a:blip r:embed="rId3"/>
          <a:stretch>
            <a:fillRect/>
          </a:stretch>
        </p:blipFill>
        <p:spPr>
          <a:xfrm>
            <a:off x="73152" y="3290717"/>
            <a:ext cx="4745736" cy="1806042"/>
          </a:xfrm>
          <a:prstGeom prst="rect">
            <a:avLst/>
          </a:prstGeom>
        </p:spPr>
      </p:pic>
      <p:pic>
        <p:nvPicPr>
          <p:cNvPr id="18" name="Picture 17">
            <a:extLst>
              <a:ext uri="{FF2B5EF4-FFF2-40B4-BE49-F238E27FC236}">
                <a16:creationId xmlns:a16="http://schemas.microsoft.com/office/drawing/2014/main" id="{9800EA5B-EC4E-0045-B170-CFD73265A714}"/>
              </a:ext>
            </a:extLst>
          </p:cNvPr>
          <p:cNvPicPr>
            <a:picLocks noChangeAspect="1"/>
          </p:cNvPicPr>
          <p:nvPr/>
        </p:nvPicPr>
        <p:blipFill>
          <a:blip r:embed="rId4"/>
          <a:stretch>
            <a:fillRect/>
          </a:stretch>
        </p:blipFill>
        <p:spPr>
          <a:xfrm>
            <a:off x="2225072" y="4221140"/>
            <a:ext cx="985627" cy="343722"/>
          </a:xfrm>
          <a:prstGeom prst="rect">
            <a:avLst/>
          </a:prstGeom>
        </p:spPr>
      </p:pic>
      <p:sp>
        <p:nvSpPr>
          <p:cNvPr id="21" name="Content Placeholder 2">
            <a:extLst>
              <a:ext uri="{FF2B5EF4-FFF2-40B4-BE49-F238E27FC236}">
                <a16:creationId xmlns:a16="http://schemas.microsoft.com/office/drawing/2014/main" id="{A0D426FC-189C-904E-A857-947466BD16F1}"/>
              </a:ext>
            </a:extLst>
          </p:cNvPr>
          <p:cNvSpPr>
            <a:spLocks noGrp="1"/>
          </p:cNvSpPr>
          <p:nvPr>
            <p:ph idx="1"/>
          </p:nvPr>
        </p:nvSpPr>
        <p:spPr>
          <a:xfrm>
            <a:off x="3716691" y="1425045"/>
            <a:ext cx="5062829" cy="2025821"/>
          </a:xfrm>
        </p:spPr>
        <p:txBody>
          <a:bodyPr>
            <a:normAutofit/>
          </a:bodyPr>
          <a:lstStyle/>
          <a:p>
            <a:pPr marL="0" indent="0">
              <a:buNone/>
            </a:pPr>
            <a:r>
              <a:rPr lang="en-US" sz="2800" dirty="0">
                <a:latin typeface="Arial" panose="020B0604020202020204" pitchFamily="34" charset="0"/>
                <a:cs typeface="Arial" panose="020B0604020202020204" pitchFamily="34" charset="0"/>
              </a:rPr>
              <a:t>online demo (contact us)</a:t>
            </a:r>
          </a:p>
          <a:p>
            <a:pPr marL="0" indent="0">
              <a:buNone/>
            </a:pPr>
            <a:r>
              <a:rPr lang="en-US" sz="2800" dirty="0">
                <a:latin typeface="Arial" panose="020B0604020202020204" pitchFamily="34" charset="0"/>
                <a:cs typeface="Arial" panose="020B0604020202020204" pitchFamily="34" charset="0"/>
              </a:rPr>
              <a:t>videos on website</a:t>
            </a:r>
          </a:p>
        </p:txBody>
      </p:sp>
      <p:sp>
        <p:nvSpPr>
          <p:cNvPr id="8" name="Rectangle 7">
            <a:extLst>
              <a:ext uri="{FF2B5EF4-FFF2-40B4-BE49-F238E27FC236}">
                <a16:creationId xmlns:a16="http://schemas.microsoft.com/office/drawing/2014/main" id="{E896115B-AF1F-154C-98D8-D97ABC89150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631071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pathway clean.png"/>
          <p:cNvPicPr>
            <a:picLocks noChangeAspect="1"/>
          </p:cNvPicPr>
          <p:nvPr/>
        </p:nvPicPr>
        <p:blipFill>
          <a:blip r:embed="rId2"/>
          <a:stretch>
            <a:fillRect/>
          </a:stretch>
        </p:blipFill>
        <p:spPr>
          <a:xfrm>
            <a:off x="3008486" y="1409"/>
            <a:ext cx="3981985" cy="5142092"/>
          </a:xfrm>
          <a:prstGeom prst="rect">
            <a:avLst/>
          </a:prstGeom>
        </p:spPr>
      </p:pic>
      <p:sp>
        <p:nvSpPr>
          <p:cNvPr id="8" name="TextBox 7"/>
          <p:cNvSpPr txBox="1"/>
          <p:nvPr/>
        </p:nvSpPr>
        <p:spPr>
          <a:xfrm>
            <a:off x="5569181" y="3451239"/>
            <a:ext cx="441422" cy="646331"/>
          </a:xfrm>
          <a:prstGeom prst="rect">
            <a:avLst/>
          </a:prstGeom>
          <a:noFill/>
        </p:spPr>
        <p:txBody>
          <a:bodyPr wrap="square" rtlCol="0">
            <a:spAutoFit/>
          </a:bodyPr>
          <a:lstStyle/>
          <a:p>
            <a:r>
              <a:rPr lang="en-US" sz="3600" dirty="0">
                <a:latin typeface="Arail"/>
                <a:cs typeface="Arail"/>
              </a:rPr>
              <a:t>3</a:t>
            </a:r>
          </a:p>
        </p:txBody>
      </p:sp>
      <p:sp>
        <p:nvSpPr>
          <p:cNvPr id="9" name="TextBox 8"/>
          <p:cNvSpPr txBox="1"/>
          <p:nvPr/>
        </p:nvSpPr>
        <p:spPr>
          <a:xfrm>
            <a:off x="6990471" y="1409"/>
            <a:ext cx="1364977" cy="646331"/>
          </a:xfrm>
          <a:prstGeom prst="rect">
            <a:avLst/>
          </a:prstGeom>
          <a:noFill/>
        </p:spPr>
        <p:txBody>
          <a:bodyPr wrap="none" rtlCol="0">
            <a:spAutoFit/>
          </a:bodyPr>
          <a:lstStyle/>
          <a:p>
            <a:r>
              <a:rPr lang="en-US" sz="3600" dirty="0">
                <a:latin typeface="Arial"/>
                <a:cs typeface="Arial"/>
              </a:rPr>
              <a:t>slides</a:t>
            </a:r>
          </a:p>
        </p:txBody>
      </p:sp>
      <p:sp>
        <p:nvSpPr>
          <p:cNvPr id="10" name="TextBox 9"/>
          <p:cNvSpPr txBox="1"/>
          <p:nvPr/>
        </p:nvSpPr>
        <p:spPr>
          <a:xfrm>
            <a:off x="3351728" y="1142618"/>
            <a:ext cx="441422" cy="584776"/>
          </a:xfrm>
          <a:prstGeom prst="rect">
            <a:avLst/>
          </a:prstGeom>
          <a:noFill/>
        </p:spPr>
        <p:txBody>
          <a:bodyPr wrap="square" rtlCol="0">
            <a:spAutoFit/>
          </a:bodyPr>
          <a:lstStyle/>
          <a:p>
            <a:r>
              <a:rPr lang="en-US" sz="3200" dirty="0">
                <a:latin typeface="Arail"/>
                <a:cs typeface="Arail"/>
              </a:rPr>
              <a:t>2</a:t>
            </a:r>
          </a:p>
        </p:txBody>
      </p:sp>
      <p:sp>
        <p:nvSpPr>
          <p:cNvPr id="11" name="TextBox 10"/>
          <p:cNvSpPr txBox="1"/>
          <p:nvPr/>
        </p:nvSpPr>
        <p:spPr>
          <a:xfrm>
            <a:off x="1239151" y="850230"/>
            <a:ext cx="1940956" cy="584776"/>
          </a:xfrm>
          <a:prstGeom prst="rect">
            <a:avLst/>
          </a:prstGeom>
          <a:noFill/>
        </p:spPr>
        <p:txBody>
          <a:bodyPr wrap="none" rtlCol="0">
            <a:spAutoFit/>
          </a:bodyPr>
          <a:lstStyle/>
          <a:p>
            <a:r>
              <a:rPr lang="en-US" sz="3200" dirty="0">
                <a:latin typeface="Arial"/>
                <a:cs typeface="Arial"/>
              </a:rPr>
              <a:t>live demo</a:t>
            </a:r>
          </a:p>
        </p:txBody>
      </p:sp>
      <p:sp>
        <p:nvSpPr>
          <p:cNvPr id="12" name="TextBox 11"/>
          <p:cNvSpPr txBox="1"/>
          <p:nvPr/>
        </p:nvSpPr>
        <p:spPr>
          <a:xfrm>
            <a:off x="6278611" y="226822"/>
            <a:ext cx="441422" cy="584776"/>
          </a:xfrm>
          <a:prstGeom prst="rect">
            <a:avLst/>
          </a:prstGeom>
          <a:noFill/>
        </p:spPr>
        <p:txBody>
          <a:bodyPr wrap="square" rtlCol="0">
            <a:spAutoFit/>
          </a:bodyPr>
          <a:lstStyle/>
          <a:p>
            <a:r>
              <a:rPr lang="en-US" sz="3200" dirty="0">
                <a:latin typeface="Arail"/>
                <a:cs typeface="Arail"/>
              </a:rPr>
              <a:t>1</a:t>
            </a:r>
          </a:p>
        </p:txBody>
      </p:sp>
      <p:sp>
        <p:nvSpPr>
          <p:cNvPr id="13" name="TextBox 12"/>
          <p:cNvSpPr txBox="1"/>
          <p:nvPr/>
        </p:nvSpPr>
        <p:spPr>
          <a:xfrm>
            <a:off x="6278611" y="3085479"/>
            <a:ext cx="1043876" cy="584776"/>
          </a:xfrm>
          <a:prstGeom prst="rect">
            <a:avLst/>
          </a:prstGeom>
          <a:noFill/>
        </p:spPr>
        <p:txBody>
          <a:bodyPr wrap="none" rtlCol="0">
            <a:spAutoFit/>
          </a:bodyPr>
          <a:lstStyle/>
          <a:p>
            <a:r>
              <a:rPr lang="en-US" sz="3200" dirty="0">
                <a:latin typeface="Arial"/>
                <a:cs typeface="Arial"/>
              </a:rPr>
              <a:t>Q&amp;A</a:t>
            </a:r>
          </a:p>
        </p:txBody>
      </p:sp>
      <p:sp>
        <p:nvSpPr>
          <p:cNvPr id="15" name="TextBox 14">
            <a:extLst>
              <a:ext uri="{FF2B5EF4-FFF2-40B4-BE49-F238E27FC236}">
                <a16:creationId xmlns:a16="http://schemas.microsoft.com/office/drawing/2014/main" id="{D97AC3C7-C5BF-1342-8E47-0B75096C043A}"/>
              </a:ext>
            </a:extLst>
          </p:cNvPr>
          <p:cNvSpPr txBox="1"/>
          <p:nvPr/>
        </p:nvSpPr>
        <p:spPr>
          <a:xfrm>
            <a:off x="344034" y="2466355"/>
            <a:ext cx="2438488" cy="1569660"/>
          </a:xfrm>
          <a:prstGeom prst="rect">
            <a:avLst/>
          </a:prstGeom>
          <a:noFill/>
        </p:spPr>
        <p:txBody>
          <a:bodyPr wrap="none" rtlCol="0">
            <a:spAutoFit/>
          </a:bodyPr>
          <a:lstStyle/>
          <a:p>
            <a:pPr algn="ctr"/>
            <a:r>
              <a:rPr lang="en-US" sz="3200" i="1" dirty="0">
                <a:latin typeface="Arial"/>
                <a:cs typeface="Arial"/>
              </a:rPr>
              <a:t>roadmap for</a:t>
            </a:r>
          </a:p>
          <a:p>
            <a:pPr algn="ctr"/>
            <a:r>
              <a:rPr lang="en-US" sz="3200" i="1" dirty="0">
                <a:latin typeface="Arial"/>
                <a:cs typeface="Arial"/>
              </a:rPr>
              <a:t>today’s</a:t>
            </a:r>
          </a:p>
          <a:p>
            <a:pPr algn="ctr"/>
            <a:r>
              <a:rPr lang="en-US" sz="3200" i="1" dirty="0">
                <a:latin typeface="Arial"/>
                <a:cs typeface="Arial"/>
              </a:rPr>
              <a:t>presentation</a:t>
            </a:r>
          </a:p>
        </p:txBody>
      </p:sp>
      <p:pic>
        <p:nvPicPr>
          <p:cNvPr id="19" name="Picture 18" descr="transparent background.png">
            <a:extLst>
              <a:ext uri="{FF2B5EF4-FFF2-40B4-BE49-F238E27FC236}">
                <a16:creationId xmlns:a16="http://schemas.microsoft.com/office/drawing/2014/main" id="{C2991D97-CB5F-B041-BFDF-6CE6FF136C97}"/>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55ABFB34-F6AD-BE4E-AE38-56A79AC5E64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3"/>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rot="16200000">
            <a:off x="-2152736" y="2451748"/>
            <a:ext cx="5143501" cy="240001"/>
          </a:xfrm>
        </p:spPr>
        <p:txBody>
          <a:bodyPr>
            <a:normAutofit fontScale="90000"/>
          </a:bodyPr>
          <a:lstStyle/>
          <a:p>
            <a:r>
              <a:rPr lang="en-US" b="1" dirty="0">
                <a:latin typeface="Arial" panose="020B0604020202020204" pitchFamily="34" charset="0"/>
                <a:cs typeface="Arial" panose="020B0604020202020204" pitchFamily="34" charset="0"/>
              </a:rPr>
              <a:t>Acknowledgements</a:t>
            </a:r>
          </a:p>
        </p:txBody>
      </p:sp>
      <p:sp>
        <p:nvSpPr>
          <p:cNvPr id="17" name="Rectangle 16">
            <a:extLst>
              <a:ext uri="{FF2B5EF4-FFF2-40B4-BE49-F238E27FC236}">
                <a16:creationId xmlns:a16="http://schemas.microsoft.com/office/drawing/2014/main" id="{46784C71-BAC3-3047-913D-2012D9FB6B2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a:extLst>
              <a:ext uri="{FF2B5EF4-FFF2-40B4-BE49-F238E27FC236}">
                <a16:creationId xmlns:a16="http://schemas.microsoft.com/office/drawing/2014/main" id="{18AC55F4-9893-C94A-A158-ACFF0658E149}"/>
              </a:ext>
            </a:extLst>
          </p:cNvPr>
          <p:cNvPicPr>
            <a:picLocks noChangeAspect="1"/>
          </p:cNvPicPr>
          <p:nvPr/>
        </p:nvPicPr>
        <p:blipFill>
          <a:blip r:embed="rId4"/>
          <a:stretch>
            <a:fillRect/>
          </a:stretch>
        </p:blipFill>
        <p:spPr>
          <a:xfrm>
            <a:off x="1040652" y="375678"/>
            <a:ext cx="7062696" cy="4467111"/>
          </a:xfrm>
          <a:prstGeom prst="rect">
            <a:avLst/>
          </a:prstGeom>
        </p:spPr>
      </p:pic>
      <p:sp>
        <p:nvSpPr>
          <p:cNvPr id="4" name="TextBox 3">
            <a:extLst>
              <a:ext uri="{FF2B5EF4-FFF2-40B4-BE49-F238E27FC236}">
                <a16:creationId xmlns:a16="http://schemas.microsoft.com/office/drawing/2014/main" id="{58C79C86-9EC2-8947-9158-9ED5C04097A2}"/>
              </a:ext>
            </a:extLst>
          </p:cNvPr>
          <p:cNvSpPr txBox="1"/>
          <p:nvPr/>
        </p:nvSpPr>
        <p:spPr>
          <a:xfrm>
            <a:off x="6903786" y="1396876"/>
            <a:ext cx="1083950"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Department of</a:t>
            </a:r>
          </a:p>
          <a:p>
            <a:pPr algn="ctr"/>
            <a:r>
              <a:rPr lang="en-US" sz="1000" dirty="0">
                <a:latin typeface="Arial" panose="020B0604020202020204" pitchFamily="34" charset="0"/>
                <a:cs typeface="Arial" panose="020B0604020202020204" pitchFamily="34" charset="0"/>
              </a:rPr>
              <a:t>Learning Health</a:t>
            </a:r>
          </a:p>
          <a:p>
            <a:pPr algn="ctr"/>
            <a:r>
              <a:rPr lang="en-US" sz="1000" dirty="0">
                <a:latin typeface="Arial" panose="020B0604020202020204" pitchFamily="34" charset="0"/>
                <a:cs typeface="Arial" panose="020B0604020202020204" pitchFamily="34" charset="0"/>
              </a:rPr>
              <a:t>Sciences</a:t>
            </a:r>
          </a:p>
        </p:txBody>
      </p:sp>
      <p:sp>
        <p:nvSpPr>
          <p:cNvPr id="12" name="TextBox 11">
            <a:extLst>
              <a:ext uri="{FF2B5EF4-FFF2-40B4-BE49-F238E27FC236}">
                <a16:creationId xmlns:a16="http://schemas.microsoft.com/office/drawing/2014/main" id="{114420C5-C8E8-0D40-A32B-CE810E1729D2}"/>
              </a:ext>
            </a:extLst>
          </p:cNvPr>
          <p:cNvSpPr txBox="1"/>
          <p:nvPr/>
        </p:nvSpPr>
        <p:spPr>
          <a:xfrm>
            <a:off x="2558364" y="1319932"/>
            <a:ext cx="1176924" cy="861774"/>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Institute</a:t>
            </a:r>
          </a:p>
          <a:p>
            <a:pPr algn="ctr"/>
            <a:r>
              <a:rPr lang="en-US" sz="1000" dirty="0">
                <a:latin typeface="Arial" panose="020B0604020202020204" pitchFamily="34" charset="0"/>
                <a:cs typeface="Arial" panose="020B0604020202020204" pitchFamily="34" charset="0"/>
              </a:rPr>
              <a:t>for Clinical and</a:t>
            </a:r>
          </a:p>
          <a:p>
            <a:pPr algn="ctr"/>
            <a:r>
              <a:rPr lang="en-US" sz="1000" dirty="0">
                <a:latin typeface="Arial" panose="020B0604020202020204" pitchFamily="34" charset="0"/>
                <a:cs typeface="Arial" panose="020B0604020202020204" pitchFamily="34" charset="0"/>
              </a:rPr>
              <a:t>Health Research</a:t>
            </a:r>
          </a:p>
          <a:p>
            <a:pPr algn="ctr"/>
            <a:r>
              <a:rPr lang="en-US" sz="1000" dirty="0">
                <a:latin typeface="Arial" panose="020B0604020202020204" pitchFamily="34" charset="0"/>
                <a:cs typeface="Arial" panose="020B0604020202020204" pitchFamily="34" charset="0"/>
              </a:rPr>
              <a:t>(MICHR)</a:t>
            </a:r>
          </a:p>
        </p:txBody>
      </p:sp>
      <p:sp>
        <p:nvSpPr>
          <p:cNvPr id="15" name="TextBox 14">
            <a:extLst>
              <a:ext uri="{FF2B5EF4-FFF2-40B4-BE49-F238E27FC236}">
                <a16:creationId xmlns:a16="http://schemas.microsoft.com/office/drawing/2014/main" id="{6B7F09CF-CDCC-F244-A497-EC2E7FF106E7}"/>
              </a:ext>
            </a:extLst>
          </p:cNvPr>
          <p:cNvSpPr txBox="1"/>
          <p:nvPr/>
        </p:nvSpPr>
        <p:spPr>
          <a:xfrm>
            <a:off x="3949066" y="1387307"/>
            <a:ext cx="1226618"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Health Information</a:t>
            </a:r>
          </a:p>
          <a:p>
            <a:pPr algn="ctr"/>
            <a:r>
              <a:rPr lang="en-US" sz="1000" dirty="0">
                <a:latin typeface="Arial" panose="020B0604020202020204" pitchFamily="34" charset="0"/>
                <a:cs typeface="Arial" panose="020B0604020202020204" pitchFamily="34" charset="0"/>
              </a:rPr>
              <a:t>and Technology</a:t>
            </a:r>
          </a:p>
          <a:p>
            <a:pPr algn="ctr"/>
            <a:r>
              <a:rPr lang="en-US" sz="1000" dirty="0">
                <a:latin typeface="Arial" panose="020B0604020202020204" pitchFamily="34" charset="0"/>
                <a:cs typeface="Arial" panose="020B0604020202020204" pitchFamily="34" charset="0"/>
              </a:rPr>
              <a:t>Services (HITS)</a:t>
            </a:r>
          </a:p>
        </p:txBody>
      </p:sp>
      <p:sp>
        <p:nvSpPr>
          <p:cNvPr id="16" name="TextBox 15">
            <a:extLst>
              <a:ext uri="{FF2B5EF4-FFF2-40B4-BE49-F238E27FC236}">
                <a16:creationId xmlns:a16="http://schemas.microsoft.com/office/drawing/2014/main" id="{AA19F7A6-C6A2-7341-8542-02C10C871A75}"/>
              </a:ext>
            </a:extLst>
          </p:cNvPr>
          <p:cNvSpPr txBox="1"/>
          <p:nvPr/>
        </p:nvSpPr>
        <p:spPr>
          <a:xfrm>
            <a:off x="5437587" y="1425751"/>
            <a:ext cx="1178528"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NCI Information</a:t>
            </a:r>
          </a:p>
          <a:p>
            <a:pPr algn="ctr"/>
            <a:r>
              <a:rPr lang="en-US" sz="1000" dirty="0">
                <a:latin typeface="Arial" panose="020B0604020202020204" pitchFamily="34" charset="0"/>
                <a:cs typeface="Arial" panose="020B0604020202020204" pitchFamily="34" charset="0"/>
              </a:rPr>
              <a:t>Technology for</a:t>
            </a:r>
          </a:p>
          <a:p>
            <a:pPr algn="ctr"/>
            <a:r>
              <a:rPr lang="en-US" sz="1000" dirty="0">
                <a:latin typeface="Arial" panose="020B0604020202020204" pitchFamily="34" charset="0"/>
                <a:cs typeface="Arial" panose="020B0604020202020204" pitchFamily="34" charset="0"/>
              </a:rPr>
              <a:t>Cancer Research</a:t>
            </a:r>
          </a:p>
          <a:p>
            <a:pPr algn="ctr"/>
            <a:r>
              <a:rPr lang="en-US" sz="1000" dirty="0">
                <a:latin typeface="Arial" panose="020B0604020202020204" pitchFamily="34" charset="0"/>
                <a:cs typeface="Arial" panose="020B0604020202020204" pitchFamily="34" charset="0"/>
              </a:rPr>
              <a:t>(ITCR)</a:t>
            </a:r>
          </a:p>
        </p:txBody>
      </p:sp>
      <p:sp>
        <p:nvSpPr>
          <p:cNvPr id="18" name="TextBox 17">
            <a:extLst>
              <a:ext uri="{FF2B5EF4-FFF2-40B4-BE49-F238E27FC236}">
                <a16:creationId xmlns:a16="http://schemas.microsoft.com/office/drawing/2014/main" id="{E8ADD23B-5897-C24A-8897-CD229AB17D7C}"/>
              </a:ext>
            </a:extLst>
          </p:cNvPr>
          <p:cNvSpPr txBox="1"/>
          <p:nvPr/>
        </p:nvSpPr>
        <p:spPr>
          <a:xfrm>
            <a:off x="1218052" y="1454570"/>
            <a:ext cx="965329"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err="1">
                <a:latin typeface="Arial" panose="020B0604020202020204" pitchFamily="34" charset="0"/>
                <a:cs typeface="Arial" panose="020B0604020202020204" pitchFamily="34" charset="0"/>
              </a:rPr>
              <a:t>Rogel</a:t>
            </a:r>
            <a:r>
              <a:rPr lang="en-US" sz="1000" dirty="0">
                <a:latin typeface="Arial" panose="020B0604020202020204" pitchFamily="34" charset="0"/>
                <a:cs typeface="Arial" panose="020B0604020202020204" pitchFamily="34" charset="0"/>
              </a:rPr>
              <a:t> Cancer</a:t>
            </a:r>
          </a:p>
          <a:p>
            <a:pPr algn="ctr"/>
            <a:r>
              <a:rPr lang="en-US" sz="1000" dirty="0">
                <a:latin typeface="Arial" panose="020B0604020202020204" pitchFamily="34" charset="0"/>
                <a:cs typeface="Arial" panose="020B0604020202020204" pitchFamily="34" charset="0"/>
              </a:rPr>
              <a:t>Center</a:t>
            </a:r>
          </a:p>
        </p:txBody>
      </p:sp>
      <p:sp>
        <p:nvSpPr>
          <p:cNvPr id="19" name="TextBox 18">
            <a:extLst>
              <a:ext uri="{FF2B5EF4-FFF2-40B4-BE49-F238E27FC236}">
                <a16:creationId xmlns:a16="http://schemas.microsoft.com/office/drawing/2014/main" id="{547880EB-4BDC-C047-96BA-D6BB3F2D6B2D}"/>
              </a:ext>
            </a:extLst>
          </p:cNvPr>
          <p:cNvSpPr txBox="1"/>
          <p:nvPr/>
        </p:nvSpPr>
        <p:spPr>
          <a:xfrm>
            <a:off x="1218052" y="3609025"/>
            <a:ext cx="965328"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Office of</a:t>
            </a:r>
          </a:p>
          <a:p>
            <a:pPr algn="ctr"/>
            <a:r>
              <a:rPr lang="en-US" sz="1000" dirty="0">
                <a:latin typeface="Arial" panose="020B0604020202020204" pitchFamily="34" charset="0"/>
                <a:cs typeface="Arial" panose="020B0604020202020204" pitchFamily="34" charset="0"/>
              </a:rPr>
              <a:t>Research</a:t>
            </a:r>
          </a:p>
        </p:txBody>
      </p:sp>
      <p:sp>
        <p:nvSpPr>
          <p:cNvPr id="20" name="TextBox 19">
            <a:extLst>
              <a:ext uri="{FF2B5EF4-FFF2-40B4-BE49-F238E27FC236}">
                <a16:creationId xmlns:a16="http://schemas.microsoft.com/office/drawing/2014/main" id="{2BECA96E-EC8C-5E48-B1A7-25793BD8CD8B}"/>
              </a:ext>
            </a:extLst>
          </p:cNvPr>
          <p:cNvSpPr txBox="1"/>
          <p:nvPr/>
        </p:nvSpPr>
        <p:spPr>
          <a:xfrm>
            <a:off x="2770777" y="3609025"/>
            <a:ext cx="793807"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Our</a:t>
            </a:r>
          </a:p>
          <a:p>
            <a:pPr algn="ctr"/>
            <a:r>
              <a:rPr lang="en-US" sz="1000" dirty="0">
                <a:latin typeface="Arial" panose="020B0604020202020204" pitchFamily="34" charset="0"/>
                <a:cs typeface="Arial" panose="020B0604020202020204" pitchFamily="34" charset="0"/>
              </a:rPr>
              <a:t>Partner</a:t>
            </a:r>
          </a:p>
          <a:p>
            <a:pPr algn="ctr"/>
            <a:r>
              <a:rPr lang="en-US" sz="1000" dirty="0">
                <a:latin typeface="Arial" panose="020B0604020202020204" pitchFamily="34" charset="0"/>
                <a:cs typeface="Arial" panose="020B0604020202020204" pitchFamily="34" charset="0"/>
              </a:rPr>
              <a:t>Institutions</a:t>
            </a:r>
          </a:p>
        </p:txBody>
      </p:sp>
      <p:sp>
        <p:nvSpPr>
          <p:cNvPr id="21" name="TextBox 20">
            <a:extLst>
              <a:ext uri="{FF2B5EF4-FFF2-40B4-BE49-F238E27FC236}">
                <a16:creationId xmlns:a16="http://schemas.microsoft.com/office/drawing/2014/main" id="{9243B38A-525F-5C4F-B5AB-EFA9260A708F}"/>
              </a:ext>
            </a:extLst>
          </p:cNvPr>
          <p:cNvSpPr txBox="1"/>
          <p:nvPr/>
        </p:nvSpPr>
        <p:spPr>
          <a:xfrm>
            <a:off x="4312153" y="3685969"/>
            <a:ext cx="519694"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Our</a:t>
            </a:r>
          </a:p>
          <a:p>
            <a:pPr algn="ctr"/>
            <a:r>
              <a:rPr lang="en-US" sz="1000" dirty="0">
                <a:latin typeface="Arial" panose="020B0604020202020204" pitchFamily="34" charset="0"/>
                <a:cs typeface="Arial" panose="020B0604020202020204" pitchFamily="34" charset="0"/>
              </a:rPr>
              <a:t>Users</a:t>
            </a:r>
          </a:p>
        </p:txBody>
      </p:sp>
    </p:spTree>
    <p:extLst>
      <p:ext uri="{BB962C8B-B14F-4D97-AF65-F5344CB8AC3E}">
        <p14:creationId xmlns:p14="http://schemas.microsoft.com/office/powerpoint/2010/main" val="3762383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pathway clean.png"/>
          <p:cNvPicPr>
            <a:picLocks noChangeAspect="1"/>
          </p:cNvPicPr>
          <p:nvPr/>
        </p:nvPicPr>
        <p:blipFill>
          <a:blip r:embed="rId2"/>
          <a:stretch>
            <a:fillRect/>
          </a:stretch>
        </p:blipFill>
        <p:spPr>
          <a:xfrm>
            <a:off x="3008486" y="1409"/>
            <a:ext cx="3981985" cy="5142092"/>
          </a:xfrm>
          <a:prstGeom prst="rect">
            <a:avLst/>
          </a:prstGeom>
        </p:spPr>
      </p:pic>
      <p:sp>
        <p:nvSpPr>
          <p:cNvPr id="8" name="TextBox 7"/>
          <p:cNvSpPr txBox="1"/>
          <p:nvPr/>
        </p:nvSpPr>
        <p:spPr>
          <a:xfrm>
            <a:off x="5569181" y="3451239"/>
            <a:ext cx="441422" cy="646331"/>
          </a:xfrm>
          <a:prstGeom prst="rect">
            <a:avLst/>
          </a:prstGeom>
          <a:noFill/>
        </p:spPr>
        <p:txBody>
          <a:bodyPr wrap="square" rtlCol="0">
            <a:spAutoFit/>
          </a:bodyPr>
          <a:lstStyle/>
          <a:p>
            <a:r>
              <a:rPr lang="en-US" sz="3600" dirty="0">
                <a:latin typeface="Arail"/>
                <a:cs typeface="Arail"/>
              </a:rPr>
              <a:t>3</a:t>
            </a:r>
          </a:p>
        </p:txBody>
      </p:sp>
      <p:sp>
        <p:nvSpPr>
          <p:cNvPr id="9" name="TextBox 8"/>
          <p:cNvSpPr txBox="1"/>
          <p:nvPr/>
        </p:nvSpPr>
        <p:spPr>
          <a:xfrm>
            <a:off x="6990471" y="1409"/>
            <a:ext cx="1364977" cy="646331"/>
          </a:xfrm>
          <a:prstGeom prst="rect">
            <a:avLst/>
          </a:prstGeom>
          <a:noFill/>
        </p:spPr>
        <p:txBody>
          <a:bodyPr wrap="none" rtlCol="0">
            <a:spAutoFit/>
          </a:bodyPr>
          <a:lstStyle/>
          <a:p>
            <a:r>
              <a:rPr lang="en-US" sz="3600" dirty="0">
                <a:latin typeface="Arial"/>
                <a:cs typeface="Arial"/>
              </a:rPr>
              <a:t>slides</a:t>
            </a:r>
          </a:p>
        </p:txBody>
      </p:sp>
      <p:sp>
        <p:nvSpPr>
          <p:cNvPr id="10" name="TextBox 9"/>
          <p:cNvSpPr txBox="1"/>
          <p:nvPr/>
        </p:nvSpPr>
        <p:spPr>
          <a:xfrm>
            <a:off x="3351728" y="1142618"/>
            <a:ext cx="441422" cy="584776"/>
          </a:xfrm>
          <a:prstGeom prst="rect">
            <a:avLst/>
          </a:prstGeom>
          <a:noFill/>
        </p:spPr>
        <p:txBody>
          <a:bodyPr wrap="square" rtlCol="0">
            <a:spAutoFit/>
          </a:bodyPr>
          <a:lstStyle/>
          <a:p>
            <a:r>
              <a:rPr lang="en-US" sz="3200" dirty="0">
                <a:latin typeface="Arail"/>
                <a:cs typeface="Arail"/>
              </a:rPr>
              <a:t>2</a:t>
            </a:r>
          </a:p>
        </p:txBody>
      </p:sp>
      <p:sp>
        <p:nvSpPr>
          <p:cNvPr id="11" name="TextBox 10"/>
          <p:cNvSpPr txBox="1"/>
          <p:nvPr/>
        </p:nvSpPr>
        <p:spPr>
          <a:xfrm>
            <a:off x="1239151" y="850230"/>
            <a:ext cx="1940956" cy="584776"/>
          </a:xfrm>
          <a:prstGeom prst="rect">
            <a:avLst/>
          </a:prstGeom>
          <a:noFill/>
        </p:spPr>
        <p:txBody>
          <a:bodyPr wrap="none" rtlCol="0">
            <a:spAutoFit/>
          </a:bodyPr>
          <a:lstStyle/>
          <a:p>
            <a:r>
              <a:rPr lang="en-US" sz="3200" dirty="0">
                <a:latin typeface="Arial"/>
                <a:cs typeface="Arial"/>
              </a:rPr>
              <a:t>live demo</a:t>
            </a:r>
          </a:p>
        </p:txBody>
      </p:sp>
      <p:sp>
        <p:nvSpPr>
          <p:cNvPr id="12" name="TextBox 11"/>
          <p:cNvSpPr txBox="1"/>
          <p:nvPr/>
        </p:nvSpPr>
        <p:spPr>
          <a:xfrm>
            <a:off x="6278611" y="226822"/>
            <a:ext cx="441422" cy="584776"/>
          </a:xfrm>
          <a:prstGeom prst="rect">
            <a:avLst/>
          </a:prstGeom>
          <a:noFill/>
        </p:spPr>
        <p:txBody>
          <a:bodyPr wrap="square" rtlCol="0">
            <a:spAutoFit/>
          </a:bodyPr>
          <a:lstStyle/>
          <a:p>
            <a:r>
              <a:rPr lang="en-US" sz="3200" dirty="0">
                <a:latin typeface="Arail"/>
                <a:cs typeface="Arail"/>
              </a:rPr>
              <a:t>1</a:t>
            </a:r>
          </a:p>
        </p:txBody>
      </p:sp>
      <p:sp>
        <p:nvSpPr>
          <p:cNvPr id="13" name="TextBox 12"/>
          <p:cNvSpPr txBox="1"/>
          <p:nvPr/>
        </p:nvSpPr>
        <p:spPr>
          <a:xfrm>
            <a:off x="6278611" y="3085479"/>
            <a:ext cx="1043876" cy="584776"/>
          </a:xfrm>
          <a:prstGeom prst="rect">
            <a:avLst/>
          </a:prstGeom>
          <a:noFill/>
        </p:spPr>
        <p:txBody>
          <a:bodyPr wrap="none" rtlCol="0">
            <a:spAutoFit/>
          </a:bodyPr>
          <a:lstStyle/>
          <a:p>
            <a:r>
              <a:rPr lang="en-US" sz="3200" dirty="0">
                <a:latin typeface="Arial"/>
                <a:cs typeface="Arial"/>
              </a:rPr>
              <a:t>Q&amp;A</a:t>
            </a:r>
          </a:p>
        </p:txBody>
      </p:sp>
      <p:sp>
        <p:nvSpPr>
          <p:cNvPr id="15" name="TextBox 14">
            <a:extLst>
              <a:ext uri="{FF2B5EF4-FFF2-40B4-BE49-F238E27FC236}">
                <a16:creationId xmlns:a16="http://schemas.microsoft.com/office/drawing/2014/main" id="{D97AC3C7-C5BF-1342-8E47-0B75096C043A}"/>
              </a:ext>
            </a:extLst>
          </p:cNvPr>
          <p:cNvSpPr txBox="1"/>
          <p:nvPr/>
        </p:nvSpPr>
        <p:spPr>
          <a:xfrm>
            <a:off x="344034" y="2466355"/>
            <a:ext cx="2438488" cy="1569660"/>
          </a:xfrm>
          <a:prstGeom prst="rect">
            <a:avLst/>
          </a:prstGeom>
          <a:noFill/>
        </p:spPr>
        <p:txBody>
          <a:bodyPr wrap="none" rtlCol="0">
            <a:spAutoFit/>
          </a:bodyPr>
          <a:lstStyle/>
          <a:p>
            <a:pPr algn="ctr"/>
            <a:r>
              <a:rPr lang="en-US" sz="3200" i="1" dirty="0">
                <a:latin typeface="Arial"/>
                <a:cs typeface="Arial"/>
              </a:rPr>
              <a:t>roadmap for</a:t>
            </a:r>
          </a:p>
          <a:p>
            <a:pPr algn="ctr"/>
            <a:r>
              <a:rPr lang="en-US" sz="3200" i="1" dirty="0">
                <a:latin typeface="Arial"/>
                <a:cs typeface="Arial"/>
              </a:rPr>
              <a:t>today’s</a:t>
            </a:r>
          </a:p>
          <a:p>
            <a:pPr algn="ctr"/>
            <a:r>
              <a:rPr lang="en-US" sz="3200" i="1" dirty="0">
                <a:latin typeface="Arial"/>
                <a:cs typeface="Arial"/>
              </a:rPr>
              <a:t>presentation</a:t>
            </a:r>
          </a:p>
        </p:txBody>
      </p:sp>
      <p:pic>
        <p:nvPicPr>
          <p:cNvPr id="19" name="Picture 18" descr="transparent background.png">
            <a:extLst>
              <a:ext uri="{FF2B5EF4-FFF2-40B4-BE49-F238E27FC236}">
                <a16:creationId xmlns:a16="http://schemas.microsoft.com/office/drawing/2014/main" id="{C2991D97-CB5F-B041-BFDF-6CE6FF136C97}"/>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55ABFB34-F6AD-BE4E-AE38-56A79AC5E64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560256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9" name="Picture 18" descr="transparent background.png">
            <a:extLst>
              <a:ext uri="{FF2B5EF4-FFF2-40B4-BE49-F238E27FC236}">
                <a16:creationId xmlns:a16="http://schemas.microsoft.com/office/drawing/2014/main" id="{C2991D97-CB5F-B041-BFDF-6CE6FF136C9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55ABFB34-F6AD-BE4E-AE38-56A79AC5E64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4" name="Title 1">
            <a:extLst>
              <a:ext uri="{FF2B5EF4-FFF2-40B4-BE49-F238E27FC236}">
                <a16:creationId xmlns:a16="http://schemas.microsoft.com/office/drawing/2014/main" id="{1FF049CE-4492-E648-A23F-80DD7E353A04}"/>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Live demonstration</a:t>
            </a:r>
          </a:p>
        </p:txBody>
      </p:sp>
      <p:pic>
        <p:nvPicPr>
          <p:cNvPr id="3" name="Picture 2" descr="Graphical user interface, website&#10;&#10;Description automatically generated">
            <a:extLst>
              <a:ext uri="{FF2B5EF4-FFF2-40B4-BE49-F238E27FC236}">
                <a16:creationId xmlns:a16="http://schemas.microsoft.com/office/drawing/2014/main" id="{AA512859-E803-8D48-B450-0AED027574CA}"/>
              </a:ext>
            </a:extLst>
          </p:cNvPr>
          <p:cNvPicPr>
            <a:picLocks noChangeAspect="1"/>
          </p:cNvPicPr>
          <p:nvPr/>
        </p:nvPicPr>
        <p:blipFill>
          <a:blip r:embed="rId3"/>
          <a:stretch>
            <a:fillRect/>
          </a:stretch>
        </p:blipFill>
        <p:spPr>
          <a:xfrm>
            <a:off x="23249" y="1706098"/>
            <a:ext cx="3307495" cy="2230636"/>
          </a:xfrm>
          <a:prstGeom prst="rect">
            <a:avLst/>
          </a:prstGeom>
        </p:spPr>
      </p:pic>
      <p:sp>
        <p:nvSpPr>
          <p:cNvPr id="17" name="Content Placeholder 2">
            <a:extLst>
              <a:ext uri="{FF2B5EF4-FFF2-40B4-BE49-F238E27FC236}">
                <a16:creationId xmlns:a16="http://schemas.microsoft.com/office/drawing/2014/main" id="{8CE4A470-66F7-B84E-B6CF-701960E9C16D}"/>
              </a:ext>
            </a:extLst>
          </p:cNvPr>
          <p:cNvSpPr>
            <a:spLocks noGrp="1"/>
          </p:cNvSpPr>
          <p:nvPr>
            <p:ph idx="1"/>
          </p:nvPr>
        </p:nvSpPr>
        <p:spPr>
          <a:xfrm>
            <a:off x="3208151" y="1337698"/>
            <a:ext cx="5935849" cy="3805802"/>
          </a:xfrm>
        </p:spPr>
        <p:txBody>
          <a:bodyPr>
            <a:normAutofit/>
          </a:bodyPr>
          <a:lstStyle/>
          <a:p>
            <a:r>
              <a:rPr lang="en-US" sz="2800" dirty="0">
                <a:latin typeface="Arial" panose="020B0604020202020204" pitchFamily="34" charset="0"/>
                <a:cs typeface="Arial" panose="020B0604020202020204" pitchFamily="34" charset="0"/>
              </a:rPr>
              <a:t>10,000 simulated patients</a:t>
            </a:r>
          </a:p>
          <a:p>
            <a:r>
              <a:rPr lang="en-US" sz="2800" dirty="0">
                <a:latin typeface="Arial" panose="020B0604020202020204" pitchFamily="34" charset="0"/>
                <a:cs typeface="Arial" panose="020B0604020202020204" pitchFamily="34" charset="0"/>
              </a:rPr>
              <a:t>500,000 simulated documents</a:t>
            </a:r>
          </a:p>
          <a:p>
            <a:r>
              <a:rPr lang="en-US" sz="2800" dirty="0">
                <a:latin typeface="Arial" panose="020B0604020202020204" pitchFamily="34" charset="0"/>
                <a:cs typeface="Arial" panose="020B0604020202020204" pitchFamily="34" charset="0"/>
              </a:rPr>
              <a:t>Look and options will differ depending on version and local setup (some components may not be available to all users/sites)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509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6CF99-C5B3-1D4C-8590-2F782AC21DF0}"/>
              </a:ext>
            </a:extLst>
          </p:cNvPr>
          <p:cNvPicPr>
            <a:picLocks noChangeAspect="1"/>
          </p:cNvPicPr>
          <p:nvPr/>
        </p:nvPicPr>
        <p:blipFill>
          <a:blip r:embed="rId2"/>
          <a:stretch>
            <a:fillRect/>
          </a:stretch>
        </p:blipFill>
        <p:spPr>
          <a:xfrm>
            <a:off x="0" y="0"/>
            <a:ext cx="9990285" cy="5928527"/>
          </a:xfrm>
          <a:prstGeom prst="rect">
            <a:avLst/>
          </a:prstGeom>
        </p:spPr>
      </p:pic>
      <p:sp>
        <p:nvSpPr>
          <p:cNvPr id="13" name="TextBox 12">
            <a:extLst>
              <a:ext uri="{FF2B5EF4-FFF2-40B4-BE49-F238E27FC236}">
                <a16:creationId xmlns:a16="http://schemas.microsoft.com/office/drawing/2014/main" id="{7D3E17A2-348F-754D-99DB-AF2CBB3CF38F}"/>
              </a:ext>
            </a:extLst>
          </p:cNvPr>
          <p:cNvSpPr txBox="1"/>
          <p:nvPr/>
        </p:nvSpPr>
        <p:spPr>
          <a:xfrm>
            <a:off x="3585826" y="601465"/>
            <a:ext cx="1785553" cy="646331"/>
          </a:xfrm>
          <a:prstGeom prst="rect">
            <a:avLst/>
          </a:prstGeom>
          <a:noFill/>
        </p:spPr>
        <p:txBody>
          <a:bodyPr wrap="none" rtlCol="0">
            <a:spAutoFit/>
          </a:bodyPr>
          <a:lstStyle/>
          <a:p>
            <a:r>
              <a:rPr lang="en-US" sz="3600" dirty="0">
                <a:solidFill>
                  <a:schemeClr val="bg1"/>
                </a:solidFill>
                <a:latin typeface="Chalkduster" panose="03050602040202020205" pitchFamily="66" charset="77"/>
              </a:rPr>
              <a:t>Goals</a:t>
            </a:r>
          </a:p>
        </p:txBody>
      </p:sp>
      <p:sp>
        <p:nvSpPr>
          <p:cNvPr id="17" name="TextBox 16">
            <a:extLst>
              <a:ext uri="{FF2B5EF4-FFF2-40B4-BE49-F238E27FC236}">
                <a16:creationId xmlns:a16="http://schemas.microsoft.com/office/drawing/2014/main" id="{48ABC5BF-2750-C944-A2A3-5DF4E4D7A6C7}"/>
              </a:ext>
            </a:extLst>
          </p:cNvPr>
          <p:cNvSpPr txBox="1"/>
          <p:nvPr/>
        </p:nvSpPr>
        <p:spPr>
          <a:xfrm>
            <a:off x="1969716" y="1363704"/>
            <a:ext cx="5182444" cy="1754326"/>
          </a:xfrm>
          <a:prstGeom prst="rect">
            <a:avLst/>
          </a:prstGeom>
          <a:noFill/>
        </p:spPr>
        <p:txBody>
          <a:bodyPr wrap="none" rtlCol="0">
            <a:spAutoFit/>
          </a:bodyPr>
          <a:lstStyle/>
          <a:p>
            <a:r>
              <a:rPr lang="en-US" dirty="0">
                <a:solidFill>
                  <a:schemeClr val="bg1"/>
                </a:solidFill>
                <a:latin typeface="Chalkduster" panose="03050602040202020205" pitchFamily="66" charset="77"/>
              </a:rPr>
              <a:t>• Describes tools for research </a:t>
            </a:r>
          </a:p>
          <a:p>
            <a:r>
              <a:rPr lang="en-US" dirty="0">
                <a:solidFill>
                  <a:schemeClr val="bg1"/>
                </a:solidFill>
                <a:latin typeface="Chalkduster" panose="03050602040202020205" pitchFamily="66" charset="77"/>
              </a:rPr>
              <a:t>• Discuss free text vs structured data</a:t>
            </a:r>
          </a:p>
          <a:p>
            <a:r>
              <a:rPr lang="en-US" dirty="0">
                <a:solidFill>
                  <a:schemeClr val="bg1"/>
                </a:solidFill>
                <a:latin typeface="Chalkduster" panose="03050602040202020205" pitchFamily="66" charset="77"/>
              </a:rPr>
              <a:t>• Describe use cases for EMERSE</a:t>
            </a:r>
          </a:p>
          <a:p>
            <a:r>
              <a:rPr lang="en-US" dirty="0">
                <a:solidFill>
                  <a:schemeClr val="bg1"/>
                </a:solidFill>
                <a:latin typeface="Chalkduster" panose="03050602040202020205" pitchFamily="66" charset="77"/>
              </a:rPr>
              <a:t>• Introduce capabilities of EMERSE</a:t>
            </a:r>
          </a:p>
          <a:p>
            <a:r>
              <a:rPr lang="en-US" dirty="0">
                <a:solidFill>
                  <a:schemeClr val="bg1"/>
                </a:solidFill>
                <a:latin typeface="Chalkduster" panose="03050602040202020205" pitchFamily="66" charset="77"/>
              </a:rPr>
              <a:t>• Show a live demo of EMERSE </a:t>
            </a:r>
          </a:p>
          <a:p>
            <a:endParaRPr lang="en-US" dirty="0">
              <a:solidFill>
                <a:schemeClr val="bg1"/>
              </a:solidFill>
              <a:latin typeface="Chalkduster" panose="03050602040202020205" pitchFamily="66" charset="77"/>
            </a:endParaRPr>
          </a:p>
        </p:txBody>
      </p:sp>
      <p:pic>
        <p:nvPicPr>
          <p:cNvPr id="19" name="Picture 18" descr="transparent background.png">
            <a:extLst>
              <a:ext uri="{FF2B5EF4-FFF2-40B4-BE49-F238E27FC236}">
                <a16:creationId xmlns:a16="http://schemas.microsoft.com/office/drawing/2014/main" id="{BF359507-A5A3-BE47-98AD-EA33D88560D9}"/>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20" name="Rectangle 19">
            <a:extLst>
              <a:ext uri="{FF2B5EF4-FFF2-40B4-BE49-F238E27FC236}">
                <a16:creationId xmlns:a16="http://schemas.microsoft.com/office/drawing/2014/main" id="{880A641E-E25F-8A43-93A4-74872B1897B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032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search engine, kind of like Google, for free text medical record documents</a:t>
            </a:r>
          </a:p>
          <a:p>
            <a:pPr marL="0" indent="0">
              <a:buNone/>
            </a:pPr>
            <a:r>
              <a:rPr lang="en-US" sz="2800" dirty="0">
                <a:latin typeface="Arial" panose="020B0604020202020204" pitchFamily="34" charset="0"/>
                <a:cs typeface="Arial" panose="020B0604020202020204" pitchFamily="34" charset="0"/>
              </a:rPr>
              <a:t>(technically, it’s an </a:t>
            </a:r>
            <a:r>
              <a:rPr lang="en-US" sz="2800" i="1" dirty="0">
                <a:latin typeface="Arial" panose="020B0604020202020204" pitchFamily="34" charset="0"/>
                <a:cs typeface="Arial" panose="020B0604020202020204" pitchFamily="34" charset="0"/>
              </a:rPr>
              <a:t>information retrieval </a:t>
            </a:r>
            <a:r>
              <a:rPr lang="en-US" sz="2800" dirty="0">
                <a:latin typeface="Arial" panose="020B0604020202020204" pitchFamily="34" charset="0"/>
                <a:cs typeface="Arial" panose="020B0604020202020204" pitchFamily="34" charset="0"/>
              </a:rPr>
              <a:t>system)</a:t>
            </a:r>
          </a:p>
          <a:p>
            <a:pPr marL="0" indent="0">
              <a:buNone/>
            </a:pP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Simple to use</a:t>
            </a:r>
          </a:p>
          <a:p>
            <a:pPr marL="457200" lvl="1" indent="0">
              <a:buNone/>
            </a:pPr>
            <a:r>
              <a:rPr lang="en-US" dirty="0">
                <a:latin typeface="Arial" panose="020B0604020202020204" pitchFamily="34" charset="0"/>
                <a:cs typeface="Arial" panose="020B0604020202020204" pitchFamily="34" charset="0"/>
              </a:rPr>
              <a:t>	</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75BD8050-E3B0-824B-A2BC-12D1BFE89E3A}"/>
              </a:ext>
            </a:extLst>
          </p:cNvPr>
          <p:cNvPicPr>
            <a:picLocks noChangeAspect="1"/>
          </p:cNvPicPr>
          <p:nvPr/>
        </p:nvPicPr>
        <p:blipFill>
          <a:blip r:embed="rId3"/>
          <a:stretch>
            <a:fillRect/>
          </a:stretch>
        </p:blipFill>
        <p:spPr>
          <a:xfrm>
            <a:off x="521209" y="2879099"/>
            <a:ext cx="2679192" cy="2398403"/>
          </a:xfrm>
          <a:prstGeom prst="rect">
            <a:avLst/>
          </a:prstGeom>
        </p:spPr>
      </p:pic>
      <p:pic>
        <p:nvPicPr>
          <p:cNvPr id="14" name="Picture 13">
            <a:extLst>
              <a:ext uri="{FF2B5EF4-FFF2-40B4-BE49-F238E27FC236}">
                <a16:creationId xmlns:a16="http://schemas.microsoft.com/office/drawing/2014/main" id="{0A9AE594-F7C8-AD44-9079-7D1660AA9161}"/>
              </a:ext>
            </a:extLst>
          </p:cNvPr>
          <p:cNvPicPr>
            <a:picLocks noChangeAspect="1"/>
          </p:cNvPicPr>
          <p:nvPr/>
        </p:nvPicPr>
        <p:blipFill>
          <a:blip r:embed="rId4"/>
          <a:stretch>
            <a:fillRect/>
          </a:stretch>
        </p:blipFill>
        <p:spPr>
          <a:xfrm>
            <a:off x="3727704" y="3227832"/>
            <a:ext cx="803138" cy="803138"/>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7284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research tool, available at no cost</a:t>
            </a:r>
          </a:p>
          <a:p>
            <a:pPr lvl="1"/>
            <a:r>
              <a:rPr lang="en-US" dirty="0">
                <a:latin typeface="Arial" panose="020B0604020202020204" pitchFamily="34" charset="0"/>
                <a:cs typeface="Arial" panose="020B0604020202020204" pitchFamily="34" charset="0"/>
              </a:rPr>
              <a:t>requires local implementation</a:t>
            </a:r>
          </a:p>
          <a:p>
            <a:pPr lvl="1"/>
            <a:r>
              <a:rPr lang="en-US" dirty="0">
                <a:latin typeface="Arial" panose="020B0604020202020204" pitchFamily="34" charset="0"/>
                <a:cs typeface="Arial" panose="020B0604020202020204" pitchFamily="34" charset="0"/>
              </a:rPr>
              <a:t>picking the right tool for your research is important;  multiple tools are often needed</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3F50F57A-5277-2C4A-92C6-49E898941BFB}"/>
              </a:ext>
            </a:extLst>
          </p:cNvPr>
          <p:cNvPicPr>
            <a:picLocks noChangeAspect="1"/>
          </p:cNvPicPr>
          <p:nvPr/>
        </p:nvPicPr>
        <p:blipFill>
          <a:blip r:embed="rId3"/>
          <a:stretch>
            <a:fillRect/>
          </a:stretch>
        </p:blipFill>
        <p:spPr>
          <a:xfrm>
            <a:off x="2180098" y="3396624"/>
            <a:ext cx="2812526" cy="1685764"/>
          </a:xfrm>
          <a:prstGeom prst="rect">
            <a:avLst/>
          </a:prstGeom>
        </p:spPr>
      </p:pic>
      <p:sp>
        <p:nvSpPr>
          <p:cNvPr id="10" name="Rectangle 9">
            <a:extLst>
              <a:ext uri="{FF2B5EF4-FFF2-40B4-BE49-F238E27FC236}">
                <a16:creationId xmlns:a16="http://schemas.microsoft.com/office/drawing/2014/main" id="{201882B3-F38A-0E46-A10A-9F1AFA0A55E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9143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Unstructured vs Structured Data</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3"/>
          <a:stretch>
            <a:fillRect/>
          </a:stretch>
        </p:blipFill>
        <p:spPr>
          <a:xfrm>
            <a:off x="7504783" y="4393001"/>
            <a:ext cx="1468196" cy="403244"/>
          </a:xfrm>
          <a:prstGeom prst="rect">
            <a:avLst/>
          </a:prstGeom>
        </p:spPr>
      </p:pic>
      <p:graphicFrame>
        <p:nvGraphicFramePr>
          <p:cNvPr id="19" name="Content Placeholder 18">
            <a:extLst>
              <a:ext uri="{FF2B5EF4-FFF2-40B4-BE49-F238E27FC236}">
                <a16:creationId xmlns:a16="http://schemas.microsoft.com/office/drawing/2014/main" id="{4A7D534C-29EB-4E4E-8CD7-01B329031E98}"/>
              </a:ext>
            </a:extLst>
          </p:cNvPr>
          <p:cNvGraphicFramePr>
            <a:graphicFrameLocks noGrp="1"/>
          </p:cNvGraphicFramePr>
          <p:nvPr>
            <p:ph idx="1"/>
            <p:extLst>
              <p:ext uri="{D42A27DB-BD31-4B8C-83A1-F6EECF244321}">
                <p14:modId xmlns:p14="http://schemas.microsoft.com/office/powerpoint/2010/main" val="302879537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
        <p:nvSpPr>
          <p:cNvPr id="7" name="Rectangle 6">
            <a:extLst>
              <a:ext uri="{FF2B5EF4-FFF2-40B4-BE49-F238E27FC236}">
                <a16:creationId xmlns:a16="http://schemas.microsoft.com/office/drawing/2014/main" id="{F1362434-A976-1942-9054-2DCD31DFA4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88584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1782</TotalTime>
  <Words>1930</Words>
  <Application>Microsoft Macintosh PowerPoint</Application>
  <PresentationFormat>On-screen Show (16:9)</PresentationFormat>
  <Paragraphs>401</Paragraphs>
  <Slides>44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Arail</vt:lpstr>
      <vt:lpstr>Arial</vt:lpstr>
      <vt:lpstr>Calibri</vt:lpstr>
      <vt:lpstr>Chalkduster</vt:lpstr>
      <vt:lpstr>Office Theme</vt:lpstr>
      <vt:lpstr>PowerPoint Presentation</vt:lpstr>
      <vt:lpstr>PowerPoint Presentation</vt:lpstr>
      <vt:lpstr>PowerPoint Presentation</vt:lpstr>
      <vt:lpstr>PowerPoint Presentation</vt:lpstr>
      <vt:lpstr>PowerPoint Presentation</vt:lpstr>
      <vt:lpstr>What is EMERSE?</vt:lpstr>
      <vt:lpstr>What is EMERSE?</vt:lpstr>
      <vt:lpstr>Unstructured vs Structured Data</vt:lpstr>
      <vt:lpstr>PowerPoint Presentation</vt:lpstr>
      <vt:lpstr>PowerPoint Presentation</vt:lpstr>
      <vt:lpstr>What isn’t EMERSE?</vt:lpstr>
      <vt:lpstr>EMERSE vs NLP</vt:lpstr>
      <vt:lpstr>EMERSE vs NLP</vt:lpstr>
      <vt:lpstr>Find cohorts</vt:lpstr>
      <vt:lpstr>Find cohorts</vt:lpstr>
      <vt:lpstr>Find cohorts</vt:lpstr>
      <vt:lpstr>Find cohorts</vt:lpstr>
      <vt:lpstr>Working with cohorts</vt:lpstr>
      <vt:lpstr>Highlight documents for chart review</vt:lpstr>
      <vt:lpstr>Chart review</vt:lpstr>
      <vt:lpstr>EMERSE query expansion</vt:lpstr>
      <vt:lpstr>EMERSE query expansion</vt:lpstr>
      <vt:lpstr>EMERSE Synonyms Collection</vt:lpstr>
      <vt:lpstr>EMERSE Synonyms</vt:lpstr>
      <vt:lpstr>EMERSE Bundles</vt:lpstr>
      <vt:lpstr>EMERSE is     fast</vt:lpstr>
      <vt:lpstr>What’s in EMERSE?</vt:lpstr>
      <vt:lpstr>What’s not in EMERSE?</vt:lpstr>
      <vt:lpstr>Typical workflow</vt:lpstr>
      <vt:lpstr>Typical workflow</vt:lpstr>
      <vt:lpstr>Typical workflow</vt:lpstr>
      <vt:lpstr>Publications using EMERSE</vt:lpstr>
      <vt:lpstr>Where is EMERSE?</vt:lpstr>
      <vt:lpstr>The future…</vt:lpstr>
      <vt:lpstr>Who can obtain access?</vt:lpstr>
      <vt:lpstr>Getting EMERSE</vt:lpstr>
      <vt:lpstr>Under the Hood</vt:lpstr>
      <vt:lpstr>Test driving EMERSE</vt:lpstr>
      <vt:lpstr>PowerPoint Presentation</vt:lpstr>
      <vt:lpstr>PowerPoint Presentation</vt:lpstr>
      <vt:lpstr>PowerPoint Presentation</vt:lpstr>
      <vt:lpstr>Acknowledgements</vt:lpstr>
      <vt:lpstr>PowerPoint Presentation</vt:lpstr>
      <vt:lpstr>Live demonstration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340</cp:revision>
  <dcterms:created xsi:type="dcterms:W3CDTF">2019-11-14T17:52:15Z</dcterms:created>
  <dcterms:modified xsi:type="dcterms:W3CDTF">2021-08-18T17:44:18Z</dcterms:modified>
</cp:coreProperties>
</file>