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98" r:id="rId4"/>
    <p:sldId id="265" r:id="rId5"/>
    <p:sldId id="276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3" r:id="rId14"/>
    <p:sldId id="294" r:id="rId15"/>
    <p:sldId id="274" r:id="rId16"/>
    <p:sldId id="277" r:id="rId17"/>
    <p:sldId id="29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6" r:id="rId33"/>
    <p:sldId id="299" r:id="rId34"/>
    <p:sldId id="260" r:id="rId35"/>
    <p:sldId id="297" r:id="rId36"/>
    <p:sldId id="264" r:id="rId37"/>
    <p:sldId id="259" r:id="rId38"/>
    <p:sldId id="300" r:id="rId3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Slab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4" d="100"/>
          <a:sy n="64" d="100"/>
        </p:scale>
        <p:origin x="88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0f23d340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0f23d340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1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EMERSE Networking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Connecting for Prep to Research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9/21/21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</a:t>
            </a:r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2F5F764-4C60-5747-B4C7-ED5D0616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86" y="458025"/>
            <a:ext cx="676809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0A0A59-A6A9-9C4F-B807-D14972C8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86" y="458025"/>
            <a:ext cx="677424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B1D4B0-64CF-494A-BAC9-88317B5A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86" y="458025"/>
            <a:ext cx="6775704" cy="43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4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network: practical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a user do with the counts?</a:t>
            </a:r>
          </a:p>
          <a:p>
            <a:pPr lvl="1"/>
            <a:r>
              <a:rPr lang="en-US" dirty="0"/>
              <a:t>Hope is that it can encourage research collaborations among sites</a:t>
            </a:r>
          </a:p>
          <a:p>
            <a:pPr lvl="1"/>
            <a:r>
              <a:rPr lang="en-US" dirty="0"/>
              <a:t>This still needs to be explored</a:t>
            </a:r>
          </a:p>
          <a:p>
            <a:pPr lvl="1"/>
            <a:r>
              <a:rPr lang="en-US" dirty="0"/>
              <a:t>Similar issues to use of i2b2/ACT</a:t>
            </a:r>
          </a:p>
          <a:p>
            <a:pPr lvl="1"/>
            <a:endParaRPr lang="en-US" dirty="0"/>
          </a:p>
          <a:p>
            <a:r>
              <a:rPr lang="en-US" dirty="0"/>
              <a:t>Why should a site bother?</a:t>
            </a:r>
          </a:p>
          <a:p>
            <a:pPr lvl="1"/>
            <a:r>
              <a:rPr lang="en-US" dirty="0"/>
              <a:t>No additional software needs to be installed or maintained</a:t>
            </a:r>
          </a:p>
          <a:p>
            <a:pPr lvl="1"/>
            <a:r>
              <a:rPr lang="en-US" dirty="0"/>
              <a:t>Everything is already built into EMERSE</a:t>
            </a:r>
          </a:p>
          <a:p>
            <a:pPr lvl="1"/>
            <a:r>
              <a:rPr lang="en-US" dirty="0"/>
              <a:t>The network component just needs to be turned on and configured</a:t>
            </a:r>
          </a:p>
          <a:p>
            <a:pPr lvl="1"/>
            <a:r>
              <a:rPr lang="en-US" dirty="0"/>
              <a:t>Sites have to feel “comfortable” with this setup, but we have made great efforts to enable this in a secure and trustworthy manner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5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network: two phases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1: Obfuscated counts</a:t>
            </a:r>
          </a:p>
          <a:p>
            <a:pPr lvl="1"/>
            <a:r>
              <a:rPr lang="en-US" dirty="0"/>
              <a:t>Technical work is complete</a:t>
            </a:r>
          </a:p>
          <a:p>
            <a:pPr lvl="1"/>
            <a:r>
              <a:rPr lang="en-US" dirty="0"/>
              <a:t>Goal now is to get sites to agree to participate</a:t>
            </a:r>
          </a:p>
          <a:p>
            <a:pPr lvl="1"/>
            <a:endParaRPr lang="en-US" dirty="0"/>
          </a:p>
          <a:p>
            <a:r>
              <a:rPr lang="en-US" dirty="0"/>
              <a:t>Phase 2: Shared Search Term “Bundles”</a:t>
            </a:r>
          </a:p>
          <a:p>
            <a:pPr lvl="1"/>
            <a:r>
              <a:rPr lang="en-US" dirty="0"/>
              <a:t>Sharing of saved search terms across sites</a:t>
            </a:r>
          </a:p>
          <a:p>
            <a:pPr lvl="1"/>
            <a:r>
              <a:rPr lang="en-US" dirty="0"/>
              <a:t>Users can already share Bundles internally to all users</a:t>
            </a:r>
          </a:p>
          <a:p>
            <a:pPr lvl="1"/>
            <a:r>
              <a:rPr lang="en-US" dirty="0"/>
              <a:t>This can promote re-use of search knowledge</a:t>
            </a:r>
          </a:p>
          <a:p>
            <a:pPr lvl="1"/>
            <a:r>
              <a:rPr lang="en-US" dirty="0"/>
              <a:t>Have already had a request for this feature from a multi-site study involving EMERSE sites</a:t>
            </a:r>
          </a:p>
          <a:p>
            <a:pPr lvl="1"/>
            <a:r>
              <a:rPr lang="en-US" dirty="0"/>
              <a:t>Technical work still required, but will leverage existing network components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2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architecture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4537461-42AC-E049-96A9-72143488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1064874"/>
            <a:ext cx="6400800" cy="39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4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Built with security in mind</a:t>
            </a:r>
          </a:p>
          <a:p>
            <a:r>
              <a:rPr lang="en-US" dirty="0"/>
              <a:t>Developed with input from the Michigan Medicine Information Assurance (IA;  aka IT security) team</a:t>
            </a:r>
          </a:p>
          <a:p>
            <a:r>
              <a:rPr lang="en-US" dirty="0"/>
              <a:t>Has undergone external (from the EMERSE team) code reviews, penetration testing, vulnerability scans, architectural reviews</a:t>
            </a:r>
          </a:p>
          <a:p>
            <a:r>
              <a:rPr lang="en-US" dirty="0"/>
              <a:t>Has received the approval of IA</a:t>
            </a:r>
          </a:p>
          <a:p>
            <a:r>
              <a:rPr lang="en-US" dirty="0"/>
              <a:t>Requires ongoing reviews</a:t>
            </a:r>
          </a:p>
        </p:txBody>
      </p:sp>
    </p:spTree>
    <p:extLst>
      <p:ext uri="{BB962C8B-B14F-4D97-AF65-F5344CB8AC3E}">
        <p14:creationId xmlns:p14="http://schemas.microsoft.com/office/powerpoint/2010/main" val="427038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No “data” are transmitted</a:t>
            </a:r>
          </a:p>
          <a:p>
            <a:r>
              <a:rPr lang="en-US" dirty="0"/>
              <a:t>No data/text/no protected health information ever leaves a local EMERSE instance.</a:t>
            </a:r>
          </a:p>
          <a:p>
            <a:r>
              <a:rPr lang="en-US" dirty="0"/>
              <a:t>No data/text/no protected health information ever travels across the network</a:t>
            </a:r>
          </a:p>
          <a:p>
            <a:r>
              <a:rPr lang="en-US" dirty="0"/>
              <a:t>Only obfuscated counts are sent out by each EMERSE instance – this is not even considered to be clinical data (no data use agreement is needed)</a:t>
            </a:r>
          </a:p>
        </p:txBody>
      </p:sp>
    </p:spTree>
    <p:extLst>
      <p:ext uri="{BB962C8B-B14F-4D97-AF65-F5344CB8AC3E}">
        <p14:creationId xmlns:p14="http://schemas.microsoft.com/office/powerpoint/2010/main" val="365443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Obfuscation</a:t>
            </a:r>
          </a:p>
          <a:p>
            <a:r>
              <a:rPr lang="en-US" dirty="0"/>
              <a:t>Obfuscation is determined locally by each site</a:t>
            </a:r>
          </a:p>
          <a:p>
            <a:r>
              <a:rPr lang="en-US" dirty="0"/>
              <a:t>Each site has control over the approach for obfuscation</a:t>
            </a:r>
          </a:p>
        </p:txBody>
      </p:sp>
    </p:spTree>
    <p:extLst>
      <p:ext uri="{BB962C8B-B14F-4D97-AF65-F5344CB8AC3E}">
        <p14:creationId xmlns:p14="http://schemas.microsoft.com/office/powerpoint/2010/main" val="290593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#2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06D0DD6-F4F6-6640-B67C-1F4130C6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" y="1144125"/>
            <a:ext cx="7933007" cy="37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Session will be recorded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Feel free to use the zoom CHAT feature to submit questions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Program overview: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EMERSE Background, Networking Functional Overview &amp; Demo  - David Hanauer, </a:t>
            </a:r>
            <a:br>
              <a:rPr lang="en" dirty="0"/>
            </a:br>
            <a:r>
              <a:rPr lang="en" dirty="0"/>
              <a:t>                   Director of  MICHR  Informatics Program, Associate Professor - 25 min.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Q&amp;A - 5 min.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	EMERSE Network Terms of Use Document - Rebecca Hulea, Compliance          </a:t>
            </a:r>
            <a:br>
              <a:rPr lang="en" dirty="0"/>
            </a:br>
            <a:r>
              <a:rPr lang="en" dirty="0"/>
              <a:t>                   Director, Michigan Medicine Compliance - 15 min.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	Q&amp;A - 15 min.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Thresholds</a:t>
            </a:r>
          </a:p>
          <a:p>
            <a:r>
              <a:rPr lang="en-US" dirty="0"/>
              <a:t>Thresholds are controlled by each site</a:t>
            </a:r>
          </a:p>
          <a:p>
            <a:r>
              <a:rPr lang="en-US" dirty="0"/>
              <a:t>Thresholds are important to prevent a user from narrowing a query down to extremely small samples sizes, which could potentially identify and individual.</a:t>
            </a:r>
          </a:p>
        </p:txBody>
      </p:sp>
    </p:spTree>
    <p:extLst>
      <p:ext uri="{BB962C8B-B14F-4D97-AF65-F5344CB8AC3E}">
        <p14:creationId xmlns:p14="http://schemas.microsoft.com/office/powerpoint/2010/main" val="1448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#3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CDAB1E-6049-0C45-8249-B0D691C0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" y="1144125"/>
            <a:ext cx="8165592" cy="35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2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Encryption</a:t>
            </a:r>
          </a:p>
          <a:p>
            <a:r>
              <a:rPr lang="en-US" dirty="0"/>
              <a:t>Connections between sites are encrypted</a:t>
            </a:r>
          </a:p>
        </p:txBody>
      </p:sp>
    </p:spTree>
    <p:extLst>
      <p:ext uri="{BB962C8B-B14F-4D97-AF65-F5344CB8AC3E}">
        <p14:creationId xmlns:p14="http://schemas.microsoft.com/office/powerpoint/2010/main" val="325774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Authentication</a:t>
            </a:r>
          </a:p>
          <a:p>
            <a:r>
              <a:rPr lang="en-US" dirty="0"/>
              <a:t>Each site authenticates to the broker by a username and password, over a secure TLS connection</a:t>
            </a:r>
          </a:p>
          <a:p>
            <a:r>
              <a:rPr lang="en-US" dirty="0"/>
              <a:t>This helps ensure attackers don’t try to directly connect to the message broker, or that one site doesn’t attempt to impersonate another</a:t>
            </a:r>
          </a:p>
        </p:txBody>
      </p:sp>
    </p:spTree>
    <p:extLst>
      <p:ext uri="{BB962C8B-B14F-4D97-AF65-F5344CB8AC3E}">
        <p14:creationId xmlns:p14="http://schemas.microsoft.com/office/powerpoint/2010/main" val="151361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Query limits</a:t>
            </a:r>
          </a:p>
          <a:p>
            <a:r>
              <a:rPr lang="en-US" dirty="0"/>
              <a:t>Sites can set a limit for how many queries a user can submit in a given time</a:t>
            </a:r>
          </a:p>
          <a:p>
            <a:r>
              <a:rPr lang="en-US" dirty="0"/>
              <a:t>This can help prevent a user from running the same query over-and-over to try to “guess” the real count</a:t>
            </a:r>
          </a:p>
        </p:txBody>
      </p:sp>
    </p:spTree>
    <p:extLst>
      <p:ext uri="{BB962C8B-B14F-4D97-AF65-F5344CB8AC3E}">
        <p14:creationId xmlns:p14="http://schemas.microsoft.com/office/powerpoint/2010/main" val="326554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Randomized response times</a:t>
            </a:r>
          </a:p>
          <a:p>
            <a:r>
              <a:rPr lang="en-US" dirty="0"/>
              <a:t>In general, smaller counts can be returned faster, especially 0 counts.</a:t>
            </a:r>
          </a:p>
          <a:p>
            <a:r>
              <a:rPr lang="en-US" dirty="0"/>
              <a:t>Random amounts of delays are added to each response time</a:t>
            </a:r>
          </a:p>
          <a:p>
            <a:r>
              <a:rPr lang="en-US" dirty="0"/>
              <a:t>This helps prevent a malicious person from trying to estimate the count based on the response time</a:t>
            </a:r>
          </a:p>
        </p:txBody>
      </p:sp>
    </p:spTree>
    <p:extLst>
      <p:ext uri="{BB962C8B-B14F-4D97-AF65-F5344CB8AC3E}">
        <p14:creationId xmlns:p14="http://schemas.microsoft.com/office/powerpoint/2010/main" val="378144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Detailed audit logs</a:t>
            </a:r>
          </a:p>
          <a:p>
            <a:r>
              <a:rPr lang="en-US" dirty="0"/>
              <a:t>All sites maintain their own audit logs and track details about both incoming and outgoing queries</a:t>
            </a:r>
          </a:p>
        </p:txBody>
      </p:sp>
    </p:spTree>
    <p:extLst>
      <p:ext uri="{BB962C8B-B14F-4D97-AF65-F5344CB8AC3E}">
        <p14:creationId xmlns:p14="http://schemas.microsoft.com/office/powerpoint/2010/main" val="12738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#8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5CD769-5293-F04E-B99C-5706538B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1144125"/>
            <a:ext cx="7123176" cy="38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5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Built-in firewall</a:t>
            </a:r>
          </a:p>
          <a:p>
            <a:r>
              <a:rPr lang="en-US" dirty="0"/>
              <a:t>Each site has its own firewall which allows them to:</a:t>
            </a:r>
          </a:p>
          <a:p>
            <a:pPr lvl="1"/>
            <a:r>
              <a:rPr lang="en-US" dirty="0"/>
              <a:t>Block a specific site on the network (all users from that site)</a:t>
            </a:r>
          </a:p>
          <a:p>
            <a:pPr lvl="1"/>
            <a:r>
              <a:rPr lang="en-US" dirty="0"/>
              <a:t>Block a specific user from a specific site on the network (including local/internal users as well as external users)</a:t>
            </a:r>
          </a:p>
        </p:txBody>
      </p:sp>
    </p:spTree>
    <p:extLst>
      <p:ext uri="{BB962C8B-B14F-4D97-AF65-F5344CB8AC3E}">
        <p14:creationId xmlns:p14="http://schemas.microsoft.com/office/powerpoint/2010/main" val="124658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#9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2A8DBAB-EAA9-EA40-945C-34ADADEF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" y="1233962"/>
            <a:ext cx="8257032" cy="33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4B74-353F-4D8B-8BAD-747929E2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EMERSE Background, Networking Functional Overview &amp; Demo</a:t>
            </a:r>
          </a:p>
        </p:txBody>
      </p:sp>
    </p:spTree>
    <p:extLst>
      <p:ext uri="{BB962C8B-B14F-4D97-AF65-F5344CB8AC3E}">
        <p14:creationId xmlns:p14="http://schemas.microsoft.com/office/powerpoint/2010/main" val="56898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Outbound connections only</a:t>
            </a:r>
          </a:p>
          <a:p>
            <a:r>
              <a:rPr lang="en-US" dirty="0"/>
              <a:t>All sites only need to make an outbound connection to the query coordinator</a:t>
            </a:r>
          </a:p>
          <a:p>
            <a:r>
              <a:rPr lang="en-US" dirty="0"/>
              <a:t>No inbound connections are needed</a:t>
            </a:r>
          </a:p>
          <a:p>
            <a:r>
              <a:rPr lang="en-US" dirty="0"/>
              <a:t>No network security firewall exceptions need to be made</a:t>
            </a:r>
          </a:p>
          <a:p>
            <a:r>
              <a:rPr lang="en-US" dirty="0"/>
              <a:t>The EMERSE server can be maintained behind the secure firewalls of each institution</a:t>
            </a:r>
          </a:p>
          <a:p>
            <a:pPr lvl="1"/>
            <a:r>
              <a:rPr lang="en-US" dirty="0"/>
              <a:t>The server simply has to be able to make an outbound connection, but most server configurations should be capable of doing that while keeping the system secure</a:t>
            </a:r>
          </a:p>
        </p:txBody>
      </p:sp>
    </p:spTree>
    <p:extLst>
      <p:ext uri="{BB962C8B-B14F-4D97-AF65-F5344CB8AC3E}">
        <p14:creationId xmlns:p14="http://schemas.microsoft.com/office/powerpoint/2010/main" val="354395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security feature #11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000" b="1" dirty="0"/>
              <a:t>Terms of Use</a:t>
            </a:r>
          </a:p>
          <a:p>
            <a:r>
              <a:rPr lang="en-US" dirty="0"/>
              <a:t>For </a:t>
            </a:r>
            <a:r>
              <a:rPr lang="en-US" i="1" dirty="0"/>
              <a:t>every</a:t>
            </a:r>
            <a:r>
              <a:rPr lang="en-US" dirty="0"/>
              <a:t> EMERSE session, the network Terms of use will be shown to the user and they will have to agree to the Terms</a:t>
            </a:r>
          </a:p>
          <a:p>
            <a:r>
              <a:rPr lang="en-US" dirty="0"/>
              <a:t>The Terms are brief and written in easily understandable language</a:t>
            </a:r>
          </a:p>
        </p:txBody>
      </p:sp>
    </p:spTree>
    <p:extLst>
      <p:ext uri="{BB962C8B-B14F-4D97-AF65-F5344CB8AC3E}">
        <p14:creationId xmlns:p14="http://schemas.microsoft.com/office/powerpoint/2010/main" val="510005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</a:t>
            </a:r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2F5F764-4C60-5747-B4C7-ED5D0616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86" y="458025"/>
            <a:ext cx="676809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98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5388-0908-4CDB-8E22-95712149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Terms of Use Document</a:t>
            </a:r>
          </a:p>
        </p:txBody>
      </p:sp>
    </p:spTree>
    <p:extLst>
      <p:ext uri="{BB962C8B-B14F-4D97-AF65-F5344CB8AC3E}">
        <p14:creationId xmlns:p14="http://schemas.microsoft.com/office/powerpoint/2010/main" val="305331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B93F-D4CF-4F20-B803-C34348A4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Understanding – Terms of Use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14EA0-2423-4787-B0EE-13884E1F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899" y="1489824"/>
            <a:ext cx="4937135" cy="30789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Network Agreement describes terms of use for network participants</a:t>
            </a:r>
          </a:p>
          <a:p>
            <a:pPr>
              <a:spcAft>
                <a:spcPts val="600"/>
              </a:spcAft>
            </a:pPr>
            <a:r>
              <a:rPr lang="en-US" dirty="0"/>
              <a:t>Network sites are responsible for its users and setting up security / privacy features</a:t>
            </a:r>
          </a:p>
          <a:p>
            <a:pPr>
              <a:spcAft>
                <a:spcPts val="600"/>
              </a:spcAft>
            </a:pPr>
            <a:r>
              <a:rPr lang="en-US" dirty="0"/>
              <a:t>Network sites may withdraw participation at anytime</a:t>
            </a:r>
          </a:p>
          <a:p>
            <a:pPr>
              <a:spcAft>
                <a:spcPts val="600"/>
              </a:spcAft>
            </a:pPr>
            <a:r>
              <a:rPr lang="en-US" dirty="0"/>
              <a:t>Network Terms of Use requires acknowledgement of understanding (institutional signature on the document)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03FC2-E5DD-42F5-9995-C4FF3C81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449" y="1202436"/>
            <a:ext cx="2821651" cy="36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B93F-D4CF-4F20-B803-C34348A4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Privacy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14EA0-2423-4787-B0EE-13884E1F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899" y="1489824"/>
            <a:ext cx="4937135" cy="3078900"/>
          </a:xfrm>
        </p:spPr>
        <p:txBody>
          <a:bodyPr>
            <a:normAutofit/>
          </a:bodyPr>
          <a:lstStyle/>
          <a:p>
            <a:r>
              <a:rPr lang="en-US" dirty="0"/>
              <a:t>Obfuscated Counts only – no PHI</a:t>
            </a:r>
          </a:p>
          <a:p>
            <a:r>
              <a:rPr lang="en-US" dirty="0"/>
              <a:t>Limits the number of queries:</a:t>
            </a:r>
          </a:p>
          <a:p>
            <a:pPr lvl="1"/>
            <a:r>
              <a:rPr lang="en-US" dirty="0"/>
              <a:t>By site</a:t>
            </a:r>
          </a:p>
          <a:p>
            <a:pPr lvl="1"/>
            <a:r>
              <a:rPr lang="en-US" dirty="0"/>
              <a:t>By individuals</a:t>
            </a:r>
          </a:p>
          <a:p>
            <a:r>
              <a:rPr lang="en-US" dirty="0"/>
              <a:t>Monitor / track search logs for users across all sites</a:t>
            </a:r>
          </a:p>
          <a:p>
            <a:r>
              <a:rPr lang="en-US" dirty="0"/>
              <a:t>Randomizes returned search time</a:t>
            </a:r>
          </a:p>
          <a:p>
            <a:r>
              <a:rPr lang="en-US" dirty="0"/>
              <a:t>Block users and sites</a:t>
            </a:r>
          </a:p>
          <a:p>
            <a:r>
              <a:rPr lang="en-US" dirty="0"/>
              <a:t>Users agree to Privacy Terms of use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0F9E4-9E41-4124-A35F-0A8DC9D2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449" y="1263907"/>
            <a:ext cx="2802158" cy="3653675"/>
          </a:xfrm>
          <a:prstGeom prst="rect">
            <a:avLst/>
          </a:prstGeom>
        </p:spPr>
      </p:pic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054BC12E-66C2-42B0-B479-677DB7E46F2A}"/>
              </a:ext>
            </a:extLst>
          </p:cNvPr>
          <p:cNvSpPr/>
          <p:nvPr/>
        </p:nvSpPr>
        <p:spPr>
          <a:xfrm>
            <a:off x="6188422" y="2271252"/>
            <a:ext cx="2324347" cy="12919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007"/>
              <a:gd name="adj6" fmla="val -62415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7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B93F-D4CF-4F20-B803-C34348A4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14EA0-2423-4787-B0EE-13884E1F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899" y="1489824"/>
            <a:ext cx="4937135" cy="3078900"/>
          </a:xfrm>
        </p:spPr>
        <p:txBody>
          <a:bodyPr>
            <a:normAutofit/>
          </a:bodyPr>
          <a:lstStyle/>
          <a:p>
            <a:r>
              <a:rPr lang="en-US" dirty="0"/>
              <a:t>Allow Network sites to run queries</a:t>
            </a:r>
          </a:p>
          <a:p>
            <a:r>
              <a:rPr lang="en-US" dirty="0"/>
              <a:t>Educate Users</a:t>
            </a:r>
          </a:p>
          <a:p>
            <a:r>
              <a:rPr lang="en-US" dirty="0"/>
              <a:t>Provide oversight of users</a:t>
            </a:r>
          </a:p>
          <a:p>
            <a:r>
              <a:rPr lang="en-US" dirty="0"/>
              <a:t>Monitor access / terminate when no longer needed by a user</a:t>
            </a:r>
          </a:p>
          <a:p>
            <a:r>
              <a:rPr lang="en-US" dirty="0"/>
              <a:t>Investigate concerns of other Network sites when raised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0F9E4-9E41-4124-A35F-0A8DC9D28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49" y="1263907"/>
            <a:ext cx="2802158" cy="36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63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9AFD-838B-450A-BD80-EC98422C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Finalizing the Network Terms of Use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F59900-F6D0-4FF5-82F2-BA80DFB5C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64258"/>
              </p:ext>
            </p:extLst>
          </p:nvPr>
        </p:nvGraphicFramePr>
        <p:xfrm>
          <a:off x="722298" y="2220686"/>
          <a:ext cx="7599509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19172">
                  <a:extLst>
                    <a:ext uri="{9D8B030D-6E8A-4147-A177-3AD203B41FA5}">
                      <a16:colId xmlns:a16="http://schemas.microsoft.com/office/drawing/2014/main" val="835030929"/>
                    </a:ext>
                  </a:extLst>
                </a:gridCol>
                <a:gridCol w="3180337">
                  <a:extLst>
                    <a:ext uri="{9D8B030D-6E8A-4147-A177-3AD203B41FA5}">
                      <a16:colId xmlns:a16="http://schemas.microsoft.com/office/drawing/2014/main" val="3073455436"/>
                    </a:ext>
                  </a:extLst>
                </a:gridCol>
              </a:tblGrid>
              <a:tr h="676195">
                <a:tc>
                  <a:txBody>
                    <a:bodyPr/>
                    <a:lstStyle/>
                    <a:p>
                      <a:r>
                        <a:rPr lang="en-US" b="1" dirty="0"/>
                        <a:t>Ready to implement networking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Acknowledge use terms are in place and will abide by use terms by Signing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07674"/>
                  </a:ext>
                </a:extLst>
              </a:tr>
              <a:tr h="635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 ready to implement networking phase</a:t>
                      </a:r>
                    </a:p>
                    <a:p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Don’t sign until all use terms are in place and agree to be bound by use terms.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5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29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C895-8628-493E-AED2-49A6C0B6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D6CF5-FABE-4858-BF63-7454A39A2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the date </a:t>
            </a:r>
          </a:p>
          <a:p>
            <a:pPr lvl="1"/>
            <a:r>
              <a:rPr lang="en-US" dirty="0"/>
              <a:t>10/19/21</a:t>
            </a:r>
          </a:p>
          <a:p>
            <a:pPr lvl="1"/>
            <a:r>
              <a:rPr lang="en-US" dirty="0"/>
              <a:t>12-1:30 p.m. ET</a:t>
            </a:r>
          </a:p>
          <a:p>
            <a:pPr lvl="1"/>
            <a:r>
              <a:rPr lang="en-US" dirty="0"/>
              <a:t>Making Sense of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38742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9798-0823-484D-B6DD-76A5AB27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system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C3B65-C511-3C4D-88AD-6998DEB58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engine for clinical documents in the electronic health record (EHR)</a:t>
            </a:r>
          </a:p>
          <a:p>
            <a:r>
              <a:rPr lang="en-US" dirty="0"/>
              <a:t>Originally built for local use only to query for details in clinical notes (diagnoses, symptoms, medications, complications, and much more)</a:t>
            </a:r>
          </a:p>
          <a:p>
            <a:r>
              <a:rPr lang="en-US" dirty="0"/>
              <a:t>These notes contain protected health information</a:t>
            </a:r>
          </a:p>
          <a:p>
            <a:r>
              <a:rPr lang="en-US" dirty="0"/>
              <a:t>Access to the data is limited based on a variety of factors (e.g., IRB approval for research).</a:t>
            </a:r>
          </a:p>
          <a:p>
            <a:r>
              <a:rPr lang="en-US" dirty="0"/>
              <a:t>Audit logs are maintained</a:t>
            </a:r>
          </a:p>
          <a:p>
            <a:r>
              <a:rPr lang="en-US" dirty="0"/>
              <a:t>EMERSE is being deployed at multiple institutions nationwide</a:t>
            </a:r>
          </a:p>
          <a:p>
            <a:pPr lvl="1"/>
            <a:r>
              <a:rPr lang="en-US" dirty="0"/>
              <a:t>Each site manages their own: system, data, users, security, access privileges, etc.</a:t>
            </a:r>
          </a:p>
        </p:txBody>
      </p:sp>
    </p:spTree>
    <p:extLst>
      <p:ext uri="{BB962C8B-B14F-4D97-AF65-F5344CB8AC3E}">
        <p14:creationId xmlns:p14="http://schemas.microsoft.com/office/powerpoint/2010/main" val="291618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9798-0823-484D-B6DD-76A5AB27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0" y="548640"/>
            <a:ext cx="8368200" cy="2651759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EMERSE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standard 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(non-network</a:t>
            </a:r>
            <a:br>
              <a:rPr lang="en-US" dirty="0"/>
            </a:br>
            <a:r>
              <a:rPr lang="en-US" dirty="0"/>
              <a:t>view)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BE95E-1BA8-2E48-8535-ED4260E1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20" y="502920"/>
            <a:ext cx="5835172" cy="43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1842-4B5F-AA4C-964C-49A7560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 – network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A3A2-ACC1-0B40-9BDA-2BDFDDBBF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900" y="1489824"/>
            <a:ext cx="8368200" cy="3393072"/>
          </a:xfrm>
        </p:spPr>
        <p:txBody>
          <a:bodyPr>
            <a:normAutofit/>
          </a:bodyPr>
          <a:lstStyle/>
          <a:p>
            <a:r>
              <a:rPr lang="en-US" dirty="0"/>
              <a:t>Is there any way to link these sites together in a secure manner to allow limited querying at other sites? </a:t>
            </a:r>
          </a:p>
          <a:p>
            <a:pPr lvl="1"/>
            <a:r>
              <a:rPr lang="en-US" dirty="0"/>
              <a:t>Nothing like this has been done for free text</a:t>
            </a:r>
          </a:p>
          <a:p>
            <a:pPr lvl="1"/>
            <a:r>
              <a:rPr lang="en-US" dirty="0"/>
              <a:t>Could be useful for developing a study, estimating cohorts (preparatory to research), finding collaborating institutions</a:t>
            </a:r>
          </a:p>
          <a:p>
            <a:r>
              <a:rPr lang="en-US" dirty="0"/>
              <a:t>For structured data, there is a precedent for this type of network: i2b2 SHRINE/ACT</a:t>
            </a:r>
          </a:p>
          <a:p>
            <a:pPr lvl="1"/>
            <a:r>
              <a:rPr lang="en-US" dirty="0"/>
              <a:t>ACT–Accrual to Clinical Trials–allows users to use structured data (e.g., diagnosis codes) to query other sites for obfuscated counts</a:t>
            </a:r>
          </a:p>
          <a:p>
            <a:pPr lvl="1"/>
            <a:r>
              <a:rPr lang="en-US" dirty="0"/>
              <a:t>SHRINE–Shared Health Research Information Network</a:t>
            </a:r>
          </a:p>
          <a:p>
            <a:r>
              <a:rPr lang="en-US" dirty="0"/>
              <a:t>EMERSE network is inspired by, but independent from, i2b2/ACT</a:t>
            </a:r>
          </a:p>
        </p:txBody>
      </p:sp>
    </p:spTree>
    <p:extLst>
      <p:ext uri="{BB962C8B-B14F-4D97-AF65-F5344CB8AC3E}">
        <p14:creationId xmlns:p14="http://schemas.microsoft.com/office/powerpoint/2010/main" val="20883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i2b2 SHRINE/ACT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FBD2E8D-44B9-164B-ABFA-84E1B0CE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" y="1384937"/>
            <a:ext cx="9144000" cy="35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6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i2b2 SHRINE/ACT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E355D4B-0BD6-1E45-950C-8B9551C9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967" y="84847"/>
            <a:ext cx="5285050" cy="49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554-4C64-E446-AF30-AB5A3D3B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EMERSE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28CD816-1A59-E448-89A2-76F647BA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86" y="458025"/>
            <a:ext cx="677424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974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1316</Words>
  <Application>Microsoft Office PowerPoint</Application>
  <PresentationFormat>On-screen Show (16:9)</PresentationFormat>
  <Paragraphs>148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Roboto</vt:lpstr>
      <vt:lpstr>Roboto Slab</vt:lpstr>
      <vt:lpstr>Arial</vt:lpstr>
      <vt:lpstr>Marina</vt:lpstr>
      <vt:lpstr>EMERSE Networking</vt:lpstr>
      <vt:lpstr>Welcome</vt:lpstr>
      <vt:lpstr>EMERSE Background, Networking Functional Overview &amp; Demo</vt:lpstr>
      <vt:lpstr>EMERSE – system background</vt:lpstr>
      <vt:lpstr>EMERSE  standard view  (non-network view)</vt:lpstr>
      <vt:lpstr>EMERSE – network background</vt:lpstr>
      <vt:lpstr>i2b2 SHRINE/ACT</vt:lpstr>
      <vt:lpstr>i2b2 SHRINE/ACT</vt:lpstr>
      <vt:lpstr>EMERSE</vt:lpstr>
      <vt:lpstr>EMERSE</vt:lpstr>
      <vt:lpstr>EMERSE</vt:lpstr>
      <vt:lpstr>EMERSE</vt:lpstr>
      <vt:lpstr>EMERSE – network: practical questions</vt:lpstr>
      <vt:lpstr>EMERSE – network: two phases</vt:lpstr>
      <vt:lpstr>EMERSE – network architecture</vt:lpstr>
      <vt:lpstr>EMERSE – network security</vt:lpstr>
      <vt:lpstr>EMERSE – network security feature #1</vt:lpstr>
      <vt:lpstr>EMERSE – network security feature #2</vt:lpstr>
      <vt:lpstr>EMERSE – network security feature #2</vt:lpstr>
      <vt:lpstr>EMERSE – network security feature #3</vt:lpstr>
      <vt:lpstr>EMERSE – network security feature #3</vt:lpstr>
      <vt:lpstr>EMERSE – network security feature #4</vt:lpstr>
      <vt:lpstr>EMERSE – network security feature #5</vt:lpstr>
      <vt:lpstr>EMERSE – network security feature #6</vt:lpstr>
      <vt:lpstr>EMERSE – network security feature #7</vt:lpstr>
      <vt:lpstr>EMERSE – network security feature #8</vt:lpstr>
      <vt:lpstr>EMERSE – network security feature #8</vt:lpstr>
      <vt:lpstr>EMERSE – network security feature #9</vt:lpstr>
      <vt:lpstr>EMERSE – network security feature #9</vt:lpstr>
      <vt:lpstr>EMERSE – network security feature #10</vt:lpstr>
      <vt:lpstr>EMERSE – network security feature #11</vt:lpstr>
      <vt:lpstr>EMERSE</vt:lpstr>
      <vt:lpstr>Network Terms of Use Document</vt:lpstr>
      <vt:lpstr>Approach to Understanding – Terms of Use </vt:lpstr>
      <vt:lpstr>Data Privacy Features</vt:lpstr>
      <vt:lpstr>Participation Rules</vt:lpstr>
      <vt:lpstr>Finalizing the Network Terms of Use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EMERSE Networking</dc:title>
  <dc:creator>Hulea, Rebecca</dc:creator>
  <cp:lastModifiedBy>Ferguson, Lisa</cp:lastModifiedBy>
  <cp:revision>41</cp:revision>
  <dcterms:modified xsi:type="dcterms:W3CDTF">2021-09-21T12:48:07Z</dcterms:modified>
</cp:coreProperties>
</file>