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20" r:id="rId2"/>
    <p:sldId id="256" r:id="rId3"/>
    <p:sldId id="347" r:id="rId4"/>
    <p:sldId id="358" r:id="rId5"/>
    <p:sldId id="355" r:id="rId6"/>
    <p:sldId id="359" r:id="rId7"/>
    <p:sldId id="356" r:id="rId8"/>
    <p:sldId id="360" r:id="rId9"/>
    <p:sldId id="354" r:id="rId10"/>
    <p:sldId id="361" r:id="rId11"/>
    <p:sldId id="286" r:id="rId12"/>
    <p:sldId id="294" r:id="rId13"/>
    <p:sldId id="292" r:id="rId14"/>
    <p:sldId id="308" r:id="rId15"/>
    <p:sldId id="289" r:id="rId16"/>
    <p:sldId id="290" r:id="rId17"/>
    <p:sldId id="293" r:id="rId18"/>
    <p:sldId id="346" r:id="rId19"/>
    <p:sldId id="362" r:id="rId20"/>
    <p:sldId id="311" r:id="rId21"/>
    <p:sldId id="309" r:id="rId22"/>
    <p:sldId id="310" r:id="rId23"/>
    <p:sldId id="302" r:id="rId24"/>
    <p:sldId id="303" r:id="rId25"/>
    <p:sldId id="304" r:id="rId26"/>
    <p:sldId id="306" r:id="rId27"/>
    <p:sldId id="350" r:id="rId28"/>
    <p:sldId id="305" r:id="rId29"/>
    <p:sldId id="349"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EE9"/>
    <a:srgbClr val="009DDD"/>
    <a:srgbClr val="FF2BF0"/>
    <a:srgbClr val="D3002A"/>
    <a:srgbClr val="C70E1E"/>
    <a:srgbClr val="FF002A"/>
    <a:srgbClr val="F0F8F8"/>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29</a:t>
            </a:fld>
            <a:endParaRPr lang="en-US"/>
          </a:p>
        </p:txBody>
      </p:sp>
    </p:spTree>
    <p:extLst>
      <p:ext uri="{BB962C8B-B14F-4D97-AF65-F5344CB8AC3E}">
        <p14:creationId xmlns:p14="http://schemas.microsoft.com/office/powerpoint/2010/main" val="143764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10/18/21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Bringing Data To The People: How A Secure, Self-Service, Free Text Search Tool Can Empower Clinical Research Teams And Improve Productivity</a:t>
            </a:r>
          </a:p>
        </p:txBody>
      </p:sp>
      <p:sp>
        <p:nvSpPr>
          <p:cNvPr id="2" name="TextBox 1">
            <a:extLst>
              <a:ext uri="{FF2B5EF4-FFF2-40B4-BE49-F238E27FC236}">
                <a16:creationId xmlns:a16="http://schemas.microsoft.com/office/drawing/2014/main" id="{E80C775F-8E8B-6945-BD72-B494402A7F98}"/>
              </a:ext>
            </a:extLst>
          </p:cNvPr>
          <p:cNvSpPr txBox="1"/>
          <p:nvPr/>
        </p:nvSpPr>
        <p:spPr>
          <a:xfrm>
            <a:off x="6432804" y="2971573"/>
            <a:ext cx="2367956"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October 19, 2021</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pic>
        <p:nvPicPr>
          <p:cNvPr id="6" name="Picture 5" descr="A picture containing toy, doll&#10;&#10;Description automatically generated">
            <a:extLst>
              <a:ext uri="{FF2B5EF4-FFF2-40B4-BE49-F238E27FC236}">
                <a16:creationId xmlns:a16="http://schemas.microsoft.com/office/drawing/2014/main" id="{59EA0DED-33B6-EA40-A147-F210C74AFB4B}"/>
              </a:ext>
            </a:extLst>
          </p:cNvPr>
          <p:cNvPicPr>
            <a:picLocks noChangeAspect="1"/>
          </p:cNvPicPr>
          <p:nvPr/>
        </p:nvPicPr>
        <p:blipFill>
          <a:blip r:embed="rId2"/>
          <a:stretch>
            <a:fillRect/>
          </a:stretch>
        </p:blipFill>
        <p:spPr>
          <a:xfrm>
            <a:off x="-23249" y="87447"/>
            <a:ext cx="9144000" cy="5084064"/>
          </a:xfrm>
          <a:prstGeom prst="rect">
            <a:avLst/>
          </a:prstGeom>
        </p:spPr>
      </p:pic>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7">
            <a:extLst>
              <a:ext uri="{FF2B5EF4-FFF2-40B4-BE49-F238E27FC236}">
                <a16:creationId xmlns:a16="http://schemas.microsoft.com/office/drawing/2014/main" id="{CFB4910B-1A8B-1845-A4CD-B6DFF7B7F904}"/>
              </a:ext>
            </a:extLst>
          </p:cNvPr>
          <p:cNvSpPr>
            <a:spLocks noGrp="1"/>
          </p:cNvSpPr>
          <p:nvPr>
            <p:ph idx="1"/>
          </p:nvPr>
        </p:nvSpPr>
        <p:spPr>
          <a:xfrm>
            <a:off x="92823" y="1116922"/>
            <a:ext cx="8229600" cy="3394472"/>
          </a:xfrm>
        </p:spPr>
        <p:txBody>
          <a:bodyPr/>
          <a:lstStyle/>
          <a:p>
            <a:pPr marL="0" indent="0">
              <a:buNone/>
            </a:pPr>
            <a:r>
              <a:rPr lang="en-US" dirty="0">
                <a:latin typeface="Arial" panose="020B0604020202020204" pitchFamily="34" charset="0"/>
                <a:cs typeface="Arial" panose="020B0604020202020204" pitchFamily="34" charset="0"/>
              </a:rPr>
              <a:t>Software we’ve been developing and refining for 16 years</a:t>
            </a:r>
          </a:p>
          <a:p>
            <a:endParaRPr lang="en-US" dirty="0"/>
          </a:p>
        </p:txBody>
      </p:sp>
      <p:sp>
        <p:nvSpPr>
          <p:cNvPr id="12" name="TextBox 11">
            <a:extLst>
              <a:ext uri="{FF2B5EF4-FFF2-40B4-BE49-F238E27FC236}">
                <a16:creationId xmlns:a16="http://schemas.microsoft.com/office/drawing/2014/main" id="{C762A71D-DD1E-EC4C-BF87-BF77377F9E6F}"/>
              </a:ext>
            </a:extLst>
          </p:cNvPr>
          <p:cNvSpPr txBox="1"/>
          <p:nvPr/>
        </p:nvSpPr>
        <p:spPr>
          <a:xfrm>
            <a:off x="821577" y="4475856"/>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2005</a:t>
            </a:r>
            <a:endParaRPr lang="en-US" sz="2400" dirty="0"/>
          </a:p>
        </p:txBody>
      </p:sp>
      <p:sp>
        <p:nvSpPr>
          <p:cNvPr id="13" name="TextBox 12">
            <a:extLst>
              <a:ext uri="{FF2B5EF4-FFF2-40B4-BE49-F238E27FC236}">
                <a16:creationId xmlns:a16="http://schemas.microsoft.com/office/drawing/2014/main" id="{83DEFC8C-160B-5446-A845-3C3B7ED8F4DB}"/>
              </a:ext>
            </a:extLst>
          </p:cNvPr>
          <p:cNvSpPr txBox="1"/>
          <p:nvPr/>
        </p:nvSpPr>
        <p:spPr>
          <a:xfrm>
            <a:off x="8135179" y="1553665"/>
            <a:ext cx="1172817"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2021</a:t>
            </a:r>
            <a:endParaRPr lang="en-US" sz="2400" dirty="0"/>
          </a:p>
        </p:txBody>
      </p:sp>
    </p:spTree>
    <p:extLst>
      <p:ext uri="{BB962C8B-B14F-4D97-AF65-F5344CB8AC3E}">
        <p14:creationId xmlns:p14="http://schemas.microsoft.com/office/powerpoint/2010/main" val="3035363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research tool, available at no cost</a:t>
            </a:r>
          </a:p>
          <a:p>
            <a:pPr lvl="1"/>
            <a:r>
              <a:rPr lang="en-US" dirty="0">
                <a:latin typeface="Arial" panose="020B0604020202020204" pitchFamily="34" charset="0"/>
                <a:cs typeface="Arial" panose="020B0604020202020204" pitchFamily="34" charset="0"/>
              </a:rPr>
              <a:t>picking the right tool for your research is important; multiple tools are often needed</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3F50F57A-5277-2C4A-92C6-49E898941BFB}"/>
              </a:ext>
            </a:extLst>
          </p:cNvPr>
          <p:cNvPicPr>
            <a:picLocks noChangeAspect="1"/>
          </p:cNvPicPr>
          <p:nvPr/>
        </p:nvPicPr>
        <p:blipFill>
          <a:blip r:embed="rId3"/>
          <a:stretch>
            <a:fillRect/>
          </a:stretch>
        </p:blipFill>
        <p:spPr>
          <a:xfrm>
            <a:off x="2606427" y="2904622"/>
            <a:ext cx="3466019" cy="2077453"/>
          </a:xfrm>
          <a:prstGeom prst="rect">
            <a:avLst/>
          </a:prstGeom>
        </p:spPr>
      </p:pic>
      <p:sp>
        <p:nvSpPr>
          <p:cNvPr id="10" name="Rectangle 9">
            <a:extLst>
              <a:ext uri="{FF2B5EF4-FFF2-40B4-BE49-F238E27FC236}">
                <a16:creationId xmlns:a16="http://schemas.microsoft.com/office/drawing/2014/main" id="{201882B3-F38A-0E46-A10A-9F1AFA0A55E7}"/>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59143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isn’t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 is not: natural language processing (NLP)</a:t>
            </a:r>
          </a:p>
          <a:p>
            <a:pPr lvl="1"/>
            <a:r>
              <a:rPr lang="en-US" dirty="0">
                <a:latin typeface="Arial" panose="020B0604020202020204" pitchFamily="34" charset="0"/>
                <a:cs typeface="Arial" panose="020B0604020202020204" pitchFamily="34" charset="0"/>
              </a:rPr>
              <a:t>but full NLP may not always be needed</a:t>
            </a:r>
          </a:p>
          <a:p>
            <a:pPr lvl="1"/>
            <a:r>
              <a:rPr lang="en-US" dirty="0">
                <a:latin typeface="Arial" panose="020B0604020202020204" pitchFamily="34" charset="0"/>
                <a:cs typeface="Arial" panose="020B0604020202020204" pitchFamily="34" charset="0"/>
              </a:rPr>
              <a:t>and NLP can be hard to use or customize</a:t>
            </a:r>
          </a:p>
        </p:txBody>
      </p:sp>
      <p:pic>
        <p:nvPicPr>
          <p:cNvPr id="16" name="Picture 15" descr="transparent background.png">
            <a:extLst>
              <a:ext uri="{FF2B5EF4-FFF2-40B4-BE49-F238E27FC236}">
                <a16:creationId xmlns:a16="http://schemas.microsoft.com/office/drawing/2014/main" id="{276139EC-90B1-EC4E-9C1A-C3015221325B}"/>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D6807746-16E2-7244-80B5-13682663DDB5}"/>
              </a:ext>
            </a:extLst>
          </p:cNvPr>
          <p:cNvPicPr>
            <a:picLocks noChangeAspect="1"/>
          </p:cNvPicPr>
          <p:nvPr/>
        </p:nvPicPr>
        <p:blipFill>
          <a:blip r:embed="rId3"/>
          <a:stretch>
            <a:fillRect/>
          </a:stretch>
        </p:blipFill>
        <p:spPr>
          <a:xfrm>
            <a:off x="1092754" y="2928934"/>
            <a:ext cx="5550408" cy="1876455"/>
          </a:xfrm>
          <a:prstGeom prst="rect">
            <a:avLst/>
          </a:prstGeom>
        </p:spPr>
      </p:pic>
      <p:sp>
        <p:nvSpPr>
          <p:cNvPr id="8" name="Rectangle 7">
            <a:extLst>
              <a:ext uri="{FF2B5EF4-FFF2-40B4-BE49-F238E27FC236}">
                <a16:creationId xmlns:a16="http://schemas.microsoft.com/office/drawing/2014/main" id="{EFC3EAD6-308E-5746-B7AC-067D0202834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20280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1348351" y="2645220"/>
            <a:ext cx="7772400" cy="2498280"/>
          </a:xfrm>
        </p:spPr>
        <p:txBody>
          <a:bodyPr/>
          <a:lstStyle/>
          <a:p>
            <a:pPr marL="0" indent="0">
              <a:buNone/>
            </a:pPr>
            <a:r>
              <a:rPr lang="en-US" dirty="0">
                <a:latin typeface="Arial" panose="020B0604020202020204" pitchFamily="34" charset="0"/>
                <a:cs typeface="Arial" panose="020B0604020202020204" pitchFamily="34" charset="0"/>
              </a:rPr>
              <a:t>EMERSE: human-in-the-loop </a:t>
            </a:r>
            <a:r>
              <a:rPr lang="en-US" i="1" dirty="0">
                <a:latin typeface="Arial" panose="020B0604020202020204" pitchFamily="34" charset="0"/>
                <a:cs typeface="Arial" panose="020B0604020202020204" pitchFamily="34" charset="0"/>
              </a:rPr>
              <a:t>augmented</a:t>
            </a:r>
            <a:r>
              <a:rPr lang="en-US" dirty="0">
                <a:latin typeface="Arial" panose="020B0604020202020204" pitchFamily="34" charset="0"/>
                <a:cs typeface="Arial" panose="020B0604020202020204" pitchFamily="34" charset="0"/>
              </a:rPr>
              <a:t> intelligence</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NLP: </a:t>
            </a:r>
            <a:r>
              <a:rPr lang="en-US" i="1" dirty="0">
                <a:latin typeface="Arial" panose="020B0604020202020204" pitchFamily="34" charset="0"/>
                <a:cs typeface="Arial" panose="020B0604020202020204" pitchFamily="34" charset="0"/>
              </a:rPr>
              <a:t>artificial</a:t>
            </a:r>
            <a:r>
              <a:rPr lang="en-US" dirty="0">
                <a:latin typeface="Arial" panose="020B0604020202020204" pitchFamily="34" charset="0"/>
                <a:cs typeface="Arial" panose="020B0604020202020204" pitchFamily="34" charset="0"/>
              </a:rPr>
              <a:t> intelligence</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F749BD9A-33E6-E74A-95EB-74D5CA0BD70D}"/>
              </a:ext>
            </a:extLst>
          </p:cNvPr>
          <p:cNvPicPr>
            <a:picLocks noChangeAspect="1"/>
          </p:cNvPicPr>
          <p:nvPr/>
        </p:nvPicPr>
        <p:blipFill>
          <a:blip r:embed="rId3"/>
          <a:stretch>
            <a:fillRect/>
          </a:stretch>
        </p:blipFill>
        <p:spPr>
          <a:xfrm>
            <a:off x="295648" y="2398256"/>
            <a:ext cx="1052703" cy="1201809"/>
          </a:xfrm>
          <a:prstGeom prst="rect">
            <a:avLst/>
          </a:prstGeom>
        </p:spPr>
      </p:pic>
      <p:pic>
        <p:nvPicPr>
          <p:cNvPr id="9" name="Picture 8">
            <a:extLst>
              <a:ext uri="{FF2B5EF4-FFF2-40B4-BE49-F238E27FC236}">
                <a16:creationId xmlns:a16="http://schemas.microsoft.com/office/drawing/2014/main" id="{7E89D2AF-9815-E641-B1ED-482F2A95DCAB}"/>
              </a:ext>
            </a:extLst>
          </p:cNvPr>
          <p:cNvPicPr>
            <a:picLocks noChangeAspect="1"/>
          </p:cNvPicPr>
          <p:nvPr/>
        </p:nvPicPr>
        <p:blipFill>
          <a:blip r:embed="rId4"/>
          <a:stretch>
            <a:fillRect/>
          </a:stretch>
        </p:blipFill>
        <p:spPr>
          <a:xfrm>
            <a:off x="332224" y="3862633"/>
            <a:ext cx="830000" cy="1202653"/>
          </a:xfrm>
          <a:prstGeom prst="rect">
            <a:avLst/>
          </a:prstGeom>
        </p:spPr>
      </p:pic>
      <p:pic>
        <p:nvPicPr>
          <p:cNvPr id="6" name="Picture 5">
            <a:extLst>
              <a:ext uri="{FF2B5EF4-FFF2-40B4-BE49-F238E27FC236}">
                <a16:creationId xmlns:a16="http://schemas.microsoft.com/office/drawing/2014/main" id="{BEF1E8C8-5856-6E45-BA99-259315141091}"/>
              </a:ext>
            </a:extLst>
          </p:cNvPr>
          <p:cNvPicPr>
            <a:picLocks noChangeAspect="1"/>
          </p:cNvPicPr>
          <p:nvPr/>
        </p:nvPicPr>
        <p:blipFill>
          <a:blip r:embed="rId5"/>
          <a:stretch>
            <a:fillRect/>
          </a:stretch>
        </p:blipFill>
        <p:spPr>
          <a:xfrm>
            <a:off x="2379548" y="976799"/>
            <a:ext cx="4384904" cy="1534716"/>
          </a:xfrm>
          <a:prstGeom prst="rect">
            <a:avLst/>
          </a:prstGeom>
        </p:spPr>
      </p:pic>
      <p:sp>
        <p:nvSpPr>
          <p:cNvPr id="11" name="Rectangle 10">
            <a:extLst>
              <a:ext uri="{FF2B5EF4-FFF2-40B4-BE49-F238E27FC236}">
                <a16:creationId xmlns:a16="http://schemas.microsoft.com/office/drawing/2014/main" id="{F433E8F7-AAF0-3B45-BF30-7E92277C7C5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8320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EMERSE vs NLP</a:t>
            </a:r>
          </a:p>
        </p:txBody>
      </p:sp>
      <p:pic>
        <p:nvPicPr>
          <p:cNvPr id="15" name="Picture 14" descr="transparent background.png">
            <a:extLst>
              <a:ext uri="{FF2B5EF4-FFF2-40B4-BE49-F238E27FC236}">
                <a16:creationId xmlns:a16="http://schemas.microsoft.com/office/drawing/2014/main" id="{89DA012B-51C2-3048-97A7-9853B7F075B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FAC0FBB2-86AF-9840-8917-3DBBF602B39D}"/>
              </a:ext>
            </a:extLst>
          </p:cNvPr>
          <p:cNvPicPr>
            <a:picLocks noChangeAspect="1"/>
          </p:cNvPicPr>
          <p:nvPr/>
        </p:nvPicPr>
        <p:blipFill>
          <a:blip r:embed="rId3"/>
          <a:stretch>
            <a:fillRect/>
          </a:stretch>
        </p:blipFill>
        <p:spPr>
          <a:xfrm>
            <a:off x="3165737" y="2836740"/>
            <a:ext cx="2812526" cy="1685764"/>
          </a:xfrm>
          <a:prstGeom prst="rect">
            <a:avLst/>
          </a:prstGeom>
        </p:spPr>
      </p:pic>
      <p:cxnSp>
        <p:nvCxnSpPr>
          <p:cNvPr id="19" name="Straight Connector 18">
            <a:extLst>
              <a:ext uri="{FF2B5EF4-FFF2-40B4-BE49-F238E27FC236}">
                <a16:creationId xmlns:a16="http://schemas.microsoft.com/office/drawing/2014/main" id="{732FA191-85AC-BF41-8F0B-56F185A63DD8}"/>
              </a:ext>
            </a:extLst>
          </p:cNvPr>
          <p:cNvCxnSpPr>
            <a:cxnSpLocks/>
          </p:cNvCxnSpPr>
          <p:nvPr/>
        </p:nvCxnSpPr>
        <p:spPr>
          <a:xfrm>
            <a:off x="4334256" y="4422296"/>
            <a:ext cx="0" cy="434103"/>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395FBC-1FD5-7048-9222-550B9ED94EBD}"/>
              </a:ext>
            </a:extLst>
          </p:cNvPr>
          <p:cNvCxnSpPr>
            <a:cxnSpLocks/>
          </p:cNvCxnSpPr>
          <p:nvPr/>
        </p:nvCxnSpPr>
        <p:spPr>
          <a:xfrm flipH="1">
            <a:off x="1773936" y="4863867"/>
            <a:ext cx="256032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6B001-A645-A642-AA1D-C2351FA53E85}"/>
              </a:ext>
            </a:extLst>
          </p:cNvPr>
          <p:cNvCxnSpPr>
            <a:cxnSpLocks/>
          </p:cNvCxnSpPr>
          <p:nvPr/>
        </p:nvCxnSpPr>
        <p:spPr>
          <a:xfrm flipH="1">
            <a:off x="6068706" y="3815209"/>
            <a:ext cx="1273926" cy="1401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5E79FD-0E61-7A41-90AD-479A276F915B}"/>
              </a:ext>
            </a:extLst>
          </p:cNvPr>
          <p:cNvSpPr/>
          <p:nvPr/>
        </p:nvSpPr>
        <p:spPr>
          <a:xfrm>
            <a:off x="249610" y="4627345"/>
            <a:ext cx="148470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EMERSE</a:t>
            </a:r>
            <a:endParaRPr lang="en-US" sz="2400" dirty="0"/>
          </a:p>
        </p:txBody>
      </p:sp>
      <p:sp>
        <p:nvSpPr>
          <p:cNvPr id="28" name="Rectangle 27">
            <a:extLst>
              <a:ext uri="{FF2B5EF4-FFF2-40B4-BE49-F238E27FC236}">
                <a16:creationId xmlns:a16="http://schemas.microsoft.com/office/drawing/2014/main" id="{C2862026-BD3F-324A-A2A0-40B39CFC8FA1}"/>
              </a:ext>
            </a:extLst>
          </p:cNvPr>
          <p:cNvSpPr/>
          <p:nvPr/>
        </p:nvSpPr>
        <p:spPr>
          <a:xfrm>
            <a:off x="7434072" y="3593967"/>
            <a:ext cx="784189"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NLP</a:t>
            </a:r>
            <a:endParaRPr lang="en-US" sz="2400" dirty="0"/>
          </a:p>
        </p:txBody>
      </p:sp>
      <p:sp>
        <p:nvSpPr>
          <p:cNvPr id="32" name="Oval 31">
            <a:extLst>
              <a:ext uri="{FF2B5EF4-FFF2-40B4-BE49-F238E27FC236}">
                <a16:creationId xmlns:a16="http://schemas.microsoft.com/office/drawing/2014/main" id="{A3B5C40E-BAE9-9B45-A7C9-45A6907BC4A6}"/>
              </a:ext>
            </a:extLst>
          </p:cNvPr>
          <p:cNvSpPr/>
          <p:nvPr/>
        </p:nvSpPr>
        <p:spPr>
          <a:xfrm>
            <a:off x="1697736" y="4797271"/>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16D73DF-925E-3C41-97B6-18C9C15C1FF9}"/>
              </a:ext>
            </a:extLst>
          </p:cNvPr>
          <p:cNvSpPr/>
          <p:nvPr/>
        </p:nvSpPr>
        <p:spPr>
          <a:xfrm>
            <a:off x="7303008" y="3748153"/>
            <a:ext cx="134112" cy="134112"/>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4A9885-ED9D-D94D-B46B-49F6CB46C5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dancing&#10;&#10;Description automatically generated with medium confidence">
            <a:extLst>
              <a:ext uri="{FF2B5EF4-FFF2-40B4-BE49-F238E27FC236}">
                <a16:creationId xmlns:a16="http://schemas.microsoft.com/office/drawing/2014/main" id="{7400F201-4228-CF45-ABA4-CCC37EB609CD}"/>
              </a:ext>
            </a:extLst>
          </p:cNvPr>
          <p:cNvPicPr>
            <a:picLocks noChangeAspect="1"/>
          </p:cNvPicPr>
          <p:nvPr/>
        </p:nvPicPr>
        <p:blipFill>
          <a:blip r:embed="rId4"/>
          <a:stretch>
            <a:fillRect/>
          </a:stretch>
        </p:blipFill>
        <p:spPr>
          <a:xfrm>
            <a:off x="2410143" y="1046983"/>
            <a:ext cx="4002512" cy="1524767"/>
          </a:xfrm>
          <a:prstGeom prst="rect">
            <a:avLst/>
          </a:prstGeom>
        </p:spPr>
      </p:pic>
    </p:spTree>
    <p:extLst>
      <p:ext uri="{BB962C8B-B14F-4D97-AF65-F5344CB8AC3E}">
        <p14:creationId xmlns:p14="http://schemas.microsoft.com/office/powerpoint/2010/main" val="105461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19319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EE9"/>
        </a:solidFill>
        <a:effectLst/>
      </p:bgPr>
    </p:bg>
    <p:spTree>
      <p:nvGrpSpPr>
        <p:cNvPr id="1" name=""/>
        <p:cNvGrpSpPr/>
        <p:nvPr/>
      </p:nvGrpSpPr>
      <p:grpSpPr>
        <a:xfrm>
          <a:off x="0" y="0"/>
          <a:ext cx="0" cy="0"/>
          <a:chOff x="0" y="0"/>
          <a:chExt cx="0" cy="0"/>
        </a:xfrm>
      </p:grpSpPr>
      <p:sp useBgFill="1">
        <p:nvSpPr>
          <p:cNvPr id="17" name="Title 1">
            <a:extLst>
              <a:ext uri="{FF2B5EF4-FFF2-40B4-BE49-F238E27FC236}">
                <a16:creationId xmlns:a16="http://schemas.microsoft.com/office/drawing/2014/main" id="{989A064D-0FD6-0749-B065-0535204BC012}"/>
              </a:ext>
            </a:extLst>
          </p:cNvPr>
          <p:cNvSpPr>
            <a:spLocks noGrp="1"/>
          </p:cNvSpPr>
          <p:nvPr>
            <p:ph type="title"/>
          </p:nvPr>
        </p:nvSpPr>
        <p:spPr>
          <a:xfrm>
            <a:off x="280715" y="189503"/>
            <a:ext cx="8229600" cy="857250"/>
          </a:xfrm>
        </p:spPr>
        <p:txBody>
          <a:bodyPr>
            <a:normAutofit/>
          </a:bodyPr>
          <a:lstStyle/>
          <a:p>
            <a:r>
              <a:rPr lang="en-US" b="1" dirty="0">
                <a:latin typeface="Arial" panose="020B0604020202020204" pitchFamily="34" charset="0"/>
                <a:cs typeface="Arial" panose="020B0604020202020204" pitchFamily="34" charset="0"/>
              </a:rPr>
              <a:t>EMERSE Bundles</a:t>
            </a:r>
          </a:p>
        </p:txBody>
      </p:sp>
      <p:sp>
        <p:nvSpPr>
          <p:cNvPr id="19" name="Rectangle 18">
            <a:extLst>
              <a:ext uri="{FF2B5EF4-FFF2-40B4-BE49-F238E27FC236}">
                <a16:creationId xmlns:a16="http://schemas.microsoft.com/office/drawing/2014/main" id="{B4A258F3-A851-6944-A682-1BEAB366CA7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a:extLst>
              <a:ext uri="{FF2B5EF4-FFF2-40B4-BE49-F238E27FC236}">
                <a16:creationId xmlns:a16="http://schemas.microsoft.com/office/drawing/2014/main" id="{14584ADE-5005-CF48-A60B-86EC3F077874}"/>
              </a:ext>
            </a:extLst>
          </p:cNvPr>
          <p:cNvPicPr>
            <a:picLocks noChangeAspect="1"/>
          </p:cNvPicPr>
          <p:nvPr/>
        </p:nvPicPr>
        <p:blipFill>
          <a:blip r:embed="rId2"/>
          <a:stretch>
            <a:fillRect/>
          </a:stretch>
        </p:blipFill>
        <p:spPr>
          <a:xfrm>
            <a:off x="5047420" y="1046753"/>
            <a:ext cx="1748934" cy="2144578"/>
          </a:xfrm>
          <a:prstGeom prst="rect">
            <a:avLst/>
          </a:prstGeom>
        </p:spPr>
      </p:pic>
      <p:pic>
        <p:nvPicPr>
          <p:cNvPr id="10" name="Picture 9">
            <a:extLst>
              <a:ext uri="{FF2B5EF4-FFF2-40B4-BE49-F238E27FC236}">
                <a16:creationId xmlns:a16="http://schemas.microsoft.com/office/drawing/2014/main" id="{5088A572-FA7A-4949-9C79-08F3BFCD3D79}"/>
              </a:ext>
            </a:extLst>
          </p:cNvPr>
          <p:cNvPicPr>
            <a:picLocks noChangeAspect="1"/>
          </p:cNvPicPr>
          <p:nvPr/>
        </p:nvPicPr>
        <p:blipFill>
          <a:blip r:embed="rId2"/>
          <a:stretch>
            <a:fillRect/>
          </a:stretch>
        </p:blipFill>
        <p:spPr>
          <a:xfrm>
            <a:off x="5455542" y="1400631"/>
            <a:ext cx="1748934" cy="2144578"/>
          </a:xfrm>
          <a:prstGeom prst="rect">
            <a:avLst/>
          </a:prstGeom>
        </p:spPr>
      </p:pic>
      <p:pic>
        <p:nvPicPr>
          <p:cNvPr id="11" name="Picture 10">
            <a:extLst>
              <a:ext uri="{FF2B5EF4-FFF2-40B4-BE49-F238E27FC236}">
                <a16:creationId xmlns:a16="http://schemas.microsoft.com/office/drawing/2014/main" id="{F0D604FA-651E-1F44-81EE-A3271F6B0F54}"/>
              </a:ext>
            </a:extLst>
          </p:cNvPr>
          <p:cNvPicPr>
            <a:picLocks noChangeAspect="1"/>
          </p:cNvPicPr>
          <p:nvPr/>
        </p:nvPicPr>
        <p:blipFill>
          <a:blip r:embed="rId2"/>
          <a:stretch>
            <a:fillRect/>
          </a:stretch>
        </p:blipFill>
        <p:spPr>
          <a:xfrm>
            <a:off x="5921887" y="1778697"/>
            <a:ext cx="1748934" cy="2144578"/>
          </a:xfrm>
          <a:prstGeom prst="rect">
            <a:avLst/>
          </a:prstGeom>
        </p:spPr>
      </p:pic>
      <p:pic>
        <p:nvPicPr>
          <p:cNvPr id="12" name="Picture 11">
            <a:extLst>
              <a:ext uri="{FF2B5EF4-FFF2-40B4-BE49-F238E27FC236}">
                <a16:creationId xmlns:a16="http://schemas.microsoft.com/office/drawing/2014/main" id="{5B731040-206E-EB47-8FAC-A2B47C631FED}"/>
              </a:ext>
            </a:extLst>
          </p:cNvPr>
          <p:cNvPicPr>
            <a:picLocks noChangeAspect="1"/>
          </p:cNvPicPr>
          <p:nvPr/>
        </p:nvPicPr>
        <p:blipFill>
          <a:blip r:embed="rId2"/>
          <a:stretch>
            <a:fillRect/>
          </a:stretch>
        </p:blipFill>
        <p:spPr>
          <a:xfrm>
            <a:off x="6375455" y="2119042"/>
            <a:ext cx="1748934" cy="2144578"/>
          </a:xfrm>
          <a:prstGeom prst="rect">
            <a:avLst/>
          </a:prstGeom>
        </p:spPr>
      </p:pic>
      <p:pic>
        <p:nvPicPr>
          <p:cNvPr id="13" name="Picture 12">
            <a:extLst>
              <a:ext uri="{FF2B5EF4-FFF2-40B4-BE49-F238E27FC236}">
                <a16:creationId xmlns:a16="http://schemas.microsoft.com/office/drawing/2014/main" id="{3EC957CD-EF45-5147-81CA-53C5749D0F5C}"/>
              </a:ext>
            </a:extLst>
          </p:cNvPr>
          <p:cNvPicPr>
            <a:picLocks noChangeAspect="1"/>
          </p:cNvPicPr>
          <p:nvPr/>
        </p:nvPicPr>
        <p:blipFill>
          <a:blip r:embed="rId2"/>
          <a:stretch>
            <a:fillRect/>
          </a:stretch>
        </p:blipFill>
        <p:spPr>
          <a:xfrm>
            <a:off x="6813387" y="2510641"/>
            <a:ext cx="1748934" cy="2144578"/>
          </a:xfrm>
          <a:prstGeom prst="rect">
            <a:avLst/>
          </a:prstGeom>
        </p:spPr>
      </p:pic>
      <p:sp>
        <p:nvSpPr>
          <p:cNvPr id="14" name="Content Placeholder 2">
            <a:extLst>
              <a:ext uri="{FF2B5EF4-FFF2-40B4-BE49-F238E27FC236}">
                <a16:creationId xmlns:a16="http://schemas.microsoft.com/office/drawing/2014/main" id="{B8A21E6E-AD8C-E44D-830A-8EA1C64BA6EC}"/>
              </a:ext>
            </a:extLst>
          </p:cNvPr>
          <p:cNvSpPr>
            <a:spLocks noGrp="1"/>
          </p:cNvSpPr>
          <p:nvPr>
            <p:ph idx="1"/>
          </p:nvPr>
        </p:nvSpPr>
        <p:spPr>
          <a:xfrm>
            <a:off x="457200" y="1200151"/>
            <a:ext cx="8375904" cy="3805802"/>
          </a:xfrm>
        </p:spPr>
        <p:txBody>
          <a:bodyPr>
            <a:normAutofit/>
          </a:bodyPr>
          <a:lstStyle/>
          <a:p>
            <a:pPr marL="0" indent="0">
              <a:buNone/>
            </a:pPr>
            <a:r>
              <a:rPr lang="en-US" sz="2400" dirty="0">
                <a:latin typeface="Arial" panose="020B0604020202020204" pitchFamily="34" charset="0"/>
                <a:cs typeface="Arial" panose="020B0604020202020204" pitchFamily="34" charset="0"/>
              </a:rPr>
              <a:t>Saved sets of search terms</a:t>
            </a:r>
          </a:p>
          <a:p>
            <a:pPr marL="0" indent="0">
              <a:buNone/>
            </a:pPr>
            <a:r>
              <a:rPr lang="en-US" sz="2400" dirty="0">
                <a:latin typeface="Arial" panose="020B0604020202020204" pitchFamily="34" charset="0"/>
                <a:cs typeface="Arial" panose="020B0604020202020204" pitchFamily="34" charset="0"/>
              </a:rPr>
              <a:t>Shared among users</a:t>
            </a:r>
          </a:p>
          <a:p>
            <a:pPr marL="0" indent="0">
              <a:buNone/>
            </a:pPr>
            <a:r>
              <a:rPr lang="en-US" sz="2400" dirty="0">
                <a:latin typeface="Arial" panose="020B0604020202020204" pitchFamily="34" charset="0"/>
                <a:cs typeface="Arial" panose="020B0604020202020204" pitchFamily="34" charset="0"/>
              </a:rPr>
              <a:t>Helps standardize searches</a:t>
            </a:r>
          </a:p>
          <a:p>
            <a:pPr marL="0" indent="0">
              <a:buNone/>
            </a:pPr>
            <a:r>
              <a:rPr lang="en-US" sz="2400" dirty="0">
                <a:latin typeface="Arial" panose="020B0604020202020204" pitchFamily="34" charset="0"/>
                <a:cs typeface="Arial" panose="020B0604020202020204" pitchFamily="34" charset="0"/>
              </a:rPr>
              <a:t>Supports reproducibility</a:t>
            </a:r>
          </a:p>
          <a:p>
            <a:pPr marL="0" indent="0">
              <a:buNone/>
            </a:pPr>
            <a:r>
              <a:rPr lang="en-US" sz="24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Some teams publish Bundles</a:t>
            </a:r>
          </a:p>
          <a:p>
            <a:pPr marL="457200" lvl="1" indent="0">
              <a:buNone/>
            </a:pPr>
            <a:r>
              <a:rPr lang="en-US" sz="2000" dirty="0">
                <a:latin typeface="Arial" panose="020B0604020202020204" pitchFamily="34" charset="0"/>
                <a:cs typeface="Arial" panose="020B0604020202020204" pitchFamily="34" charset="0"/>
              </a:rPr>
              <a:t>    in their publication’s appendix</a:t>
            </a:r>
          </a:p>
          <a:p>
            <a:pPr marL="457200" lvl="1" indent="0">
              <a:buNone/>
            </a:pPr>
            <a:r>
              <a:rPr lang="en-US" sz="1200" dirty="0">
                <a:latin typeface="Arial" panose="020B0604020202020204" pitchFamily="34" charset="0"/>
                <a:cs typeface="Arial" panose="020B0604020202020204" pitchFamily="34" charset="0"/>
              </a:rPr>
              <a:t>      (example: https://</a:t>
            </a:r>
            <a:r>
              <a:rPr lang="en-US" sz="1200" dirty="0" err="1">
                <a:latin typeface="Arial" panose="020B0604020202020204" pitchFamily="34" charset="0"/>
                <a:cs typeface="Arial" panose="020B0604020202020204" pitchFamily="34" charset="0"/>
              </a:rPr>
              <a:t>www.ncbi.nlm.nih.gov</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pmc</a:t>
            </a:r>
            <a:r>
              <a:rPr lang="en-US" sz="1200" dirty="0">
                <a:latin typeface="Arial" panose="020B0604020202020204" pitchFamily="34" charset="0"/>
                <a:cs typeface="Arial" panose="020B0604020202020204" pitchFamily="34" charset="0"/>
              </a:rPr>
              <a:t>/articles/PMC3860174/)</a:t>
            </a:r>
          </a:p>
        </p:txBody>
      </p:sp>
    </p:spTree>
    <p:extLst>
      <p:ext uri="{BB962C8B-B14F-4D97-AF65-F5344CB8AC3E}">
        <p14:creationId xmlns:p14="http://schemas.microsoft.com/office/powerpoint/2010/main" val="361701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EMERSE is     </a:t>
            </a:r>
            <a:r>
              <a:rPr lang="en-US" b="1" i="1">
                <a:latin typeface="Arial" panose="020B0604020202020204" pitchFamily="34" charset="0"/>
                <a:cs typeface="Arial" panose="020B0604020202020204" pitchFamily="34" charset="0"/>
              </a:rPr>
              <a:t>fast</a:t>
            </a:r>
            <a:endParaRPr lang="en-US" b="1" i="1" dirty="0">
              <a:latin typeface="Arial" panose="020B0604020202020204" pitchFamily="34" charset="0"/>
              <a:cs typeface="Arial" panose="020B0604020202020204" pitchFamily="34" charset="0"/>
            </a:endParaRP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p:txBody>
      </p:sp>
      <p:sp>
        <p:nvSpPr>
          <p:cNvPr id="3" name="Rectangle 2">
            <a:extLst>
              <a:ext uri="{FF2B5EF4-FFF2-40B4-BE49-F238E27FC236}">
                <a16:creationId xmlns:a16="http://schemas.microsoft.com/office/drawing/2014/main" id="{17419ED0-522E-BC43-8630-03A2C489CB5B}"/>
              </a:ext>
            </a:extLst>
          </p:cNvPr>
          <p:cNvSpPr/>
          <p:nvPr/>
        </p:nvSpPr>
        <p:spPr>
          <a:xfrm>
            <a:off x="5526042" y="3246271"/>
            <a:ext cx="1556836" cy="646331"/>
          </a:xfrm>
          <a:prstGeom prst="rect">
            <a:avLst/>
          </a:prstGeom>
        </p:spPr>
        <p:txBody>
          <a:bodyPr wrap="none">
            <a:spAutoFit/>
          </a:bodyPr>
          <a:lstStyle/>
          <a:p>
            <a:pPr algn="ctr"/>
            <a:r>
              <a:rPr lang="en-US" dirty="0">
                <a:latin typeface="Arial"/>
                <a:cs typeface="Arial"/>
              </a:rPr>
              <a:t>link will be on</a:t>
            </a:r>
          </a:p>
          <a:p>
            <a:pPr algn="ctr"/>
            <a:r>
              <a:rPr lang="en-US" dirty="0">
                <a:latin typeface="Arial"/>
                <a:cs typeface="Arial"/>
              </a:rPr>
              <a:t>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457200" y="4168589"/>
            <a:ext cx="2522806" cy="738664"/>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err="1">
                <a:latin typeface="Arial" panose="020B0604020202020204" pitchFamily="34" charset="0"/>
                <a:cs typeface="Arial" panose="020B0604020202020204" pitchFamily="34" charset="0"/>
              </a:rPr>
              <a:t>DataDirect</a:t>
            </a:r>
            <a:r>
              <a:rPr lang="en-US" sz="1400" dirty="0">
                <a:latin typeface="Arial" panose="020B0604020202020204" pitchFamily="34" charset="0"/>
                <a:cs typeface="Arial" panose="020B0604020202020204" pitchFamily="34" charset="0"/>
              </a:rPr>
              <a:t> @ Michigan</a:t>
            </a:r>
          </a:p>
          <a:p>
            <a:pPr algn="ctr"/>
            <a:r>
              <a:rPr lang="en-US" sz="1400" dirty="0">
                <a:latin typeface="Arial" panose="020B0604020202020204" pitchFamily="34" charset="0"/>
                <a:cs typeface="Arial" panose="020B0604020202020204" pitchFamily="34" charset="0"/>
              </a:rPr>
              <a:t>i2b2, LEAF, others elsewhere</a:t>
            </a:r>
          </a:p>
        </p:txBody>
      </p:sp>
    </p:spTree>
    <p:extLst>
      <p:ext uri="{BB962C8B-B14F-4D97-AF65-F5344CB8AC3E}">
        <p14:creationId xmlns:p14="http://schemas.microsoft.com/office/powerpoint/2010/main" val="275767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454</a:t>
            </a:r>
            <a:r>
              <a:rPr lang="en-US" dirty="0">
                <a:latin typeface="Arial" panose="020B0604020202020204" pitchFamily="34" charset="0"/>
                <a:cs typeface="Arial" panose="020B0604020202020204" pitchFamily="34" charset="0"/>
              </a:rPr>
              <a:t> papers</a:t>
            </a:r>
          </a:p>
          <a:p>
            <a:pPr marL="0" indent="0">
              <a:buNone/>
            </a:pPr>
            <a:r>
              <a:rPr lang="en-US" b="1" dirty="0">
                <a:latin typeface="Arial" panose="020B0604020202020204" pitchFamily="34" charset="0"/>
                <a:cs typeface="Arial" panose="020B0604020202020204" pitchFamily="34" charset="0"/>
              </a:rPr>
              <a:t>82</a:t>
            </a:r>
            <a:r>
              <a:rPr lang="en-US" dirty="0">
                <a:latin typeface="Arial" panose="020B0604020202020204" pitchFamily="34" charset="0"/>
                <a:cs typeface="Arial" panose="020B0604020202020204" pitchFamily="34" charset="0"/>
              </a:rPr>
              <a:t>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41673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AA8BEC3-D5DC-E646-BCF5-3647DC700FB0}"/>
              </a:ext>
            </a:extLst>
          </p:cNvPr>
          <p:cNvSpPr/>
          <p:nvPr/>
        </p:nvSpPr>
        <p:spPr>
          <a:xfrm>
            <a:off x="7036597" y="2184156"/>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D1F3788-C93A-7F48-A7CF-761D78A1B951}"/>
              </a:ext>
            </a:extLst>
          </p:cNvPr>
          <p:cNvSpPr/>
          <p:nvPr/>
        </p:nvSpPr>
        <p:spPr>
          <a:xfrm>
            <a:off x="5976843" y="281691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5D32284-9122-F641-9320-E26D15F69332}"/>
              </a:ext>
            </a:extLst>
          </p:cNvPr>
          <p:cNvSpPr/>
          <p:nvPr/>
        </p:nvSpPr>
        <p:spPr>
          <a:xfrm>
            <a:off x="7281712" y="188946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4E84875-864E-424D-A7DB-B8FE7EB07BB1}"/>
              </a:ext>
            </a:extLst>
          </p:cNvPr>
          <p:cNvSpPr/>
          <p:nvPr/>
        </p:nvSpPr>
        <p:spPr>
          <a:xfrm>
            <a:off x="4787571" y="40754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08DE4D1-FE25-7F44-9D12-895B17A70ABC}"/>
              </a:ext>
            </a:extLst>
          </p:cNvPr>
          <p:cNvSpPr/>
          <p:nvPr/>
        </p:nvSpPr>
        <p:spPr>
          <a:xfrm>
            <a:off x="6625056" y="2682839"/>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3"/>
          <a:stretch>
            <a:fillRect/>
          </a:stretch>
        </p:blipFill>
        <p:spPr>
          <a:xfrm>
            <a:off x="7504783" y="4393001"/>
            <a:ext cx="1468196" cy="403244"/>
          </a:xfrm>
          <a:prstGeom prst="rect">
            <a:avLst/>
          </a:prstGeom>
        </p:spPr>
      </p:pic>
      <p:sp useBgFill="1">
        <p:nvSpPr>
          <p:cNvPr id="10" name="Title 1">
            <a:extLst>
              <a:ext uri="{FF2B5EF4-FFF2-40B4-BE49-F238E27FC236}">
                <a16:creationId xmlns:a16="http://schemas.microsoft.com/office/drawing/2014/main" id="{48A2AD63-C948-F24E-9F5A-976596538D57}"/>
              </a:ext>
            </a:extLst>
          </p:cNvPr>
          <p:cNvSpPr>
            <a:spLocks noGrp="1"/>
          </p:cNvSpPr>
          <p:nvPr>
            <p:ph type="title"/>
          </p:nvPr>
        </p:nvSpPr>
        <p:spPr>
          <a:xfrm rot="16200000">
            <a:off x="-2152736" y="2451748"/>
            <a:ext cx="5143501" cy="240001"/>
          </a:xfrm>
        </p:spPr>
        <p:txBody>
          <a:bodyPr>
            <a:normAutofit fontScale="90000"/>
          </a:bodyPr>
          <a:lstStyle/>
          <a:p>
            <a:r>
              <a:rPr lang="en-US" b="1" dirty="0">
                <a:latin typeface="Arial" panose="020B0604020202020204" pitchFamily="34" charset="0"/>
                <a:cs typeface="Arial" panose="020B0604020202020204" pitchFamily="34" charset="0"/>
              </a:rPr>
              <a:t>Acknowledgements</a:t>
            </a:r>
          </a:p>
        </p:txBody>
      </p:sp>
      <p:sp>
        <p:nvSpPr>
          <p:cNvPr id="17" name="Rectangle 16">
            <a:extLst>
              <a:ext uri="{FF2B5EF4-FFF2-40B4-BE49-F238E27FC236}">
                <a16:creationId xmlns:a16="http://schemas.microsoft.com/office/drawing/2014/main" id="{46784C71-BAC3-3047-913D-2012D9FB6B2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a:extLst>
              <a:ext uri="{FF2B5EF4-FFF2-40B4-BE49-F238E27FC236}">
                <a16:creationId xmlns:a16="http://schemas.microsoft.com/office/drawing/2014/main" id="{18AC55F4-9893-C94A-A158-ACFF0658E149}"/>
              </a:ext>
            </a:extLst>
          </p:cNvPr>
          <p:cNvPicPr>
            <a:picLocks noChangeAspect="1"/>
          </p:cNvPicPr>
          <p:nvPr/>
        </p:nvPicPr>
        <p:blipFill>
          <a:blip r:embed="rId4"/>
          <a:stretch>
            <a:fillRect/>
          </a:stretch>
        </p:blipFill>
        <p:spPr>
          <a:xfrm>
            <a:off x="1040652" y="375678"/>
            <a:ext cx="7062696" cy="4467111"/>
          </a:xfrm>
          <a:prstGeom prst="rect">
            <a:avLst/>
          </a:prstGeom>
        </p:spPr>
      </p:pic>
      <p:sp>
        <p:nvSpPr>
          <p:cNvPr id="4" name="TextBox 3">
            <a:extLst>
              <a:ext uri="{FF2B5EF4-FFF2-40B4-BE49-F238E27FC236}">
                <a16:creationId xmlns:a16="http://schemas.microsoft.com/office/drawing/2014/main" id="{58C79C86-9EC2-8947-9158-9ED5C04097A2}"/>
              </a:ext>
            </a:extLst>
          </p:cNvPr>
          <p:cNvSpPr txBox="1"/>
          <p:nvPr/>
        </p:nvSpPr>
        <p:spPr>
          <a:xfrm>
            <a:off x="6903786" y="1396876"/>
            <a:ext cx="1083950"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Department of</a:t>
            </a:r>
          </a:p>
          <a:p>
            <a:pPr algn="ctr"/>
            <a:r>
              <a:rPr lang="en-US" sz="1000" dirty="0">
                <a:latin typeface="Arial" panose="020B0604020202020204" pitchFamily="34" charset="0"/>
                <a:cs typeface="Arial" panose="020B0604020202020204" pitchFamily="34" charset="0"/>
              </a:rPr>
              <a:t>Learning Health</a:t>
            </a:r>
          </a:p>
          <a:p>
            <a:pPr algn="ctr"/>
            <a:r>
              <a:rPr lang="en-US" sz="1000" dirty="0">
                <a:latin typeface="Arial" panose="020B0604020202020204" pitchFamily="34" charset="0"/>
                <a:cs typeface="Arial" panose="020B0604020202020204" pitchFamily="34" charset="0"/>
              </a:rPr>
              <a:t>Sciences</a:t>
            </a:r>
          </a:p>
        </p:txBody>
      </p:sp>
      <p:sp>
        <p:nvSpPr>
          <p:cNvPr id="12" name="TextBox 11">
            <a:extLst>
              <a:ext uri="{FF2B5EF4-FFF2-40B4-BE49-F238E27FC236}">
                <a16:creationId xmlns:a16="http://schemas.microsoft.com/office/drawing/2014/main" id="{114420C5-C8E8-0D40-A32B-CE810E1729D2}"/>
              </a:ext>
            </a:extLst>
          </p:cNvPr>
          <p:cNvSpPr txBox="1"/>
          <p:nvPr/>
        </p:nvSpPr>
        <p:spPr>
          <a:xfrm>
            <a:off x="2558364" y="1319932"/>
            <a:ext cx="1176924" cy="861774"/>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Institute</a:t>
            </a:r>
          </a:p>
          <a:p>
            <a:pPr algn="ctr"/>
            <a:r>
              <a:rPr lang="en-US" sz="1000" dirty="0">
                <a:latin typeface="Arial" panose="020B0604020202020204" pitchFamily="34" charset="0"/>
                <a:cs typeface="Arial" panose="020B0604020202020204" pitchFamily="34" charset="0"/>
              </a:rPr>
              <a:t>for Clinical and</a:t>
            </a:r>
          </a:p>
          <a:p>
            <a:pPr algn="ctr"/>
            <a:r>
              <a:rPr lang="en-US" sz="1000" dirty="0">
                <a:latin typeface="Arial" panose="020B0604020202020204" pitchFamily="34" charset="0"/>
                <a:cs typeface="Arial" panose="020B0604020202020204" pitchFamily="34" charset="0"/>
              </a:rPr>
              <a:t>Health Research</a:t>
            </a:r>
          </a:p>
          <a:p>
            <a:pPr algn="ctr"/>
            <a:r>
              <a:rPr lang="en-US" sz="1000" dirty="0">
                <a:latin typeface="Arial" panose="020B0604020202020204" pitchFamily="34" charset="0"/>
                <a:cs typeface="Arial" panose="020B0604020202020204" pitchFamily="34" charset="0"/>
              </a:rPr>
              <a:t>(MICHR)</a:t>
            </a:r>
          </a:p>
        </p:txBody>
      </p:sp>
      <p:sp>
        <p:nvSpPr>
          <p:cNvPr id="15" name="TextBox 14">
            <a:extLst>
              <a:ext uri="{FF2B5EF4-FFF2-40B4-BE49-F238E27FC236}">
                <a16:creationId xmlns:a16="http://schemas.microsoft.com/office/drawing/2014/main" id="{6B7F09CF-CDCC-F244-A497-EC2E7FF106E7}"/>
              </a:ext>
            </a:extLst>
          </p:cNvPr>
          <p:cNvSpPr txBox="1"/>
          <p:nvPr/>
        </p:nvSpPr>
        <p:spPr>
          <a:xfrm>
            <a:off x="3949066" y="1387307"/>
            <a:ext cx="122661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Health Information</a:t>
            </a:r>
          </a:p>
          <a:p>
            <a:pPr algn="ctr"/>
            <a:r>
              <a:rPr lang="en-US" sz="1000" dirty="0">
                <a:latin typeface="Arial" panose="020B0604020202020204" pitchFamily="34" charset="0"/>
                <a:cs typeface="Arial" panose="020B0604020202020204" pitchFamily="34" charset="0"/>
              </a:rPr>
              <a:t>and Technology</a:t>
            </a:r>
          </a:p>
          <a:p>
            <a:pPr algn="ctr"/>
            <a:r>
              <a:rPr lang="en-US" sz="1000" dirty="0">
                <a:latin typeface="Arial" panose="020B0604020202020204" pitchFamily="34" charset="0"/>
                <a:cs typeface="Arial" panose="020B0604020202020204" pitchFamily="34" charset="0"/>
              </a:rPr>
              <a:t>Services (HITS)</a:t>
            </a:r>
          </a:p>
        </p:txBody>
      </p:sp>
      <p:sp>
        <p:nvSpPr>
          <p:cNvPr id="16" name="TextBox 15">
            <a:extLst>
              <a:ext uri="{FF2B5EF4-FFF2-40B4-BE49-F238E27FC236}">
                <a16:creationId xmlns:a16="http://schemas.microsoft.com/office/drawing/2014/main" id="{AA19F7A6-C6A2-7341-8542-02C10C871A75}"/>
              </a:ext>
            </a:extLst>
          </p:cNvPr>
          <p:cNvSpPr txBox="1"/>
          <p:nvPr/>
        </p:nvSpPr>
        <p:spPr>
          <a:xfrm>
            <a:off x="5437587" y="1425751"/>
            <a:ext cx="1178528" cy="707886"/>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NCI Informatics</a:t>
            </a:r>
          </a:p>
          <a:p>
            <a:pPr algn="ctr"/>
            <a:r>
              <a:rPr lang="en-US" sz="1000" dirty="0">
                <a:latin typeface="Arial" panose="020B0604020202020204" pitchFamily="34" charset="0"/>
                <a:cs typeface="Arial" panose="020B0604020202020204" pitchFamily="34" charset="0"/>
              </a:rPr>
              <a:t>Technology for</a:t>
            </a:r>
          </a:p>
          <a:p>
            <a:pPr algn="ctr"/>
            <a:r>
              <a:rPr lang="en-US" sz="1000" dirty="0">
                <a:latin typeface="Arial" panose="020B0604020202020204" pitchFamily="34" charset="0"/>
                <a:cs typeface="Arial" panose="020B0604020202020204" pitchFamily="34" charset="0"/>
              </a:rPr>
              <a:t>Cancer Research</a:t>
            </a:r>
          </a:p>
          <a:p>
            <a:pPr algn="ctr"/>
            <a:r>
              <a:rPr lang="en-US" sz="1000" dirty="0">
                <a:latin typeface="Arial" panose="020B0604020202020204" pitchFamily="34" charset="0"/>
                <a:cs typeface="Arial" panose="020B0604020202020204" pitchFamily="34" charset="0"/>
              </a:rPr>
              <a:t>(ITCR)</a:t>
            </a:r>
          </a:p>
        </p:txBody>
      </p:sp>
      <p:sp>
        <p:nvSpPr>
          <p:cNvPr id="18" name="TextBox 17">
            <a:extLst>
              <a:ext uri="{FF2B5EF4-FFF2-40B4-BE49-F238E27FC236}">
                <a16:creationId xmlns:a16="http://schemas.microsoft.com/office/drawing/2014/main" id="{E8ADD23B-5897-C24A-8897-CD229AB17D7C}"/>
              </a:ext>
            </a:extLst>
          </p:cNvPr>
          <p:cNvSpPr txBox="1"/>
          <p:nvPr/>
        </p:nvSpPr>
        <p:spPr>
          <a:xfrm>
            <a:off x="1218052" y="1454570"/>
            <a:ext cx="965329"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err="1">
                <a:latin typeface="Arial" panose="020B0604020202020204" pitchFamily="34" charset="0"/>
                <a:cs typeface="Arial" panose="020B0604020202020204" pitchFamily="34" charset="0"/>
              </a:rPr>
              <a:t>Rogel</a:t>
            </a:r>
            <a:r>
              <a:rPr lang="en-US" sz="1000" dirty="0">
                <a:latin typeface="Arial" panose="020B0604020202020204" pitchFamily="34" charset="0"/>
                <a:cs typeface="Arial" panose="020B0604020202020204" pitchFamily="34" charset="0"/>
              </a:rPr>
              <a:t> Cancer</a:t>
            </a:r>
          </a:p>
          <a:p>
            <a:pPr algn="ctr"/>
            <a:r>
              <a:rPr lang="en-US" sz="1000" dirty="0">
                <a:latin typeface="Arial" panose="020B0604020202020204" pitchFamily="34" charset="0"/>
                <a:cs typeface="Arial" panose="020B0604020202020204" pitchFamily="34" charset="0"/>
              </a:rPr>
              <a:t>Center</a:t>
            </a:r>
          </a:p>
        </p:txBody>
      </p:sp>
      <p:sp>
        <p:nvSpPr>
          <p:cNvPr id="19" name="TextBox 18">
            <a:extLst>
              <a:ext uri="{FF2B5EF4-FFF2-40B4-BE49-F238E27FC236}">
                <a16:creationId xmlns:a16="http://schemas.microsoft.com/office/drawing/2014/main" id="{547880EB-4BDC-C047-96BA-D6BB3F2D6B2D}"/>
              </a:ext>
            </a:extLst>
          </p:cNvPr>
          <p:cNvSpPr txBox="1"/>
          <p:nvPr/>
        </p:nvSpPr>
        <p:spPr>
          <a:xfrm>
            <a:off x="1218052" y="3609025"/>
            <a:ext cx="965328"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U of Michigan</a:t>
            </a:r>
          </a:p>
          <a:p>
            <a:pPr algn="ctr"/>
            <a:r>
              <a:rPr lang="en-US" sz="1000" dirty="0">
                <a:latin typeface="Arial" panose="020B0604020202020204" pitchFamily="34" charset="0"/>
                <a:cs typeface="Arial" panose="020B0604020202020204" pitchFamily="34" charset="0"/>
              </a:rPr>
              <a:t>Office of</a:t>
            </a:r>
          </a:p>
          <a:p>
            <a:pPr algn="ctr"/>
            <a:r>
              <a:rPr lang="en-US" sz="1000" dirty="0">
                <a:latin typeface="Arial" panose="020B0604020202020204" pitchFamily="34" charset="0"/>
                <a:cs typeface="Arial" panose="020B0604020202020204" pitchFamily="34" charset="0"/>
              </a:rPr>
              <a:t>Research</a:t>
            </a:r>
          </a:p>
        </p:txBody>
      </p:sp>
      <p:sp>
        <p:nvSpPr>
          <p:cNvPr id="20" name="TextBox 19">
            <a:extLst>
              <a:ext uri="{FF2B5EF4-FFF2-40B4-BE49-F238E27FC236}">
                <a16:creationId xmlns:a16="http://schemas.microsoft.com/office/drawing/2014/main" id="{2BECA96E-EC8C-5E48-B1A7-25793BD8CD8B}"/>
              </a:ext>
            </a:extLst>
          </p:cNvPr>
          <p:cNvSpPr txBox="1"/>
          <p:nvPr/>
        </p:nvSpPr>
        <p:spPr>
          <a:xfrm>
            <a:off x="2770777" y="3609025"/>
            <a:ext cx="793807" cy="553998"/>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Partner</a:t>
            </a:r>
          </a:p>
          <a:p>
            <a:pPr algn="ctr"/>
            <a:r>
              <a:rPr lang="en-US" sz="1000" dirty="0">
                <a:latin typeface="Arial" panose="020B0604020202020204" pitchFamily="34" charset="0"/>
                <a:cs typeface="Arial" panose="020B0604020202020204" pitchFamily="34" charset="0"/>
              </a:rPr>
              <a:t>Institutions</a:t>
            </a:r>
          </a:p>
        </p:txBody>
      </p:sp>
      <p:sp>
        <p:nvSpPr>
          <p:cNvPr id="21" name="TextBox 20">
            <a:extLst>
              <a:ext uri="{FF2B5EF4-FFF2-40B4-BE49-F238E27FC236}">
                <a16:creationId xmlns:a16="http://schemas.microsoft.com/office/drawing/2014/main" id="{9243B38A-525F-5C4F-B5AB-EFA9260A708F}"/>
              </a:ext>
            </a:extLst>
          </p:cNvPr>
          <p:cNvSpPr txBox="1"/>
          <p:nvPr/>
        </p:nvSpPr>
        <p:spPr>
          <a:xfrm>
            <a:off x="4312153" y="3685969"/>
            <a:ext cx="519694"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Our</a:t>
            </a:r>
          </a:p>
          <a:p>
            <a:pPr algn="ctr"/>
            <a:r>
              <a:rPr lang="en-US" sz="1000" dirty="0">
                <a:latin typeface="Arial" panose="020B0604020202020204" pitchFamily="34" charset="0"/>
                <a:cs typeface="Arial" panose="020B0604020202020204" pitchFamily="34" charset="0"/>
              </a:rPr>
              <a:t>Users</a:t>
            </a:r>
          </a:p>
        </p:txBody>
      </p:sp>
    </p:spTree>
    <p:extLst>
      <p:ext uri="{BB962C8B-B14F-4D97-AF65-F5344CB8AC3E}">
        <p14:creationId xmlns:p14="http://schemas.microsoft.com/office/powerpoint/2010/main" val="376238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457200" y="1247755"/>
            <a:ext cx="8229600" cy="680436"/>
          </a:xfrm>
        </p:spPr>
        <p:txBody>
          <a:bodyPr>
            <a:normAutofit/>
          </a:bodyPr>
          <a:lstStyle/>
          <a:p>
            <a:pPr marL="0" indent="0" algn="ctr">
              <a:buNone/>
            </a:pPr>
            <a:r>
              <a:rPr lang="en-US" dirty="0">
                <a:latin typeface="Arial" panose="020B0604020202020204" pitchFamily="34" charset="0"/>
                <a:cs typeface="Arial" panose="020B0604020202020204" pitchFamily="34" charset="0"/>
              </a:rPr>
              <a:t>Free text is: complex</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A picture containing diagram&#10;&#10;Description automatically generated">
            <a:extLst>
              <a:ext uri="{FF2B5EF4-FFF2-40B4-BE49-F238E27FC236}">
                <a16:creationId xmlns:a16="http://schemas.microsoft.com/office/drawing/2014/main" id="{B4F9D670-136E-E244-8B72-A7675733D2A8}"/>
              </a:ext>
            </a:extLst>
          </p:cNvPr>
          <p:cNvPicPr>
            <a:picLocks noChangeAspect="1"/>
          </p:cNvPicPr>
          <p:nvPr/>
        </p:nvPicPr>
        <p:blipFill>
          <a:blip r:embed="rId3"/>
          <a:stretch>
            <a:fillRect/>
          </a:stretch>
        </p:blipFill>
        <p:spPr>
          <a:xfrm>
            <a:off x="2369814" y="1767643"/>
            <a:ext cx="4404372" cy="3570322"/>
          </a:xfrm>
          <a:prstGeom prst="rect">
            <a:avLst/>
          </a:prstGeom>
        </p:spPr>
      </p:pic>
    </p:spTree>
    <p:extLst>
      <p:ext uri="{BB962C8B-B14F-4D97-AF65-F5344CB8AC3E}">
        <p14:creationId xmlns:p14="http://schemas.microsoft.com/office/powerpoint/2010/main" val="4154779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0" name="TextBox 19">
            <a:extLst>
              <a:ext uri="{FF2B5EF4-FFF2-40B4-BE49-F238E27FC236}">
                <a16:creationId xmlns:a16="http://schemas.microsoft.com/office/drawing/2014/main" id="{E3813AF7-AD51-9E4E-9E09-473915E67A72}"/>
              </a:ext>
            </a:extLst>
          </p:cNvPr>
          <p:cNvSpPr txBox="1"/>
          <p:nvPr/>
        </p:nvSpPr>
        <p:spPr>
          <a:xfrm>
            <a:off x="5928656" y="3383565"/>
            <a:ext cx="2584177"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“domino pain”</a:t>
            </a:r>
            <a:endParaRPr lang="en-US" sz="2800" dirty="0"/>
          </a:p>
        </p:txBody>
      </p:sp>
      <p:sp useBgFill="1">
        <p:nvSpPr>
          <p:cNvPr id="21" name="Content Placeholder 2">
            <a:extLst>
              <a:ext uri="{FF2B5EF4-FFF2-40B4-BE49-F238E27FC236}">
                <a16:creationId xmlns:a16="http://schemas.microsoft.com/office/drawing/2014/main" id="{46688004-E47C-C84E-802D-8F90FA52BF53}"/>
              </a:ext>
            </a:extLst>
          </p:cNvPr>
          <p:cNvSpPr txBox="1">
            <a:spLocks/>
          </p:cNvSpPr>
          <p:nvPr/>
        </p:nvSpPr>
        <p:spPr>
          <a:xfrm>
            <a:off x="457200" y="1247755"/>
            <a:ext cx="8229600" cy="680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Arial" panose="020B0604020202020204" pitchFamily="34" charset="0"/>
                <a:cs typeface="Arial" panose="020B0604020202020204" pitchFamily="34" charset="0"/>
              </a:rPr>
              <a:t>Free text is: a mess</a:t>
            </a:r>
          </a:p>
        </p:txBody>
      </p:sp>
      <p:pic>
        <p:nvPicPr>
          <p:cNvPr id="19" name="Picture 18" descr="Icon&#10;&#10;Description automatically generated">
            <a:extLst>
              <a:ext uri="{FF2B5EF4-FFF2-40B4-BE49-F238E27FC236}">
                <a16:creationId xmlns:a16="http://schemas.microsoft.com/office/drawing/2014/main" id="{4835CA15-EEA3-4848-A64E-B10D9161C7B3}"/>
              </a:ext>
            </a:extLst>
          </p:cNvPr>
          <p:cNvPicPr>
            <a:picLocks noChangeAspect="1"/>
          </p:cNvPicPr>
          <p:nvPr/>
        </p:nvPicPr>
        <p:blipFill>
          <a:blip r:embed="rId3"/>
          <a:stretch>
            <a:fillRect/>
          </a:stretch>
        </p:blipFill>
        <p:spPr>
          <a:xfrm>
            <a:off x="6812683" y="1659170"/>
            <a:ext cx="816124" cy="16041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B7AD4B6-47A9-DB44-A659-3D1072082403}"/>
              </a:ext>
            </a:extLst>
          </p:cNvPr>
          <p:cNvPicPr>
            <a:picLocks noChangeAspect="1"/>
          </p:cNvPicPr>
          <p:nvPr/>
        </p:nvPicPr>
        <p:blipFill>
          <a:blip r:embed="rId4"/>
          <a:stretch>
            <a:fillRect/>
          </a:stretch>
        </p:blipFill>
        <p:spPr>
          <a:xfrm flipH="1">
            <a:off x="0" y="2037521"/>
            <a:ext cx="5450361" cy="3215309"/>
          </a:xfrm>
          <a:prstGeom prst="rect">
            <a:avLst/>
          </a:prstGeom>
        </p:spPr>
      </p:pic>
    </p:spTree>
    <p:extLst>
      <p:ext uri="{BB962C8B-B14F-4D97-AF65-F5344CB8AC3E}">
        <p14:creationId xmlns:p14="http://schemas.microsoft.com/office/powerpoint/2010/main" val="265613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1" name="Content Placeholder 2">
            <a:extLst>
              <a:ext uri="{FF2B5EF4-FFF2-40B4-BE49-F238E27FC236}">
                <a16:creationId xmlns:a16="http://schemas.microsoft.com/office/drawing/2014/main" id="{8DC1C828-87B9-3A4B-9075-4B5D4C4D2414}"/>
              </a:ext>
            </a:extLst>
          </p:cNvPr>
          <p:cNvSpPr>
            <a:spLocks noGrp="1"/>
          </p:cNvSpPr>
          <p:nvPr>
            <p:ph idx="1"/>
          </p:nvPr>
        </p:nvSpPr>
        <p:spPr>
          <a:xfrm>
            <a:off x="457200" y="1247755"/>
            <a:ext cx="8229600" cy="680436"/>
          </a:xfrm>
        </p:spPr>
        <p:txBody>
          <a:bodyPr>
            <a:normAutofit/>
          </a:bodyPr>
          <a:lstStyle/>
          <a:p>
            <a:pPr marL="0" indent="0" algn="ctr">
              <a:buNone/>
            </a:pPr>
            <a:r>
              <a:rPr lang="en-US" dirty="0">
                <a:latin typeface="Arial" panose="020B0604020202020204" pitchFamily="34" charset="0"/>
                <a:cs typeface="Arial" panose="020B0604020202020204" pitchFamily="34" charset="0"/>
              </a:rPr>
              <a:t>Free text is: difficult to access</a:t>
            </a:r>
          </a:p>
        </p:txBody>
      </p:sp>
      <p:pic>
        <p:nvPicPr>
          <p:cNvPr id="8" name="Picture 7" descr="A picture containing text, vector graphics&#10;&#10;Description automatically generated">
            <a:extLst>
              <a:ext uri="{FF2B5EF4-FFF2-40B4-BE49-F238E27FC236}">
                <a16:creationId xmlns:a16="http://schemas.microsoft.com/office/drawing/2014/main" id="{25C1AD1A-51BC-7D40-A906-CEDD4BA08224}"/>
              </a:ext>
            </a:extLst>
          </p:cNvPr>
          <p:cNvPicPr>
            <a:picLocks noChangeAspect="1"/>
          </p:cNvPicPr>
          <p:nvPr/>
        </p:nvPicPr>
        <p:blipFill>
          <a:blip r:embed="rId3"/>
          <a:stretch>
            <a:fillRect/>
          </a:stretch>
        </p:blipFill>
        <p:spPr>
          <a:xfrm>
            <a:off x="-327992" y="1777862"/>
            <a:ext cx="5128591" cy="3365638"/>
          </a:xfrm>
          <a:prstGeom prst="rect">
            <a:avLst/>
          </a:prstGeom>
        </p:spPr>
      </p:pic>
    </p:spTree>
    <p:extLst>
      <p:ext uri="{BB962C8B-B14F-4D97-AF65-F5344CB8AC3E}">
        <p14:creationId xmlns:p14="http://schemas.microsoft.com/office/powerpoint/2010/main" val="82660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The Problem(s)</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457200" y="1084013"/>
            <a:ext cx="8229600" cy="3394472"/>
          </a:xfrm>
        </p:spPr>
        <p:txBody>
          <a:bodyPr>
            <a:normAutofit/>
          </a:bodyPr>
          <a:lstStyle/>
          <a:p>
            <a:pPr marL="0" indent="0" algn="ctr">
              <a:buNone/>
            </a:pPr>
            <a:r>
              <a:rPr lang="en-US" dirty="0">
                <a:latin typeface="Arial" panose="020B0604020202020204" pitchFamily="34" charset="0"/>
                <a:cs typeface="Arial" panose="020B0604020202020204" pitchFamily="34" charset="0"/>
              </a:rPr>
              <a:t>Many free text tools are hard to use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0" name="Picture 9" descr="Text&#10;&#10;Description automatically generated">
            <a:extLst>
              <a:ext uri="{FF2B5EF4-FFF2-40B4-BE49-F238E27FC236}">
                <a16:creationId xmlns:a16="http://schemas.microsoft.com/office/drawing/2014/main" id="{9F2AE82A-6593-9F46-9637-D6988D670D9F}"/>
              </a:ext>
            </a:extLst>
          </p:cNvPr>
          <p:cNvPicPr>
            <a:picLocks noChangeAspect="1"/>
          </p:cNvPicPr>
          <p:nvPr/>
        </p:nvPicPr>
        <p:blipFill>
          <a:blip r:embed="rId3"/>
          <a:stretch>
            <a:fillRect/>
          </a:stretch>
        </p:blipFill>
        <p:spPr>
          <a:xfrm>
            <a:off x="558582" y="1763634"/>
            <a:ext cx="8414397" cy="1470040"/>
          </a:xfrm>
          <a:prstGeom prst="rect">
            <a:avLst/>
          </a:prstGeom>
        </p:spPr>
      </p:pic>
      <p:sp>
        <p:nvSpPr>
          <p:cNvPr id="12" name="TextBox 11">
            <a:extLst>
              <a:ext uri="{FF2B5EF4-FFF2-40B4-BE49-F238E27FC236}">
                <a16:creationId xmlns:a16="http://schemas.microsoft.com/office/drawing/2014/main" id="{5B2237A4-CDA9-C248-AAAC-0AC20BC1E616}"/>
              </a:ext>
            </a:extLst>
          </p:cNvPr>
          <p:cNvSpPr txBox="1"/>
          <p:nvPr/>
        </p:nvSpPr>
        <p:spPr>
          <a:xfrm>
            <a:off x="558581" y="3377338"/>
            <a:ext cx="8414397" cy="101566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average ratings provided by the end user evaluators on ease of use and ease of interpreting output... </a:t>
            </a:r>
            <a:r>
              <a:rPr lang="en-US" sz="2000" dirty="0" err="1">
                <a:latin typeface="Arial" panose="020B0604020202020204" pitchFamily="34" charset="0"/>
                <a:cs typeface="Arial" panose="020B0604020202020204" pitchFamily="34" charset="0"/>
              </a:rPr>
              <a:t>indicat</a:t>
            </a:r>
            <a:r>
              <a:rPr lang="en-US" sz="2000" dirty="0">
                <a:latin typeface="Arial" panose="020B0604020202020204" pitchFamily="34" charset="0"/>
                <a:cs typeface="Arial" panose="020B0604020202020204" pitchFamily="34" charset="0"/>
              </a:rPr>
              <a:t>[e] that this group of users generally deemed the systems extremely difficult to work with"</a:t>
            </a:r>
          </a:p>
        </p:txBody>
      </p:sp>
      <p:sp>
        <p:nvSpPr>
          <p:cNvPr id="16" name="TextBox 15">
            <a:extLst>
              <a:ext uri="{FF2B5EF4-FFF2-40B4-BE49-F238E27FC236}">
                <a16:creationId xmlns:a16="http://schemas.microsoft.com/office/drawing/2014/main" id="{D7559675-810A-E04B-9D20-EDEC938AE09F}"/>
              </a:ext>
            </a:extLst>
          </p:cNvPr>
          <p:cNvSpPr txBox="1"/>
          <p:nvPr/>
        </p:nvSpPr>
        <p:spPr>
          <a:xfrm>
            <a:off x="558581" y="4622149"/>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pubmed.ncbi.nlm.nih.gov</a:t>
            </a:r>
            <a:r>
              <a:rPr lang="en-US" dirty="0">
                <a:latin typeface="Arial" panose="020B0604020202020204" pitchFamily="34" charset="0"/>
                <a:cs typeface="Arial" panose="020B0604020202020204" pitchFamily="34" charset="0"/>
              </a:rPr>
              <a:t>/26210361/</a:t>
            </a:r>
          </a:p>
        </p:txBody>
      </p:sp>
    </p:spTree>
    <p:extLst>
      <p:ext uri="{BB962C8B-B14F-4D97-AF65-F5344CB8AC3E}">
        <p14:creationId xmlns:p14="http://schemas.microsoft.com/office/powerpoint/2010/main" val="146226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 solution</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255773"/>
            <a:ext cx="8229600" cy="3394472"/>
          </a:xfrm>
        </p:spPr>
        <p:txBody>
          <a:bodyPr>
            <a:normAutofit fontScale="92500" lnSpcReduction="20000"/>
          </a:bodyPr>
          <a:lstStyle/>
          <a:p>
            <a:r>
              <a:rPr lang="en-US" dirty="0">
                <a:latin typeface="Arial" panose="020B0604020202020204" pitchFamily="34" charset="0"/>
                <a:cs typeface="Arial" panose="020B0604020202020204" pitchFamily="34" charset="0"/>
              </a:rPr>
              <a:t>A system “for the people”</a:t>
            </a:r>
          </a:p>
          <a:p>
            <a:r>
              <a:rPr lang="en-US" dirty="0">
                <a:latin typeface="Arial" panose="020B0604020202020204" pitchFamily="34" charset="0"/>
                <a:cs typeface="Arial" panose="020B0604020202020204" pitchFamily="34" charset="0"/>
              </a:rPr>
              <a:t>Users search the EHR on their own</a:t>
            </a:r>
          </a:p>
          <a:p>
            <a:pPr lvl="1"/>
            <a:r>
              <a:rPr lang="en-US" dirty="0">
                <a:latin typeface="Arial" panose="020B0604020202020204" pitchFamily="34" charset="0"/>
                <a:cs typeface="Arial" panose="020B0604020202020204" pitchFamily="34" charset="0"/>
              </a:rPr>
              <a:t>No need to wait in a queue for an analyst or a data scientist</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a:p>
            <a:r>
              <a:rPr lang="en-US" dirty="0">
                <a:latin typeface="Arial" panose="020B0604020202020204" pitchFamily="34" charset="0"/>
                <a:cs typeface="Arial" panose="020B0604020202020204" pitchFamily="34" charset="0"/>
              </a:rPr>
              <a:t>Easy-to-use for non-technical researchers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is EMERSE?</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p:txBody>
          <a:bodyPr>
            <a:normAutofit/>
          </a:bodyPr>
          <a:lstStyle/>
          <a:p>
            <a:pPr marL="0" indent="0">
              <a:buNone/>
            </a:pPr>
            <a:r>
              <a:rPr lang="en-US" dirty="0">
                <a:latin typeface="Arial" panose="020B0604020202020204" pitchFamily="34" charset="0"/>
                <a:cs typeface="Arial" panose="020B0604020202020204" pitchFamily="34" charset="0"/>
              </a:rPr>
              <a:t>A search engine, kind of like Google, for free text medical record documents</a:t>
            </a:r>
          </a:p>
          <a:p>
            <a:pPr marL="0" indent="0">
              <a:buNone/>
            </a:pPr>
            <a:r>
              <a:rPr lang="en-US" sz="2800" dirty="0">
                <a:latin typeface="Arial" panose="020B0604020202020204" pitchFamily="34" charset="0"/>
                <a:cs typeface="Arial" panose="020B0604020202020204" pitchFamily="34" charset="0"/>
              </a:rPr>
              <a:t>(technically, it’s an </a:t>
            </a:r>
            <a:r>
              <a:rPr lang="en-US" sz="2800" i="1" dirty="0">
                <a:latin typeface="Arial" panose="020B0604020202020204" pitchFamily="34" charset="0"/>
                <a:cs typeface="Arial" panose="020B0604020202020204" pitchFamily="34" charset="0"/>
              </a:rPr>
              <a:t>information retrieval </a:t>
            </a:r>
            <a:r>
              <a:rPr lang="en-US" sz="2800" dirty="0">
                <a:latin typeface="Arial" panose="020B0604020202020204" pitchFamily="34" charset="0"/>
                <a:cs typeface="Arial" panose="020B0604020202020204" pitchFamily="34" charset="0"/>
              </a:rPr>
              <a:t>system)</a:t>
            </a:r>
          </a:p>
          <a:p>
            <a:pPr marL="0" indent="0">
              <a:buNone/>
            </a:pPr>
            <a:r>
              <a:rPr lang="en-US" dirty="0">
                <a:latin typeface="Arial" panose="020B0604020202020204" pitchFamily="34" charset="0"/>
                <a:cs typeface="Arial" panose="020B0604020202020204" pitchFamily="34" charset="0"/>
              </a:rPr>
              <a:t>							</a:t>
            </a:r>
          </a:p>
          <a:p>
            <a:pPr marL="0" indent="0">
              <a:buNone/>
            </a:pPr>
            <a:r>
              <a:rPr lang="en-US" dirty="0">
                <a:latin typeface="Arial" panose="020B0604020202020204" pitchFamily="34" charset="0"/>
                <a:cs typeface="Arial" panose="020B0604020202020204" pitchFamily="34" charset="0"/>
              </a:rPr>
              <a:t>									Simple to use</a:t>
            </a:r>
          </a:p>
          <a:p>
            <a:pPr marL="457200" lvl="1" indent="0">
              <a:buNone/>
            </a:pPr>
            <a:r>
              <a:rPr lang="en-US" dirty="0">
                <a:latin typeface="Arial" panose="020B0604020202020204" pitchFamily="34" charset="0"/>
                <a:cs typeface="Arial" panose="020B0604020202020204" pitchFamily="34" charset="0"/>
              </a:rPr>
              <a:t>	</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11" name="Picture 10">
            <a:extLst>
              <a:ext uri="{FF2B5EF4-FFF2-40B4-BE49-F238E27FC236}">
                <a16:creationId xmlns:a16="http://schemas.microsoft.com/office/drawing/2014/main" id="{75BD8050-E3B0-824B-A2BC-12D1BFE89E3A}"/>
              </a:ext>
            </a:extLst>
          </p:cNvPr>
          <p:cNvPicPr>
            <a:picLocks noChangeAspect="1"/>
          </p:cNvPicPr>
          <p:nvPr/>
        </p:nvPicPr>
        <p:blipFill>
          <a:blip r:embed="rId3"/>
          <a:stretch>
            <a:fillRect/>
          </a:stretch>
        </p:blipFill>
        <p:spPr>
          <a:xfrm>
            <a:off x="521209" y="2879099"/>
            <a:ext cx="2679192" cy="2398403"/>
          </a:xfrm>
          <a:prstGeom prst="rect">
            <a:avLst/>
          </a:prstGeom>
        </p:spPr>
      </p:pic>
      <p:pic>
        <p:nvPicPr>
          <p:cNvPr id="14" name="Picture 13">
            <a:extLst>
              <a:ext uri="{FF2B5EF4-FFF2-40B4-BE49-F238E27FC236}">
                <a16:creationId xmlns:a16="http://schemas.microsoft.com/office/drawing/2014/main" id="{0A9AE594-F7C8-AD44-9079-7D1660AA9161}"/>
              </a:ext>
            </a:extLst>
          </p:cNvPr>
          <p:cNvPicPr>
            <a:picLocks noChangeAspect="1"/>
          </p:cNvPicPr>
          <p:nvPr/>
        </p:nvPicPr>
        <p:blipFill>
          <a:blip r:embed="rId4"/>
          <a:stretch>
            <a:fillRect/>
          </a:stretch>
        </p:blipFill>
        <p:spPr>
          <a:xfrm>
            <a:off x="3727704" y="3227832"/>
            <a:ext cx="803138" cy="803138"/>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32783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2134</TotalTime>
  <Words>1116</Words>
  <Application>Microsoft Macintosh PowerPoint</Application>
  <PresentationFormat>On-screen Show (16:9)</PresentationFormat>
  <Paragraphs>198</Paragraphs>
  <Slides>29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PowerPoint Presentation</vt:lpstr>
      <vt:lpstr>PowerPoint Presentation</vt:lpstr>
      <vt:lpstr>PowerPoint Presentation</vt:lpstr>
      <vt:lpstr>The Problem(s)</vt:lpstr>
      <vt:lpstr>The Problem(s)</vt:lpstr>
      <vt:lpstr>The Problem(s)</vt:lpstr>
      <vt:lpstr>The Problem(s)</vt:lpstr>
      <vt:lpstr>A solution</vt:lpstr>
      <vt:lpstr>What is EMERSE?</vt:lpstr>
      <vt:lpstr>What is EMERSE?</vt:lpstr>
      <vt:lpstr>What is EMERSE?</vt:lpstr>
      <vt:lpstr>What isn’t EMERSE?</vt:lpstr>
      <vt:lpstr>EMERSE vs NLP</vt:lpstr>
      <vt:lpstr>EMERSE vs NLP</vt:lpstr>
      <vt:lpstr>Find cohorts</vt:lpstr>
      <vt:lpstr>Find cohorts</vt:lpstr>
      <vt:lpstr>Highlight documents for chart review</vt:lpstr>
      <vt:lpstr>EMERSE Bundles</vt:lpstr>
      <vt:lpstr>PowerPoint Presentation</vt:lpstr>
      <vt:lpstr>Typical workflow</vt:lpstr>
      <vt:lpstr>Typical workflow</vt:lpstr>
      <vt:lpstr>Typical workflow</vt:lpstr>
      <vt:lpstr>Publications using EMERSE</vt:lpstr>
      <vt:lpstr>Where is EMERSE?</vt:lpstr>
      <vt:lpstr>                            The future…</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379</cp:revision>
  <dcterms:created xsi:type="dcterms:W3CDTF">2019-11-14T17:52:15Z</dcterms:created>
  <dcterms:modified xsi:type="dcterms:W3CDTF">2021-10-19T00:21:32Z</dcterms:modified>
</cp:coreProperties>
</file>