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9" r:id="rId3"/>
    <p:sldMasterId id="2147483691" r:id="rId4"/>
    <p:sldMasterId id="2147483699" r:id="rId5"/>
  </p:sldMasterIdLst>
  <p:notesMasterIdLst>
    <p:notesMasterId r:id="rId99"/>
  </p:notesMasterIdLst>
  <p:sldIdLst>
    <p:sldId id="256" r:id="rId6"/>
    <p:sldId id="444" r:id="rId7"/>
    <p:sldId id="500" r:id="rId8"/>
    <p:sldId id="505" r:id="rId9"/>
    <p:sldId id="506" r:id="rId10"/>
    <p:sldId id="507" r:id="rId11"/>
    <p:sldId id="473" r:id="rId12"/>
    <p:sldId id="483" r:id="rId13"/>
    <p:sldId id="508" r:id="rId14"/>
    <p:sldId id="510" r:id="rId15"/>
    <p:sldId id="514" r:id="rId16"/>
    <p:sldId id="513" r:id="rId17"/>
    <p:sldId id="512" r:id="rId18"/>
    <p:sldId id="269" r:id="rId19"/>
    <p:sldId id="270" r:id="rId20"/>
    <p:sldId id="271" r:id="rId21"/>
    <p:sldId id="272" r:id="rId22"/>
    <p:sldId id="275" r:id="rId23"/>
    <p:sldId id="276" r:id="rId24"/>
    <p:sldId id="531" r:id="rId25"/>
    <p:sldId id="278" r:id="rId26"/>
    <p:sldId id="279" r:id="rId27"/>
    <p:sldId id="280" r:id="rId28"/>
    <p:sldId id="281" r:id="rId29"/>
    <p:sldId id="566" r:id="rId30"/>
    <p:sldId id="282" r:id="rId31"/>
    <p:sldId id="283" r:id="rId32"/>
    <p:sldId id="284" r:id="rId33"/>
    <p:sldId id="285" r:id="rId34"/>
    <p:sldId id="286" r:id="rId35"/>
    <p:sldId id="535" r:id="rId36"/>
    <p:sldId id="536"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532" r:id="rId60"/>
    <p:sldId id="569" r:id="rId61"/>
    <p:sldId id="310" r:id="rId62"/>
    <p:sldId id="311" r:id="rId63"/>
    <p:sldId id="312" r:id="rId64"/>
    <p:sldId id="313" r:id="rId65"/>
    <p:sldId id="314" r:id="rId66"/>
    <p:sldId id="315" r:id="rId67"/>
    <p:sldId id="316" r:id="rId68"/>
    <p:sldId id="317" r:id="rId69"/>
    <p:sldId id="559" r:id="rId70"/>
    <p:sldId id="534" r:id="rId71"/>
    <p:sldId id="537" r:id="rId72"/>
    <p:sldId id="538" r:id="rId73"/>
    <p:sldId id="539" r:id="rId74"/>
    <p:sldId id="567" r:id="rId75"/>
    <p:sldId id="554" r:id="rId76"/>
    <p:sldId id="560" r:id="rId77"/>
    <p:sldId id="555" r:id="rId78"/>
    <p:sldId id="556" r:id="rId79"/>
    <p:sldId id="557" r:id="rId80"/>
    <p:sldId id="558" r:id="rId81"/>
    <p:sldId id="478" r:id="rId82"/>
    <p:sldId id="547" r:id="rId83"/>
    <p:sldId id="265" r:id="rId84"/>
    <p:sldId id="553" r:id="rId85"/>
    <p:sldId id="568" r:id="rId86"/>
    <p:sldId id="549" r:id="rId87"/>
    <p:sldId id="548" r:id="rId88"/>
    <p:sldId id="550" r:id="rId89"/>
    <p:sldId id="551" r:id="rId90"/>
    <p:sldId id="552" r:id="rId91"/>
    <p:sldId id="561" r:id="rId92"/>
    <p:sldId id="562" r:id="rId93"/>
    <p:sldId id="564" r:id="rId94"/>
    <p:sldId id="565" r:id="rId95"/>
    <p:sldId id="563" r:id="rId96"/>
    <p:sldId id="325" r:id="rId97"/>
    <p:sldId id="326" r:id="rId9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140FCC-3223-4FEC-289B-52426C96693E}" name="Goutham Rao" initials="GR" userId="cf3c51e3a3affac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6E93"/>
    <a:srgbClr val="F8B332"/>
    <a:srgbClr val="D647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96395" autoAdjust="0"/>
  </p:normalViewPr>
  <p:slideViewPr>
    <p:cSldViewPr snapToGrid="0">
      <p:cViewPr varScale="1">
        <p:scale>
          <a:sx n="107" d="100"/>
          <a:sy n="107" d="100"/>
        </p:scale>
        <p:origin x="624" y="102"/>
      </p:cViewPr>
      <p:guideLst/>
    </p:cSldViewPr>
  </p:slideViewPr>
  <p:outlineViewPr>
    <p:cViewPr>
      <p:scale>
        <a:sx n="33" d="100"/>
        <a:sy n="33" d="100"/>
      </p:scale>
      <p:origin x="0" y="-23586"/>
    </p:cViewPr>
  </p:outlineViewPr>
  <p:notesTextViewPr>
    <p:cViewPr>
      <p:scale>
        <a:sx n="3" d="2"/>
        <a:sy n="3" d="2"/>
      </p:scale>
      <p:origin x="0" y="0"/>
    </p:cViewPr>
  </p:notesTextViewPr>
  <p:sorterViewPr>
    <p:cViewPr varScale="1">
      <p:scale>
        <a:sx n="1" d="1"/>
        <a:sy n="1" d="1"/>
      </p:scale>
      <p:origin x="0" y="-27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benom\Documents\cwru_2020\uh\jain%20meetings\Current_studies_using_EMERSE_April%2006-202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[Current_studies_using_EMERSE_April 06-2022.xlsx]Sheet5!PivotTable18</c:name>
    <c:fmtId val="3"/>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t>IRB</a:t>
            </a:r>
            <a:r>
              <a:rPr lang="en-US" sz="1600" b="1" baseline="0" dirty="0"/>
              <a:t> Studies Utilizing or Intending to Utilize EMERSE by Department/Division (n = 74)</a:t>
            </a:r>
            <a:endParaRPr lang="en-US" sz="1600" b="1"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Sheet5!$B$3</c:f>
              <c:strCache>
                <c:ptCount val="1"/>
                <c:pt idx="0">
                  <c:v>Total</c:v>
                </c:pt>
              </c:strCache>
            </c:strRef>
          </c:tx>
          <c:spPr>
            <a:solidFill>
              <a:schemeClr val="accent1"/>
            </a:solidFill>
            <a:ln>
              <a:noFill/>
            </a:ln>
            <a:effectLst/>
          </c:spPr>
          <c:invertIfNegative val="0"/>
          <c:cat>
            <c:strRef>
              <c:f>Sheet5!$A$4:$A$26</c:f>
              <c:strCache>
                <c:ptCount val="22"/>
                <c:pt idx="0">
                  <c:v>Cardiology</c:v>
                </c:pt>
                <c:pt idx="1">
                  <c:v>Center for Child Health and Policy</c:v>
                </c:pt>
                <c:pt idx="2">
                  <c:v>Emergency Medicine</c:v>
                </c:pt>
                <c:pt idx="3">
                  <c:v>Family Medicine</c:v>
                </c:pt>
                <c:pt idx="4">
                  <c:v>Gastroenterology</c:v>
                </c:pt>
                <c:pt idx="5">
                  <c:v>Hematology and Oncology</c:v>
                </c:pt>
                <c:pt idx="6">
                  <c:v>Infectious Disease</c:v>
                </c:pt>
                <c:pt idx="7">
                  <c:v>Medicine</c:v>
                </c:pt>
                <c:pt idx="8">
                  <c:v>Neurological Surgery</c:v>
                </c:pt>
                <c:pt idx="9">
                  <c:v>Neuroradiology</c:v>
                </c:pt>
                <c:pt idx="10">
                  <c:v>Oncology</c:v>
                </c:pt>
                <c:pt idx="11">
                  <c:v>Ophthalmology</c:v>
                </c:pt>
                <c:pt idx="12">
                  <c:v>Orthopedic Surgery - Peds</c:v>
                </c:pt>
                <c:pt idx="13">
                  <c:v>Orthopedics</c:v>
                </c:pt>
                <c:pt idx="14">
                  <c:v>Otolaryngology</c:v>
                </c:pt>
                <c:pt idx="15">
                  <c:v>Pathology</c:v>
                </c:pt>
                <c:pt idx="16">
                  <c:v>Pediatric Psychology</c:v>
                </c:pt>
                <c:pt idx="17">
                  <c:v>Pediatrics</c:v>
                </c:pt>
                <c:pt idx="18">
                  <c:v>Pulmonology &amp; Sleep Medicine</c:v>
                </c:pt>
                <c:pt idx="19">
                  <c:v>Radiology</c:v>
                </c:pt>
                <c:pt idx="20">
                  <c:v>Rheumatology</c:v>
                </c:pt>
                <c:pt idx="21">
                  <c:v>Urology</c:v>
                </c:pt>
              </c:strCache>
            </c:strRef>
          </c:cat>
          <c:val>
            <c:numRef>
              <c:f>Sheet5!$B$4:$B$26</c:f>
              <c:numCache>
                <c:formatCode>General</c:formatCode>
                <c:ptCount val="22"/>
                <c:pt idx="0">
                  <c:v>1</c:v>
                </c:pt>
                <c:pt idx="1">
                  <c:v>2</c:v>
                </c:pt>
                <c:pt idx="2">
                  <c:v>9</c:v>
                </c:pt>
                <c:pt idx="3">
                  <c:v>1</c:v>
                </c:pt>
                <c:pt idx="4">
                  <c:v>1</c:v>
                </c:pt>
                <c:pt idx="5">
                  <c:v>1</c:v>
                </c:pt>
                <c:pt idx="6">
                  <c:v>1</c:v>
                </c:pt>
                <c:pt idx="7">
                  <c:v>1</c:v>
                </c:pt>
                <c:pt idx="8">
                  <c:v>3</c:v>
                </c:pt>
                <c:pt idx="9">
                  <c:v>1</c:v>
                </c:pt>
                <c:pt idx="10">
                  <c:v>3</c:v>
                </c:pt>
                <c:pt idx="11">
                  <c:v>1</c:v>
                </c:pt>
                <c:pt idx="12">
                  <c:v>3</c:v>
                </c:pt>
                <c:pt idx="13">
                  <c:v>2</c:v>
                </c:pt>
                <c:pt idx="14">
                  <c:v>12</c:v>
                </c:pt>
                <c:pt idx="15">
                  <c:v>3</c:v>
                </c:pt>
                <c:pt idx="16">
                  <c:v>1</c:v>
                </c:pt>
                <c:pt idx="17">
                  <c:v>2</c:v>
                </c:pt>
                <c:pt idx="18">
                  <c:v>3</c:v>
                </c:pt>
                <c:pt idx="19">
                  <c:v>9</c:v>
                </c:pt>
                <c:pt idx="20">
                  <c:v>4</c:v>
                </c:pt>
                <c:pt idx="21">
                  <c:v>8</c:v>
                </c:pt>
              </c:numCache>
            </c:numRef>
          </c:val>
          <c:extLst>
            <c:ext xmlns:c16="http://schemas.microsoft.com/office/drawing/2014/chart" uri="{C3380CC4-5D6E-409C-BE32-E72D297353CC}">
              <c16:uniqueId val="{00000000-2FBD-4C4E-9F75-76B0F345A550}"/>
            </c:ext>
          </c:extLst>
        </c:ser>
        <c:dLbls>
          <c:showLegendKey val="0"/>
          <c:showVal val="0"/>
          <c:showCatName val="0"/>
          <c:showSerName val="0"/>
          <c:showPercent val="0"/>
          <c:showBubbleSize val="0"/>
        </c:dLbls>
        <c:gapWidth val="219"/>
        <c:overlap val="-27"/>
        <c:axId val="837605536"/>
        <c:axId val="837604704"/>
      </c:barChart>
      <c:catAx>
        <c:axId val="837605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7604704"/>
        <c:crosses val="autoZero"/>
        <c:auto val="1"/>
        <c:lblAlgn val="ctr"/>
        <c:lblOffset val="100"/>
        <c:noMultiLvlLbl val="0"/>
      </c:catAx>
      <c:valAx>
        <c:axId val="8376047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76055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9CFD9FB-91BB-40CE-8448-E4B97998C8B7}" type="datetimeFigureOut">
              <a:rPr lang="en-US" smtClean="0"/>
              <a:t>10/11/2022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DEE2304-73CA-4F7B-992E-33D3DE93ABB8}" type="slidenum">
              <a:rPr lang="en-US" smtClean="0"/>
              <a:t>‹#›</a:t>
            </a:fld>
            <a:endParaRPr lang="en-US" dirty="0"/>
          </a:p>
        </p:txBody>
      </p:sp>
    </p:spTree>
    <p:extLst>
      <p:ext uri="{BB962C8B-B14F-4D97-AF65-F5344CB8AC3E}">
        <p14:creationId xmlns:p14="http://schemas.microsoft.com/office/powerpoint/2010/main" val="1153899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4: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343" name="Google Shape;343;p1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4: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433" name="Google Shape;433;p2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5: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441" name="Google Shape;441;p2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6: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449" name="Google Shape;449;p2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170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6: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449" name="Google Shape;449;p2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7: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457" name="Google Shape;457;p2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8: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465" name="Google Shape;465;p2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29: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474" name="Google Shape;474;p2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0: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484" name="Google Shape;484;p3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0: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484" name="Google Shape;484;p3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8627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0: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484" name="Google Shape;484;p3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4029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5: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351" name="Google Shape;351;p1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2: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500" name="Google Shape;500;p3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33: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508" name="Google Shape;508;p3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4: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517" name="Google Shape;517;p3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35: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525" name="Google Shape;525;p3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36: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533" name="Google Shape;533;p3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37: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541" name="Google Shape;541;p3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38: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549" name="Google Shape;549;p3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39: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558" name="Google Shape;558;p3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40: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567" name="Google Shape;567;p4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41: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575" name="Google Shape;575;p4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6: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359" name="Google Shape;359;p1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42: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584" name="Google Shape;584;p4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43: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593" name="Google Shape;593;p4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44: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607" name="Google Shape;607;p4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45: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616" name="Google Shape;616;p4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46: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626" name="Google Shape;626;p4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47: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638" name="Google Shape;638;p4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48: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648" name="Google Shape;648;p4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49: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657" name="Google Shape;657;p4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50: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666" name="Google Shape;666;p5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51: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675" name="Google Shape;675;p5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7: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368" name="Google Shape;368;p1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52: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685" name="Google Shape;685;p5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53: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694" name="Google Shape;694;p5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54: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703" name="Google Shape;703;p5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14682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54: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703" name="Google Shape;703;p5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55: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713" name="Google Shape;713;p5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56: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723" name="Google Shape;723;p5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57: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732" name="Google Shape;732;p5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58: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742" name="Google Shape;742;p5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59: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750" name="Google Shape;750;p5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60: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758" name="Google Shape;758;p6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9: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392" name="Google Shape;392;p1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61: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769" name="Google Shape;769;p6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53: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694" name="Google Shape;694;p5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8603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53: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694" name="Google Shape;694;p5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00572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53: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694" name="Google Shape;694;p5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1858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53: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694" name="Google Shape;694;p5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65491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53: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694" name="Google Shape;694;p5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22272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53: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694" name="Google Shape;694;p5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41349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53: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694" name="Google Shape;694;p5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28023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53: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694" name="Google Shape;694;p5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80568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0: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484" name="Google Shape;484;p3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868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0: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400" name="Google Shape;400;p2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0: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484" name="Google Shape;484;p3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65345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69: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850" name="Google Shape;850;p6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70: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864" name="Google Shape;864;p7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7: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368" name="Google Shape;368;p1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8172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2: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416" name="Google Shape;416;p2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3: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424" name="Google Shape;424;p2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5.xml"/><Relationship Id="rId5" Type="http://schemas.openxmlformats.org/officeDocument/2006/relationships/image" Target="../media/image14.emf"/><Relationship Id="rId4" Type="http://schemas.openxmlformats.org/officeDocument/2006/relationships/image" Target="../media/image17.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5.xml"/><Relationship Id="rId5" Type="http://schemas.openxmlformats.org/officeDocument/2006/relationships/image" Target="../media/image14.emf"/><Relationship Id="rId4" Type="http://schemas.openxmlformats.org/officeDocument/2006/relationships/image" Target="../media/image17.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5.xml"/><Relationship Id="rId4" Type="http://schemas.openxmlformats.org/officeDocument/2006/relationships/image" Target="../media/image14.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5.xml"/><Relationship Id="rId4" Type="http://schemas.openxmlformats.org/officeDocument/2006/relationships/image" Target="../media/image14.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03401"/>
            <a:ext cx="10363200" cy="1470025"/>
          </a:xfrm>
        </p:spPr>
        <p:txBody>
          <a:bodyPr/>
          <a:lstStyle>
            <a:lvl1pPr>
              <a:defRPr cap="none" baseline="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5384800" y="3886200"/>
            <a:ext cx="5892800" cy="175260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87623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96FD2-DE56-40D8-BE96-75A9C4FA6B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DAC297-712A-4960-9AD4-5F90954E89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8D5300-5E55-4F5D-8DEE-2AA5BB02E2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977E90-90DF-4D26-A882-9335A83BF324}"/>
              </a:ext>
            </a:extLst>
          </p:cNvPr>
          <p:cNvSpPr>
            <a:spLocks noGrp="1"/>
          </p:cNvSpPr>
          <p:nvPr>
            <p:ph type="dt" sz="half" idx="10"/>
          </p:nvPr>
        </p:nvSpPr>
        <p:spPr/>
        <p:txBody>
          <a:bodyPr/>
          <a:lstStyle/>
          <a:p>
            <a:fld id="{445CACFC-07F0-42A0-A70B-FD37B1B9148C}" type="datetimeFigureOut">
              <a:rPr lang="en-US" smtClean="0"/>
              <a:t>10/11/2022</a:t>
            </a:fld>
            <a:endParaRPr lang="en-US"/>
          </a:p>
        </p:txBody>
      </p:sp>
      <p:sp>
        <p:nvSpPr>
          <p:cNvPr id="6" name="Footer Placeholder 5">
            <a:extLst>
              <a:ext uri="{FF2B5EF4-FFF2-40B4-BE49-F238E27FC236}">
                <a16:creationId xmlns:a16="http://schemas.microsoft.com/office/drawing/2014/main" id="{A89589F3-EC43-47C4-8FA0-2918708F4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165805-A194-431C-954A-DE5C0AE2005F}"/>
              </a:ext>
            </a:extLst>
          </p:cNvPr>
          <p:cNvSpPr>
            <a:spLocks noGrp="1"/>
          </p:cNvSpPr>
          <p:nvPr>
            <p:ph type="sldNum" sz="quarter" idx="12"/>
          </p:nvPr>
        </p:nvSpPr>
        <p:spPr/>
        <p:txBody>
          <a:bodyPr/>
          <a:lstStyle/>
          <a:p>
            <a:fld id="{9F98051F-2801-4C50-9B76-5679D14B8CF1}" type="slidenum">
              <a:rPr lang="en-US" smtClean="0"/>
              <a:t>‹#›</a:t>
            </a:fld>
            <a:endParaRPr lang="en-US"/>
          </a:p>
        </p:txBody>
      </p:sp>
    </p:spTree>
    <p:extLst>
      <p:ext uri="{BB962C8B-B14F-4D97-AF65-F5344CB8AC3E}">
        <p14:creationId xmlns:p14="http://schemas.microsoft.com/office/powerpoint/2010/main" val="37623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56C08-DBD5-4AAC-B452-89A2C30A83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B1F72B-22A3-478F-A695-B0EF77587C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D6044A-9EB6-4F87-A459-5792AAC628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C72D66-F991-402A-B117-9157ED0265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516610-16B8-4F00-970C-3BEF5F5BAF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80F1FD-FA4C-4B62-BF3D-87A9A5407DD0}"/>
              </a:ext>
            </a:extLst>
          </p:cNvPr>
          <p:cNvSpPr>
            <a:spLocks noGrp="1"/>
          </p:cNvSpPr>
          <p:nvPr>
            <p:ph type="dt" sz="half" idx="10"/>
          </p:nvPr>
        </p:nvSpPr>
        <p:spPr/>
        <p:txBody>
          <a:bodyPr/>
          <a:lstStyle/>
          <a:p>
            <a:fld id="{445CACFC-07F0-42A0-A70B-FD37B1B9148C}" type="datetimeFigureOut">
              <a:rPr lang="en-US" smtClean="0"/>
              <a:t>10/11/2022</a:t>
            </a:fld>
            <a:endParaRPr lang="en-US"/>
          </a:p>
        </p:txBody>
      </p:sp>
      <p:sp>
        <p:nvSpPr>
          <p:cNvPr id="8" name="Footer Placeholder 7">
            <a:extLst>
              <a:ext uri="{FF2B5EF4-FFF2-40B4-BE49-F238E27FC236}">
                <a16:creationId xmlns:a16="http://schemas.microsoft.com/office/drawing/2014/main" id="{D284948E-71E6-4D92-8E84-D43B36A35F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D34407-BFF6-4C63-A958-97A8106D5AFF}"/>
              </a:ext>
            </a:extLst>
          </p:cNvPr>
          <p:cNvSpPr>
            <a:spLocks noGrp="1"/>
          </p:cNvSpPr>
          <p:nvPr>
            <p:ph type="sldNum" sz="quarter" idx="12"/>
          </p:nvPr>
        </p:nvSpPr>
        <p:spPr/>
        <p:txBody>
          <a:bodyPr/>
          <a:lstStyle/>
          <a:p>
            <a:fld id="{9F98051F-2801-4C50-9B76-5679D14B8CF1}" type="slidenum">
              <a:rPr lang="en-US" smtClean="0"/>
              <a:t>‹#›</a:t>
            </a:fld>
            <a:endParaRPr lang="en-US"/>
          </a:p>
        </p:txBody>
      </p:sp>
    </p:spTree>
    <p:extLst>
      <p:ext uri="{BB962C8B-B14F-4D97-AF65-F5344CB8AC3E}">
        <p14:creationId xmlns:p14="http://schemas.microsoft.com/office/powerpoint/2010/main" val="2976650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DDED2-EE78-4E1F-9939-91F70E3F4C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F0D193-8230-4B39-9A00-6A0339E7D9A7}"/>
              </a:ext>
            </a:extLst>
          </p:cNvPr>
          <p:cNvSpPr>
            <a:spLocks noGrp="1"/>
          </p:cNvSpPr>
          <p:nvPr>
            <p:ph type="dt" sz="half" idx="10"/>
          </p:nvPr>
        </p:nvSpPr>
        <p:spPr/>
        <p:txBody>
          <a:bodyPr/>
          <a:lstStyle/>
          <a:p>
            <a:fld id="{445CACFC-07F0-42A0-A70B-FD37B1B9148C}" type="datetimeFigureOut">
              <a:rPr lang="en-US" smtClean="0"/>
              <a:t>10/11/2022</a:t>
            </a:fld>
            <a:endParaRPr lang="en-US"/>
          </a:p>
        </p:txBody>
      </p:sp>
      <p:sp>
        <p:nvSpPr>
          <p:cNvPr id="4" name="Footer Placeholder 3">
            <a:extLst>
              <a:ext uri="{FF2B5EF4-FFF2-40B4-BE49-F238E27FC236}">
                <a16:creationId xmlns:a16="http://schemas.microsoft.com/office/drawing/2014/main" id="{F195B28C-9519-4330-AE9E-CC87D77F94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C10DF4-A53E-4779-BAAD-400B0504C415}"/>
              </a:ext>
            </a:extLst>
          </p:cNvPr>
          <p:cNvSpPr>
            <a:spLocks noGrp="1"/>
          </p:cNvSpPr>
          <p:nvPr>
            <p:ph type="sldNum" sz="quarter" idx="12"/>
          </p:nvPr>
        </p:nvSpPr>
        <p:spPr/>
        <p:txBody>
          <a:bodyPr/>
          <a:lstStyle/>
          <a:p>
            <a:fld id="{9F98051F-2801-4C50-9B76-5679D14B8CF1}" type="slidenum">
              <a:rPr lang="en-US" smtClean="0"/>
              <a:t>‹#›</a:t>
            </a:fld>
            <a:endParaRPr lang="en-US"/>
          </a:p>
        </p:txBody>
      </p:sp>
    </p:spTree>
    <p:extLst>
      <p:ext uri="{BB962C8B-B14F-4D97-AF65-F5344CB8AC3E}">
        <p14:creationId xmlns:p14="http://schemas.microsoft.com/office/powerpoint/2010/main" val="1071018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3BDD6D-F921-41CC-AD09-F1147EF37E99}"/>
              </a:ext>
            </a:extLst>
          </p:cNvPr>
          <p:cNvSpPr>
            <a:spLocks noGrp="1"/>
          </p:cNvSpPr>
          <p:nvPr>
            <p:ph type="dt" sz="half" idx="10"/>
          </p:nvPr>
        </p:nvSpPr>
        <p:spPr/>
        <p:txBody>
          <a:bodyPr/>
          <a:lstStyle/>
          <a:p>
            <a:fld id="{445CACFC-07F0-42A0-A70B-FD37B1B9148C}" type="datetimeFigureOut">
              <a:rPr lang="en-US" smtClean="0"/>
              <a:t>10/11/2022</a:t>
            </a:fld>
            <a:endParaRPr lang="en-US"/>
          </a:p>
        </p:txBody>
      </p:sp>
      <p:sp>
        <p:nvSpPr>
          <p:cNvPr id="3" name="Footer Placeholder 2">
            <a:extLst>
              <a:ext uri="{FF2B5EF4-FFF2-40B4-BE49-F238E27FC236}">
                <a16:creationId xmlns:a16="http://schemas.microsoft.com/office/drawing/2014/main" id="{0FC8E2C6-9F35-4C01-9A01-1AF91E7C90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A6C482-343D-43AD-A567-608866050CD0}"/>
              </a:ext>
            </a:extLst>
          </p:cNvPr>
          <p:cNvSpPr>
            <a:spLocks noGrp="1"/>
          </p:cNvSpPr>
          <p:nvPr>
            <p:ph type="sldNum" sz="quarter" idx="12"/>
          </p:nvPr>
        </p:nvSpPr>
        <p:spPr/>
        <p:txBody>
          <a:bodyPr/>
          <a:lstStyle/>
          <a:p>
            <a:fld id="{9F98051F-2801-4C50-9B76-5679D14B8CF1}" type="slidenum">
              <a:rPr lang="en-US" smtClean="0"/>
              <a:t>‹#›</a:t>
            </a:fld>
            <a:endParaRPr lang="en-US"/>
          </a:p>
        </p:txBody>
      </p:sp>
    </p:spTree>
    <p:extLst>
      <p:ext uri="{BB962C8B-B14F-4D97-AF65-F5344CB8AC3E}">
        <p14:creationId xmlns:p14="http://schemas.microsoft.com/office/powerpoint/2010/main" val="3767293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51E91-2DFC-4764-9DC4-C1DD68FF7A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7BA5C4-EB92-4DB0-AC2A-2B5D8453C6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A859A8-DD66-475C-8D03-665F02E839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7808C4-26A4-4659-B793-B67DC6B6215E}"/>
              </a:ext>
            </a:extLst>
          </p:cNvPr>
          <p:cNvSpPr>
            <a:spLocks noGrp="1"/>
          </p:cNvSpPr>
          <p:nvPr>
            <p:ph type="dt" sz="half" idx="10"/>
          </p:nvPr>
        </p:nvSpPr>
        <p:spPr/>
        <p:txBody>
          <a:bodyPr/>
          <a:lstStyle/>
          <a:p>
            <a:fld id="{445CACFC-07F0-42A0-A70B-FD37B1B9148C}" type="datetimeFigureOut">
              <a:rPr lang="en-US" smtClean="0"/>
              <a:t>10/11/2022</a:t>
            </a:fld>
            <a:endParaRPr lang="en-US"/>
          </a:p>
        </p:txBody>
      </p:sp>
      <p:sp>
        <p:nvSpPr>
          <p:cNvPr id="6" name="Footer Placeholder 5">
            <a:extLst>
              <a:ext uri="{FF2B5EF4-FFF2-40B4-BE49-F238E27FC236}">
                <a16:creationId xmlns:a16="http://schemas.microsoft.com/office/drawing/2014/main" id="{F0B4D4EA-0744-42EA-9AAB-85512B88C0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230545-028B-4FF0-AAA2-4652A9E8DB6C}"/>
              </a:ext>
            </a:extLst>
          </p:cNvPr>
          <p:cNvSpPr>
            <a:spLocks noGrp="1"/>
          </p:cNvSpPr>
          <p:nvPr>
            <p:ph type="sldNum" sz="quarter" idx="12"/>
          </p:nvPr>
        </p:nvSpPr>
        <p:spPr/>
        <p:txBody>
          <a:bodyPr/>
          <a:lstStyle/>
          <a:p>
            <a:fld id="{9F98051F-2801-4C50-9B76-5679D14B8CF1}" type="slidenum">
              <a:rPr lang="en-US" smtClean="0"/>
              <a:t>‹#›</a:t>
            </a:fld>
            <a:endParaRPr lang="en-US"/>
          </a:p>
        </p:txBody>
      </p:sp>
    </p:spTree>
    <p:extLst>
      <p:ext uri="{BB962C8B-B14F-4D97-AF65-F5344CB8AC3E}">
        <p14:creationId xmlns:p14="http://schemas.microsoft.com/office/powerpoint/2010/main" val="3005875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3EFE1-7D82-4078-860D-BD25C86392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AA559A-D523-4EE3-B3E2-0E553D5725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8D0A04-3441-4894-91D3-D236609FD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3728AF-B41A-41BB-B129-492E49BF3D36}"/>
              </a:ext>
            </a:extLst>
          </p:cNvPr>
          <p:cNvSpPr>
            <a:spLocks noGrp="1"/>
          </p:cNvSpPr>
          <p:nvPr>
            <p:ph type="dt" sz="half" idx="10"/>
          </p:nvPr>
        </p:nvSpPr>
        <p:spPr/>
        <p:txBody>
          <a:bodyPr/>
          <a:lstStyle/>
          <a:p>
            <a:fld id="{445CACFC-07F0-42A0-A70B-FD37B1B9148C}" type="datetimeFigureOut">
              <a:rPr lang="en-US" smtClean="0"/>
              <a:t>10/11/2022</a:t>
            </a:fld>
            <a:endParaRPr lang="en-US"/>
          </a:p>
        </p:txBody>
      </p:sp>
      <p:sp>
        <p:nvSpPr>
          <p:cNvPr id="6" name="Footer Placeholder 5">
            <a:extLst>
              <a:ext uri="{FF2B5EF4-FFF2-40B4-BE49-F238E27FC236}">
                <a16:creationId xmlns:a16="http://schemas.microsoft.com/office/drawing/2014/main" id="{7F80CBBA-F6B4-412E-AC65-87134F3F54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DA86EC-558E-4D76-8EF6-3F89AF339F30}"/>
              </a:ext>
            </a:extLst>
          </p:cNvPr>
          <p:cNvSpPr>
            <a:spLocks noGrp="1"/>
          </p:cNvSpPr>
          <p:nvPr>
            <p:ph type="sldNum" sz="quarter" idx="12"/>
          </p:nvPr>
        </p:nvSpPr>
        <p:spPr/>
        <p:txBody>
          <a:bodyPr/>
          <a:lstStyle/>
          <a:p>
            <a:fld id="{9F98051F-2801-4C50-9B76-5679D14B8CF1}" type="slidenum">
              <a:rPr lang="en-US" smtClean="0"/>
              <a:t>‹#›</a:t>
            </a:fld>
            <a:endParaRPr lang="en-US"/>
          </a:p>
        </p:txBody>
      </p:sp>
    </p:spTree>
    <p:extLst>
      <p:ext uri="{BB962C8B-B14F-4D97-AF65-F5344CB8AC3E}">
        <p14:creationId xmlns:p14="http://schemas.microsoft.com/office/powerpoint/2010/main" val="1205456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DE2D0-77D5-4F97-B55D-69CB022780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638A8D-A209-4FD5-BBFE-62458D7DD7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06A55-AABC-4803-8320-A9BC7626E85D}"/>
              </a:ext>
            </a:extLst>
          </p:cNvPr>
          <p:cNvSpPr>
            <a:spLocks noGrp="1"/>
          </p:cNvSpPr>
          <p:nvPr>
            <p:ph type="dt" sz="half" idx="10"/>
          </p:nvPr>
        </p:nvSpPr>
        <p:spPr/>
        <p:txBody>
          <a:bodyPr/>
          <a:lstStyle/>
          <a:p>
            <a:fld id="{445CACFC-07F0-42A0-A70B-FD37B1B9148C}" type="datetimeFigureOut">
              <a:rPr lang="en-US" smtClean="0"/>
              <a:t>10/11/2022</a:t>
            </a:fld>
            <a:endParaRPr lang="en-US"/>
          </a:p>
        </p:txBody>
      </p:sp>
      <p:sp>
        <p:nvSpPr>
          <p:cNvPr id="5" name="Footer Placeholder 4">
            <a:extLst>
              <a:ext uri="{FF2B5EF4-FFF2-40B4-BE49-F238E27FC236}">
                <a16:creationId xmlns:a16="http://schemas.microsoft.com/office/drawing/2014/main" id="{2BEC1A82-4850-428B-B9F4-7CDB0D146A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C2D577-6E48-4F83-8463-93AB4670A35F}"/>
              </a:ext>
            </a:extLst>
          </p:cNvPr>
          <p:cNvSpPr>
            <a:spLocks noGrp="1"/>
          </p:cNvSpPr>
          <p:nvPr>
            <p:ph type="sldNum" sz="quarter" idx="12"/>
          </p:nvPr>
        </p:nvSpPr>
        <p:spPr/>
        <p:txBody>
          <a:bodyPr/>
          <a:lstStyle/>
          <a:p>
            <a:fld id="{9F98051F-2801-4C50-9B76-5679D14B8CF1}" type="slidenum">
              <a:rPr lang="en-US" smtClean="0"/>
              <a:t>‹#›</a:t>
            </a:fld>
            <a:endParaRPr lang="en-US"/>
          </a:p>
        </p:txBody>
      </p:sp>
    </p:spTree>
    <p:extLst>
      <p:ext uri="{BB962C8B-B14F-4D97-AF65-F5344CB8AC3E}">
        <p14:creationId xmlns:p14="http://schemas.microsoft.com/office/powerpoint/2010/main" val="3736899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049D68-CFED-4431-B290-5DEA101E7D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18B8B6-5449-404D-BA38-A522B3295E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888DBA-DE2E-43C7-A4BC-EABE9EC45610}"/>
              </a:ext>
            </a:extLst>
          </p:cNvPr>
          <p:cNvSpPr>
            <a:spLocks noGrp="1"/>
          </p:cNvSpPr>
          <p:nvPr>
            <p:ph type="dt" sz="half" idx="10"/>
          </p:nvPr>
        </p:nvSpPr>
        <p:spPr/>
        <p:txBody>
          <a:bodyPr/>
          <a:lstStyle/>
          <a:p>
            <a:fld id="{445CACFC-07F0-42A0-A70B-FD37B1B9148C}" type="datetimeFigureOut">
              <a:rPr lang="en-US" smtClean="0"/>
              <a:t>10/11/2022</a:t>
            </a:fld>
            <a:endParaRPr lang="en-US"/>
          </a:p>
        </p:txBody>
      </p:sp>
      <p:sp>
        <p:nvSpPr>
          <p:cNvPr id="5" name="Footer Placeholder 4">
            <a:extLst>
              <a:ext uri="{FF2B5EF4-FFF2-40B4-BE49-F238E27FC236}">
                <a16:creationId xmlns:a16="http://schemas.microsoft.com/office/drawing/2014/main" id="{F6E1E7EA-BA4D-496A-BB74-C2BADDF6BA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381E31-35E1-46CC-B68A-B720F1A13A11}"/>
              </a:ext>
            </a:extLst>
          </p:cNvPr>
          <p:cNvSpPr>
            <a:spLocks noGrp="1"/>
          </p:cNvSpPr>
          <p:nvPr>
            <p:ph type="sldNum" sz="quarter" idx="12"/>
          </p:nvPr>
        </p:nvSpPr>
        <p:spPr/>
        <p:txBody>
          <a:bodyPr/>
          <a:lstStyle/>
          <a:p>
            <a:fld id="{9F98051F-2801-4C50-9B76-5679D14B8CF1}" type="slidenum">
              <a:rPr lang="en-US" smtClean="0"/>
              <a:t>‹#›</a:t>
            </a:fld>
            <a:endParaRPr lang="en-US"/>
          </a:p>
        </p:txBody>
      </p:sp>
    </p:spTree>
    <p:extLst>
      <p:ext uri="{BB962C8B-B14F-4D97-AF65-F5344CB8AC3E}">
        <p14:creationId xmlns:p14="http://schemas.microsoft.com/office/powerpoint/2010/main" val="31369267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7AE1E6F-C33A-485D-A37F-7CDA7354A4A0}" type="datetimeFigureOut">
              <a:rPr lang="en-US" smtClean="0"/>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39198F-C4F7-48BE-A499-46766167E18B}" type="slidenum">
              <a:rPr lang="en-US" smtClean="0"/>
              <a:t>‹#›</a:t>
            </a:fld>
            <a:endParaRPr lang="en-US"/>
          </a:p>
        </p:txBody>
      </p:sp>
    </p:spTree>
    <p:extLst>
      <p:ext uri="{BB962C8B-B14F-4D97-AF65-F5344CB8AC3E}">
        <p14:creationId xmlns:p14="http://schemas.microsoft.com/office/powerpoint/2010/main" val="1594831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AE1E6F-C33A-485D-A37F-7CDA7354A4A0}" type="datetimeFigureOut">
              <a:rPr lang="en-US" smtClean="0"/>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39198F-C4F7-48BE-A499-46766167E18B}" type="slidenum">
              <a:rPr lang="en-US" smtClean="0"/>
              <a:t>‹#›</a:t>
            </a:fld>
            <a:endParaRPr lang="en-US"/>
          </a:p>
        </p:txBody>
      </p:sp>
    </p:spTree>
    <p:extLst>
      <p:ext uri="{BB962C8B-B14F-4D97-AF65-F5344CB8AC3E}">
        <p14:creationId xmlns:p14="http://schemas.microsoft.com/office/powerpoint/2010/main" val="1106741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cap="none" baseline="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solidFill>
                  <a:srgbClr val="0070C0"/>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042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7AE1E6F-C33A-485D-A37F-7CDA7354A4A0}" type="datetimeFigureOut">
              <a:rPr lang="en-US" smtClean="0"/>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39198F-C4F7-48BE-A499-46766167E18B}" type="slidenum">
              <a:rPr lang="en-US" smtClean="0"/>
              <a:t>‹#›</a:t>
            </a:fld>
            <a:endParaRPr lang="en-US"/>
          </a:p>
        </p:txBody>
      </p:sp>
    </p:spTree>
    <p:extLst>
      <p:ext uri="{BB962C8B-B14F-4D97-AF65-F5344CB8AC3E}">
        <p14:creationId xmlns:p14="http://schemas.microsoft.com/office/powerpoint/2010/main" val="1529388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AE1E6F-C33A-485D-A37F-7CDA7354A4A0}" type="datetimeFigureOut">
              <a:rPr lang="en-US" smtClean="0"/>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39198F-C4F7-48BE-A499-46766167E18B}" type="slidenum">
              <a:rPr lang="en-US" smtClean="0"/>
              <a:t>‹#›</a:t>
            </a:fld>
            <a:endParaRPr lang="en-US"/>
          </a:p>
        </p:txBody>
      </p:sp>
    </p:spTree>
    <p:extLst>
      <p:ext uri="{BB962C8B-B14F-4D97-AF65-F5344CB8AC3E}">
        <p14:creationId xmlns:p14="http://schemas.microsoft.com/office/powerpoint/2010/main" val="1149479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AE1E6F-C33A-485D-A37F-7CDA7354A4A0}" type="datetimeFigureOut">
              <a:rPr lang="en-US" smtClean="0"/>
              <a:t>10/11/2022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39198F-C4F7-48BE-A499-46766167E18B}" type="slidenum">
              <a:rPr lang="en-US" smtClean="0"/>
              <a:t>‹#›</a:t>
            </a:fld>
            <a:endParaRPr lang="en-US"/>
          </a:p>
        </p:txBody>
      </p:sp>
    </p:spTree>
    <p:extLst>
      <p:ext uri="{BB962C8B-B14F-4D97-AF65-F5344CB8AC3E}">
        <p14:creationId xmlns:p14="http://schemas.microsoft.com/office/powerpoint/2010/main" val="108728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AE1E6F-C33A-485D-A37F-7CDA7354A4A0}" type="datetimeFigureOut">
              <a:rPr lang="en-US" smtClean="0"/>
              <a:t>10/11/2022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39198F-C4F7-48BE-A499-46766167E18B}" type="slidenum">
              <a:rPr lang="en-US" smtClean="0"/>
              <a:t>‹#›</a:t>
            </a:fld>
            <a:endParaRPr lang="en-US"/>
          </a:p>
        </p:txBody>
      </p:sp>
    </p:spTree>
    <p:extLst>
      <p:ext uri="{BB962C8B-B14F-4D97-AF65-F5344CB8AC3E}">
        <p14:creationId xmlns:p14="http://schemas.microsoft.com/office/powerpoint/2010/main" val="3947710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AE1E6F-C33A-485D-A37F-7CDA7354A4A0}" type="datetimeFigureOut">
              <a:rPr lang="en-US" smtClean="0"/>
              <a:t>10/11/2022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39198F-C4F7-48BE-A499-46766167E18B}" type="slidenum">
              <a:rPr lang="en-US" smtClean="0"/>
              <a:t>‹#›</a:t>
            </a:fld>
            <a:endParaRPr lang="en-US"/>
          </a:p>
        </p:txBody>
      </p:sp>
    </p:spTree>
    <p:extLst>
      <p:ext uri="{BB962C8B-B14F-4D97-AF65-F5344CB8AC3E}">
        <p14:creationId xmlns:p14="http://schemas.microsoft.com/office/powerpoint/2010/main" val="731696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AE1E6F-C33A-485D-A37F-7CDA7354A4A0}" type="datetimeFigureOut">
              <a:rPr lang="en-US" smtClean="0"/>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39198F-C4F7-48BE-A499-46766167E18B}" type="slidenum">
              <a:rPr lang="en-US" smtClean="0"/>
              <a:t>‹#›</a:t>
            </a:fld>
            <a:endParaRPr lang="en-US"/>
          </a:p>
        </p:txBody>
      </p:sp>
    </p:spTree>
    <p:extLst>
      <p:ext uri="{BB962C8B-B14F-4D97-AF65-F5344CB8AC3E}">
        <p14:creationId xmlns:p14="http://schemas.microsoft.com/office/powerpoint/2010/main" val="22865716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AE1E6F-C33A-485D-A37F-7CDA7354A4A0}" type="datetimeFigureOut">
              <a:rPr lang="en-US" smtClean="0"/>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39198F-C4F7-48BE-A499-46766167E18B}" type="slidenum">
              <a:rPr lang="en-US" smtClean="0"/>
              <a:t>‹#›</a:t>
            </a:fld>
            <a:endParaRPr lang="en-US"/>
          </a:p>
        </p:txBody>
      </p:sp>
    </p:spTree>
    <p:extLst>
      <p:ext uri="{BB962C8B-B14F-4D97-AF65-F5344CB8AC3E}">
        <p14:creationId xmlns:p14="http://schemas.microsoft.com/office/powerpoint/2010/main" val="14938067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AE1E6F-C33A-485D-A37F-7CDA7354A4A0}" type="datetimeFigureOut">
              <a:rPr lang="en-US" smtClean="0"/>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39198F-C4F7-48BE-A499-46766167E18B}" type="slidenum">
              <a:rPr lang="en-US" smtClean="0"/>
              <a:t>‹#›</a:t>
            </a:fld>
            <a:endParaRPr lang="en-US"/>
          </a:p>
        </p:txBody>
      </p:sp>
    </p:spTree>
    <p:extLst>
      <p:ext uri="{BB962C8B-B14F-4D97-AF65-F5344CB8AC3E}">
        <p14:creationId xmlns:p14="http://schemas.microsoft.com/office/powerpoint/2010/main" val="22608655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AE1E6F-C33A-485D-A37F-7CDA7354A4A0}" type="datetimeFigureOut">
              <a:rPr lang="en-US" smtClean="0"/>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39198F-C4F7-48BE-A499-46766167E18B}" type="slidenum">
              <a:rPr lang="en-US" smtClean="0"/>
              <a:t>‹#›</a:t>
            </a:fld>
            <a:endParaRPr lang="en-US"/>
          </a:p>
        </p:txBody>
      </p:sp>
    </p:spTree>
    <p:extLst>
      <p:ext uri="{BB962C8B-B14F-4D97-AF65-F5344CB8AC3E}">
        <p14:creationId xmlns:p14="http://schemas.microsoft.com/office/powerpoint/2010/main" val="29907900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130"/>
        <p:cNvGrpSpPr/>
        <p:nvPr/>
      </p:nvGrpSpPr>
      <p:grpSpPr>
        <a:xfrm>
          <a:off x="0" y="0"/>
          <a:ext cx="0" cy="0"/>
          <a:chOff x="0" y="0"/>
          <a:chExt cx="0" cy="0"/>
        </a:xfrm>
      </p:grpSpPr>
      <p:sp>
        <p:nvSpPr>
          <p:cNvPr id="131" name="Google Shape;131;p74"/>
          <p:cNvSpPr txBox="1">
            <a:spLocks noGrp="1"/>
          </p:cNvSpPr>
          <p:nvPr>
            <p:ph type="title"/>
          </p:nvPr>
        </p:nvSpPr>
        <p:spPr>
          <a:xfrm>
            <a:off x="730307" y="643428"/>
            <a:ext cx="9045261" cy="320088"/>
          </a:xfrm>
          <a:prstGeom prst="rect">
            <a:avLst/>
          </a:prstGeom>
          <a:noFill/>
          <a:ln>
            <a:noFill/>
          </a:ln>
        </p:spPr>
        <p:txBody>
          <a:bodyPr spcFirstLastPara="1" wrap="square" lIns="0" tIns="0" rIns="0" bIns="0" anchor="b" anchorCtr="0">
            <a:spAutoFit/>
          </a:bodyPr>
          <a:lstStyle>
            <a:lvl1pPr lvl="0" algn="l">
              <a:lnSpc>
                <a:spcPct val="8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32" name="Google Shape;132;p74"/>
          <p:cNvSpPr txBox="1">
            <a:spLocks noGrp="1"/>
          </p:cNvSpPr>
          <p:nvPr>
            <p:ph type="body" idx="1"/>
          </p:nvPr>
        </p:nvSpPr>
        <p:spPr>
          <a:xfrm>
            <a:off x="729436" y="1252341"/>
            <a:ext cx="10741811" cy="4761281"/>
          </a:xfrm>
          <a:prstGeom prst="rect">
            <a:avLst/>
          </a:prstGeom>
          <a:noFill/>
          <a:ln>
            <a:noFill/>
          </a:ln>
        </p:spPr>
        <p:txBody>
          <a:bodyPr spcFirstLastPara="1" wrap="square" lIns="0" tIns="0" rIns="0" bIns="0" anchor="t" anchorCtr="0">
            <a:noAutofit/>
          </a:bodyPr>
          <a:lstStyle>
            <a:lvl1pPr marL="609585" lvl="0" indent="-304792" algn="l">
              <a:spcBef>
                <a:spcPts val="1600"/>
              </a:spcBef>
              <a:spcAft>
                <a:spcPts val="0"/>
              </a:spcAft>
              <a:buSzPts val="1400"/>
              <a:buNone/>
              <a:defRPr/>
            </a:lvl1pPr>
            <a:lvl2pPr marL="1219170" lvl="1" indent="-423323" algn="l">
              <a:spcBef>
                <a:spcPts val="800"/>
              </a:spcBef>
              <a:spcAft>
                <a:spcPts val="0"/>
              </a:spcAft>
              <a:buSzPts val="1400"/>
              <a:buChar char="•"/>
              <a:defRPr>
                <a:latin typeface="Arial"/>
                <a:ea typeface="Arial"/>
                <a:cs typeface="Arial"/>
                <a:sym typeface="Arial"/>
              </a:defRPr>
            </a:lvl2pPr>
            <a:lvl3pPr marL="1828754" lvl="2" indent="-406390" algn="l">
              <a:spcBef>
                <a:spcPts val="800"/>
              </a:spcBef>
              <a:spcAft>
                <a:spcPts val="0"/>
              </a:spcAft>
              <a:buSzPts val="1200"/>
              <a:buChar char="•"/>
              <a:defRPr>
                <a:latin typeface="Arial"/>
                <a:ea typeface="Arial"/>
                <a:cs typeface="Arial"/>
                <a:sym typeface="Arial"/>
              </a:defRPr>
            </a:lvl3pPr>
            <a:lvl4pPr marL="2438339" lvl="3" indent="-397923" algn="l">
              <a:spcBef>
                <a:spcPts val="800"/>
              </a:spcBef>
              <a:spcAft>
                <a:spcPts val="0"/>
              </a:spcAft>
              <a:buSzPts val="1100"/>
              <a:buChar char="•"/>
              <a:defRPr>
                <a:latin typeface="Arial"/>
                <a:ea typeface="Arial"/>
                <a:cs typeface="Arial"/>
                <a:sym typeface="Arial"/>
              </a:defRPr>
            </a:lvl4pPr>
            <a:lvl5pPr marL="3047924" lvl="4" indent="-389457" algn="l">
              <a:lnSpc>
                <a:spcPct val="100000"/>
              </a:lnSpc>
              <a:spcBef>
                <a:spcPts val="800"/>
              </a:spcBef>
              <a:spcAft>
                <a:spcPts val="0"/>
              </a:spcAft>
              <a:buSzPts val="1000"/>
              <a:buChar char="•"/>
              <a:defRPr>
                <a:latin typeface="Arial"/>
                <a:ea typeface="Arial"/>
                <a:cs typeface="Arial"/>
                <a:sym typeface="Arial"/>
              </a:defRPr>
            </a:lvl5pPr>
            <a:lvl6pPr marL="3657509" lvl="5" indent="-457189" algn="l">
              <a:spcBef>
                <a:spcPts val="480"/>
              </a:spcBef>
              <a:spcAft>
                <a:spcPts val="0"/>
              </a:spcAft>
              <a:buClr>
                <a:srgbClr val="727274"/>
              </a:buClr>
              <a:buSzPts val="1800"/>
              <a:buChar char="»"/>
              <a:defRPr/>
            </a:lvl6pPr>
            <a:lvl7pPr marL="4267093" lvl="6" indent="-457189" algn="l">
              <a:spcBef>
                <a:spcPts val="480"/>
              </a:spcBef>
              <a:spcAft>
                <a:spcPts val="0"/>
              </a:spcAft>
              <a:buClr>
                <a:srgbClr val="727274"/>
              </a:buClr>
              <a:buSzPts val="1800"/>
              <a:buChar char="»"/>
              <a:defRPr/>
            </a:lvl7pPr>
            <a:lvl8pPr marL="4876678" lvl="7" indent="-457189" algn="l">
              <a:spcBef>
                <a:spcPts val="480"/>
              </a:spcBef>
              <a:spcAft>
                <a:spcPts val="0"/>
              </a:spcAft>
              <a:buClr>
                <a:srgbClr val="727274"/>
              </a:buClr>
              <a:buSzPts val="1800"/>
              <a:buChar char="»"/>
              <a:defRPr/>
            </a:lvl8pPr>
            <a:lvl9pPr marL="5486263" lvl="8" indent="-457189" algn="l">
              <a:spcBef>
                <a:spcPts val="480"/>
              </a:spcBef>
              <a:spcAft>
                <a:spcPts val="0"/>
              </a:spcAft>
              <a:buClr>
                <a:srgbClr val="727274"/>
              </a:buClr>
              <a:buSzPts val="1800"/>
              <a:buChar char="»"/>
              <a:defRPr/>
            </a:lvl9pPr>
          </a:lstStyle>
          <a:p>
            <a:endParaRPr/>
          </a:p>
        </p:txBody>
      </p:sp>
      <p:sp>
        <p:nvSpPr>
          <p:cNvPr id="133" name="Google Shape;133;p74"/>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lvl1pPr marL="0" lvl="0" indent="0" algn="r">
              <a:spcBef>
                <a:spcPts val="0"/>
              </a:spcBef>
              <a:spcAft>
                <a:spcPts val="0"/>
              </a:spcAft>
              <a:buNone/>
              <a:defRPr sz="1200" b="1" i="0" u="none" strike="noStrike" cap="none">
                <a:solidFill>
                  <a:srgbClr val="FFFFFF"/>
                </a:solidFill>
                <a:latin typeface="Roboto"/>
                <a:ea typeface="Roboto"/>
                <a:cs typeface="Roboto"/>
                <a:sym typeface="Roboto"/>
              </a:defRPr>
            </a:lvl1pPr>
            <a:lvl2pPr marL="0" lvl="1" indent="0" algn="r">
              <a:spcBef>
                <a:spcPts val="0"/>
              </a:spcBef>
              <a:spcAft>
                <a:spcPts val="0"/>
              </a:spcAft>
              <a:buNone/>
              <a:defRPr sz="1200" b="1" i="0" u="none" strike="noStrike" cap="none">
                <a:solidFill>
                  <a:srgbClr val="FFFFFF"/>
                </a:solidFill>
                <a:latin typeface="Roboto"/>
                <a:ea typeface="Roboto"/>
                <a:cs typeface="Roboto"/>
                <a:sym typeface="Roboto"/>
              </a:defRPr>
            </a:lvl2pPr>
            <a:lvl3pPr marL="0" lvl="2" indent="0" algn="r">
              <a:spcBef>
                <a:spcPts val="0"/>
              </a:spcBef>
              <a:spcAft>
                <a:spcPts val="0"/>
              </a:spcAft>
              <a:buNone/>
              <a:defRPr sz="1200" b="1" i="0" u="none" strike="noStrike" cap="none">
                <a:solidFill>
                  <a:srgbClr val="FFFFFF"/>
                </a:solidFill>
                <a:latin typeface="Roboto"/>
                <a:ea typeface="Roboto"/>
                <a:cs typeface="Roboto"/>
                <a:sym typeface="Roboto"/>
              </a:defRPr>
            </a:lvl3pPr>
            <a:lvl4pPr marL="0" lvl="3" indent="0" algn="r">
              <a:spcBef>
                <a:spcPts val="0"/>
              </a:spcBef>
              <a:spcAft>
                <a:spcPts val="0"/>
              </a:spcAft>
              <a:buNone/>
              <a:defRPr sz="1200" b="1" i="0" u="none" strike="noStrike" cap="none">
                <a:solidFill>
                  <a:srgbClr val="FFFFFF"/>
                </a:solidFill>
                <a:latin typeface="Roboto"/>
                <a:ea typeface="Roboto"/>
                <a:cs typeface="Roboto"/>
                <a:sym typeface="Roboto"/>
              </a:defRPr>
            </a:lvl4pPr>
            <a:lvl5pPr marL="0" lvl="4" indent="0" algn="r">
              <a:spcBef>
                <a:spcPts val="0"/>
              </a:spcBef>
              <a:spcAft>
                <a:spcPts val="0"/>
              </a:spcAft>
              <a:buNone/>
              <a:defRPr sz="1200" b="1" i="0" u="none" strike="noStrike" cap="none">
                <a:solidFill>
                  <a:srgbClr val="FFFFFF"/>
                </a:solidFill>
                <a:latin typeface="Roboto"/>
                <a:ea typeface="Roboto"/>
                <a:cs typeface="Roboto"/>
                <a:sym typeface="Roboto"/>
              </a:defRPr>
            </a:lvl5pPr>
            <a:lvl6pPr marL="0" lvl="5" indent="0" algn="r">
              <a:spcBef>
                <a:spcPts val="0"/>
              </a:spcBef>
              <a:spcAft>
                <a:spcPts val="0"/>
              </a:spcAft>
              <a:buNone/>
              <a:defRPr sz="1200" b="1" i="0" u="none" strike="noStrike" cap="none">
                <a:solidFill>
                  <a:srgbClr val="FFFFFF"/>
                </a:solidFill>
                <a:latin typeface="Roboto"/>
                <a:ea typeface="Roboto"/>
                <a:cs typeface="Roboto"/>
                <a:sym typeface="Roboto"/>
              </a:defRPr>
            </a:lvl6pPr>
            <a:lvl7pPr marL="0" lvl="6" indent="0" algn="r">
              <a:spcBef>
                <a:spcPts val="0"/>
              </a:spcBef>
              <a:spcAft>
                <a:spcPts val="0"/>
              </a:spcAft>
              <a:buNone/>
              <a:defRPr sz="1200" b="1" i="0" u="none" strike="noStrike" cap="none">
                <a:solidFill>
                  <a:srgbClr val="FFFFFF"/>
                </a:solidFill>
                <a:latin typeface="Roboto"/>
                <a:ea typeface="Roboto"/>
                <a:cs typeface="Roboto"/>
                <a:sym typeface="Roboto"/>
              </a:defRPr>
            </a:lvl7pPr>
            <a:lvl8pPr marL="0" lvl="7" indent="0" algn="r">
              <a:spcBef>
                <a:spcPts val="0"/>
              </a:spcBef>
              <a:spcAft>
                <a:spcPts val="0"/>
              </a:spcAft>
              <a:buNone/>
              <a:defRPr sz="1200" b="1" i="0" u="none" strike="noStrike" cap="none">
                <a:solidFill>
                  <a:srgbClr val="FFFFFF"/>
                </a:solidFill>
                <a:latin typeface="Roboto"/>
                <a:ea typeface="Roboto"/>
                <a:cs typeface="Roboto"/>
                <a:sym typeface="Roboto"/>
              </a:defRPr>
            </a:lvl8pPr>
            <a:lvl9pPr marL="0" lvl="8" indent="0" algn="r">
              <a:spcBef>
                <a:spcPts val="0"/>
              </a:spcBef>
              <a:spcAft>
                <a:spcPts val="0"/>
              </a:spcAft>
              <a:buNone/>
              <a:defRPr sz="1200" b="1" i="0" u="none" strike="noStrike" cap="none">
                <a:solidFill>
                  <a:srgbClr val="FFFFFF"/>
                </a:solidFill>
                <a:latin typeface="Roboto"/>
                <a:ea typeface="Roboto"/>
                <a:cs typeface="Roboto"/>
                <a:sym typeface="Roboto"/>
              </a:defRPr>
            </a:lvl9pPr>
          </a:lstStyle>
          <a:p>
            <a:fld id="{00000000-1234-1234-1234-123412341234}" type="slidenum">
              <a:rPr lang="en-US" smtClean="0"/>
              <a:pPr/>
              <a:t>‹#›</a:t>
            </a:fld>
            <a:endParaRPr lang="en-US" sz="1333"/>
          </a:p>
        </p:txBody>
      </p:sp>
      <p:sp>
        <p:nvSpPr>
          <p:cNvPr id="134" name="Google Shape;134;p74"/>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1200" b="1">
                <a:solidFill>
                  <a:srgbClr val="FFFFFF"/>
                </a:solidFill>
                <a:latin typeface="Roboto"/>
                <a:ea typeface="Roboto"/>
                <a:cs typeface="Roboto"/>
                <a:sym typeface="Robo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160315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cap="small" baseline="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atin typeface="Arial" panose="020B0604020202020204" pitchFamily="34" charset="0"/>
                <a:cs typeface="Arial" panose="020B0604020202020204" pitchFamily="34" charset="0"/>
              </a:defRPr>
            </a:lvl1pPr>
            <a:lvl2pPr>
              <a:defRPr sz="3200">
                <a:latin typeface="Arial" panose="020B0604020202020204" pitchFamily="34" charset="0"/>
                <a:cs typeface="Arial" panose="020B0604020202020204" pitchFamily="34" charset="0"/>
              </a:defRPr>
            </a:lvl2pPr>
            <a:lvl3pPr>
              <a:defRPr sz="2667">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00151"/>
            <a:ext cx="5384800" cy="3394075"/>
          </a:xfrm>
        </p:spPr>
        <p:txBody>
          <a:bodyPr/>
          <a:lstStyle>
            <a:lvl1pPr>
              <a:defRPr sz="3733">
                <a:latin typeface="Arial" panose="020B0604020202020204" pitchFamily="34" charset="0"/>
                <a:cs typeface="Arial" panose="020B0604020202020204" pitchFamily="34" charset="0"/>
              </a:defRPr>
            </a:lvl1pPr>
            <a:lvl2pPr>
              <a:defRPr sz="3200">
                <a:latin typeface="Arial" panose="020B0604020202020204" pitchFamily="34" charset="0"/>
                <a:cs typeface="Arial" panose="020B0604020202020204" pitchFamily="34" charset="0"/>
              </a:defRPr>
            </a:lvl2pPr>
            <a:lvl3pPr>
              <a:defRPr sz="2667">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6957C9-E248-4C8A-A553-438F00ADA750}" type="datetimeFigureOut">
              <a:rPr lang="en-US" smtClean="0">
                <a:solidFill>
                  <a:prstClr val="black">
                    <a:tint val="75000"/>
                  </a:prstClr>
                </a:solidFill>
              </a:rPr>
              <a:pPr/>
              <a:t>10/11/2022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AF6F6E3-44FB-43F2-93C4-5B94D6369B0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478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Closing">
  <p:cSld name="Closing">
    <p:spTree>
      <p:nvGrpSpPr>
        <p:cNvPr id="1" name="Shape 135"/>
        <p:cNvGrpSpPr/>
        <p:nvPr/>
      </p:nvGrpSpPr>
      <p:grpSpPr>
        <a:xfrm>
          <a:off x="0" y="0"/>
          <a:ext cx="0" cy="0"/>
          <a:chOff x="0" y="0"/>
          <a:chExt cx="0" cy="0"/>
        </a:xfrm>
      </p:grpSpPr>
      <p:pic>
        <p:nvPicPr>
          <p:cNvPr id="136" name="Google Shape;136;p75" descr="presenter version2.jp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 name="Google Shape;137;p75"/>
          <p:cNvSpPr txBox="1">
            <a:spLocks noGrp="1"/>
          </p:cNvSpPr>
          <p:nvPr>
            <p:ph type="body" idx="1"/>
          </p:nvPr>
        </p:nvSpPr>
        <p:spPr>
          <a:xfrm>
            <a:off x="3716867" y="1679147"/>
            <a:ext cx="4755523" cy="1482811"/>
          </a:xfrm>
          <a:prstGeom prst="rect">
            <a:avLst/>
          </a:prstGeom>
          <a:noFill/>
          <a:ln>
            <a:noFill/>
          </a:ln>
        </p:spPr>
        <p:txBody>
          <a:bodyPr spcFirstLastPara="1" wrap="square" lIns="0" tIns="0" rIns="0" bIns="0" anchor="t" anchorCtr="0">
            <a:noAutofit/>
          </a:bodyPr>
          <a:lstStyle>
            <a:lvl1pPr marL="609585" lvl="0" indent="-304792" algn="ctr">
              <a:lnSpc>
                <a:spcPct val="90000"/>
              </a:lnSpc>
              <a:spcBef>
                <a:spcPts val="1333"/>
              </a:spcBef>
              <a:spcAft>
                <a:spcPts val="0"/>
              </a:spcAft>
              <a:buSzPts val="1400"/>
              <a:buNone/>
              <a:defRPr sz="5333" b="1">
                <a:solidFill>
                  <a:schemeClr val="accent1"/>
                </a:solidFill>
                <a:latin typeface="Arial"/>
                <a:ea typeface="Arial"/>
                <a:cs typeface="Arial"/>
                <a:sym typeface="Arial"/>
              </a:defRPr>
            </a:lvl1pPr>
            <a:lvl2pPr marL="1219170" lvl="1" indent="-304792" algn="ctr">
              <a:spcBef>
                <a:spcPts val="1333"/>
              </a:spcBef>
              <a:spcAft>
                <a:spcPts val="0"/>
              </a:spcAft>
              <a:buSzPts val="2400"/>
              <a:buNone/>
              <a:defRPr sz="3200" b="0">
                <a:solidFill>
                  <a:srgbClr val="758185"/>
                </a:solidFill>
                <a:latin typeface="Arial"/>
                <a:ea typeface="Arial"/>
                <a:cs typeface="Arial"/>
                <a:sym typeface="Arial"/>
              </a:defRPr>
            </a:lvl2pPr>
            <a:lvl3pPr marL="1828754" lvl="2" indent="-457189" algn="l">
              <a:spcBef>
                <a:spcPts val="800"/>
              </a:spcBef>
              <a:spcAft>
                <a:spcPts val="0"/>
              </a:spcAft>
              <a:buSzPts val="1800"/>
              <a:buChar char="•"/>
              <a:defRPr/>
            </a:lvl3pPr>
            <a:lvl4pPr marL="2438339" lvl="3" indent="-457189" algn="l">
              <a:spcBef>
                <a:spcPts val="800"/>
              </a:spcBef>
              <a:spcAft>
                <a:spcPts val="0"/>
              </a:spcAft>
              <a:buSzPts val="1800"/>
              <a:buChar char="•"/>
              <a:defRPr/>
            </a:lvl4pPr>
            <a:lvl5pPr marL="3047924" lvl="4" indent="-457189" algn="l">
              <a:lnSpc>
                <a:spcPct val="100000"/>
              </a:lnSpc>
              <a:spcBef>
                <a:spcPts val="800"/>
              </a:spcBef>
              <a:spcAft>
                <a:spcPts val="0"/>
              </a:spcAft>
              <a:buSzPts val="1800"/>
              <a:buChar char="•"/>
              <a:defRPr/>
            </a:lvl5pPr>
            <a:lvl6pPr marL="3657509" lvl="5" indent="-457189" algn="l">
              <a:spcBef>
                <a:spcPts val="480"/>
              </a:spcBef>
              <a:spcAft>
                <a:spcPts val="0"/>
              </a:spcAft>
              <a:buClr>
                <a:srgbClr val="727274"/>
              </a:buClr>
              <a:buSzPts val="1800"/>
              <a:buChar char="»"/>
              <a:defRPr/>
            </a:lvl6pPr>
            <a:lvl7pPr marL="4267093" lvl="6" indent="-457189" algn="l">
              <a:spcBef>
                <a:spcPts val="480"/>
              </a:spcBef>
              <a:spcAft>
                <a:spcPts val="0"/>
              </a:spcAft>
              <a:buClr>
                <a:srgbClr val="727274"/>
              </a:buClr>
              <a:buSzPts val="1800"/>
              <a:buChar char="»"/>
              <a:defRPr/>
            </a:lvl7pPr>
            <a:lvl8pPr marL="4876678" lvl="7" indent="-457189" algn="l">
              <a:spcBef>
                <a:spcPts val="480"/>
              </a:spcBef>
              <a:spcAft>
                <a:spcPts val="0"/>
              </a:spcAft>
              <a:buClr>
                <a:srgbClr val="727274"/>
              </a:buClr>
              <a:buSzPts val="1800"/>
              <a:buChar char="»"/>
              <a:defRPr/>
            </a:lvl8pPr>
            <a:lvl9pPr marL="5486263" lvl="8" indent="-457189" algn="l">
              <a:spcBef>
                <a:spcPts val="480"/>
              </a:spcBef>
              <a:spcAft>
                <a:spcPts val="0"/>
              </a:spcAft>
              <a:buClr>
                <a:srgbClr val="727274"/>
              </a:buClr>
              <a:buSzPts val="1800"/>
              <a:buChar char="»"/>
              <a:defRPr/>
            </a:lvl9pPr>
          </a:lstStyle>
          <a:p>
            <a:endParaRPr/>
          </a:p>
        </p:txBody>
      </p:sp>
      <p:pic>
        <p:nvPicPr>
          <p:cNvPr id="138" name="Google Shape;138;p75" descr="amia-logo_color.png"/>
          <p:cNvPicPr preferRelativeResize="0"/>
          <p:nvPr/>
        </p:nvPicPr>
        <p:blipFill rotWithShape="1">
          <a:blip r:embed="rId3">
            <a:alphaModFix/>
          </a:blip>
          <a:srcRect/>
          <a:stretch/>
        </p:blipFill>
        <p:spPr>
          <a:xfrm>
            <a:off x="9967784" y="512561"/>
            <a:ext cx="1510269" cy="383065"/>
          </a:xfrm>
          <a:prstGeom prst="rect">
            <a:avLst/>
          </a:prstGeom>
          <a:noFill/>
          <a:ln>
            <a:noFill/>
          </a:ln>
        </p:spPr>
      </p:pic>
    </p:spTree>
    <p:extLst>
      <p:ext uri="{BB962C8B-B14F-4D97-AF65-F5344CB8AC3E}">
        <p14:creationId xmlns:p14="http://schemas.microsoft.com/office/powerpoint/2010/main" val="11855177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Cover">
  <p:cSld name="Cover">
    <p:spTree>
      <p:nvGrpSpPr>
        <p:cNvPr id="1" name="Shape 139"/>
        <p:cNvGrpSpPr/>
        <p:nvPr/>
      </p:nvGrpSpPr>
      <p:grpSpPr>
        <a:xfrm>
          <a:off x="0" y="0"/>
          <a:ext cx="0" cy="0"/>
          <a:chOff x="0" y="0"/>
          <a:chExt cx="0" cy="0"/>
        </a:xfrm>
      </p:grpSpPr>
      <p:pic>
        <p:nvPicPr>
          <p:cNvPr id="140" name="Google Shape;140;p76" descr="presenter version.jp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1" name="Google Shape;141;p76"/>
          <p:cNvSpPr txBox="1">
            <a:spLocks noGrp="1"/>
          </p:cNvSpPr>
          <p:nvPr>
            <p:ph type="subTitle" idx="1"/>
          </p:nvPr>
        </p:nvSpPr>
        <p:spPr>
          <a:xfrm>
            <a:off x="737227" y="3176691"/>
            <a:ext cx="5274659" cy="433452"/>
          </a:xfrm>
          <a:prstGeom prst="rect">
            <a:avLst/>
          </a:prstGeom>
          <a:noFill/>
          <a:ln>
            <a:noFill/>
          </a:ln>
        </p:spPr>
        <p:txBody>
          <a:bodyPr spcFirstLastPara="1" wrap="square" lIns="0" tIns="0" rIns="0" bIns="0" anchor="t" anchorCtr="0">
            <a:spAutoFit/>
          </a:bodyPr>
          <a:lstStyle>
            <a:lvl1pPr lvl="0" algn="l">
              <a:spcBef>
                <a:spcPts val="533"/>
              </a:spcBef>
              <a:spcAft>
                <a:spcPts val="0"/>
              </a:spcAft>
              <a:buClr>
                <a:schemeClr val="dk1"/>
              </a:buClr>
              <a:buSzPts val="1800"/>
              <a:buFont typeface="Arial"/>
              <a:buNone/>
              <a:defRPr sz="2400" b="1">
                <a:solidFill>
                  <a:schemeClr val="dk1"/>
                </a:solidFill>
                <a:latin typeface="Arial"/>
                <a:ea typeface="Arial"/>
                <a:cs typeface="Arial"/>
                <a:sym typeface="Arial"/>
              </a:defRPr>
            </a:lvl1pPr>
            <a:lvl2pPr lvl="1" algn="l">
              <a:spcBef>
                <a:spcPts val="533"/>
              </a:spcBef>
              <a:spcAft>
                <a:spcPts val="0"/>
              </a:spcAft>
              <a:buSzPts val="1600"/>
              <a:buNone/>
              <a:defRPr sz="2133"/>
            </a:lvl2pPr>
            <a:lvl3pPr lvl="2" algn="l">
              <a:spcBef>
                <a:spcPts val="800"/>
              </a:spcBef>
              <a:spcAft>
                <a:spcPts val="0"/>
              </a:spcAft>
              <a:buSzPts val="1800"/>
              <a:buChar char="•"/>
              <a:defRPr/>
            </a:lvl3pPr>
            <a:lvl4pPr lvl="3" algn="l">
              <a:spcBef>
                <a:spcPts val="800"/>
              </a:spcBef>
              <a:spcAft>
                <a:spcPts val="0"/>
              </a:spcAft>
              <a:buSzPts val="1800"/>
              <a:buChar char="•"/>
              <a:defRPr/>
            </a:lvl4pPr>
            <a:lvl5pPr lvl="4" algn="l">
              <a:lnSpc>
                <a:spcPct val="100000"/>
              </a:lnSpc>
              <a:spcBef>
                <a:spcPts val="800"/>
              </a:spcBef>
              <a:spcAft>
                <a:spcPts val="0"/>
              </a:spcAft>
              <a:buSzPts val="1800"/>
              <a:buChar char="•"/>
              <a:defRPr/>
            </a:lvl5pPr>
            <a:lvl6pPr lvl="5" algn="l">
              <a:spcBef>
                <a:spcPts val="480"/>
              </a:spcBef>
              <a:spcAft>
                <a:spcPts val="0"/>
              </a:spcAft>
              <a:buClr>
                <a:srgbClr val="727274"/>
              </a:buClr>
              <a:buSzPts val="1800"/>
              <a:buChar char="»"/>
              <a:defRPr/>
            </a:lvl6pPr>
            <a:lvl7pPr lvl="6" algn="l">
              <a:spcBef>
                <a:spcPts val="480"/>
              </a:spcBef>
              <a:spcAft>
                <a:spcPts val="0"/>
              </a:spcAft>
              <a:buClr>
                <a:srgbClr val="727274"/>
              </a:buClr>
              <a:buSzPts val="1800"/>
              <a:buChar char="»"/>
              <a:defRPr/>
            </a:lvl7pPr>
            <a:lvl8pPr lvl="7" algn="l">
              <a:spcBef>
                <a:spcPts val="480"/>
              </a:spcBef>
              <a:spcAft>
                <a:spcPts val="0"/>
              </a:spcAft>
              <a:buClr>
                <a:srgbClr val="727274"/>
              </a:buClr>
              <a:buSzPts val="1800"/>
              <a:buChar char="»"/>
              <a:defRPr/>
            </a:lvl8pPr>
            <a:lvl9pPr lvl="8" algn="l">
              <a:spcBef>
                <a:spcPts val="480"/>
              </a:spcBef>
              <a:spcAft>
                <a:spcPts val="0"/>
              </a:spcAft>
              <a:buClr>
                <a:srgbClr val="727274"/>
              </a:buClr>
              <a:buSzPts val="1800"/>
              <a:buChar char="»"/>
              <a:defRPr/>
            </a:lvl9pPr>
          </a:lstStyle>
          <a:p>
            <a:endParaRPr/>
          </a:p>
        </p:txBody>
      </p:sp>
      <p:sp>
        <p:nvSpPr>
          <p:cNvPr id="142" name="Google Shape;142;p76"/>
          <p:cNvSpPr txBox="1">
            <a:spLocks noGrp="1"/>
          </p:cNvSpPr>
          <p:nvPr>
            <p:ph type="body" idx="2"/>
          </p:nvPr>
        </p:nvSpPr>
        <p:spPr>
          <a:xfrm>
            <a:off x="738119" y="1367633"/>
            <a:ext cx="7906276" cy="1482811"/>
          </a:xfrm>
          <a:prstGeom prst="rect">
            <a:avLst/>
          </a:prstGeom>
          <a:noFill/>
          <a:ln>
            <a:noFill/>
          </a:ln>
        </p:spPr>
        <p:txBody>
          <a:bodyPr spcFirstLastPara="1" wrap="square" lIns="0" tIns="0" rIns="0" bIns="0" anchor="b" anchorCtr="0">
            <a:noAutofit/>
          </a:bodyPr>
          <a:lstStyle>
            <a:lvl1pPr marL="609585" lvl="0" indent="-304792" algn="l">
              <a:lnSpc>
                <a:spcPct val="90000"/>
              </a:lnSpc>
              <a:spcBef>
                <a:spcPts val="533"/>
              </a:spcBef>
              <a:spcAft>
                <a:spcPts val="0"/>
              </a:spcAft>
              <a:buSzPts val="1400"/>
              <a:buNone/>
              <a:defRPr sz="3733" b="1">
                <a:solidFill>
                  <a:schemeClr val="accent1"/>
                </a:solidFill>
                <a:latin typeface="Arial"/>
                <a:ea typeface="Arial"/>
                <a:cs typeface="Arial"/>
                <a:sym typeface="Arial"/>
              </a:defRPr>
            </a:lvl1pPr>
            <a:lvl2pPr marL="1219170" lvl="1" indent="-304792" algn="l">
              <a:spcBef>
                <a:spcPts val="533"/>
              </a:spcBef>
              <a:spcAft>
                <a:spcPts val="0"/>
              </a:spcAft>
              <a:buSzPts val="1600"/>
              <a:buNone/>
              <a:defRPr sz="2133" b="0">
                <a:solidFill>
                  <a:srgbClr val="758185"/>
                </a:solidFill>
                <a:latin typeface="Arial"/>
                <a:ea typeface="Arial"/>
                <a:cs typeface="Arial"/>
                <a:sym typeface="Arial"/>
              </a:defRPr>
            </a:lvl2pPr>
            <a:lvl3pPr marL="1828754" lvl="2" indent="-457189" algn="l">
              <a:spcBef>
                <a:spcPts val="800"/>
              </a:spcBef>
              <a:spcAft>
                <a:spcPts val="0"/>
              </a:spcAft>
              <a:buSzPts val="1800"/>
              <a:buChar char="•"/>
              <a:defRPr/>
            </a:lvl3pPr>
            <a:lvl4pPr marL="2438339" lvl="3" indent="-457189" algn="l">
              <a:spcBef>
                <a:spcPts val="800"/>
              </a:spcBef>
              <a:spcAft>
                <a:spcPts val="0"/>
              </a:spcAft>
              <a:buSzPts val="1800"/>
              <a:buChar char="•"/>
              <a:defRPr/>
            </a:lvl4pPr>
            <a:lvl5pPr marL="3047924" lvl="4" indent="-457189" algn="l">
              <a:lnSpc>
                <a:spcPct val="100000"/>
              </a:lnSpc>
              <a:spcBef>
                <a:spcPts val="800"/>
              </a:spcBef>
              <a:spcAft>
                <a:spcPts val="0"/>
              </a:spcAft>
              <a:buSzPts val="1800"/>
              <a:buChar char="•"/>
              <a:defRPr/>
            </a:lvl5pPr>
            <a:lvl6pPr marL="3657509" lvl="5" indent="-457189" algn="l">
              <a:spcBef>
                <a:spcPts val="480"/>
              </a:spcBef>
              <a:spcAft>
                <a:spcPts val="0"/>
              </a:spcAft>
              <a:buClr>
                <a:srgbClr val="727274"/>
              </a:buClr>
              <a:buSzPts val="1800"/>
              <a:buChar char="»"/>
              <a:defRPr/>
            </a:lvl6pPr>
            <a:lvl7pPr marL="4267093" lvl="6" indent="-457189" algn="l">
              <a:spcBef>
                <a:spcPts val="480"/>
              </a:spcBef>
              <a:spcAft>
                <a:spcPts val="0"/>
              </a:spcAft>
              <a:buClr>
                <a:srgbClr val="727274"/>
              </a:buClr>
              <a:buSzPts val="1800"/>
              <a:buChar char="»"/>
              <a:defRPr/>
            </a:lvl7pPr>
            <a:lvl8pPr marL="4876678" lvl="7" indent="-457189" algn="l">
              <a:spcBef>
                <a:spcPts val="480"/>
              </a:spcBef>
              <a:spcAft>
                <a:spcPts val="0"/>
              </a:spcAft>
              <a:buClr>
                <a:srgbClr val="727274"/>
              </a:buClr>
              <a:buSzPts val="1800"/>
              <a:buChar char="»"/>
              <a:defRPr/>
            </a:lvl8pPr>
            <a:lvl9pPr marL="5486263" lvl="8" indent="-457189" algn="l">
              <a:spcBef>
                <a:spcPts val="480"/>
              </a:spcBef>
              <a:spcAft>
                <a:spcPts val="0"/>
              </a:spcAft>
              <a:buClr>
                <a:srgbClr val="727274"/>
              </a:buClr>
              <a:buSzPts val="1800"/>
              <a:buChar char="»"/>
              <a:defRPr/>
            </a:lvl9pPr>
          </a:lstStyle>
          <a:p>
            <a:endParaRPr/>
          </a:p>
        </p:txBody>
      </p:sp>
      <p:pic>
        <p:nvPicPr>
          <p:cNvPr id="143" name="Google Shape;143;p76" descr="amia-logo_color.png"/>
          <p:cNvPicPr preferRelativeResize="0"/>
          <p:nvPr/>
        </p:nvPicPr>
        <p:blipFill rotWithShape="1">
          <a:blip r:embed="rId3">
            <a:alphaModFix/>
          </a:blip>
          <a:srcRect/>
          <a:stretch/>
        </p:blipFill>
        <p:spPr>
          <a:xfrm>
            <a:off x="741405" y="457659"/>
            <a:ext cx="2598272" cy="659027"/>
          </a:xfrm>
          <a:prstGeom prst="rect">
            <a:avLst/>
          </a:prstGeom>
          <a:noFill/>
          <a:ln>
            <a:noFill/>
          </a:ln>
        </p:spPr>
      </p:pic>
    </p:spTree>
    <p:extLst>
      <p:ext uri="{BB962C8B-B14F-4D97-AF65-F5344CB8AC3E}">
        <p14:creationId xmlns:p14="http://schemas.microsoft.com/office/powerpoint/2010/main" val="21811486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Only">
  <p:cSld name="Title Only">
    <p:spTree>
      <p:nvGrpSpPr>
        <p:cNvPr id="1" name="Shape 144"/>
        <p:cNvGrpSpPr/>
        <p:nvPr/>
      </p:nvGrpSpPr>
      <p:grpSpPr>
        <a:xfrm>
          <a:off x="0" y="0"/>
          <a:ext cx="0" cy="0"/>
          <a:chOff x="0" y="0"/>
          <a:chExt cx="0" cy="0"/>
        </a:xfrm>
      </p:grpSpPr>
      <p:sp>
        <p:nvSpPr>
          <p:cNvPr id="145" name="Google Shape;145;p77"/>
          <p:cNvSpPr txBox="1">
            <a:spLocks noGrp="1"/>
          </p:cNvSpPr>
          <p:nvPr>
            <p:ph type="title"/>
          </p:nvPr>
        </p:nvSpPr>
        <p:spPr>
          <a:xfrm>
            <a:off x="729437" y="643426"/>
            <a:ext cx="9046132" cy="320088"/>
          </a:xfrm>
          <a:prstGeom prst="rect">
            <a:avLst/>
          </a:prstGeom>
          <a:noFill/>
          <a:ln>
            <a:noFill/>
          </a:ln>
        </p:spPr>
        <p:txBody>
          <a:bodyPr spcFirstLastPara="1" wrap="square" lIns="0" tIns="0" rIns="0" bIns="0" anchor="b" anchorCtr="0">
            <a:spAutoFit/>
          </a:bodyPr>
          <a:lstStyle>
            <a:lvl1pPr lvl="0" algn="l">
              <a:lnSpc>
                <a:spcPct val="8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46" name="Google Shape;146;p77"/>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lvl1pPr marL="0" lvl="0" indent="0" algn="r">
              <a:spcBef>
                <a:spcPts val="0"/>
              </a:spcBef>
              <a:spcAft>
                <a:spcPts val="0"/>
              </a:spcAft>
              <a:buNone/>
              <a:defRPr sz="1200" b="1">
                <a:solidFill>
                  <a:srgbClr val="FFFFFF"/>
                </a:solidFill>
                <a:latin typeface="Roboto"/>
                <a:ea typeface="Roboto"/>
                <a:cs typeface="Roboto"/>
                <a:sym typeface="Roboto"/>
              </a:defRPr>
            </a:lvl1pPr>
            <a:lvl2pPr marL="0" lvl="1" indent="0" algn="r">
              <a:spcBef>
                <a:spcPts val="0"/>
              </a:spcBef>
              <a:spcAft>
                <a:spcPts val="0"/>
              </a:spcAft>
              <a:buNone/>
              <a:defRPr sz="1200" b="1">
                <a:solidFill>
                  <a:srgbClr val="FFFFFF"/>
                </a:solidFill>
                <a:latin typeface="Roboto"/>
                <a:ea typeface="Roboto"/>
                <a:cs typeface="Roboto"/>
                <a:sym typeface="Roboto"/>
              </a:defRPr>
            </a:lvl2pPr>
            <a:lvl3pPr marL="0" lvl="2" indent="0" algn="r">
              <a:spcBef>
                <a:spcPts val="0"/>
              </a:spcBef>
              <a:spcAft>
                <a:spcPts val="0"/>
              </a:spcAft>
              <a:buNone/>
              <a:defRPr sz="1200" b="1">
                <a:solidFill>
                  <a:srgbClr val="FFFFFF"/>
                </a:solidFill>
                <a:latin typeface="Roboto"/>
                <a:ea typeface="Roboto"/>
                <a:cs typeface="Roboto"/>
                <a:sym typeface="Roboto"/>
              </a:defRPr>
            </a:lvl3pPr>
            <a:lvl4pPr marL="0" lvl="3" indent="0" algn="r">
              <a:spcBef>
                <a:spcPts val="0"/>
              </a:spcBef>
              <a:spcAft>
                <a:spcPts val="0"/>
              </a:spcAft>
              <a:buNone/>
              <a:defRPr sz="1200" b="1">
                <a:solidFill>
                  <a:srgbClr val="FFFFFF"/>
                </a:solidFill>
                <a:latin typeface="Roboto"/>
                <a:ea typeface="Roboto"/>
                <a:cs typeface="Roboto"/>
                <a:sym typeface="Roboto"/>
              </a:defRPr>
            </a:lvl4pPr>
            <a:lvl5pPr marL="0" lvl="4" indent="0" algn="r">
              <a:spcBef>
                <a:spcPts val="0"/>
              </a:spcBef>
              <a:spcAft>
                <a:spcPts val="0"/>
              </a:spcAft>
              <a:buNone/>
              <a:defRPr sz="1200" b="1">
                <a:solidFill>
                  <a:srgbClr val="FFFFFF"/>
                </a:solidFill>
                <a:latin typeface="Roboto"/>
                <a:ea typeface="Roboto"/>
                <a:cs typeface="Roboto"/>
                <a:sym typeface="Roboto"/>
              </a:defRPr>
            </a:lvl5pPr>
            <a:lvl6pPr marL="0" lvl="5" indent="0" algn="r">
              <a:spcBef>
                <a:spcPts val="0"/>
              </a:spcBef>
              <a:spcAft>
                <a:spcPts val="0"/>
              </a:spcAft>
              <a:buNone/>
              <a:defRPr sz="1200" b="1">
                <a:solidFill>
                  <a:srgbClr val="FFFFFF"/>
                </a:solidFill>
                <a:latin typeface="Roboto"/>
                <a:ea typeface="Roboto"/>
                <a:cs typeface="Roboto"/>
                <a:sym typeface="Roboto"/>
              </a:defRPr>
            </a:lvl6pPr>
            <a:lvl7pPr marL="0" lvl="6" indent="0" algn="r">
              <a:spcBef>
                <a:spcPts val="0"/>
              </a:spcBef>
              <a:spcAft>
                <a:spcPts val="0"/>
              </a:spcAft>
              <a:buNone/>
              <a:defRPr sz="1200" b="1">
                <a:solidFill>
                  <a:srgbClr val="FFFFFF"/>
                </a:solidFill>
                <a:latin typeface="Roboto"/>
                <a:ea typeface="Roboto"/>
                <a:cs typeface="Roboto"/>
                <a:sym typeface="Roboto"/>
              </a:defRPr>
            </a:lvl7pPr>
            <a:lvl8pPr marL="0" lvl="7" indent="0" algn="r">
              <a:spcBef>
                <a:spcPts val="0"/>
              </a:spcBef>
              <a:spcAft>
                <a:spcPts val="0"/>
              </a:spcAft>
              <a:buNone/>
              <a:defRPr sz="1200" b="1">
                <a:solidFill>
                  <a:srgbClr val="FFFFFF"/>
                </a:solidFill>
                <a:latin typeface="Roboto"/>
                <a:ea typeface="Roboto"/>
                <a:cs typeface="Roboto"/>
                <a:sym typeface="Roboto"/>
              </a:defRPr>
            </a:lvl8pPr>
            <a:lvl9pPr marL="0" lvl="8" indent="0" algn="r">
              <a:spcBef>
                <a:spcPts val="0"/>
              </a:spcBef>
              <a:spcAft>
                <a:spcPts val="0"/>
              </a:spcAft>
              <a:buNone/>
              <a:defRPr sz="1200" b="1">
                <a:solidFill>
                  <a:srgbClr val="FFFFFF"/>
                </a:solidFill>
                <a:latin typeface="Roboto"/>
                <a:ea typeface="Roboto"/>
                <a:cs typeface="Roboto"/>
                <a:sym typeface="Roboto"/>
              </a:defRPr>
            </a:lvl9pPr>
          </a:lstStyle>
          <a:p>
            <a:fld id="{00000000-1234-1234-1234-123412341234}" type="slidenum">
              <a:rPr lang="en-US" smtClean="0"/>
              <a:pPr/>
              <a:t>‹#›</a:t>
            </a:fld>
            <a:endParaRPr lang="en-US" sz="1333"/>
          </a:p>
        </p:txBody>
      </p:sp>
      <p:sp>
        <p:nvSpPr>
          <p:cNvPr id="147" name="Google Shape;147;p77"/>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1200" b="1">
                <a:solidFill>
                  <a:srgbClr val="FFFFFF"/>
                </a:solidFill>
                <a:latin typeface="Roboto"/>
                <a:ea typeface="Roboto"/>
                <a:cs typeface="Roboto"/>
                <a:sym typeface="Robo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8356652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wo Content">
  <p:cSld name="Two Content">
    <p:spTree>
      <p:nvGrpSpPr>
        <p:cNvPr id="1" name="Shape 148"/>
        <p:cNvGrpSpPr/>
        <p:nvPr/>
      </p:nvGrpSpPr>
      <p:grpSpPr>
        <a:xfrm>
          <a:off x="0" y="0"/>
          <a:ext cx="0" cy="0"/>
          <a:chOff x="0" y="0"/>
          <a:chExt cx="0" cy="0"/>
        </a:xfrm>
      </p:grpSpPr>
      <p:sp>
        <p:nvSpPr>
          <p:cNvPr id="149" name="Google Shape;149;p78"/>
          <p:cNvSpPr txBox="1">
            <a:spLocks noGrp="1"/>
          </p:cNvSpPr>
          <p:nvPr>
            <p:ph type="title"/>
          </p:nvPr>
        </p:nvSpPr>
        <p:spPr>
          <a:xfrm>
            <a:off x="728192" y="634740"/>
            <a:ext cx="9047377" cy="320088"/>
          </a:xfrm>
          <a:prstGeom prst="rect">
            <a:avLst/>
          </a:prstGeom>
          <a:noFill/>
          <a:ln>
            <a:noFill/>
          </a:ln>
        </p:spPr>
        <p:txBody>
          <a:bodyPr spcFirstLastPara="1" wrap="square" lIns="0" tIns="0" rIns="0" bIns="0" anchor="b" anchorCtr="0">
            <a:spAutoFit/>
          </a:bodyPr>
          <a:lstStyle>
            <a:lvl1pPr lvl="0" algn="l">
              <a:lnSpc>
                <a:spcPct val="8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50" name="Google Shape;150;p78"/>
          <p:cNvSpPr txBox="1">
            <a:spLocks noGrp="1"/>
          </p:cNvSpPr>
          <p:nvPr>
            <p:ph type="body" idx="1"/>
          </p:nvPr>
        </p:nvSpPr>
        <p:spPr>
          <a:xfrm>
            <a:off x="729439" y="1261024"/>
            <a:ext cx="5232452" cy="4752597"/>
          </a:xfrm>
          <a:prstGeom prst="rect">
            <a:avLst/>
          </a:prstGeom>
          <a:noFill/>
          <a:ln>
            <a:noFill/>
          </a:ln>
        </p:spPr>
        <p:txBody>
          <a:bodyPr spcFirstLastPara="1" wrap="square" lIns="0" tIns="0" rIns="0" bIns="0" anchor="t" anchorCtr="0">
            <a:noAutofit/>
          </a:bodyPr>
          <a:lstStyle>
            <a:lvl1pPr marL="609585" lvl="0" indent="-304792" algn="l">
              <a:spcBef>
                <a:spcPts val="1600"/>
              </a:spcBef>
              <a:spcAft>
                <a:spcPts val="0"/>
              </a:spcAft>
              <a:buSzPts val="1400"/>
              <a:buNone/>
              <a:defRPr/>
            </a:lvl1pPr>
            <a:lvl2pPr marL="1219170" lvl="1" indent="-423323" algn="l">
              <a:spcBef>
                <a:spcPts val="800"/>
              </a:spcBef>
              <a:spcAft>
                <a:spcPts val="0"/>
              </a:spcAft>
              <a:buSzPts val="1400"/>
              <a:buChar char="•"/>
              <a:defRPr>
                <a:latin typeface="Arial"/>
                <a:ea typeface="Arial"/>
                <a:cs typeface="Arial"/>
                <a:sym typeface="Arial"/>
              </a:defRPr>
            </a:lvl2pPr>
            <a:lvl3pPr marL="1828754" lvl="2" indent="-406390" algn="l">
              <a:spcBef>
                <a:spcPts val="800"/>
              </a:spcBef>
              <a:spcAft>
                <a:spcPts val="0"/>
              </a:spcAft>
              <a:buSzPts val="1200"/>
              <a:buChar char="•"/>
              <a:defRPr>
                <a:latin typeface="Arial"/>
                <a:ea typeface="Arial"/>
                <a:cs typeface="Arial"/>
                <a:sym typeface="Arial"/>
              </a:defRPr>
            </a:lvl3pPr>
            <a:lvl4pPr marL="2438339" lvl="3" indent="-397923" algn="l">
              <a:spcBef>
                <a:spcPts val="800"/>
              </a:spcBef>
              <a:spcAft>
                <a:spcPts val="0"/>
              </a:spcAft>
              <a:buSzPts val="1100"/>
              <a:buChar char="•"/>
              <a:defRPr>
                <a:latin typeface="Arial"/>
                <a:ea typeface="Arial"/>
                <a:cs typeface="Arial"/>
                <a:sym typeface="Arial"/>
              </a:defRPr>
            </a:lvl4pPr>
            <a:lvl5pPr marL="3047924" lvl="4" indent="-389457" algn="l">
              <a:lnSpc>
                <a:spcPct val="100000"/>
              </a:lnSpc>
              <a:spcBef>
                <a:spcPts val="800"/>
              </a:spcBef>
              <a:spcAft>
                <a:spcPts val="0"/>
              </a:spcAft>
              <a:buSzPts val="1000"/>
              <a:buChar char="•"/>
              <a:defRPr>
                <a:latin typeface="Arial"/>
                <a:ea typeface="Arial"/>
                <a:cs typeface="Arial"/>
                <a:sym typeface="Arial"/>
              </a:defRPr>
            </a:lvl5pPr>
            <a:lvl6pPr marL="3657509" lvl="5" indent="-457189" algn="l">
              <a:spcBef>
                <a:spcPts val="480"/>
              </a:spcBef>
              <a:spcAft>
                <a:spcPts val="0"/>
              </a:spcAft>
              <a:buClr>
                <a:srgbClr val="727274"/>
              </a:buClr>
              <a:buSzPts val="1800"/>
              <a:buChar char="»"/>
              <a:defRPr/>
            </a:lvl6pPr>
            <a:lvl7pPr marL="4267093" lvl="6" indent="-457189" algn="l">
              <a:spcBef>
                <a:spcPts val="480"/>
              </a:spcBef>
              <a:spcAft>
                <a:spcPts val="0"/>
              </a:spcAft>
              <a:buClr>
                <a:srgbClr val="727274"/>
              </a:buClr>
              <a:buSzPts val="1800"/>
              <a:buChar char="»"/>
              <a:defRPr/>
            </a:lvl7pPr>
            <a:lvl8pPr marL="4876678" lvl="7" indent="-457189" algn="l">
              <a:spcBef>
                <a:spcPts val="480"/>
              </a:spcBef>
              <a:spcAft>
                <a:spcPts val="0"/>
              </a:spcAft>
              <a:buClr>
                <a:srgbClr val="727274"/>
              </a:buClr>
              <a:buSzPts val="1800"/>
              <a:buChar char="»"/>
              <a:defRPr/>
            </a:lvl8pPr>
            <a:lvl9pPr marL="5486263" lvl="8" indent="-457189" algn="l">
              <a:spcBef>
                <a:spcPts val="480"/>
              </a:spcBef>
              <a:spcAft>
                <a:spcPts val="0"/>
              </a:spcAft>
              <a:buClr>
                <a:srgbClr val="727274"/>
              </a:buClr>
              <a:buSzPts val="1800"/>
              <a:buChar char="»"/>
              <a:defRPr/>
            </a:lvl9pPr>
          </a:lstStyle>
          <a:p>
            <a:endParaRPr/>
          </a:p>
        </p:txBody>
      </p:sp>
      <p:sp>
        <p:nvSpPr>
          <p:cNvPr id="151" name="Google Shape;151;p78"/>
          <p:cNvSpPr txBox="1">
            <a:spLocks noGrp="1"/>
          </p:cNvSpPr>
          <p:nvPr>
            <p:ph type="body" idx="2"/>
          </p:nvPr>
        </p:nvSpPr>
        <p:spPr>
          <a:xfrm>
            <a:off x="6191455" y="1261024"/>
            <a:ext cx="5232452" cy="4752597"/>
          </a:xfrm>
          <a:prstGeom prst="rect">
            <a:avLst/>
          </a:prstGeom>
          <a:noFill/>
          <a:ln>
            <a:noFill/>
          </a:ln>
        </p:spPr>
        <p:txBody>
          <a:bodyPr spcFirstLastPara="1" wrap="square" lIns="0" tIns="0" rIns="0" bIns="0" anchor="t" anchorCtr="0">
            <a:noAutofit/>
          </a:bodyPr>
          <a:lstStyle>
            <a:lvl1pPr marL="609585" lvl="0" indent="-304792" algn="l">
              <a:spcBef>
                <a:spcPts val="1600"/>
              </a:spcBef>
              <a:spcAft>
                <a:spcPts val="0"/>
              </a:spcAft>
              <a:buSzPts val="1400"/>
              <a:buNone/>
              <a:defRPr/>
            </a:lvl1pPr>
            <a:lvl2pPr marL="1219170" lvl="1" indent="-423323" algn="l">
              <a:spcBef>
                <a:spcPts val="800"/>
              </a:spcBef>
              <a:spcAft>
                <a:spcPts val="0"/>
              </a:spcAft>
              <a:buSzPts val="1400"/>
              <a:buChar char="•"/>
              <a:defRPr>
                <a:latin typeface="Arial"/>
                <a:ea typeface="Arial"/>
                <a:cs typeface="Arial"/>
                <a:sym typeface="Arial"/>
              </a:defRPr>
            </a:lvl2pPr>
            <a:lvl3pPr marL="1828754" lvl="2" indent="-406390" algn="l">
              <a:spcBef>
                <a:spcPts val="800"/>
              </a:spcBef>
              <a:spcAft>
                <a:spcPts val="0"/>
              </a:spcAft>
              <a:buSzPts val="1200"/>
              <a:buChar char="•"/>
              <a:defRPr>
                <a:latin typeface="Arial"/>
                <a:ea typeface="Arial"/>
                <a:cs typeface="Arial"/>
                <a:sym typeface="Arial"/>
              </a:defRPr>
            </a:lvl3pPr>
            <a:lvl4pPr marL="2438339" lvl="3" indent="-397923" algn="l">
              <a:spcBef>
                <a:spcPts val="800"/>
              </a:spcBef>
              <a:spcAft>
                <a:spcPts val="0"/>
              </a:spcAft>
              <a:buSzPts val="1100"/>
              <a:buChar char="•"/>
              <a:defRPr>
                <a:latin typeface="Arial"/>
                <a:ea typeface="Arial"/>
                <a:cs typeface="Arial"/>
                <a:sym typeface="Arial"/>
              </a:defRPr>
            </a:lvl4pPr>
            <a:lvl5pPr marL="3047924" lvl="4" indent="-389457" algn="l">
              <a:lnSpc>
                <a:spcPct val="100000"/>
              </a:lnSpc>
              <a:spcBef>
                <a:spcPts val="800"/>
              </a:spcBef>
              <a:spcAft>
                <a:spcPts val="0"/>
              </a:spcAft>
              <a:buSzPts val="1000"/>
              <a:buChar char="•"/>
              <a:defRPr>
                <a:latin typeface="Arial"/>
                <a:ea typeface="Arial"/>
                <a:cs typeface="Arial"/>
                <a:sym typeface="Arial"/>
              </a:defRPr>
            </a:lvl5pPr>
            <a:lvl6pPr marL="3657509" lvl="5" indent="-457189" algn="l">
              <a:spcBef>
                <a:spcPts val="480"/>
              </a:spcBef>
              <a:spcAft>
                <a:spcPts val="0"/>
              </a:spcAft>
              <a:buClr>
                <a:srgbClr val="727274"/>
              </a:buClr>
              <a:buSzPts val="1800"/>
              <a:buChar char="»"/>
              <a:defRPr/>
            </a:lvl6pPr>
            <a:lvl7pPr marL="4267093" lvl="6" indent="-457189" algn="l">
              <a:spcBef>
                <a:spcPts val="480"/>
              </a:spcBef>
              <a:spcAft>
                <a:spcPts val="0"/>
              </a:spcAft>
              <a:buClr>
                <a:srgbClr val="727274"/>
              </a:buClr>
              <a:buSzPts val="1800"/>
              <a:buChar char="»"/>
              <a:defRPr/>
            </a:lvl7pPr>
            <a:lvl8pPr marL="4876678" lvl="7" indent="-457189" algn="l">
              <a:spcBef>
                <a:spcPts val="480"/>
              </a:spcBef>
              <a:spcAft>
                <a:spcPts val="0"/>
              </a:spcAft>
              <a:buClr>
                <a:srgbClr val="727274"/>
              </a:buClr>
              <a:buSzPts val="1800"/>
              <a:buChar char="»"/>
              <a:defRPr/>
            </a:lvl8pPr>
            <a:lvl9pPr marL="5486263" lvl="8" indent="-457189" algn="l">
              <a:spcBef>
                <a:spcPts val="480"/>
              </a:spcBef>
              <a:spcAft>
                <a:spcPts val="0"/>
              </a:spcAft>
              <a:buClr>
                <a:srgbClr val="727274"/>
              </a:buClr>
              <a:buSzPts val="1800"/>
              <a:buChar char="»"/>
              <a:defRPr/>
            </a:lvl9pPr>
          </a:lstStyle>
          <a:p>
            <a:endParaRPr/>
          </a:p>
        </p:txBody>
      </p:sp>
      <p:sp>
        <p:nvSpPr>
          <p:cNvPr id="152" name="Google Shape;152;p78"/>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lvl1pPr marL="0" lvl="0" indent="0" algn="r">
              <a:spcBef>
                <a:spcPts val="0"/>
              </a:spcBef>
              <a:spcAft>
                <a:spcPts val="0"/>
              </a:spcAft>
              <a:buNone/>
              <a:defRPr sz="1200" b="1">
                <a:solidFill>
                  <a:srgbClr val="FFFFFF"/>
                </a:solidFill>
                <a:latin typeface="Roboto"/>
                <a:ea typeface="Roboto"/>
                <a:cs typeface="Roboto"/>
                <a:sym typeface="Roboto"/>
              </a:defRPr>
            </a:lvl1pPr>
            <a:lvl2pPr marL="0" lvl="1" indent="0" algn="r">
              <a:spcBef>
                <a:spcPts val="0"/>
              </a:spcBef>
              <a:spcAft>
                <a:spcPts val="0"/>
              </a:spcAft>
              <a:buNone/>
              <a:defRPr sz="1200" b="1">
                <a:solidFill>
                  <a:srgbClr val="FFFFFF"/>
                </a:solidFill>
                <a:latin typeface="Roboto"/>
                <a:ea typeface="Roboto"/>
                <a:cs typeface="Roboto"/>
                <a:sym typeface="Roboto"/>
              </a:defRPr>
            </a:lvl2pPr>
            <a:lvl3pPr marL="0" lvl="2" indent="0" algn="r">
              <a:spcBef>
                <a:spcPts val="0"/>
              </a:spcBef>
              <a:spcAft>
                <a:spcPts val="0"/>
              </a:spcAft>
              <a:buNone/>
              <a:defRPr sz="1200" b="1">
                <a:solidFill>
                  <a:srgbClr val="FFFFFF"/>
                </a:solidFill>
                <a:latin typeface="Roboto"/>
                <a:ea typeface="Roboto"/>
                <a:cs typeface="Roboto"/>
                <a:sym typeface="Roboto"/>
              </a:defRPr>
            </a:lvl3pPr>
            <a:lvl4pPr marL="0" lvl="3" indent="0" algn="r">
              <a:spcBef>
                <a:spcPts val="0"/>
              </a:spcBef>
              <a:spcAft>
                <a:spcPts val="0"/>
              </a:spcAft>
              <a:buNone/>
              <a:defRPr sz="1200" b="1">
                <a:solidFill>
                  <a:srgbClr val="FFFFFF"/>
                </a:solidFill>
                <a:latin typeface="Roboto"/>
                <a:ea typeface="Roboto"/>
                <a:cs typeface="Roboto"/>
                <a:sym typeface="Roboto"/>
              </a:defRPr>
            </a:lvl4pPr>
            <a:lvl5pPr marL="0" lvl="4" indent="0" algn="r">
              <a:spcBef>
                <a:spcPts val="0"/>
              </a:spcBef>
              <a:spcAft>
                <a:spcPts val="0"/>
              </a:spcAft>
              <a:buNone/>
              <a:defRPr sz="1200" b="1">
                <a:solidFill>
                  <a:srgbClr val="FFFFFF"/>
                </a:solidFill>
                <a:latin typeface="Roboto"/>
                <a:ea typeface="Roboto"/>
                <a:cs typeface="Roboto"/>
                <a:sym typeface="Roboto"/>
              </a:defRPr>
            </a:lvl5pPr>
            <a:lvl6pPr marL="0" lvl="5" indent="0" algn="r">
              <a:spcBef>
                <a:spcPts val="0"/>
              </a:spcBef>
              <a:spcAft>
                <a:spcPts val="0"/>
              </a:spcAft>
              <a:buNone/>
              <a:defRPr sz="1200" b="1">
                <a:solidFill>
                  <a:srgbClr val="FFFFFF"/>
                </a:solidFill>
                <a:latin typeface="Roboto"/>
                <a:ea typeface="Roboto"/>
                <a:cs typeface="Roboto"/>
                <a:sym typeface="Roboto"/>
              </a:defRPr>
            </a:lvl6pPr>
            <a:lvl7pPr marL="0" lvl="6" indent="0" algn="r">
              <a:spcBef>
                <a:spcPts val="0"/>
              </a:spcBef>
              <a:spcAft>
                <a:spcPts val="0"/>
              </a:spcAft>
              <a:buNone/>
              <a:defRPr sz="1200" b="1">
                <a:solidFill>
                  <a:srgbClr val="FFFFFF"/>
                </a:solidFill>
                <a:latin typeface="Roboto"/>
                <a:ea typeface="Roboto"/>
                <a:cs typeface="Roboto"/>
                <a:sym typeface="Roboto"/>
              </a:defRPr>
            </a:lvl7pPr>
            <a:lvl8pPr marL="0" lvl="7" indent="0" algn="r">
              <a:spcBef>
                <a:spcPts val="0"/>
              </a:spcBef>
              <a:spcAft>
                <a:spcPts val="0"/>
              </a:spcAft>
              <a:buNone/>
              <a:defRPr sz="1200" b="1">
                <a:solidFill>
                  <a:srgbClr val="FFFFFF"/>
                </a:solidFill>
                <a:latin typeface="Roboto"/>
                <a:ea typeface="Roboto"/>
                <a:cs typeface="Roboto"/>
                <a:sym typeface="Roboto"/>
              </a:defRPr>
            </a:lvl8pPr>
            <a:lvl9pPr marL="0" lvl="8" indent="0" algn="r">
              <a:spcBef>
                <a:spcPts val="0"/>
              </a:spcBef>
              <a:spcAft>
                <a:spcPts val="0"/>
              </a:spcAft>
              <a:buNone/>
              <a:defRPr sz="1200" b="1">
                <a:solidFill>
                  <a:srgbClr val="FFFFFF"/>
                </a:solidFill>
                <a:latin typeface="Roboto"/>
                <a:ea typeface="Roboto"/>
                <a:cs typeface="Roboto"/>
                <a:sym typeface="Roboto"/>
              </a:defRPr>
            </a:lvl9pPr>
          </a:lstStyle>
          <a:p>
            <a:fld id="{00000000-1234-1234-1234-123412341234}" type="slidenum">
              <a:rPr lang="en-US" smtClean="0"/>
              <a:pPr/>
              <a:t>‹#›</a:t>
            </a:fld>
            <a:endParaRPr lang="en-US" sz="1333"/>
          </a:p>
        </p:txBody>
      </p:sp>
      <p:sp>
        <p:nvSpPr>
          <p:cNvPr id="153" name="Google Shape;153;p78"/>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1200" b="1">
                <a:solidFill>
                  <a:srgbClr val="FFFFFF"/>
                </a:solidFill>
                <a:latin typeface="Roboto"/>
                <a:ea typeface="Roboto"/>
                <a:cs typeface="Roboto"/>
                <a:sym typeface="Robo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5915504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154"/>
        <p:cNvGrpSpPr/>
        <p:nvPr/>
      </p:nvGrpSpPr>
      <p:grpSpPr>
        <a:xfrm>
          <a:off x="0" y="0"/>
          <a:ext cx="0" cy="0"/>
          <a:chOff x="0" y="0"/>
          <a:chExt cx="0" cy="0"/>
        </a:xfrm>
      </p:grpSpPr>
      <p:sp>
        <p:nvSpPr>
          <p:cNvPr id="155" name="Google Shape;155;p79"/>
          <p:cNvSpPr/>
          <p:nvPr/>
        </p:nvSpPr>
        <p:spPr>
          <a:xfrm>
            <a:off x="0" y="0"/>
            <a:ext cx="12192000" cy="6858000"/>
          </a:xfrm>
          <a:prstGeom prst="rect">
            <a:avLst/>
          </a:prstGeom>
          <a:solidFill>
            <a:schemeClr val="lt1"/>
          </a:solid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endParaRPr sz="1600">
              <a:solidFill>
                <a:schemeClr val="lt1"/>
              </a:solidFill>
              <a:latin typeface="Roboto"/>
              <a:ea typeface="Roboto"/>
              <a:cs typeface="Roboto"/>
              <a:sym typeface="Roboto"/>
            </a:endParaRPr>
          </a:p>
        </p:txBody>
      </p:sp>
      <p:sp>
        <p:nvSpPr>
          <p:cNvPr id="156" name="Google Shape;156;p79"/>
          <p:cNvSpPr/>
          <p:nvPr/>
        </p:nvSpPr>
        <p:spPr>
          <a:xfrm>
            <a:off x="7014291" y="0"/>
            <a:ext cx="5177709" cy="6858000"/>
          </a:xfrm>
          <a:prstGeom prst="rect">
            <a:avLst/>
          </a:prstGeom>
          <a:solidFill>
            <a:schemeClr val="accent2"/>
          </a:solid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endParaRPr sz="1600">
              <a:solidFill>
                <a:srgbClr val="FFFFFF"/>
              </a:solidFill>
              <a:latin typeface="Roboto"/>
              <a:ea typeface="Roboto"/>
              <a:cs typeface="Roboto"/>
              <a:sym typeface="Roboto"/>
            </a:endParaRPr>
          </a:p>
        </p:txBody>
      </p:sp>
      <p:pic>
        <p:nvPicPr>
          <p:cNvPr id="157" name="Google Shape;157;p79" descr="speaker.png"/>
          <p:cNvPicPr preferRelativeResize="0"/>
          <p:nvPr/>
        </p:nvPicPr>
        <p:blipFill rotWithShape="1">
          <a:blip r:embed="rId2">
            <a:alphaModFix/>
          </a:blip>
          <a:srcRect/>
          <a:stretch/>
        </p:blipFill>
        <p:spPr>
          <a:xfrm>
            <a:off x="0" y="0"/>
            <a:ext cx="12192000" cy="3012723"/>
          </a:xfrm>
          <a:prstGeom prst="rect">
            <a:avLst/>
          </a:prstGeom>
          <a:noFill/>
          <a:ln>
            <a:noFill/>
          </a:ln>
        </p:spPr>
      </p:pic>
      <p:sp>
        <p:nvSpPr>
          <p:cNvPr id="158" name="Google Shape;158;p79"/>
          <p:cNvSpPr txBox="1">
            <a:spLocks noGrp="1"/>
          </p:cNvSpPr>
          <p:nvPr>
            <p:ph type="title"/>
          </p:nvPr>
        </p:nvSpPr>
        <p:spPr>
          <a:xfrm>
            <a:off x="729441" y="3676783"/>
            <a:ext cx="5645960" cy="393954"/>
          </a:xfrm>
          <a:prstGeom prst="rect">
            <a:avLst/>
          </a:prstGeom>
          <a:noFill/>
          <a:ln>
            <a:noFill/>
          </a:ln>
        </p:spPr>
        <p:txBody>
          <a:bodyPr spcFirstLastPara="1" wrap="square" lIns="0" tIns="0" rIns="0" bIns="0" anchor="ctr" anchorCtr="0">
            <a:spAutoFit/>
          </a:bodyPr>
          <a:lstStyle>
            <a:lvl1pPr lvl="0" algn="l">
              <a:lnSpc>
                <a:spcPct val="8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59" name="Google Shape;159;p79"/>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lvl1pPr marL="0" lvl="0" indent="0" algn="r">
              <a:spcBef>
                <a:spcPts val="0"/>
              </a:spcBef>
              <a:spcAft>
                <a:spcPts val="0"/>
              </a:spcAft>
              <a:buNone/>
              <a:defRPr sz="1200" b="1">
                <a:solidFill>
                  <a:schemeClr val="lt1"/>
                </a:solidFill>
                <a:latin typeface="Roboto"/>
                <a:ea typeface="Roboto"/>
                <a:cs typeface="Roboto"/>
                <a:sym typeface="Roboto"/>
              </a:defRPr>
            </a:lvl1pPr>
            <a:lvl2pPr marL="0" lvl="1" indent="0" algn="r">
              <a:spcBef>
                <a:spcPts val="0"/>
              </a:spcBef>
              <a:spcAft>
                <a:spcPts val="0"/>
              </a:spcAft>
              <a:buNone/>
              <a:defRPr sz="1200" b="1">
                <a:solidFill>
                  <a:schemeClr val="lt1"/>
                </a:solidFill>
                <a:latin typeface="Roboto"/>
                <a:ea typeface="Roboto"/>
                <a:cs typeface="Roboto"/>
                <a:sym typeface="Roboto"/>
              </a:defRPr>
            </a:lvl2pPr>
            <a:lvl3pPr marL="0" lvl="2" indent="0" algn="r">
              <a:spcBef>
                <a:spcPts val="0"/>
              </a:spcBef>
              <a:spcAft>
                <a:spcPts val="0"/>
              </a:spcAft>
              <a:buNone/>
              <a:defRPr sz="1200" b="1">
                <a:solidFill>
                  <a:schemeClr val="lt1"/>
                </a:solidFill>
                <a:latin typeface="Roboto"/>
                <a:ea typeface="Roboto"/>
                <a:cs typeface="Roboto"/>
                <a:sym typeface="Roboto"/>
              </a:defRPr>
            </a:lvl3pPr>
            <a:lvl4pPr marL="0" lvl="3" indent="0" algn="r">
              <a:spcBef>
                <a:spcPts val="0"/>
              </a:spcBef>
              <a:spcAft>
                <a:spcPts val="0"/>
              </a:spcAft>
              <a:buNone/>
              <a:defRPr sz="1200" b="1">
                <a:solidFill>
                  <a:schemeClr val="lt1"/>
                </a:solidFill>
                <a:latin typeface="Roboto"/>
                <a:ea typeface="Roboto"/>
                <a:cs typeface="Roboto"/>
                <a:sym typeface="Roboto"/>
              </a:defRPr>
            </a:lvl4pPr>
            <a:lvl5pPr marL="0" lvl="4" indent="0" algn="r">
              <a:spcBef>
                <a:spcPts val="0"/>
              </a:spcBef>
              <a:spcAft>
                <a:spcPts val="0"/>
              </a:spcAft>
              <a:buNone/>
              <a:defRPr sz="1200" b="1">
                <a:solidFill>
                  <a:schemeClr val="lt1"/>
                </a:solidFill>
                <a:latin typeface="Roboto"/>
                <a:ea typeface="Roboto"/>
                <a:cs typeface="Roboto"/>
                <a:sym typeface="Roboto"/>
              </a:defRPr>
            </a:lvl5pPr>
            <a:lvl6pPr marL="0" lvl="5" indent="0" algn="r">
              <a:spcBef>
                <a:spcPts val="0"/>
              </a:spcBef>
              <a:spcAft>
                <a:spcPts val="0"/>
              </a:spcAft>
              <a:buNone/>
              <a:defRPr sz="1200" b="1">
                <a:solidFill>
                  <a:schemeClr val="lt1"/>
                </a:solidFill>
                <a:latin typeface="Roboto"/>
                <a:ea typeface="Roboto"/>
                <a:cs typeface="Roboto"/>
                <a:sym typeface="Roboto"/>
              </a:defRPr>
            </a:lvl6pPr>
            <a:lvl7pPr marL="0" lvl="6" indent="0" algn="r">
              <a:spcBef>
                <a:spcPts val="0"/>
              </a:spcBef>
              <a:spcAft>
                <a:spcPts val="0"/>
              </a:spcAft>
              <a:buNone/>
              <a:defRPr sz="1200" b="1">
                <a:solidFill>
                  <a:schemeClr val="lt1"/>
                </a:solidFill>
                <a:latin typeface="Roboto"/>
                <a:ea typeface="Roboto"/>
                <a:cs typeface="Roboto"/>
                <a:sym typeface="Roboto"/>
              </a:defRPr>
            </a:lvl7pPr>
            <a:lvl8pPr marL="0" lvl="7" indent="0" algn="r">
              <a:spcBef>
                <a:spcPts val="0"/>
              </a:spcBef>
              <a:spcAft>
                <a:spcPts val="0"/>
              </a:spcAft>
              <a:buNone/>
              <a:defRPr sz="1200" b="1">
                <a:solidFill>
                  <a:schemeClr val="lt1"/>
                </a:solidFill>
                <a:latin typeface="Roboto"/>
                <a:ea typeface="Roboto"/>
                <a:cs typeface="Roboto"/>
                <a:sym typeface="Roboto"/>
              </a:defRPr>
            </a:lvl8pPr>
            <a:lvl9pPr marL="0" lvl="8" indent="0" algn="r">
              <a:spcBef>
                <a:spcPts val="0"/>
              </a:spcBef>
              <a:spcAft>
                <a:spcPts val="0"/>
              </a:spcAft>
              <a:buNone/>
              <a:defRPr sz="1200" b="1">
                <a:solidFill>
                  <a:schemeClr val="lt1"/>
                </a:solidFill>
                <a:latin typeface="Roboto"/>
                <a:ea typeface="Roboto"/>
                <a:cs typeface="Roboto"/>
                <a:sym typeface="Roboto"/>
              </a:defRPr>
            </a:lvl9pPr>
          </a:lstStyle>
          <a:p>
            <a:fld id="{00000000-1234-1234-1234-123412341234}" type="slidenum">
              <a:rPr lang="en-US" smtClean="0"/>
              <a:pPr/>
              <a:t>‹#›</a:t>
            </a:fld>
            <a:endParaRPr lang="en-US" sz="1333"/>
          </a:p>
        </p:txBody>
      </p:sp>
      <p:sp>
        <p:nvSpPr>
          <p:cNvPr id="160" name="Google Shape;160;p79"/>
          <p:cNvSpPr txBox="1">
            <a:spLocks noGrp="1"/>
          </p:cNvSpPr>
          <p:nvPr>
            <p:ph type="ftr" idx="11"/>
          </p:nvPr>
        </p:nvSpPr>
        <p:spPr>
          <a:xfrm>
            <a:off x="728186" y="6493934"/>
            <a:ext cx="5647215" cy="13760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chemeClr val="accen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79"/>
          <p:cNvSpPr txBox="1">
            <a:spLocks noGrp="1"/>
          </p:cNvSpPr>
          <p:nvPr>
            <p:ph type="body" idx="1"/>
          </p:nvPr>
        </p:nvSpPr>
        <p:spPr>
          <a:xfrm>
            <a:off x="728134" y="4085168"/>
            <a:ext cx="5649348" cy="493891"/>
          </a:xfrm>
          <a:prstGeom prst="rect">
            <a:avLst/>
          </a:prstGeom>
          <a:noFill/>
          <a:ln>
            <a:noFill/>
          </a:ln>
        </p:spPr>
        <p:txBody>
          <a:bodyPr spcFirstLastPara="1" wrap="square" lIns="0" tIns="0" rIns="0" bIns="0" anchor="ctr" anchorCtr="0">
            <a:noAutofit/>
          </a:bodyPr>
          <a:lstStyle>
            <a:lvl1pPr marL="609585" lvl="0" indent="-304792" algn="l">
              <a:spcBef>
                <a:spcPts val="1600"/>
              </a:spcBef>
              <a:spcAft>
                <a:spcPts val="0"/>
              </a:spcAft>
              <a:buSzPts val="1400"/>
              <a:buNone/>
              <a:defRPr sz="2400"/>
            </a:lvl1pPr>
            <a:lvl2pPr marL="1219170" lvl="1" indent="-457189" algn="l">
              <a:spcBef>
                <a:spcPts val="800"/>
              </a:spcBef>
              <a:spcAft>
                <a:spcPts val="0"/>
              </a:spcAft>
              <a:buSzPts val="1800"/>
              <a:buChar char="•"/>
              <a:defRPr/>
            </a:lvl2pPr>
            <a:lvl3pPr marL="1828754" lvl="2" indent="-457189" algn="l">
              <a:spcBef>
                <a:spcPts val="800"/>
              </a:spcBef>
              <a:spcAft>
                <a:spcPts val="0"/>
              </a:spcAft>
              <a:buSzPts val="1800"/>
              <a:buChar char="•"/>
              <a:defRPr/>
            </a:lvl3pPr>
            <a:lvl4pPr marL="2438339" lvl="3" indent="-457189" algn="l">
              <a:spcBef>
                <a:spcPts val="800"/>
              </a:spcBef>
              <a:spcAft>
                <a:spcPts val="0"/>
              </a:spcAft>
              <a:buSzPts val="1800"/>
              <a:buChar char="•"/>
              <a:defRPr/>
            </a:lvl4pPr>
            <a:lvl5pPr marL="3047924" lvl="4" indent="-457189" algn="l">
              <a:lnSpc>
                <a:spcPct val="100000"/>
              </a:lnSpc>
              <a:spcBef>
                <a:spcPts val="800"/>
              </a:spcBef>
              <a:spcAft>
                <a:spcPts val="0"/>
              </a:spcAft>
              <a:buSzPts val="1800"/>
              <a:buChar char="•"/>
              <a:defRPr/>
            </a:lvl5pPr>
            <a:lvl6pPr marL="3657509" lvl="5" indent="-457189" algn="l">
              <a:spcBef>
                <a:spcPts val="480"/>
              </a:spcBef>
              <a:spcAft>
                <a:spcPts val="0"/>
              </a:spcAft>
              <a:buClr>
                <a:srgbClr val="727274"/>
              </a:buClr>
              <a:buSzPts val="1800"/>
              <a:buChar char="»"/>
              <a:defRPr/>
            </a:lvl6pPr>
            <a:lvl7pPr marL="4267093" lvl="6" indent="-457189" algn="l">
              <a:spcBef>
                <a:spcPts val="480"/>
              </a:spcBef>
              <a:spcAft>
                <a:spcPts val="0"/>
              </a:spcAft>
              <a:buClr>
                <a:srgbClr val="727274"/>
              </a:buClr>
              <a:buSzPts val="1800"/>
              <a:buChar char="»"/>
              <a:defRPr/>
            </a:lvl7pPr>
            <a:lvl8pPr marL="4876678" lvl="7" indent="-457189" algn="l">
              <a:spcBef>
                <a:spcPts val="480"/>
              </a:spcBef>
              <a:spcAft>
                <a:spcPts val="0"/>
              </a:spcAft>
              <a:buClr>
                <a:srgbClr val="727274"/>
              </a:buClr>
              <a:buSzPts val="1800"/>
              <a:buChar char="»"/>
              <a:defRPr/>
            </a:lvl8pPr>
            <a:lvl9pPr marL="5486263" lvl="8" indent="-457189" algn="l">
              <a:spcBef>
                <a:spcPts val="480"/>
              </a:spcBef>
              <a:spcAft>
                <a:spcPts val="0"/>
              </a:spcAft>
              <a:buClr>
                <a:srgbClr val="727274"/>
              </a:buClr>
              <a:buSzPts val="1800"/>
              <a:buChar char="»"/>
              <a:defRPr/>
            </a:lvl9pPr>
          </a:lstStyle>
          <a:p>
            <a:endParaRPr/>
          </a:p>
        </p:txBody>
      </p:sp>
      <p:sp>
        <p:nvSpPr>
          <p:cNvPr id="162" name="Google Shape;162;p79"/>
          <p:cNvSpPr txBox="1">
            <a:spLocks noGrp="1"/>
          </p:cNvSpPr>
          <p:nvPr>
            <p:ph type="body" idx="2"/>
          </p:nvPr>
        </p:nvSpPr>
        <p:spPr>
          <a:xfrm>
            <a:off x="728134" y="4582909"/>
            <a:ext cx="5649348" cy="405371"/>
          </a:xfrm>
          <a:prstGeom prst="rect">
            <a:avLst/>
          </a:prstGeom>
          <a:noFill/>
          <a:ln>
            <a:noFill/>
          </a:ln>
        </p:spPr>
        <p:txBody>
          <a:bodyPr spcFirstLastPara="1" wrap="square" lIns="0" tIns="0" rIns="0" bIns="0" anchor="ctr" anchorCtr="0">
            <a:noAutofit/>
          </a:bodyPr>
          <a:lstStyle>
            <a:lvl1pPr marL="609585" lvl="0" indent="-304792" algn="l">
              <a:spcBef>
                <a:spcPts val="1600"/>
              </a:spcBef>
              <a:spcAft>
                <a:spcPts val="0"/>
              </a:spcAft>
              <a:buSzPts val="1400"/>
              <a:buNone/>
              <a:defRPr sz="1600">
                <a:solidFill>
                  <a:schemeClr val="accent2"/>
                </a:solidFill>
              </a:defRPr>
            </a:lvl1pPr>
            <a:lvl2pPr marL="1219170" lvl="1" indent="-457189" algn="l">
              <a:spcBef>
                <a:spcPts val="800"/>
              </a:spcBef>
              <a:spcAft>
                <a:spcPts val="0"/>
              </a:spcAft>
              <a:buSzPts val="1800"/>
              <a:buChar char="•"/>
              <a:defRPr/>
            </a:lvl2pPr>
            <a:lvl3pPr marL="1828754" lvl="2" indent="-457189" algn="l">
              <a:spcBef>
                <a:spcPts val="800"/>
              </a:spcBef>
              <a:spcAft>
                <a:spcPts val="0"/>
              </a:spcAft>
              <a:buSzPts val="1800"/>
              <a:buChar char="•"/>
              <a:defRPr/>
            </a:lvl3pPr>
            <a:lvl4pPr marL="2438339" lvl="3" indent="-457189" algn="l">
              <a:spcBef>
                <a:spcPts val="800"/>
              </a:spcBef>
              <a:spcAft>
                <a:spcPts val="0"/>
              </a:spcAft>
              <a:buSzPts val="1800"/>
              <a:buChar char="•"/>
              <a:defRPr/>
            </a:lvl4pPr>
            <a:lvl5pPr marL="3047924" lvl="4" indent="-457189" algn="l">
              <a:lnSpc>
                <a:spcPct val="100000"/>
              </a:lnSpc>
              <a:spcBef>
                <a:spcPts val="800"/>
              </a:spcBef>
              <a:spcAft>
                <a:spcPts val="0"/>
              </a:spcAft>
              <a:buSzPts val="1800"/>
              <a:buChar char="•"/>
              <a:defRPr/>
            </a:lvl5pPr>
            <a:lvl6pPr marL="3657509" lvl="5" indent="-457189" algn="l">
              <a:spcBef>
                <a:spcPts val="480"/>
              </a:spcBef>
              <a:spcAft>
                <a:spcPts val="0"/>
              </a:spcAft>
              <a:buClr>
                <a:srgbClr val="727274"/>
              </a:buClr>
              <a:buSzPts val="1800"/>
              <a:buChar char="»"/>
              <a:defRPr/>
            </a:lvl6pPr>
            <a:lvl7pPr marL="4267093" lvl="6" indent="-457189" algn="l">
              <a:spcBef>
                <a:spcPts val="480"/>
              </a:spcBef>
              <a:spcAft>
                <a:spcPts val="0"/>
              </a:spcAft>
              <a:buClr>
                <a:srgbClr val="727274"/>
              </a:buClr>
              <a:buSzPts val="1800"/>
              <a:buChar char="»"/>
              <a:defRPr/>
            </a:lvl7pPr>
            <a:lvl8pPr marL="4876678" lvl="7" indent="-457189" algn="l">
              <a:spcBef>
                <a:spcPts val="480"/>
              </a:spcBef>
              <a:spcAft>
                <a:spcPts val="0"/>
              </a:spcAft>
              <a:buClr>
                <a:srgbClr val="727274"/>
              </a:buClr>
              <a:buSzPts val="1800"/>
              <a:buChar char="»"/>
              <a:defRPr/>
            </a:lvl8pPr>
            <a:lvl9pPr marL="5486263" lvl="8" indent="-457189" algn="l">
              <a:spcBef>
                <a:spcPts val="480"/>
              </a:spcBef>
              <a:spcAft>
                <a:spcPts val="0"/>
              </a:spcAft>
              <a:buClr>
                <a:srgbClr val="727274"/>
              </a:buClr>
              <a:buSzPts val="1800"/>
              <a:buChar char="»"/>
              <a:defRPr/>
            </a:lvl9pPr>
          </a:lstStyle>
          <a:p>
            <a:endParaRPr/>
          </a:p>
        </p:txBody>
      </p:sp>
      <p:sp>
        <p:nvSpPr>
          <p:cNvPr id="163" name="Google Shape;163;p79"/>
          <p:cNvSpPr txBox="1">
            <a:spLocks noGrp="1"/>
          </p:cNvSpPr>
          <p:nvPr>
            <p:ph type="body" idx="3"/>
          </p:nvPr>
        </p:nvSpPr>
        <p:spPr>
          <a:xfrm>
            <a:off x="728134" y="5368896"/>
            <a:ext cx="5649348" cy="414867"/>
          </a:xfrm>
          <a:prstGeom prst="rect">
            <a:avLst/>
          </a:prstGeom>
          <a:noFill/>
          <a:ln>
            <a:noFill/>
          </a:ln>
        </p:spPr>
        <p:txBody>
          <a:bodyPr spcFirstLastPara="1" wrap="square" lIns="0" tIns="0" rIns="0" bIns="0" anchor="ctr" anchorCtr="0">
            <a:noAutofit/>
          </a:bodyPr>
          <a:lstStyle>
            <a:lvl1pPr marL="609585" lvl="0" indent="-304792" algn="l">
              <a:spcBef>
                <a:spcPts val="1600"/>
              </a:spcBef>
              <a:spcAft>
                <a:spcPts val="0"/>
              </a:spcAft>
              <a:buSzPts val="1400"/>
              <a:buNone/>
              <a:defRPr sz="1600" b="1">
                <a:solidFill>
                  <a:schemeClr val="accent1"/>
                </a:solidFill>
              </a:defRPr>
            </a:lvl1pPr>
            <a:lvl2pPr marL="1219170" lvl="1" indent="-457189" algn="l">
              <a:spcBef>
                <a:spcPts val="800"/>
              </a:spcBef>
              <a:spcAft>
                <a:spcPts val="0"/>
              </a:spcAft>
              <a:buSzPts val="1800"/>
              <a:buChar char="•"/>
              <a:defRPr/>
            </a:lvl2pPr>
            <a:lvl3pPr marL="1828754" lvl="2" indent="-457189" algn="l">
              <a:spcBef>
                <a:spcPts val="800"/>
              </a:spcBef>
              <a:spcAft>
                <a:spcPts val="0"/>
              </a:spcAft>
              <a:buSzPts val="1800"/>
              <a:buChar char="•"/>
              <a:defRPr/>
            </a:lvl3pPr>
            <a:lvl4pPr marL="2438339" lvl="3" indent="-457189" algn="l">
              <a:spcBef>
                <a:spcPts val="800"/>
              </a:spcBef>
              <a:spcAft>
                <a:spcPts val="0"/>
              </a:spcAft>
              <a:buSzPts val="1800"/>
              <a:buChar char="•"/>
              <a:defRPr/>
            </a:lvl4pPr>
            <a:lvl5pPr marL="3047924" lvl="4" indent="-457189" algn="l">
              <a:lnSpc>
                <a:spcPct val="100000"/>
              </a:lnSpc>
              <a:spcBef>
                <a:spcPts val="800"/>
              </a:spcBef>
              <a:spcAft>
                <a:spcPts val="0"/>
              </a:spcAft>
              <a:buSzPts val="1800"/>
              <a:buChar char="•"/>
              <a:defRPr/>
            </a:lvl5pPr>
            <a:lvl6pPr marL="3657509" lvl="5" indent="-457189" algn="l">
              <a:spcBef>
                <a:spcPts val="480"/>
              </a:spcBef>
              <a:spcAft>
                <a:spcPts val="0"/>
              </a:spcAft>
              <a:buClr>
                <a:srgbClr val="727274"/>
              </a:buClr>
              <a:buSzPts val="1800"/>
              <a:buChar char="»"/>
              <a:defRPr/>
            </a:lvl6pPr>
            <a:lvl7pPr marL="4267093" lvl="6" indent="-457189" algn="l">
              <a:spcBef>
                <a:spcPts val="480"/>
              </a:spcBef>
              <a:spcAft>
                <a:spcPts val="0"/>
              </a:spcAft>
              <a:buClr>
                <a:srgbClr val="727274"/>
              </a:buClr>
              <a:buSzPts val="1800"/>
              <a:buChar char="»"/>
              <a:defRPr/>
            </a:lvl7pPr>
            <a:lvl8pPr marL="4876678" lvl="7" indent="-457189" algn="l">
              <a:spcBef>
                <a:spcPts val="480"/>
              </a:spcBef>
              <a:spcAft>
                <a:spcPts val="0"/>
              </a:spcAft>
              <a:buClr>
                <a:srgbClr val="727274"/>
              </a:buClr>
              <a:buSzPts val="1800"/>
              <a:buChar char="»"/>
              <a:defRPr/>
            </a:lvl8pPr>
            <a:lvl9pPr marL="5486263" lvl="8" indent="-457189" algn="l">
              <a:spcBef>
                <a:spcPts val="480"/>
              </a:spcBef>
              <a:spcAft>
                <a:spcPts val="0"/>
              </a:spcAft>
              <a:buClr>
                <a:srgbClr val="727274"/>
              </a:buClr>
              <a:buSzPts val="1800"/>
              <a:buChar char="»"/>
              <a:defRPr/>
            </a:lvl9pPr>
          </a:lstStyle>
          <a:p>
            <a:endParaRPr/>
          </a:p>
        </p:txBody>
      </p:sp>
      <p:pic>
        <p:nvPicPr>
          <p:cNvPr id="164" name="Google Shape;164;p79" descr="amia-logo_color.png"/>
          <p:cNvPicPr preferRelativeResize="0"/>
          <p:nvPr/>
        </p:nvPicPr>
        <p:blipFill rotWithShape="1">
          <a:blip r:embed="rId3">
            <a:alphaModFix/>
          </a:blip>
          <a:srcRect/>
          <a:stretch/>
        </p:blipFill>
        <p:spPr>
          <a:xfrm>
            <a:off x="7486496" y="2464552"/>
            <a:ext cx="2302725" cy="584064"/>
          </a:xfrm>
          <a:prstGeom prst="rect">
            <a:avLst/>
          </a:prstGeom>
          <a:noFill/>
          <a:ln>
            <a:noFill/>
          </a:ln>
        </p:spPr>
      </p:pic>
      <p:pic>
        <p:nvPicPr>
          <p:cNvPr id="165" name="Google Shape;165;p79" descr="fb.png"/>
          <p:cNvPicPr preferRelativeResize="0"/>
          <p:nvPr/>
        </p:nvPicPr>
        <p:blipFill rotWithShape="1">
          <a:blip r:embed="rId4">
            <a:alphaModFix/>
          </a:blip>
          <a:srcRect/>
          <a:stretch/>
        </p:blipFill>
        <p:spPr>
          <a:xfrm>
            <a:off x="7539840" y="3429812"/>
            <a:ext cx="120112" cy="231377"/>
          </a:xfrm>
          <a:prstGeom prst="rect">
            <a:avLst/>
          </a:prstGeom>
          <a:noFill/>
          <a:ln>
            <a:noFill/>
          </a:ln>
        </p:spPr>
      </p:pic>
      <p:sp>
        <p:nvSpPr>
          <p:cNvPr id="166" name="Google Shape;166;p79"/>
          <p:cNvSpPr/>
          <p:nvPr/>
        </p:nvSpPr>
        <p:spPr>
          <a:xfrm>
            <a:off x="7851655" y="3354899"/>
            <a:ext cx="2705015" cy="181306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600"/>
              <a:buFont typeface="Arial"/>
              <a:buNone/>
            </a:pPr>
            <a:r>
              <a:rPr lang="en-US" sz="2133" b="0">
                <a:solidFill>
                  <a:schemeClr val="dk1"/>
                </a:solidFill>
                <a:latin typeface="Arial"/>
                <a:ea typeface="Arial"/>
                <a:cs typeface="Arial"/>
                <a:sym typeface="Arial"/>
              </a:rPr>
              <a:t>@AMIAInformatics</a:t>
            </a:r>
            <a:endParaRPr sz="2133" b="0">
              <a:solidFill>
                <a:schemeClr val="dk1"/>
              </a:solidFill>
              <a:latin typeface="Arial"/>
              <a:ea typeface="Arial"/>
              <a:cs typeface="Arial"/>
              <a:sym typeface="Arial"/>
            </a:endParaRPr>
          </a:p>
          <a:p>
            <a:pPr marL="0" marR="0" lvl="0" indent="0" algn="l" rtl="0">
              <a:spcBef>
                <a:spcPts val="1333"/>
              </a:spcBef>
              <a:spcAft>
                <a:spcPts val="0"/>
              </a:spcAft>
              <a:buNone/>
            </a:pPr>
            <a:r>
              <a:rPr lang="en-US" sz="2133" b="0">
                <a:solidFill>
                  <a:schemeClr val="dk1"/>
                </a:solidFill>
                <a:latin typeface="Arial"/>
                <a:ea typeface="Arial"/>
                <a:cs typeface="Arial"/>
                <a:sym typeface="Arial"/>
              </a:rPr>
              <a:t>@AMIAinformatics</a:t>
            </a:r>
            <a:endParaRPr sz="2400"/>
          </a:p>
          <a:p>
            <a:pPr marL="0" marR="0" lvl="0" indent="0" algn="l" rtl="0">
              <a:lnSpc>
                <a:spcPct val="100000"/>
              </a:lnSpc>
              <a:spcBef>
                <a:spcPts val="1333"/>
              </a:spcBef>
              <a:spcAft>
                <a:spcPts val="0"/>
              </a:spcAft>
              <a:buClr>
                <a:schemeClr val="dk1"/>
              </a:buClr>
              <a:buSzPts val="1600"/>
              <a:buFont typeface="Arial"/>
              <a:buNone/>
            </a:pPr>
            <a:r>
              <a:rPr lang="en-US" sz="2133" b="0">
                <a:solidFill>
                  <a:schemeClr val="dk1"/>
                </a:solidFill>
                <a:latin typeface="Arial"/>
                <a:ea typeface="Arial"/>
                <a:cs typeface="Arial"/>
                <a:sym typeface="Arial"/>
              </a:rPr>
              <a:t>Official Group of AMIA</a:t>
            </a:r>
            <a:endParaRPr sz="2400"/>
          </a:p>
          <a:p>
            <a:pPr marL="0" marR="0" lvl="0" indent="0" algn="l" rtl="0">
              <a:lnSpc>
                <a:spcPct val="100000"/>
              </a:lnSpc>
              <a:spcBef>
                <a:spcPts val="1333"/>
              </a:spcBef>
              <a:spcAft>
                <a:spcPts val="0"/>
              </a:spcAft>
              <a:buClr>
                <a:schemeClr val="dk1"/>
              </a:buClr>
              <a:buSzPts val="1600"/>
              <a:buFont typeface="Arial"/>
              <a:buNone/>
            </a:pPr>
            <a:r>
              <a:rPr lang="en-US" sz="2133" b="0">
                <a:solidFill>
                  <a:schemeClr val="dk1"/>
                </a:solidFill>
                <a:latin typeface="Arial"/>
                <a:ea typeface="Arial"/>
                <a:cs typeface="Arial"/>
                <a:sym typeface="Arial"/>
              </a:rPr>
              <a:t>@AMIAInformatics</a:t>
            </a:r>
            <a:endParaRPr sz="2133" b="0">
              <a:solidFill>
                <a:schemeClr val="dk1"/>
              </a:solidFill>
              <a:latin typeface="Arial"/>
              <a:ea typeface="Arial"/>
              <a:cs typeface="Arial"/>
              <a:sym typeface="Arial"/>
            </a:endParaRPr>
          </a:p>
        </p:txBody>
      </p:sp>
      <p:pic>
        <p:nvPicPr>
          <p:cNvPr id="167" name="Google Shape;167;p79" descr="twitter-xxl.png"/>
          <p:cNvPicPr preferRelativeResize="0"/>
          <p:nvPr/>
        </p:nvPicPr>
        <p:blipFill rotWithShape="1">
          <a:blip r:embed="rId5">
            <a:alphaModFix/>
          </a:blip>
          <a:srcRect/>
          <a:stretch/>
        </p:blipFill>
        <p:spPr>
          <a:xfrm>
            <a:off x="7480022" y="3907747"/>
            <a:ext cx="247940" cy="247940"/>
          </a:xfrm>
          <a:prstGeom prst="rect">
            <a:avLst/>
          </a:prstGeom>
          <a:noFill/>
          <a:ln>
            <a:noFill/>
          </a:ln>
        </p:spPr>
      </p:pic>
      <p:pic>
        <p:nvPicPr>
          <p:cNvPr id="168" name="Google Shape;168;p79" descr="linkedin-512.png"/>
          <p:cNvPicPr preferRelativeResize="0"/>
          <p:nvPr/>
        </p:nvPicPr>
        <p:blipFill rotWithShape="1">
          <a:blip r:embed="rId6">
            <a:alphaModFix/>
          </a:blip>
          <a:srcRect/>
          <a:stretch/>
        </p:blipFill>
        <p:spPr>
          <a:xfrm>
            <a:off x="7499539" y="4389769"/>
            <a:ext cx="200716" cy="200716"/>
          </a:xfrm>
          <a:prstGeom prst="rect">
            <a:avLst/>
          </a:prstGeom>
          <a:noFill/>
          <a:ln>
            <a:noFill/>
          </a:ln>
        </p:spPr>
      </p:pic>
      <p:pic>
        <p:nvPicPr>
          <p:cNvPr id="169" name="Google Shape;169;p79" descr="youtube-xxl.png"/>
          <p:cNvPicPr preferRelativeResize="0"/>
          <p:nvPr/>
        </p:nvPicPr>
        <p:blipFill rotWithShape="1">
          <a:blip r:embed="rId7">
            <a:alphaModFix/>
          </a:blip>
          <a:srcRect/>
          <a:stretch/>
        </p:blipFill>
        <p:spPr>
          <a:xfrm>
            <a:off x="7499539" y="4921395"/>
            <a:ext cx="253999" cy="253999"/>
          </a:xfrm>
          <a:prstGeom prst="rect">
            <a:avLst/>
          </a:prstGeom>
          <a:noFill/>
          <a:ln>
            <a:noFill/>
          </a:ln>
        </p:spPr>
      </p:pic>
      <p:sp>
        <p:nvSpPr>
          <p:cNvPr id="170" name="Google Shape;170;p79"/>
          <p:cNvSpPr/>
          <p:nvPr/>
        </p:nvSpPr>
        <p:spPr>
          <a:xfrm>
            <a:off x="7851655" y="5368896"/>
            <a:ext cx="2205732" cy="32823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33" b="1">
                <a:solidFill>
                  <a:schemeClr val="accent1"/>
                </a:solidFill>
                <a:latin typeface="Arial"/>
                <a:ea typeface="Arial"/>
                <a:cs typeface="Arial"/>
                <a:sym typeface="Arial"/>
              </a:rPr>
              <a:t>#WhyInformatics</a:t>
            </a:r>
            <a:endParaRPr sz="2133" b="1">
              <a:solidFill>
                <a:schemeClr val="accent1"/>
              </a:solidFill>
              <a:latin typeface="Arial"/>
              <a:ea typeface="Arial"/>
              <a:cs typeface="Arial"/>
              <a:sym typeface="Arial"/>
            </a:endParaRPr>
          </a:p>
        </p:txBody>
      </p:sp>
    </p:spTree>
    <p:extLst>
      <p:ext uri="{BB962C8B-B14F-4D97-AF65-F5344CB8AC3E}">
        <p14:creationId xmlns:p14="http://schemas.microsoft.com/office/powerpoint/2010/main" val="25211387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1_Custom Layout">
  <p:cSld name="1_Custom Layout">
    <p:spTree>
      <p:nvGrpSpPr>
        <p:cNvPr id="1" name="Shape 171"/>
        <p:cNvGrpSpPr/>
        <p:nvPr/>
      </p:nvGrpSpPr>
      <p:grpSpPr>
        <a:xfrm>
          <a:off x="0" y="0"/>
          <a:ext cx="0" cy="0"/>
          <a:chOff x="0" y="0"/>
          <a:chExt cx="0" cy="0"/>
        </a:xfrm>
      </p:grpSpPr>
      <p:sp>
        <p:nvSpPr>
          <p:cNvPr id="172" name="Google Shape;172;p80"/>
          <p:cNvSpPr/>
          <p:nvPr/>
        </p:nvSpPr>
        <p:spPr>
          <a:xfrm>
            <a:off x="0" y="0"/>
            <a:ext cx="12192000" cy="6858000"/>
          </a:xfrm>
          <a:prstGeom prst="rect">
            <a:avLst/>
          </a:prstGeom>
          <a:solidFill>
            <a:schemeClr val="lt1"/>
          </a:solid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endParaRPr sz="1600">
              <a:solidFill>
                <a:schemeClr val="lt1"/>
              </a:solidFill>
              <a:latin typeface="Roboto"/>
              <a:ea typeface="Roboto"/>
              <a:cs typeface="Roboto"/>
              <a:sym typeface="Roboto"/>
            </a:endParaRPr>
          </a:p>
        </p:txBody>
      </p:sp>
      <p:sp>
        <p:nvSpPr>
          <p:cNvPr id="173" name="Google Shape;173;p80"/>
          <p:cNvSpPr/>
          <p:nvPr/>
        </p:nvSpPr>
        <p:spPr>
          <a:xfrm>
            <a:off x="7014291" y="0"/>
            <a:ext cx="5177709" cy="6858000"/>
          </a:xfrm>
          <a:prstGeom prst="rect">
            <a:avLst/>
          </a:prstGeom>
          <a:solidFill>
            <a:schemeClr val="accent2"/>
          </a:solid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endParaRPr sz="1600">
              <a:solidFill>
                <a:srgbClr val="FFFFFF"/>
              </a:solidFill>
              <a:latin typeface="Roboto"/>
              <a:ea typeface="Roboto"/>
              <a:cs typeface="Roboto"/>
              <a:sym typeface="Roboto"/>
            </a:endParaRPr>
          </a:p>
        </p:txBody>
      </p:sp>
      <p:pic>
        <p:nvPicPr>
          <p:cNvPr id="174" name="Google Shape;174;p80" descr="speaker.png"/>
          <p:cNvPicPr preferRelativeResize="0"/>
          <p:nvPr/>
        </p:nvPicPr>
        <p:blipFill rotWithShape="1">
          <a:blip r:embed="rId2">
            <a:alphaModFix/>
          </a:blip>
          <a:srcRect/>
          <a:stretch/>
        </p:blipFill>
        <p:spPr>
          <a:xfrm>
            <a:off x="0" y="0"/>
            <a:ext cx="12192000" cy="3012723"/>
          </a:xfrm>
          <a:prstGeom prst="rect">
            <a:avLst/>
          </a:prstGeom>
          <a:noFill/>
          <a:ln>
            <a:noFill/>
          </a:ln>
        </p:spPr>
      </p:pic>
      <p:sp>
        <p:nvSpPr>
          <p:cNvPr id="175" name="Google Shape;175;p80"/>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lvl1pPr marL="0" lvl="0" indent="0" algn="r">
              <a:spcBef>
                <a:spcPts val="0"/>
              </a:spcBef>
              <a:spcAft>
                <a:spcPts val="0"/>
              </a:spcAft>
              <a:buNone/>
              <a:defRPr sz="1200" b="1">
                <a:solidFill>
                  <a:schemeClr val="lt1"/>
                </a:solidFill>
                <a:latin typeface="Roboto"/>
                <a:ea typeface="Roboto"/>
                <a:cs typeface="Roboto"/>
                <a:sym typeface="Roboto"/>
              </a:defRPr>
            </a:lvl1pPr>
            <a:lvl2pPr marL="0" lvl="1" indent="0" algn="r">
              <a:spcBef>
                <a:spcPts val="0"/>
              </a:spcBef>
              <a:spcAft>
                <a:spcPts val="0"/>
              </a:spcAft>
              <a:buNone/>
              <a:defRPr sz="1200" b="1">
                <a:solidFill>
                  <a:schemeClr val="lt1"/>
                </a:solidFill>
                <a:latin typeface="Roboto"/>
                <a:ea typeface="Roboto"/>
                <a:cs typeface="Roboto"/>
                <a:sym typeface="Roboto"/>
              </a:defRPr>
            </a:lvl2pPr>
            <a:lvl3pPr marL="0" lvl="2" indent="0" algn="r">
              <a:spcBef>
                <a:spcPts val="0"/>
              </a:spcBef>
              <a:spcAft>
                <a:spcPts val="0"/>
              </a:spcAft>
              <a:buNone/>
              <a:defRPr sz="1200" b="1">
                <a:solidFill>
                  <a:schemeClr val="lt1"/>
                </a:solidFill>
                <a:latin typeface="Roboto"/>
                <a:ea typeface="Roboto"/>
                <a:cs typeface="Roboto"/>
                <a:sym typeface="Roboto"/>
              </a:defRPr>
            </a:lvl3pPr>
            <a:lvl4pPr marL="0" lvl="3" indent="0" algn="r">
              <a:spcBef>
                <a:spcPts val="0"/>
              </a:spcBef>
              <a:spcAft>
                <a:spcPts val="0"/>
              </a:spcAft>
              <a:buNone/>
              <a:defRPr sz="1200" b="1">
                <a:solidFill>
                  <a:schemeClr val="lt1"/>
                </a:solidFill>
                <a:latin typeface="Roboto"/>
                <a:ea typeface="Roboto"/>
                <a:cs typeface="Roboto"/>
                <a:sym typeface="Roboto"/>
              </a:defRPr>
            </a:lvl4pPr>
            <a:lvl5pPr marL="0" lvl="4" indent="0" algn="r">
              <a:spcBef>
                <a:spcPts val="0"/>
              </a:spcBef>
              <a:spcAft>
                <a:spcPts val="0"/>
              </a:spcAft>
              <a:buNone/>
              <a:defRPr sz="1200" b="1">
                <a:solidFill>
                  <a:schemeClr val="lt1"/>
                </a:solidFill>
                <a:latin typeface="Roboto"/>
                <a:ea typeface="Roboto"/>
                <a:cs typeface="Roboto"/>
                <a:sym typeface="Roboto"/>
              </a:defRPr>
            </a:lvl5pPr>
            <a:lvl6pPr marL="0" lvl="5" indent="0" algn="r">
              <a:spcBef>
                <a:spcPts val="0"/>
              </a:spcBef>
              <a:spcAft>
                <a:spcPts val="0"/>
              </a:spcAft>
              <a:buNone/>
              <a:defRPr sz="1200" b="1">
                <a:solidFill>
                  <a:schemeClr val="lt1"/>
                </a:solidFill>
                <a:latin typeface="Roboto"/>
                <a:ea typeface="Roboto"/>
                <a:cs typeface="Roboto"/>
                <a:sym typeface="Roboto"/>
              </a:defRPr>
            </a:lvl6pPr>
            <a:lvl7pPr marL="0" lvl="6" indent="0" algn="r">
              <a:spcBef>
                <a:spcPts val="0"/>
              </a:spcBef>
              <a:spcAft>
                <a:spcPts val="0"/>
              </a:spcAft>
              <a:buNone/>
              <a:defRPr sz="1200" b="1">
                <a:solidFill>
                  <a:schemeClr val="lt1"/>
                </a:solidFill>
                <a:latin typeface="Roboto"/>
                <a:ea typeface="Roboto"/>
                <a:cs typeface="Roboto"/>
                <a:sym typeface="Roboto"/>
              </a:defRPr>
            </a:lvl7pPr>
            <a:lvl8pPr marL="0" lvl="7" indent="0" algn="r">
              <a:spcBef>
                <a:spcPts val="0"/>
              </a:spcBef>
              <a:spcAft>
                <a:spcPts val="0"/>
              </a:spcAft>
              <a:buNone/>
              <a:defRPr sz="1200" b="1">
                <a:solidFill>
                  <a:schemeClr val="lt1"/>
                </a:solidFill>
                <a:latin typeface="Roboto"/>
                <a:ea typeface="Roboto"/>
                <a:cs typeface="Roboto"/>
                <a:sym typeface="Roboto"/>
              </a:defRPr>
            </a:lvl8pPr>
            <a:lvl9pPr marL="0" lvl="8" indent="0" algn="r">
              <a:spcBef>
                <a:spcPts val="0"/>
              </a:spcBef>
              <a:spcAft>
                <a:spcPts val="0"/>
              </a:spcAft>
              <a:buNone/>
              <a:defRPr sz="1200" b="1">
                <a:solidFill>
                  <a:schemeClr val="lt1"/>
                </a:solidFill>
                <a:latin typeface="Roboto"/>
                <a:ea typeface="Roboto"/>
                <a:cs typeface="Roboto"/>
                <a:sym typeface="Roboto"/>
              </a:defRPr>
            </a:lvl9pPr>
          </a:lstStyle>
          <a:p>
            <a:fld id="{00000000-1234-1234-1234-123412341234}" type="slidenum">
              <a:rPr lang="en-US" smtClean="0"/>
              <a:pPr/>
              <a:t>‹#›</a:t>
            </a:fld>
            <a:endParaRPr lang="en-US" sz="1333"/>
          </a:p>
        </p:txBody>
      </p:sp>
      <p:sp>
        <p:nvSpPr>
          <p:cNvPr id="176" name="Google Shape;176;p80"/>
          <p:cNvSpPr txBox="1">
            <a:spLocks noGrp="1"/>
          </p:cNvSpPr>
          <p:nvPr>
            <p:ph type="ftr" idx="11"/>
          </p:nvPr>
        </p:nvSpPr>
        <p:spPr>
          <a:xfrm>
            <a:off x="728186" y="6493934"/>
            <a:ext cx="5647215" cy="13760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chemeClr val="accen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80"/>
          <p:cNvSpPr txBox="1">
            <a:spLocks noGrp="1"/>
          </p:cNvSpPr>
          <p:nvPr>
            <p:ph type="body" idx="1"/>
          </p:nvPr>
        </p:nvSpPr>
        <p:spPr>
          <a:xfrm>
            <a:off x="728134" y="3164663"/>
            <a:ext cx="5649348" cy="2950235"/>
          </a:xfrm>
          <a:prstGeom prst="rect">
            <a:avLst/>
          </a:prstGeom>
          <a:noFill/>
          <a:ln>
            <a:noFill/>
          </a:ln>
        </p:spPr>
        <p:txBody>
          <a:bodyPr spcFirstLastPara="1" wrap="square" lIns="0" tIns="0" rIns="0" bIns="0" anchor="ctr" anchorCtr="0">
            <a:noAutofit/>
          </a:bodyPr>
          <a:lstStyle>
            <a:lvl1pPr marL="609585" lvl="0" indent="-304792" algn="l">
              <a:spcBef>
                <a:spcPts val="1600"/>
              </a:spcBef>
              <a:spcAft>
                <a:spcPts val="0"/>
              </a:spcAft>
              <a:buSzPts val="1400"/>
              <a:buNone/>
              <a:defRPr sz="2400"/>
            </a:lvl1pPr>
            <a:lvl2pPr marL="1219170" lvl="1" indent="-457189" algn="l">
              <a:spcBef>
                <a:spcPts val="800"/>
              </a:spcBef>
              <a:spcAft>
                <a:spcPts val="0"/>
              </a:spcAft>
              <a:buSzPts val="1800"/>
              <a:buChar char="•"/>
              <a:defRPr/>
            </a:lvl2pPr>
            <a:lvl3pPr marL="1828754" lvl="2" indent="-457189" algn="l">
              <a:spcBef>
                <a:spcPts val="800"/>
              </a:spcBef>
              <a:spcAft>
                <a:spcPts val="0"/>
              </a:spcAft>
              <a:buSzPts val="1800"/>
              <a:buChar char="•"/>
              <a:defRPr/>
            </a:lvl3pPr>
            <a:lvl4pPr marL="2438339" lvl="3" indent="-457189" algn="l">
              <a:spcBef>
                <a:spcPts val="800"/>
              </a:spcBef>
              <a:spcAft>
                <a:spcPts val="0"/>
              </a:spcAft>
              <a:buSzPts val="1800"/>
              <a:buChar char="•"/>
              <a:defRPr/>
            </a:lvl4pPr>
            <a:lvl5pPr marL="3047924" lvl="4" indent="-457189" algn="l">
              <a:lnSpc>
                <a:spcPct val="100000"/>
              </a:lnSpc>
              <a:spcBef>
                <a:spcPts val="800"/>
              </a:spcBef>
              <a:spcAft>
                <a:spcPts val="0"/>
              </a:spcAft>
              <a:buSzPts val="1800"/>
              <a:buChar char="•"/>
              <a:defRPr/>
            </a:lvl5pPr>
            <a:lvl6pPr marL="3657509" lvl="5" indent="-457189" algn="l">
              <a:spcBef>
                <a:spcPts val="480"/>
              </a:spcBef>
              <a:spcAft>
                <a:spcPts val="0"/>
              </a:spcAft>
              <a:buClr>
                <a:srgbClr val="727274"/>
              </a:buClr>
              <a:buSzPts val="1800"/>
              <a:buChar char="»"/>
              <a:defRPr/>
            </a:lvl6pPr>
            <a:lvl7pPr marL="4267093" lvl="6" indent="-457189" algn="l">
              <a:spcBef>
                <a:spcPts val="480"/>
              </a:spcBef>
              <a:spcAft>
                <a:spcPts val="0"/>
              </a:spcAft>
              <a:buClr>
                <a:srgbClr val="727274"/>
              </a:buClr>
              <a:buSzPts val="1800"/>
              <a:buChar char="»"/>
              <a:defRPr/>
            </a:lvl7pPr>
            <a:lvl8pPr marL="4876678" lvl="7" indent="-457189" algn="l">
              <a:spcBef>
                <a:spcPts val="480"/>
              </a:spcBef>
              <a:spcAft>
                <a:spcPts val="0"/>
              </a:spcAft>
              <a:buClr>
                <a:srgbClr val="727274"/>
              </a:buClr>
              <a:buSzPts val="1800"/>
              <a:buChar char="»"/>
              <a:defRPr/>
            </a:lvl8pPr>
            <a:lvl9pPr marL="5486263" lvl="8" indent="-457189" algn="l">
              <a:spcBef>
                <a:spcPts val="480"/>
              </a:spcBef>
              <a:spcAft>
                <a:spcPts val="0"/>
              </a:spcAft>
              <a:buClr>
                <a:srgbClr val="727274"/>
              </a:buClr>
              <a:buSzPts val="1800"/>
              <a:buChar char="»"/>
              <a:defRPr/>
            </a:lvl9pPr>
          </a:lstStyle>
          <a:p>
            <a:endParaRPr/>
          </a:p>
        </p:txBody>
      </p:sp>
      <p:pic>
        <p:nvPicPr>
          <p:cNvPr id="178" name="Google Shape;178;p80" descr="amia-logo_color.png"/>
          <p:cNvPicPr preferRelativeResize="0"/>
          <p:nvPr/>
        </p:nvPicPr>
        <p:blipFill rotWithShape="1">
          <a:blip r:embed="rId3">
            <a:alphaModFix/>
          </a:blip>
          <a:srcRect/>
          <a:stretch/>
        </p:blipFill>
        <p:spPr>
          <a:xfrm>
            <a:off x="7486496" y="2464552"/>
            <a:ext cx="2302725" cy="584064"/>
          </a:xfrm>
          <a:prstGeom prst="rect">
            <a:avLst/>
          </a:prstGeom>
          <a:noFill/>
          <a:ln>
            <a:noFill/>
          </a:ln>
        </p:spPr>
      </p:pic>
      <p:pic>
        <p:nvPicPr>
          <p:cNvPr id="179" name="Google Shape;179;p80" descr="fb.png"/>
          <p:cNvPicPr preferRelativeResize="0"/>
          <p:nvPr/>
        </p:nvPicPr>
        <p:blipFill rotWithShape="1">
          <a:blip r:embed="rId4">
            <a:alphaModFix/>
          </a:blip>
          <a:srcRect/>
          <a:stretch/>
        </p:blipFill>
        <p:spPr>
          <a:xfrm>
            <a:off x="7539840" y="3429812"/>
            <a:ext cx="120112" cy="231377"/>
          </a:xfrm>
          <a:prstGeom prst="rect">
            <a:avLst/>
          </a:prstGeom>
          <a:noFill/>
          <a:ln>
            <a:noFill/>
          </a:ln>
        </p:spPr>
      </p:pic>
      <p:sp>
        <p:nvSpPr>
          <p:cNvPr id="180" name="Google Shape;180;p80"/>
          <p:cNvSpPr/>
          <p:nvPr/>
        </p:nvSpPr>
        <p:spPr>
          <a:xfrm>
            <a:off x="7851655" y="3354899"/>
            <a:ext cx="2705015" cy="181306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600"/>
              <a:buFont typeface="Arial"/>
              <a:buNone/>
            </a:pPr>
            <a:r>
              <a:rPr lang="en-US" sz="2133" b="0">
                <a:solidFill>
                  <a:schemeClr val="dk1"/>
                </a:solidFill>
                <a:latin typeface="Arial"/>
                <a:ea typeface="Arial"/>
                <a:cs typeface="Arial"/>
                <a:sym typeface="Arial"/>
              </a:rPr>
              <a:t>@AMIAInformatics</a:t>
            </a:r>
            <a:endParaRPr sz="2133" b="0">
              <a:solidFill>
                <a:schemeClr val="dk1"/>
              </a:solidFill>
              <a:latin typeface="Arial"/>
              <a:ea typeface="Arial"/>
              <a:cs typeface="Arial"/>
              <a:sym typeface="Arial"/>
            </a:endParaRPr>
          </a:p>
          <a:p>
            <a:pPr marL="0" marR="0" lvl="0" indent="0" algn="l" rtl="0">
              <a:spcBef>
                <a:spcPts val="1333"/>
              </a:spcBef>
              <a:spcAft>
                <a:spcPts val="0"/>
              </a:spcAft>
              <a:buNone/>
            </a:pPr>
            <a:r>
              <a:rPr lang="en-US" sz="2133" b="0">
                <a:solidFill>
                  <a:schemeClr val="dk1"/>
                </a:solidFill>
                <a:latin typeface="Arial"/>
                <a:ea typeface="Arial"/>
                <a:cs typeface="Arial"/>
                <a:sym typeface="Arial"/>
              </a:rPr>
              <a:t>@AMIAinformatics</a:t>
            </a:r>
            <a:endParaRPr sz="2400"/>
          </a:p>
          <a:p>
            <a:pPr marL="0" marR="0" lvl="0" indent="0" algn="l" rtl="0">
              <a:lnSpc>
                <a:spcPct val="100000"/>
              </a:lnSpc>
              <a:spcBef>
                <a:spcPts val="1333"/>
              </a:spcBef>
              <a:spcAft>
                <a:spcPts val="0"/>
              </a:spcAft>
              <a:buClr>
                <a:schemeClr val="dk1"/>
              </a:buClr>
              <a:buSzPts val="1600"/>
              <a:buFont typeface="Arial"/>
              <a:buNone/>
            </a:pPr>
            <a:r>
              <a:rPr lang="en-US" sz="2133" b="0">
                <a:solidFill>
                  <a:schemeClr val="dk1"/>
                </a:solidFill>
                <a:latin typeface="Arial"/>
                <a:ea typeface="Arial"/>
                <a:cs typeface="Arial"/>
                <a:sym typeface="Arial"/>
              </a:rPr>
              <a:t>Official Group of AMIA</a:t>
            </a:r>
            <a:endParaRPr sz="2400"/>
          </a:p>
          <a:p>
            <a:pPr marL="0" marR="0" lvl="0" indent="0" algn="l" rtl="0">
              <a:lnSpc>
                <a:spcPct val="100000"/>
              </a:lnSpc>
              <a:spcBef>
                <a:spcPts val="1333"/>
              </a:spcBef>
              <a:spcAft>
                <a:spcPts val="0"/>
              </a:spcAft>
              <a:buClr>
                <a:schemeClr val="dk1"/>
              </a:buClr>
              <a:buSzPts val="1600"/>
              <a:buFont typeface="Arial"/>
              <a:buNone/>
            </a:pPr>
            <a:r>
              <a:rPr lang="en-US" sz="2133" b="0">
                <a:solidFill>
                  <a:schemeClr val="dk1"/>
                </a:solidFill>
                <a:latin typeface="Arial"/>
                <a:ea typeface="Arial"/>
                <a:cs typeface="Arial"/>
                <a:sym typeface="Arial"/>
              </a:rPr>
              <a:t>@AMIAInformatics</a:t>
            </a:r>
            <a:endParaRPr sz="2133" b="0">
              <a:solidFill>
                <a:schemeClr val="dk1"/>
              </a:solidFill>
              <a:latin typeface="Arial"/>
              <a:ea typeface="Arial"/>
              <a:cs typeface="Arial"/>
              <a:sym typeface="Arial"/>
            </a:endParaRPr>
          </a:p>
        </p:txBody>
      </p:sp>
      <p:pic>
        <p:nvPicPr>
          <p:cNvPr id="181" name="Google Shape;181;p80" descr="twitter-xxl.png"/>
          <p:cNvPicPr preferRelativeResize="0"/>
          <p:nvPr/>
        </p:nvPicPr>
        <p:blipFill rotWithShape="1">
          <a:blip r:embed="rId5">
            <a:alphaModFix/>
          </a:blip>
          <a:srcRect/>
          <a:stretch/>
        </p:blipFill>
        <p:spPr>
          <a:xfrm>
            <a:off x="7480022" y="3907747"/>
            <a:ext cx="247940" cy="247940"/>
          </a:xfrm>
          <a:prstGeom prst="rect">
            <a:avLst/>
          </a:prstGeom>
          <a:noFill/>
          <a:ln>
            <a:noFill/>
          </a:ln>
        </p:spPr>
      </p:pic>
      <p:pic>
        <p:nvPicPr>
          <p:cNvPr id="182" name="Google Shape;182;p80" descr="linkedin-512.png"/>
          <p:cNvPicPr preferRelativeResize="0"/>
          <p:nvPr/>
        </p:nvPicPr>
        <p:blipFill rotWithShape="1">
          <a:blip r:embed="rId6">
            <a:alphaModFix/>
          </a:blip>
          <a:srcRect/>
          <a:stretch/>
        </p:blipFill>
        <p:spPr>
          <a:xfrm>
            <a:off x="7499539" y="4389769"/>
            <a:ext cx="200716" cy="200716"/>
          </a:xfrm>
          <a:prstGeom prst="rect">
            <a:avLst/>
          </a:prstGeom>
          <a:noFill/>
          <a:ln>
            <a:noFill/>
          </a:ln>
        </p:spPr>
      </p:pic>
      <p:pic>
        <p:nvPicPr>
          <p:cNvPr id="183" name="Google Shape;183;p80" descr="youtube-xxl.png"/>
          <p:cNvPicPr preferRelativeResize="0"/>
          <p:nvPr/>
        </p:nvPicPr>
        <p:blipFill rotWithShape="1">
          <a:blip r:embed="rId7">
            <a:alphaModFix/>
          </a:blip>
          <a:srcRect/>
          <a:stretch/>
        </p:blipFill>
        <p:spPr>
          <a:xfrm>
            <a:off x="7499539" y="4921395"/>
            <a:ext cx="253999" cy="253999"/>
          </a:xfrm>
          <a:prstGeom prst="rect">
            <a:avLst/>
          </a:prstGeom>
          <a:noFill/>
          <a:ln>
            <a:noFill/>
          </a:ln>
        </p:spPr>
      </p:pic>
      <p:sp>
        <p:nvSpPr>
          <p:cNvPr id="184" name="Google Shape;184;p80"/>
          <p:cNvSpPr/>
          <p:nvPr/>
        </p:nvSpPr>
        <p:spPr>
          <a:xfrm>
            <a:off x="7851655" y="5368896"/>
            <a:ext cx="2205732" cy="32823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33" b="1">
                <a:solidFill>
                  <a:schemeClr val="accent1"/>
                </a:solidFill>
                <a:latin typeface="Arial"/>
                <a:ea typeface="Arial"/>
                <a:cs typeface="Arial"/>
                <a:sym typeface="Arial"/>
              </a:rPr>
              <a:t>#WhyInformatics</a:t>
            </a:r>
            <a:endParaRPr sz="2133" b="1">
              <a:solidFill>
                <a:schemeClr val="accent1"/>
              </a:solidFill>
              <a:latin typeface="Arial"/>
              <a:ea typeface="Arial"/>
              <a:cs typeface="Arial"/>
              <a:sym typeface="Arial"/>
            </a:endParaRPr>
          </a:p>
        </p:txBody>
      </p:sp>
    </p:spTree>
    <p:extLst>
      <p:ext uri="{BB962C8B-B14F-4D97-AF65-F5344CB8AC3E}">
        <p14:creationId xmlns:p14="http://schemas.microsoft.com/office/powerpoint/2010/main" val="3500372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066806" y="1401085"/>
            <a:ext cx="9751183" cy="1206243"/>
          </a:xfrm>
          <a:prstGeom prst="rect">
            <a:avLst/>
          </a:prstGeom>
        </p:spPr>
        <p:txBody>
          <a:bodyPr>
            <a:normAutofit/>
          </a:bodyPr>
          <a:lstStyle>
            <a:lvl1pPr>
              <a:defRPr sz="3733"/>
            </a:lvl1pPr>
          </a:lstStyle>
          <a:p>
            <a:r>
              <a:rPr lang="en-US"/>
              <a:t>Click to edit Master title style</a:t>
            </a:r>
            <a:endParaRPr lang="en-US" dirty="0"/>
          </a:p>
        </p:txBody>
      </p:sp>
      <p:sp>
        <p:nvSpPr>
          <p:cNvPr id="12" name="Text Placeholder 11"/>
          <p:cNvSpPr>
            <a:spLocks noGrp="1"/>
          </p:cNvSpPr>
          <p:nvPr>
            <p:ph type="body" sz="quarter" idx="11"/>
          </p:nvPr>
        </p:nvSpPr>
        <p:spPr>
          <a:xfrm>
            <a:off x="1066800" y="2687156"/>
            <a:ext cx="9751181" cy="914400"/>
          </a:xfrm>
          <a:prstGeom prst="rect">
            <a:avLst/>
          </a:prstGeom>
        </p:spPr>
        <p:txBody>
          <a:bodyPr>
            <a:normAutofit/>
          </a:bodyPr>
          <a:lstStyle>
            <a:lvl1pPr>
              <a:defRPr sz="2667"/>
            </a:lvl1pPr>
          </a:lstStyle>
          <a:p>
            <a:pPr lvl="0"/>
            <a:r>
              <a:rPr lang="en-US"/>
              <a:t>Click to edit Master text styles</a:t>
            </a:r>
          </a:p>
        </p:txBody>
      </p:sp>
    </p:spTree>
    <p:extLst>
      <p:ext uri="{BB962C8B-B14F-4D97-AF65-F5344CB8AC3E}">
        <p14:creationId xmlns:p14="http://schemas.microsoft.com/office/powerpoint/2010/main" val="7699041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Bullet Slide with Bar">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520700"/>
            <a:ext cx="12204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6288617"/>
            <a:ext cx="122047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98667" y="6582834"/>
            <a:ext cx="789517" cy="10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1" y="6419851"/>
            <a:ext cx="1615017" cy="38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781051"/>
            <a:ext cx="10972800" cy="636588"/>
          </a:xfrm>
          <a:prstGeom prst="rect">
            <a:avLst/>
          </a:prstGeom>
        </p:spPr>
        <p:txBody>
          <a:bodyPr>
            <a:normAutofit/>
          </a:bodyPr>
          <a:lstStyle>
            <a:lvl1pPr algn="l">
              <a:defRPr sz="3733" b="1">
                <a:latin typeface="+mj-lt"/>
                <a:cs typeface="Arial"/>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a:normAutofit/>
          </a:bodyPr>
          <a:lstStyle>
            <a:lvl1pPr marL="609585" indent="-609585">
              <a:buFont typeface="Arial"/>
              <a:buChar char="•"/>
              <a:defRPr sz="2667"/>
            </a:lvl1pPr>
            <a:lvl2pPr>
              <a:defRPr sz="2667"/>
            </a:lvl2pPr>
            <a:lvl3pPr>
              <a:defRPr sz="2667"/>
            </a:lvl3pPr>
          </a:lstStyle>
          <a:p>
            <a:pPr lvl="0"/>
            <a:r>
              <a:rPr lang="en-US"/>
              <a:t>Click to edit Master text styles</a:t>
            </a:r>
          </a:p>
          <a:p>
            <a:pPr lvl="1"/>
            <a:r>
              <a:rPr lang="en-US"/>
              <a:t>Second level</a:t>
            </a:r>
          </a:p>
          <a:p>
            <a:pPr lvl="2"/>
            <a:r>
              <a:rPr lang="en-US"/>
              <a:t>Third level</a:t>
            </a:r>
          </a:p>
        </p:txBody>
      </p:sp>
      <p:sp>
        <p:nvSpPr>
          <p:cNvPr id="8" name="Slide Number Placeholder 5"/>
          <p:cNvSpPr>
            <a:spLocks noGrp="1"/>
          </p:cNvSpPr>
          <p:nvPr>
            <p:ph type="sldNum" sz="quarter" idx="10"/>
          </p:nvPr>
        </p:nvSpPr>
        <p:spPr>
          <a:xfrm>
            <a:off x="8906933" y="6449485"/>
            <a:ext cx="2844800" cy="366183"/>
          </a:xfrm>
          <a:prstGeom prst="rect">
            <a:avLst/>
          </a:prstGeom>
        </p:spPr>
        <p:txBody>
          <a:bodyPr vert="horz" wrap="square" lIns="91440" tIns="45720" rIns="91440" bIns="45720" numCol="1" anchor="t" anchorCtr="0" compatLnSpc="1">
            <a:prstTxWarp prst="textNoShape">
              <a:avLst/>
            </a:prstTxWarp>
            <a:normAutofit/>
          </a:bodyPr>
          <a:lstStyle>
            <a:lvl1pPr algn="r">
              <a:defRPr sz="1467"/>
            </a:lvl1pPr>
          </a:lstStyle>
          <a:p>
            <a:fld id="{7E65AC6B-AC06-46E5-9F08-D1E1F25E4B89}" type="slidenum">
              <a:rPr lang="en-US" altLang="en-US"/>
              <a:pPr/>
              <a:t>‹#›</a:t>
            </a:fld>
            <a:endParaRPr lang="en-US" altLang="en-US"/>
          </a:p>
        </p:txBody>
      </p:sp>
    </p:spTree>
    <p:extLst>
      <p:ext uri="{BB962C8B-B14F-4D97-AF65-F5344CB8AC3E}">
        <p14:creationId xmlns:p14="http://schemas.microsoft.com/office/powerpoint/2010/main" val="19295102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ubtitle Slide with Bar">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520700"/>
            <a:ext cx="12204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6288617"/>
            <a:ext cx="122047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98667" y="6582834"/>
            <a:ext cx="789517" cy="10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1" y="6419851"/>
            <a:ext cx="1615017" cy="38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609600" y="2368550"/>
            <a:ext cx="10972800" cy="636588"/>
          </a:xfrm>
          <a:prstGeom prst="rect">
            <a:avLst/>
          </a:prstGeom>
        </p:spPr>
        <p:txBody>
          <a:bodyPr>
            <a:normAutofit/>
          </a:bodyPr>
          <a:lstStyle>
            <a:lvl1pPr algn="l">
              <a:defRPr sz="3733" b="1">
                <a:latin typeface="Arial"/>
                <a:cs typeface="Arial"/>
              </a:defRPr>
            </a:lvl1pPr>
          </a:lstStyle>
          <a:p>
            <a:r>
              <a:rPr lang="en-US"/>
              <a:t>Click to edit Master title style</a:t>
            </a:r>
            <a:endParaRPr lang="en-US" dirty="0"/>
          </a:p>
        </p:txBody>
      </p:sp>
      <p:sp>
        <p:nvSpPr>
          <p:cNvPr id="11" name="Content Placeholder 10"/>
          <p:cNvSpPr>
            <a:spLocks noGrp="1"/>
          </p:cNvSpPr>
          <p:nvPr>
            <p:ph sz="quarter" idx="11"/>
          </p:nvPr>
        </p:nvSpPr>
        <p:spPr>
          <a:xfrm>
            <a:off x="609600" y="3113089"/>
            <a:ext cx="10972800" cy="636587"/>
          </a:xfrm>
          <a:prstGeom prst="rect">
            <a:avLst/>
          </a:prstGeom>
        </p:spPr>
        <p:txBody>
          <a:bodyPr vert="horz"/>
          <a:lstStyle>
            <a:lvl1pPr marL="0" indent="0">
              <a:defRPr sz="2667"/>
            </a:lvl1pPr>
          </a:lstStyle>
          <a:p>
            <a:pPr lvl="0"/>
            <a:r>
              <a:rPr lang="en-US"/>
              <a:t>Click to edit Master text styles</a:t>
            </a:r>
          </a:p>
        </p:txBody>
      </p:sp>
      <p:sp>
        <p:nvSpPr>
          <p:cNvPr id="8" name="Slide Number Placeholder 5"/>
          <p:cNvSpPr>
            <a:spLocks noGrp="1"/>
          </p:cNvSpPr>
          <p:nvPr>
            <p:ph type="sldNum" sz="quarter" idx="12"/>
          </p:nvPr>
        </p:nvSpPr>
        <p:spPr>
          <a:xfrm>
            <a:off x="8906933" y="6449485"/>
            <a:ext cx="2844800" cy="366183"/>
          </a:xfrm>
          <a:prstGeom prst="rect">
            <a:avLst/>
          </a:prstGeom>
        </p:spPr>
        <p:txBody>
          <a:bodyPr vert="horz" wrap="square" lIns="91440" tIns="45720" rIns="91440" bIns="45720" numCol="1" anchor="t" anchorCtr="0" compatLnSpc="1">
            <a:prstTxWarp prst="textNoShape">
              <a:avLst/>
            </a:prstTxWarp>
            <a:normAutofit/>
          </a:bodyPr>
          <a:lstStyle>
            <a:lvl1pPr algn="r">
              <a:defRPr sz="1467"/>
            </a:lvl1pPr>
          </a:lstStyle>
          <a:p>
            <a:fld id="{53E91C2F-FBCB-4626-A182-01B3C1D36E2A}" type="slidenum">
              <a:rPr lang="en-US" altLang="en-US"/>
              <a:pPr/>
              <a:t>‹#›</a:t>
            </a:fld>
            <a:endParaRPr lang="en-US" altLang="en-US"/>
          </a:p>
        </p:txBody>
      </p:sp>
    </p:spTree>
    <p:extLst>
      <p:ext uri="{BB962C8B-B14F-4D97-AF65-F5344CB8AC3E}">
        <p14:creationId xmlns:p14="http://schemas.microsoft.com/office/powerpoint/2010/main" val="2620087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Bullet Slide no Bar">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6288617"/>
            <a:ext cx="122047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98667" y="6582834"/>
            <a:ext cx="789517" cy="10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1" y="6419851"/>
            <a:ext cx="1615017" cy="38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781051"/>
            <a:ext cx="10972800" cy="636588"/>
          </a:xfrm>
          <a:prstGeom prst="rect">
            <a:avLst/>
          </a:prstGeom>
        </p:spPr>
        <p:txBody>
          <a:bodyPr>
            <a:normAutofit/>
          </a:bodyPr>
          <a:lstStyle>
            <a:lvl1pPr algn="l">
              <a:defRPr sz="3733" b="1">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a:normAutofit/>
          </a:bodyPr>
          <a:lstStyle>
            <a:lvl1pPr marL="609585" indent="-609585">
              <a:buFont typeface="Arial"/>
              <a:buChar char="•"/>
              <a:defRPr sz="2667"/>
            </a:lvl1pPr>
            <a:lvl2pPr>
              <a:defRPr sz="2667"/>
            </a:lvl2pPr>
            <a:lvl3pPr>
              <a:defRPr sz="2667"/>
            </a:lvl3pPr>
          </a:lstStyle>
          <a:p>
            <a:pPr lvl="0"/>
            <a:r>
              <a:rPr lang="en-US"/>
              <a:t>Click to edit Master text styles</a:t>
            </a:r>
          </a:p>
          <a:p>
            <a:pPr lvl="1"/>
            <a:r>
              <a:rPr lang="en-US"/>
              <a:t>Second level</a:t>
            </a:r>
          </a:p>
          <a:p>
            <a:pPr lvl="2"/>
            <a:r>
              <a:rPr lang="en-US"/>
              <a:t>Third level</a:t>
            </a:r>
          </a:p>
        </p:txBody>
      </p:sp>
      <p:sp>
        <p:nvSpPr>
          <p:cNvPr id="7" name="Slide Number Placeholder 5"/>
          <p:cNvSpPr>
            <a:spLocks noGrp="1"/>
          </p:cNvSpPr>
          <p:nvPr>
            <p:ph type="sldNum" sz="quarter" idx="10"/>
          </p:nvPr>
        </p:nvSpPr>
        <p:spPr>
          <a:xfrm>
            <a:off x="8906933" y="6449485"/>
            <a:ext cx="2844800" cy="366183"/>
          </a:xfrm>
          <a:prstGeom prst="rect">
            <a:avLst/>
          </a:prstGeom>
        </p:spPr>
        <p:txBody>
          <a:bodyPr vert="horz" wrap="square" lIns="91440" tIns="45720" rIns="91440" bIns="45720" numCol="1" anchor="t" anchorCtr="0" compatLnSpc="1">
            <a:prstTxWarp prst="textNoShape">
              <a:avLst/>
            </a:prstTxWarp>
            <a:normAutofit/>
          </a:bodyPr>
          <a:lstStyle>
            <a:lvl1pPr algn="r">
              <a:defRPr sz="1467"/>
            </a:lvl1pPr>
          </a:lstStyle>
          <a:p>
            <a:fld id="{99898227-C5D4-46E5-BCC2-045B53EED212}" type="slidenum">
              <a:rPr lang="en-US" altLang="en-US"/>
              <a:pPr/>
              <a:t>‹#›</a:t>
            </a:fld>
            <a:endParaRPr lang="en-US" altLang="en-US"/>
          </a:p>
        </p:txBody>
      </p:sp>
    </p:spTree>
    <p:extLst>
      <p:ext uri="{BB962C8B-B14F-4D97-AF65-F5344CB8AC3E}">
        <p14:creationId xmlns:p14="http://schemas.microsoft.com/office/powerpoint/2010/main" val="1602609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lgn="l">
              <a:defRPr cap="small" baseline="0">
                <a:solidFill>
                  <a:schemeClr val="tx1">
                    <a:lumMod val="50000"/>
                    <a:lumOff val="50000"/>
                  </a:schemeClr>
                </a:solidFill>
                <a:latin typeface="League Gothic" pitchFamily="50"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atin typeface="Calibri Light" panose="020F0302020204030204" pitchFamily="34" charset="0"/>
              </a:defRPr>
            </a:lvl1pPr>
            <a:lvl2pPr>
              <a:defRPr sz="2667">
                <a:latin typeface="Calibri Light" panose="020F0302020204030204" pitchFamily="34" charset="0"/>
              </a:defRPr>
            </a:lvl2pPr>
            <a:lvl3pPr>
              <a:defRPr sz="2400">
                <a:latin typeface="Calibri Light" panose="020F0302020204030204" pitchFamily="34" charset="0"/>
              </a:defRPr>
            </a:lvl3pPr>
            <a:lvl4pPr>
              <a:defRPr sz="2133">
                <a:latin typeface="Calibri Light" panose="020F0302020204030204" pitchFamily="34" charset="0"/>
              </a:defRPr>
            </a:lvl4pPr>
            <a:lvl5pPr>
              <a:defRPr sz="2133">
                <a:latin typeface="Calibri Light" panose="020F0302020204030204" pitchFamily="34" charset="0"/>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atin typeface="Calibri Light" panose="020F0302020204030204" pitchFamily="34" charset="0"/>
              </a:defRPr>
            </a:lvl1pPr>
            <a:lvl2pPr>
              <a:defRPr sz="2667">
                <a:latin typeface="Calibri Light" panose="020F0302020204030204" pitchFamily="34" charset="0"/>
              </a:defRPr>
            </a:lvl2pPr>
            <a:lvl3pPr>
              <a:defRPr sz="2400">
                <a:latin typeface="Calibri Light" panose="020F0302020204030204" pitchFamily="34" charset="0"/>
              </a:defRPr>
            </a:lvl3pPr>
            <a:lvl4pPr>
              <a:defRPr sz="2133">
                <a:latin typeface="Calibri Light" panose="020F0302020204030204" pitchFamily="34" charset="0"/>
              </a:defRPr>
            </a:lvl4pPr>
            <a:lvl5pPr>
              <a:defRPr sz="2133">
                <a:latin typeface="Calibri Light" panose="020F0302020204030204" pitchFamily="34" charset="0"/>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6957C9-E248-4C8A-A553-438F00ADA750}" type="datetimeFigureOut">
              <a:rPr lang="en-US" smtClean="0">
                <a:solidFill>
                  <a:prstClr val="black">
                    <a:tint val="75000"/>
                  </a:prstClr>
                </a:solidFill>
              </a:rPr>
              <a:pPr/>
              <a:t>10/11/2022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AF6F6E3-44FB-43F2-93C4-5B94D6369B0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364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ubtitle Slide no Bar">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6288617"/>
            <a:ext cx="122047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98667" y="6582834"/>
            <a:ext cx="789517" cy="10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1" y="6419851"/>
            <a:ext cx="1615017" cy="38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609600" y="2368550"/>
            <a:ext cx="10972800" cy="636588"/>
          </a:xfrm>
          <a:prstGeom prst="rect">
            <a:avLst/>
          </a:prstGeom>
        </p:spPr>
        <p:txBody>
          <a:bodyPr>
            <a:normAutofit/>
          </a:bodyPr>
          <a:lstStyle>
            <a:lvl1pPr algn="l">
              <a:defRPr sz="3733" b="1">
                <a:latin typeface="Arial"/>
                <a:cs typeface="Arial"/>
              </a:defRPr>
            </a:lvl1pPr>
          </a:lstStyle>
          <a:p>
            <a:r>
              <a:rPr lang="en-US"/>
              <a:t>Click to edit Master title style</a:t>
            </a:r>
            <a:endParaRPr lang="en-US" dirty="0"/>
          </a:p>
        </p:txBody>
      </p:sp>
      <p:sp>
        <p:nvSpPr>
          <p:cNvPr id="8" name="Content Placeholder 10"/>
          <p:cNvSpPr>
            <a:spLocks noGrp="1"/>
          </p:cNvSpPr>
          <p:nvPr>
            <p:ph sz="quarter" idx="11"/>
          </p:nvPr>
        </p:nvSpPr>
        <p:spPr>
          <a:xfrm>
            <a:off x="609600" y="3113089"/>
            <a:ext cx="10972800" cy="636587"/>
          </a:xfrm>
          <a:prstGeom prst="rect">
            <a:avLst/>
          </a:prstGeom>
        </p:spPr>
        <p:txBody>
          <a:bodyPr vert="horz"/>
          <a:lstStyle>
            <a:lvl1pPr marL="0" indent="0">
              <a:defRPr sz="2667"/>
            </a:lvl1pPr>
          </a:lstStyle>
          <a:p>
            <a:pPr lvl="0"/>
            <a:r>
              <a:rPr lang="en-US"/>
              <a:t>Click to edit Master text styles</a:t>
            </a:r>
          </a:p>
        </p:txBody>
      </p:sp>
      <p:sp>
        <p:nvSpPr>
          <p:cNvPr id="7" name="Slide Number Placeholder 5"/>
          <p:cNvSpPr>
            <a:spLocks noGrp="1"/>
          </p:cNvSpPr>
          <p:nvPr>
            <p:ph type="sldNum" sz="quarter" idx="12"/>
          </p:nvPr>
        </p:nvSpPr>
        <p:spPr>
          <a:xfrm>
            <a:off x="8906933" y="6449485"/>
            <a:ext cx="2844800" cy="366183"/>
          </a:xfrm>
          <a:prstGeom prst="rect">
            <a:avLst/>
          </a:prstGeom>
        </p:spPr>
        <p:txBody>
          <a:bodyPr vert="horz" wrap="square" lIns="91440" tIns="45720" rIns="91440" bIns="45720" numCol="1" anchor="t" anchorCtr="0" compatLnSpc="1">
            <a:prstTxWarp prst="textNoShape">
              <a:avLst/>
            </a:prstTxWarp>
            <a:normAutofit/>
          </a:bodyPr>
          <a:lstStyle>
            <a:lvl1pPr algn="r">
              <a:defRPr sz="1467"/>
            </a:lvl1pPr>
          </a:lstStyle>
          <a:p>
            <a:fld id="{78D9B1A2-DA60-4D80-9B17-BCA547806883}" type="slidenum">
              <a:rPr lang="en-US" altLang="en-US"/>
              <a:pPr/>
              <a:t>‹#›</a:t>
            </a:fld>
            <a:endParaRPr lang="en-US" altLang="en-US"/>
          </a:p>
        </p:txBody>
      </p:sp>
    </p:spTree>
    <p:extLst>
      <p:ext uri="{BB962C8B-B14F-4D97-AF65-F5344CB8AC3E}">
        <p14:creationId xmlns:p14="http://schemas.microsoft.com/office/powerpoint/2010/main" val="22495717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714027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2247D-EB23-7D4B-0754-7CC7759F5E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4B1412-1141-93A4-39E2-92802818E379}"/>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1AEC6D-C925-EE79-8E09-4A6DD0BDFF4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306885-6A1A-73F7-209F-2AE2B94DBDCB}"/>
              </a:ext>
            </a:extLst>
          </p:cNvPr>
          <p:cNvSpPr>
            <a:spLocks noGrp="1"/>
          </p:cNvSpPr>
          <p:nvPr>
            <p:ph type="dt" sz="half" idx="10"/>
          </p:nvPr>
        </p:nvSpPr>
        <p:spPr/>
        <p:txBody>
          <a:bodyPr/>
          <a:lstStyle/>
          <a:p>
            <a:fld id="{0D16CEB2-EBE0-4292-B9F9-0D24B375B4A9}" type="datetimeFigureOut">
              <a:rPr lang="en-US" smtClean="0"/>
              <a:t>10/11/2022</a:t>
            </a:fld>
            <a:endParaRPr lang="en-US"/>
          </a:p>
        </p:txBody>
      </p:sp>
      <p:sp>
        <p:nvSpPr>
          <p:cNvPr id="6" name="Footer Placeholder 5">
            <a:extLst>
              <a:ext uri="{FF2B5EF4-FFF2-40B4-BE49-F238E27FC236}">
                <a16:creationId xmlns:a16="http://schemas.microsoft.com/office/drawing/2014/main" id="{072945E4-A6E5-175A-A2A4-5823DD2272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75EB41-674F-04EC-F013-5909C9104602}"/>
              </a:ext>
            </a:extLst>
          </p:cNvPr>
          <p:cNvSpPr>
            <a:spLocks noGrp="1"/>
          </p:cNvSpPr>
          <p:nvPr>
            <p:ph type="sldNum" sz="quarter" idx="12"/>
          </p:nvPr>
        </p:nvSpPr>
        <p:spPr/>
        <p:txBody>
          <a:bodyPr/>
          <a:lstStyle/>
          <a:p>
            <a:fld id="{62AFF3CB-56B8-46CE-B9BF-BCCC341CC662}" type="slidenum">
              <a:rPr lang="en-US" smtClean="0"/>
              <a:t>‹#›</a:t>
            </a:fld>
            <a:endParaRPr lang="en-US"/>
          </a:p>
        </p:txBody>
      </p:sp>
    </p:spTree>
    <p:extLst>
      <p:ext uri="{BB962C8B-B14F-4D97-AF65-F5344CB8AC3E}">
        <p14:creationId xmlns:p14="http://schemas.microsoft.com/office/powerpoint/2010/main" val="10930557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183ED4B-6E69-DED6-9661-D2C4A9F2535B}"/>
              </a:ext>
            </a:extLst>
          </p:cNvPr>
          <p:cNvSpPr txBox="1"/>
          <p:nvPr userDrawn="1"/>
        </p:nvSpPr>
        <p:spPr>
          <a:xfrm>
            <a:off x="11767560" y="6546295"/>
            <a:ext cx="609600" cy="276999"/>
          </a:xfrm>
          <a:prstGeom prst="rect">
            <a:avLst/>
          </a:prstGeom>
          <a:noFill/>
        </p:spPr>
        <p:txBody>
          <a:bodyPr wrap="square" rtlCol="0">
            <a:spAutoFit/>
          </a:bodyPr>
          <a:lstStyle/>
          <a:p>
            <a:fld id="{CDBA04DA-556D-8C49-95FD-5C5FDE18529D}" type="slidenum">
              <a:rPr lang="en-US" sz="1200" smtClean="0">
                <a:solidFill>
                  <a:schemeClr val="bg1"/>
                </a:solidFill>
                <a:latin typeface="Arial" panose="020B0604020202020204" pitchFamily="34" charset="0"/>
                <a:cs typeface="Arial" panose="020B0604020202020204" pitchFamily="34" charset="0"/>
              </a:rPr>
              <a:t>‹#›</a:t>
            </a:fld>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61583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Offic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13B1FE-64C7-F890-02F9-14D63DA6C78E}"/>
              </a:ext>
            </a:extLst>
          </p:cNvPr>
          <p:cNvSpPr txBox="1"/>
          <p:nvPr userDrawn="1"/>
        </p:nvSpPr>
        <p:spPr>
          <a:xfrm>
            <a:off x="11767560" y="6546295"/>
            <a:ext cx="609600" cy="276999"/>
          </a:xfrm>
          <a:prstGeom prst="rect">
            <a:avLst/>
          </a:prstGeom>
          <a:noFill/>
        </p:spPr>
        <p:txBody>
          <a:bodyPr wrap="square" rtlCol="0">
            <a:spAutoFit/>
          </a:bodyPr>
          <a:lstStyle/>
          <a:p>
            <a:fld id="{CDBA04DA-556D-8C49-95FD-5C5FDE18529D}" type="slidenum">
              <a:rPr lang="en-US" sz="1200" smtClean="0">
                <a:solidFill>
                  <a:schemeClr val="bg1"/>
                </a:solidFill>
                <a:latin typeface="Arial" panose="020B0604020202020204" pitchFamily="34" charset="0"/>
                <a:cs typeface="Arial" panose="020B0604020202020204" pitchFamily="34" charset="0"/>
              </a:rPr>
              <a:t>‹#›</a:t>
            </a:fld>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82561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91558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A92A-ACBD-78D2-990B-D5CE5251D0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CD4229-63B6-4569-0FD8-48CCA86CBF3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0002FB-BD64-48F6-254B-ACEB055F2650}"/>
              </a:ext>
            </a:extLst>
          </p:cNvPr>
          <p:cNvSpPr>
            <a:spLocks noGrp="1"/>
          </p:cNvSpPr>
          <p:nvPr>
            <p:ph type="dt" sz="half" idx="10"/>
          </p:nvPr>
        </p:nvSpPr>
        <p:spPr/>
        <p:txBody>
          <a:bodyPr/>
          <a:lstStyle/>
          <a:p>
            <a:fld id="{DB822493-0DA8-49C0-A9CE-3BBCB7A539D7}" type="datetimeFigureOut">
              <a:rPr lang="en-US" smtClean="0"/>
              <a:t>10/11/2022</a:t>
            </a:fld>
            <a:endParaRPr lang="en-US"/>
          </a:p>
        </p:txBody>
      </p:sp>
      <p:sp>
        <p:nvSpPr>
          <p:cNvPr id="5" name="Footer Placeholder 4">
            <a:extLst>
              <a:ext uri="{FF2B5EF4-FFF2-40B4-BE49-F238E27FC236}">
                <a16:creationId xmlns:a16="http://schemas.microsoft.com/office/drawing/2014/main" id="{0DB720D4-C50A-D8D4-A70E-49853D1083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DB91E2-C253-AF7B-EB6D-1046949545E8}"/>
              </a:ext>
            </a:extLst>
          </p:cNvPr>
          <p:cNvSpPr>
            <a:spLocks noGrp="1"/>
          </p:cNvSpPr>
          <p:nvPr>
            <p:ph type="sldNum" sz="quarter" idx="12"/>
          </p:nvPr>
        </p:nvSpPr>
        <p:spPr/>
        <p:txBody>
          <a:bodyPr/>
          <a:lstStyle/>
          <a:p>
            <a:fld id="{D93EE2DB-8DB0-4C76-9267-7567367B94E2}" type="slidenum">
              <a:rPr lang="en-US" smtClean="0"/>
              <a:t>‹#›</a:t>
            </a:fld>
            <a:endParaRPr lang="en-US"/>
          </a:p>
        </p:txBody>
      </p:sp>
    </p:spTree>
    <p:extLst>
      <p:ext uri="{BB962C8B-B14F-4D97-AF65-F5344CB8AC3E}">
        <p14:creationId xmlns:p14="http://schemas.microsoft.com/office/powerpoint/2010/main" val="7544409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5EDD7-3AF2-EE51-CA49-37071E2D12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3BDF05-E98D-E71A-1FD8-749923C063E3}"/>
              </a:ext>
            </a:extLst>
          </p:cNvPr>
          <p:cNvSpPr>
            <a:spLocks noGrp="1"/>
          </p:cNvSpPr>
          <p:nvPr>
            <p:ph type="dt" sz="half" idx="10"/>
          </p:nvPr>
        </p:nvSpPr>
        <p:spPr/>
        <p:txBody>
          <a:bodyPr/>
          <a:lstStyle/>
          <a:p>
            <a:fld id="{DB822493-0DA8-49C0-A9CE-3BBCB7A539D7}" type="datetimeFigureOut">
              <a:rPr lang="en-US" smtClean="0"/>
              <a:t>10/11/2022</a:t>
            </a:fld>
            <a:endParaRPr lang="en-US"/>
          </a:p>
        </p:txBody>
      </p:sp>
      <p:sp>
        <p:nvSpPr>
          <p:cNvPr id="4" name="Footer Placeholder 3">
            <a:extLst>
              <a:ext uri="{FF2B5EF4-FFF2-40B4-BE49-F238E27FC236}">
                <a16:creationId xmlns:a16="http://schemas.microsoft.com/office/drawing/2014/main" id="{448F2570-D3E8-47A8-768D-17E78F5B46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C4C3ED-5A67-2DB3-6E2A-A74D9305E3B9}"/>
              </a:ext>
            </a:extLst>
          </p:cNvPr>
          <p:cNvSpPr>
            <a:spLocks noGrp="1"/>
          </p:cNvSpPr>
          <p:nvPr>
            <p:ph type="sldNum" sz="quarter" idx="12"/>
          </p:nvPr>
        </p:nvSpPr>
        <p:spPr/>
        <p:txBody>
          <a:bodyPr/>
          <a:lstStyle/>
          <a:p>
            <a:fld id="{D93EE2DB-8DB0-4C76-9267-7567367B94E2}" type="slidenum">
              <a:rPr lang="en-US" smtClean="0"/>
              <a:t>‹#›</a:t>
            </a:fld>
            <a:endParaRPr lang="en-US"/>
          </a:p>
        </p:txBody>
      </p:sp>
    </p:spTree>
    <p:extLst>
      <p:ext uri="{BB962C8B-B14F-4D97-AF65-F5344CB8AC3E}">
        <p14:creationId xmlns:p14="http://schemas.microsoft.com/office/powerpoint/2010/main" val="1598380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67" y="4407329"/>
            <a:ext cx="10362660" cy="615553"/>
          </a:xfrm>
        </p:spPr>
        <p:txBody>
          <a:bodyPr/>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267" y="2907443"/>
            <a:ext cx="10362660" cy="1499884"/>
          </a:xfrm>
        </p:spPr>
        <p:txBody>
          <a:bodyPr anchor="b"/>
          <a:lstStyle>
            <a:lvl1pPr marL="0" indent="0">
              <a:buNone/>
              <a:defRPr sz="2000">
                <a:solidFill>
                  <a:schemeClr val="tx1">
                    <a:lumMod val="50000"/>
                    <a:lumOff val="50000"/>
                  </a:schemeClr>
                </a:solidFill>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Tree>
    <p:extLst>
      <p:ext uri="{BB962C8B-B14F-4D97-AF65-F5344CB8AC3E}">
        <p14:creationId xmlns:p14="http://schemas.microsoft.com/office/powerpoint/2010/main" val="951897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cap="small" baseline="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936957C9-E248-4C8A-A553-438F00ADA750}" type="datetimeFigureOut">
              <a:rPr lang="en-US" smtClean="0">
                <a:solidFill>
                  <a:prstClr val="black">
                    <a:tint val="75000"/>
                  </a:prstClr>
                </a:solidFill>
              </a:rPr>
              <a:pPr/>
              <a:t>10/11/2022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AF6F6E3-44FB-43F2-93C4-5B94D6369B0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881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6957C9-E248-4C8A-A553-438F00ADA750}" type="datetimeFigureOut">
              <a:rPr lang="en-US" smtClean="0">
                <a:solidFill>
                  <a:prstClr val="black">
                    <a:tint val="75000"/>
                  </a:prstClr>
                </a:solidFill>
              </a:rPr>
              <a:pPr/>
              <a:t>10/11/2022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AF6F6E3-44FB-43F2-93C4-5B94D6369B0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352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702D4-084B-42C0-B241-62298AAF36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3D83F9-A0C1-44FF-88FF-8431EBEF2E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B8C26B-210C-4C4C-9BA4-578FA307B62D}"/>
              </a:ext>
            </a:extLst>
          </p:cNvPr>
          <p:cNvSpPr>
            <a:spLocks noGrp="1"/>
          </p:cNvSpPr>
          <p:nvPr>
            <p:ph type="dt" sz="half" idx="10"/>
          </p:nvPr>
        </p:nvSpPr>
        <p:spPr/>
        <p:txBody>
          <a:bodyPr/>
          <a:lstStyle/>
          <a:p>
            <a:fld id="{445CACFC-07F0-42A0-A70B-FD37B1B9148C}" type="datetimeFigureOut">
              <a:rPr lang="en-US" smtClean="0"/>
              <a:t>10/11/2022</a:t>
            </a:fld>
            <a:endParaRPr lang="en-US"/>
          </a:p>
        </p:txBody>
      </p:sp>
      <p:sp>
        <p:nvSpPr>
          <p:cNvPr id="5" name="Footer Placeholder 4">
            <a:extLst>
              <a:ext uri="{FF2B5EF4-FFF2-40B4-BE49-F238E27FC236}">
                <a16:creationId xmlns:a16="http://schemas.microsoft.com/office/drawing/2014/main" id="{A56F2099-3B6B-460D-BDFD-A916AF594C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CC2227-16B8-49EB-AA30-5B865E824729}"/>
              </a:ext>
            </a:extLst>
          </p:cNvPr>
          <p:cNvSpPr>
            <a:spLocks noGrp="1"/>
          </p:cNvSpPr>
          <p:nvPr>
            <p:ph type="sldNum" sz="quarter" idx="12"/>
          </p:nvPr>
        </p:nvSpPr>
        <p:spPr/>
        <p:txBody>
          <a:bodyPr/>
          <a:lstStyle/>
          <a:p>
            <a:fld id="{9F98051F-2801-4C50-9B76-5679D14B8CF1}" type="slidenum">
              <a:rPr lang="en-US" smtClean="0"/>
              <a:t>‹#›</a:t>
            </a:fld>
            <a:endParaRPr lang="en-US"/>
          </a:p>
        </p:txBody>
      </p:sp>
    </p:spTree>
    <p:extLst>
      <p:ext uri="{BB962C8B-B14F-4D97-AF65-F5344CB8AC3E}">
        <p14:creationId xmlns:p14="http://schemas.microsoft.com/office/powerpoint/2010/main" val="2946023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86E26-A33E-4DB4-950C-63411223B9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3CA333-C4EE-49F2-9079-B8B008AE4E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6642E5-51F3-4B19-8C29-D1E424B8CD96}"/>
              </a:ext>
            </a:extLst>
          </p:cNvPr>
          <p:cNvSpPr>
            <a:spLocks noGrp="1"/>
          </p:cNvSpPr>
          <p:nvPr>
            <p:ph type="dt" sz="half" idx="10"/>
          </p:nvPr>
        </p:nvSpPr>
        <p:spPr/>
        <p:txBody>
          <a:bodyPr/>
          <a:lstStyle/>
          <a:p>
            <a:fld id="{445CACFC-07F0-42A0-A70B-FD37B1B9148C}" type="datetimeFigureOut">
              <a:rPr lang="en-US" smtClean="0"/>
              <a:t>10/11/2022</a:t>
            </a:fld>
            <a:endParaRPr lang="en-US"/>
          </a:p>
        </p:txBody>
      </p:sp>
      <p:sp>
        <p:nvSpPr>
          <p:cNvPr id="5" name="Footer Placeholder 4">
            <a:extLst>
              <a:ext uri="{FF2B5EF4-FFF2-40B4-BE49-F238E27FC236}">
                <a16:creationId xmlns:a16="http://schemas.microsoft.com/office/drawing/2014/main" id="{255E2ADE-CCE5-4E3B-9970-5CFEF6C31D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0F957C-59C4-42AF-8E63-0DE6BD5AF00D}"/>
              </a:ext>
            </a:extLst>
          </p:cNvPr>
          <p:cNvSpPr>
            <a:spLocks noGrp="1"/>
          </p:cNvSpPr>
          <p:nvPr>
            <p:ph type="sldNum" sz="quarter" idx="12"/>
          </p:nvPr>
        </p:nvSpPr>
        <p:spPr/>
        <p:txBody>
          <a:bodyPr/>
          <a:lstStyle/>
          <a:p>
            <a:fld id="{9F98051F-2801-4C50-9B76-5679D14B8CF1}" type="slidenum">
              <a:rPr lang="en-US" smtClean="0"/>
              <a:t>‹#›</a:t>
            </a:fld>
            <a:endParaRPr lang="en-US"/>
          </a:p>
        </p:txBody>
      </p:sp>
    </p:spTree>
    <p:extLst>
      <p:ext uri="{BB962C8B-B14F-4D97-AF65-F5344CB8AC3E}">
        <p14:creationId xmlns:p14="http://schemas.microsoft.com/office/powerpoint/2010/main" val="2825914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BB368-12B7-41E7-A588-24576F612A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5BCF1F-9823-4E68-B33F-856CC86A2C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209AA8-323A-4DA6-9805-B83623576E0A}"/>
              </a:ext>
            </a:extLst>
          </p:cNvPr>
          <p:cNvSpPr>
            <a:spLocks noGrp="1"/>
          </p:cNvSpPr>
          <p:nvPr>
            <p:ph type="dt" sz="half" idx="10"/>
          </p:nvPr>
        </p:nvSpPr>
        <p:spPr/>
        <p:txBody>
          <a:bodyPr/>
          <a:lstStyle/>
          <a:p>
            <a:fld id="{445CACFC-07F0-42A0-A70B-FD37B1B9148C}" type="datetimeFigureOut">
              <a:rPr lang="en-US" smtClean="0"/>
              <a:t>10/11/2022</a:t>
            </a:fld>
            <a:endParaRPr lang="en-US"/>
          </a:p>
        </p:txBody>
      </p:sp>
      <p:sp>
        <p:nvSpPr>
          <p:cNvPr id="5" name="Footer Placeholder 4">
            <a:extLst>
              <a:ext uri="{FF2B5EF4-FFF2-40B4-BE49-F238E27FC236}">
                <a16:creationId xmlns:a16="http://schemas.microsoft.com/office/drawing/2014/main" id="{85B6958D-EA57-477C-9939-B0EAE101C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8C5A7-B0D1-4B3C-8F58-8D7CDAA567B8}"/>
              </a:ext>
            </a:extLst>
          </p:cNvPr>
          <p:cNvSpPr>
            <a:spLocks noGrp="1"/>
          </p:cNvSpPr>
          <p:nvPr>
            <p:ph type="sldNum" sz="quarter" idx="12"/>
          </p:nvPr>
        </p:nvSpPr>
        <p:spPr/>
        <p:txBody>
          <a:bodyPr/>
          <a:lstStyle/>
          <a:p>
            <a:fld id="{9F98051F-2801-4C50-9B76-5679D14B8CF1}" type="slidenum">
              <a:rPr lang="en-US" smtClean="0"/>
              <a:t>‹#›</a:t>
            </a:fld>
            <a:endParaRPr lang="en-US"/>
          </a:p>
        </p:txBody>
      </p:sp>
    </p:spTree>
    <p:extLst>
      <p:ext uri="{BB962C8B-B14F-4D97-AF65-F5344CB8AC3E}">
        <p14:creationId xmlns:p14="http://schemas.microsoft.com/office/powerpoint/2010/main" val="4022816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image" Target="../media/image3.png"/><Relationship Id="rId4" Type="http://schemas.openxmlformats.org/officeDocument/2006/relationships/slideLayout" Target="../slideLayouts/slideLayout32.xml"/><Relationship Id="rId9"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14.emf"/><Relationship Id="rId2" Type="http://schemas.openxmlformats.org/officeDocument/2006/relationships/slideLayout" Target="../slideLayouts/slideLayout37.xml"/><Relationship Id="rId16" Type="http://schemas.openxmlformats.org/officeDocument/2006/relationships/image" Target="../media/image13.jpe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2.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36957C9-E248-4C8A-A553-438F00ADA750}" type="datetimeFigureOut">
              <a:rPr lang="en-US" smtClean="0">
                <a:solidFill>
                  <a:prstClr val="black">
                    <a:tint val="75000"/>
                  </a:prstClr>
                </a:solidFill>
              </a:rPr>
              <a:pPr/>
              <a:t>10/11/2022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AF6F6E3-44FB-43F2-93C4-5B94D6369B04}"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9600" y="6206834"/>
            <a:ext cx="1179786" cy="514642"/>
          </a:xfrm>
          <a:prstGeom prst="rect">
            <a:avLst/>
          </a:prstGeom>
        </p:spPr>
      </p:pic>
    </p:spTree>
    <p:extLst>
      <p:ext uri="{BB962C8B-B14F-4D97-AF65-F5344CB8AC3E}">
        <p14:creationId xmlns:p14="http://schemas.microsoft.com/office/powerpoint/2010/main" val="27737107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9170" rtl="0" eaLnBrk="1" latinLnBrk="0" hangingPunct="1">
        <a:spcBef>
          <a:spcPct val="0"/>
        </a:spcBef>
        <a:buNone/>
        <a:defRPr sz="4800" b="1" kern="1200" cap="none" baseline="0">
          <a:solidFill>
            <a:schemeClr val="tx1"/>
          </a:solidFill>
          <a:latin typeface="Arial" panose="020B0604020202020204" pitchFamily="34" charset="0"/>
          <a:ea typeface="+mj-ea"/>
          <a:cs typeface="Arial" panose="020B0604020202020204" pitchFamily="34" charset="0"/>
        </a:defRPr>
      </a:lvl1pPr>
    </p:titleStyle>
    <p:bodyStyle>
      <a:lvl1pPr marL="457189" indent="-457189" algn="l" defTabSz="1219170" rtl="0" eaLnBrk="1" latinLnBrk="0" hangingPunct="1">
        <a:spcBef>
          <a:spcPct val="20000"/>
        </a:spcBef>
        <a:buFont typeface="Arial" panose="020B0604020202020204" pitchFamily="34" charset="0"/>
        <a:buChar char="•"/>
        <a:defRPr sz="4000" b="1"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600" b="1"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2800" b="1"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400" b="1"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400" b="1"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B7FE7B-F199-4E6A-94A8-ED7DF7C102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87BEEF-1DEA-417C-AC50-70DBB64A02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BD596-5BCF-4C4F-AEAC-CDCD0FB527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CACFC-07F0-42A0-A70B-FD37B1B9148C}" type="datetimeFigureOut">
              <a:rPr lang="en-US" smtClean="0"/>
              <a:t>10/11/2022</a:t>
            </a:fld>
            <a:endParaRPr lang="en-US"/>
          </a:p>
        </p:txBody>
      </p:sp>
      <p:sp>
        <p:nvSpPr>
          <p:cNvPr id="5" name="Footer Placeholder 4">
            <a:extLst>
              <a:ext uri="{FF2B5EF4-FFF2-40B4-BE49-F238E27FC236}">
                <a16:creationId xmlns:a16="http://schemas.microsoft.com/office/drawing/2014/main" id="{580B49C2-886A-4671-808F-2958F7B0DA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831540-845F-4384-990D-D3D2671CD6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8051F-2801-4C50-9B76-5679D14B8CF1}" type="slidenum">
              <a:rPr lang="en-US" smtClean="0"/>
              <a:t>‹#›</a:t>
            </a:fld>
            <a:endParaRPr lang="en-US"/>
          </a:p>
        </p:txBody>
      </p:sp>
    </p:spTree>
    <p:extLst>
      <p:ext uri="{BB962C8B-B14F-4D97-AF65-F5344CB8AC3E}">
        <p14:creationId xmlns:p14="http://schemas.microsoft.com/office/powerpoint/2010/main" val="397333395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AE1E6F-C33A-485D-A37F-7CDA7354A4A0}" type="datetimeFigureOut">
              <a:rPr lang="en-US" smtClean="0"/>
              <a:t>10/11/2022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39198F-C4F7-48BE-A499-46766167E18B}" type="slidenum">
              <a:rPr lang="en-US" smtClean="0"/>
              <a:t>‹#›</a:t>
            </a:fld>
            <a:endParaRPr lang="en-US"/>
          </a:p>
        </p:txBody>
      </p:sp>
    </p:spTree>
    <p:extLst>
      <p:ext uri="{BB962C8B-B14F-4D97-AF65-F5344CB8AC3E}">
        <p14:creationId xmlns:p14="http://schemas.microsoft.com/office/powerpoint/2010/main" val="60320590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
        <p:cNvGrpSpPr/>
        <p:nvPr/>
      </p:nvGrpSpPr>
      <p:grpSpPr>
        <a:xfrm>
          <a:off x="0" y="0"/>
          <a:ext cx="0" cy="0"/>
          <a:chOff x="0" y="0"/>
          <a:chExt cx="0" cy="0"/>
        </a:xfrm>
      </p:grpSpPr>
      <p:pic>
        <p:nvPicPr>
          <p:cNvPr id="123" name="Google Shape;123;p73" descr="background.jpg"/>
          <p:cNvPicPr preferRelativeResize="0"/>
          <p:nvPr/>
        </p:nvPicPr>
        <p:blipFill rotWithShape="1">
          <a:blip r:embed="rId9">
            <a:alphaModFix/>
          </a:blip>
          <a:srcRect/>
          <a:stretch/>
        </p:blipFill>
        <p:spPr>
          <a:xfrm>
            <a:off x="0" y="0"/>
            <a:ext cx="12192000" cy="6858000"/>
          </a:xfrm>
          <a:prstGeom prst="rect">
            <a:avLst/>
          </a:prstGeom>
          <a:noFill/>
          <a:ln>
            <a:noFill/>
          </a:ln>
        </p:spPr>
      </p:pic>
      <p:cxnSp>
        <p:nvCxnSpPr>
          <p:cNvPr id="124" name="Google Shape;124;p73"/>
          <p:cNvCxnSpPr/>
          <p:nvPr/>
        </p:nvCxnSpPr>
        <p:spPr>
          <a:xfrm>
            <a:off x="738120" y="1049359"/>
            <a:ext cx="10712475" cy="0"/>
          </a:xfrm>
          <a:prstGeom prst="straightConnector1">
            <a:avLst/>
          </a:prstGeom>
          <a:noFill/>
          <a:ln w="12700" cap="flat" cmpd="sng">
            <a:solidFill>
              <a:schemeClr val="accent2"/>
            </a:solidFill>
            <a:prstDash val="solid"/>
            <a:round/>
            <a:headEnd type="none" w="med" len="med"/>
            <a:tailEnd type="none" w="med" len="med"/>
          </a:ln>
        </p:spPr>
      </p:cxnSp>
      <p:sp>
        <p:nvSpPr>
          <p:cNvPr id="125" name="Google Shape;125;p73"/>
          <p:cNvSpPr txBox="1">
            <a:spLocks noGrp="1"/>
          </p:cNvSpPr>
          <p:nvPr>
            <p:ph type="title"/>
          </p:nvPr>
        </p:nvSpPr>
        <p:spPr>
          <a:xfrm>
            <a:off x="729440" y="639437"/>
            <a:ext cx="9036976" cy="320088"/>
          </a:xfrm>
          <a:prstGeom prst="rect">
            <a:avLst/>
          </a:prstGeom>
          <a:noFill/>
          <a:ln>
            <a:noFill/>
          </a:ln>
        </p:spPr>
        <p:txBody>
          <a:bodyPr spcFirstLastPara="1" wrap="square" lIns="0" tIns="0" rIns="0" bIns="0" anchor="b" anchorCtr="0">
            <a:spAutoFit/>
          </a:bodyPr>
          <a:lstStyle>
            <a:lvl1pPr marR="0" lvl="0" algn="l" rtl="0">
              <a:lnSpc>
                <a:spcPct val="80000"/>
              </a:lnSpc>
              <a:spcBef>
                <a:spcPts val="0"/>
              </a:spcBef>
              <a:spcAft>
                <a:spcPts val="0"/>
              </a:spcAft>
              <a:buSzPts val="1400"/>
              <a:buNone/>
              <a:defRPr sz="2600" b="1" i="0" u="none" strike="noStrike" cap="none">
                <a:solidFill>
                  <a:schemeClr val="accent1"/>
                </a:solidFill>
                <a:latin typeface="Arial"/>
                <a:ea typeface="Arial"/>
                <a:cs typeface="Arial"/>
                <a:sym typeface="Arial"/>
              </a:defRPr>
            </a:lvl1pPr>
            <a:lvl2pPr marR="0" lvl="1" algn="l" rtl="0">
              <a:lnSpc>
                <a:spcPct val="90000"/>
              </a:lnSpc>
              <a:spcBef>
                <a:spcPts val="0"/>
              </a:spcBef>
              <a:spcAft>
                <a:spcPts val="0"/>
              </a:spcAft>
              <a:buSzPts val="1400"/>
              <a:buNone/>
              <a:defRPr sz="2800" b="0" i="0" u="none" strike="noStrike" cap="none">
                <a:solidFill>
                  <a:schemeClr val="lt1"/>
                </a:solidFill>
                <a:latin typeface="Calibri"/>
                <a:ea typeface="Calibri"/>
                <a:cs typeface="Calibri"/>
                <a:sym typeface="Calibri"/>
              </a:defRPr>
            </a:lvl2pPr>
            <a:lvl3pPr marR="0" lvl="2" algn="l" rtl="0">
              <a:lnSpc>
                <a:spcPct val="90000"/>
              </a:lnSpc>
              <a:spcBef>
                <a:spcPts val="0"/>
              </a:spcBef>
              <a:spcAft>
                <a:spcPts val="0"/>
              </a:spcAft>
              <a:buSzPts val="1400"/>
              <a:buNone/>
              <a:defRPr sz="2800" b="0" i="0" u="none" strike="noStrike" cap="none">
                <a:solidFill>
                  <a:schemeClr val="lt1"/>
                </a:solidFill>
                <a:latin typeface="Calibri"/>
                <a:ea typeface="Calibri"/>
                <a:cs typeface="Calibri"/>
                <a:sym typeface="Calibri"/>
              </a:defRPr>
            </a:lvl3pPr>
            <a:lvl4pPr marR="0" lvl="3" algn="l" rtl="0">
              <a:lnSpc>
                <a:spcPct val="90000"/>
              </a:lnSpc>
              <a:spcBef>
                <a:spcPts val="0"/>
              </a:spcBef>
              <a:spcAft>
                <a:spcPts val="0"/>
              </a:spcAft>
              <a:buSzPts val="1400"/>
              <a:buNone/>
              <a:defRPr sz="2800" b="0" i="0" u="none" strike="noStrike" cap="none">
                <a:solidFill>
                  <a:schemeClr val="lt1"/>
                </a:solidFill>
                <a:latin typeface="Calibri"/>
                <a:ea typeface="Calibri"/>
                <a:cs typeface="Calibri"/>
                <a:sym typeface="Calibri"/>
              </a:defRPr>
            </a:lvl4pPr>
            <a:lvl5pPr marR="0" lvl="4" algn="l" rtl="0">
              <a:lnSpc>
                <a:spcPct val="90000"/>
              </a:lnSpc>
              <a:spcBef>
                <a:spcPts val="0"/>
              </a:spcBef>
              <a:spcAft>
                <a:spcPts val="0"/>
              </a:spcAft>
              <a:buSzPts val="1400"/>
              <a:buNone/>
              <a:defRPr sz="2800" b="0" i="0" u="none" strike="noStrike" cap="none">
                <a:solidFill>
                  <a:schemeClr val="lt1"/>
                </a:solidFill>
                <a:latin typeface="Calibri"/>
                <a:ea typeface="Calibri"/>
                <a:cs typeface="Calibri"/>
                <a:sym typeface="Calibri"/>
              </a:defRPr>
            </a:lvl5pPr>
            <a:lvl6pPr marR="0" lvl="5" algn="l" rtl="0">
              <a:lnSpc>
                <a:spcPct val="90000"/>
              </a:lnSpc>
              <a:spcBef>
                <a:spcPts val="0"/>
              </a:spcBef>
              <a:spcAft>
                <a:spcPts val="0"/>
              </a:spcAft>
              <a:buSzPts val="1400"/>
              <a:buNone/>
              <a:defRPr sz="30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0"/>
              </a:spcBef>
              <a:spcAft>
                <a:spcPts val="0"/>
              </a:spcAft>
              <a:buSzPts val="1400"/>
              <a:buNone/>
              <a:defRPr sz="30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0"/>
              </a:spcBef>
              <a:spcAft>
                <a:spcPts val="0"/>
              </a:spcAft>
              <a:buSzPts val="1400"/>
              <a:buNone/>
              <a:defRPr sz="30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0"/>
              </a:spcBef>
              <a:spcAft>
                <a:spcPts val="0"/>
              </a:spcAft>
              <a:buSzPts val="1400"/>
              <a:buNone/>
              <a:defRPr sz="3000" b="0" i="0" u="none" strike="noStrike" cap="none">
                <a:solidFill>
                  <a:schemeClr val="lt1"/>
                </a:solidFill>
                <a:latin typeface="Century Gothic"/>
                <a:ea typeface="Century Gothic"/>
                <a:cs typeface="Century Gothic"/>
                <a:sym typeface="Century Gothic"/>
              </a:defRPr>
            </a:lvl9pPr>
          </a:lstStyle>
          <a:p>
            <a:endParaRPr/>
          </a:p>
        </p:txBody>
      </p:sp>
      <p:sp>
        <p:nvSpPr>
          <p:cNvPr id="126" name="Google Shape;126;p73"/>
          <p:cNvSpPr txBox="1">
            <a:spLocks noGrp="1"/>
          </p:cNvSpPr>
          <p:nvPr>
            <p:ph type="body" idx="1"/>
          </p:nvPr>
        </p:nvSpPr>
        <p:spPr>
          <a:xfrm>
            <a:off x="729438" y="1252341"/>
            <a:ext cx="10741812" cy="4761281"/>
          </a:xfrm>
          <a:prstGeom prst="rect">
            <a:avLst/>
          </a:prstGeom>
          <a:noFill/>
          <a:ln>
            <a:noFill/>
          </a:ln>
        </p:spPr>
        <p:txBody>
          <a:bodyPr spcFirstLastPara="1" wrap="square" lIns="0" tIns="0" rIns="0" bIns="0" anchor="t" anchorCtr="0">
            <a:noAutofit/>
          </a:bodyPr>
          <a:lstStyle>
            <a:lvl1pPr marL="457200" marR="0" lvl="0" indent="-228600" algn="l" rtl="0">
              <a:spcBef>
                <a:spcPts val="1200"/>
              </a:spcBef>
              <a:spcAft>
                <a:spcPts val="0"/>
              </a:spcAft>
              <a:buSzPts val="1400"/>
              <a:buNone/>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accent1"/>
              </a:buClr>
              <a:buSzPts val="1400"/>
              <a:buFont typeface="Arial"/>
              <a:buChar char="•"/>
              <a:defRPr sz="1400" b="0" i="0" u="none" strike="noStrike" cap="none">
                <a:solidFill>
                  <a:srgbClr val="758185"/>
                </a:solidFill>
                <a:latin typeface="Roboto"/>
                <a:ea typeface="Roboto"/>
                <a:cs typeface="Roboto"/>
                <a:sym typeface="Roboto"/>
              </a:defRPr>
            </a:lvl2pPr>
            <a:lvl3pPr marL="1371600" marR="0" lvl="2" indent="-304800" algn="l" rtl="0">
              <a:spcBef>
                <a:spcPts val="600"/>
              </a:spcBef>
              <a:spcAft>
                <a:spcPts val="0"/>
              </a:spcAft>
              <a:buClr>
                <a:schemeClr val="accent4"/>
              </a:buClr>
              <a:buSzPts val="1200"/>
              <a:buFont typeface="Arial"/>
              <a:buChar char="•"/>
              <a:defRPr sz="1200" b="0" i="0" u="none" strike="noStrike" cap="none">
                <a:solidFill>
                  <a:srgbClr val="758185"/>
                </a:solidFill>
                <a:latin typeface="Roboto"/>
                <a:ea typeface="Roboto"/>
                <a:cs typeface="Roboto"/>
                <a:sym typeface="Roboto"/>
              </a:defRPr>
            </a:lvl3pPr>
            <a:lvl4pPr marL="1828800" marR="0" lvl="3" indent="-298450" algn="l" rtl="0">
              <a:spcBef>
                <a:spcPts val="600"/>
              </a:spcBef>
              <a:spcAft>
                <a:spcPts val="0"/>
              </a:spcAft>
              <a:buClr>
                <a:schemeClr val="accent5"/>
              </a:buClr>
              <a:buSzPts val="1100"/>
              <a:buFont typeface="Arial"/>
              <a:buChar char="•"/>
              <a:defRPr sz="1100" b="0" i="0" u="none" strike="noStrike" cap="none">
                <a:solidFill>
                  <a:srgbClr val="758185"/>
                </a:solidFill>
                <a:latin typeface="Roboto"/>
                <a:ea typeface="Roboto"/>
                <a:cs typeface="Roboto"/>
                <a:sym typeface="Roboto"/>
              </a:defRPr>
            </a:lvl4pPr>
            <a:lvl5pPr marL="2286000" marR="0" lvl="4" indent="-292100" algn="l" rtl="0">
              <a:lnSpc>
                <a:spcPct val="100000"/>
              </a:lnSpc>
              <a:spcBef>
                <a:spcPts val="600"/>
              </a:spcBef>
              <a:spcAft>
                <a:spcPts val="0"/>
              </a:spcAft>
              <a:buClr>
                <a:schemeClr val="accent6"/>
              </a:buClr>
              <a:buSzPts val="1000"/>
              <a:buFont typeface="Arial"/>
              <a:buChar char="•"/>
              <a:defRPr sz="1000" b="0" i="0" u="none" strike="noStrike" cap="none">
                <a:solidFill>
                  <a:srgbClr val="758185"/>
                </a:solidFill>
                <a:latin typeface="Roboto"/>
                <a:ea typeface="Roboto"/>
                <a:cs typeface="Roboto"/>
                <a:sym typeface="Roboto"/>
              </a:defRPr>
            </a:lvl5pPr>
            <a:lvl6pPr marL="2743200" marR="0" lvl="5" indent="-323850" algn="l" rtl="0">
              <a:spcBef>
                <a:spcPts val="300"/>
              </a:spcBef>
              <a:spcAft>
                <a:spcPts val="0"/>
              </a:spcAft>
              <a:buClr>
                <a:srgbClr val="727274"/>
              </a:buClr>
              <a:buSzPts val="1500"/>
              <a:buFont typeface="Arial"/>
              <a:buChar char="»"/>
              <a:defRPr sz="1500" b="1" i="0" u="none" strike="noStrike" cap="none">
                <a:solidFill>
                  <a:srgbClr val="727274"/>
                </a:solidFill>
                <a:latin typeface="Arial"/>
                <a:ea typeface="Arial"/>
                <a:cs typeface="Arial"/>
                <a:sym typeface="Arial"/>
              </a:defRPr>
            </a:lvl6pPr>
            <a:lvl7pPr marL="3200400" marR="0" lvl="6" indent="-323850" algn="l" rtl="0">
              <a:spcBef>
                <a:spcPts val="300"/>
              </a:spcBef>
              <a:spcAft>
                <a:spcPts val="0"/>
              </a:spcAft>
              <a:buClr>
                <a:srgbClr val="727274"/>
              </a:buClr>
              <a:buSzPts val="1500"/>
              <a:buFont typeface="Arial"/>
              <a:buChar char="»"/>
              <a:defRPr sz="1500" b="1" i="0" u="none" strike="noStrike" cap="none">
                <a:solidFill>
                  <a:srgbClr val="727274"/>
                </a:solidFill>
                <a:latin typeface="Arial"/>
                <a:ea typeface="Arial"/>
                <a:cs typeface="Arial"/>
                <a:sym typeface="Arial"/>
              </a:defRPr>
            </a:lvl7pPr>
            <a:lvl8pPr marL="3657600" marR="0" lvl="7" indent="-323850" algn="l" rtl="0">
              <a:spcBef>
                <a:spcPts val="300"/>
              </a:spcBef>
              <a:spcAft>
                <a:spcPts val="0"/>
              </a:spcAft>
              <a:buClr>
                <a:srgbClr val="727274"/>
              </a:buClr>
              <a:buSzPts val="1500"/>
              <a:buFont typeface="Arial"/>
              <a:buChar char="»"/>
              <a:defRPr sz="1500" b="1" i="0" u="none" strike="noStrike" cap="none">
                <a:solidFill>
                  <a:srgbClr val="727274"/>
                </a:solidFill>
                <a:latin typeface="Arial"/>
                <a:ea typeface="Arial"/>
                <a:cs typeface="Arial"/>
                <a:sym typeface="Arial"/>
              </a:defRPr>
            </a:lvl8pPr>
            <a:lvl9pPr marL="4114800" marR="0" lvl="8" indent="-323850" algn="l" rtl="0">
              <a:spcBef>
                <a:spcPts val="300"/>
              </a:spcBef>
              <a:spcAft>
                <a:spcPts val="0"/>
              </a:spcAft>
              <a:buClr>
                <a:srgbClr val="727274"/>
              </a:buClr>
              <a:buSzPts val="1500"/>
              <a:buFont typeface="Arial"/>
              <a:buChar char="»"/>
              <a:defRPr sz="1500" b="1" i="0" u="none" strike="noStrike" cap="none">
                <a:solidFill>
                  <a:srgbClr val="727274"/>
                </a:solidFill>
                <a:latin typeface="Arial"/>
                <a:ea typeface="Arial"/>
                <a:cs typeface="Arial"/>
                <a:sym typeface="Arial"/>
              </a:defRPr>
            </a:lvl9pPr>
          </a:lstStyle>
          <a:p>
            <a:endParaRPr/>
          </a:p>
        </p:txBody>
      </p:sp>
      <p:sp>
        <p:nvSpPr>
          <p:cNvPr id="127" name="Google Shape;127;p73"/>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lvl1pPr marL="0" marR="0" lvl="0" indent="0" algn="r" rtl="0">
              <a:spcBef>
                <a:spcPts val="0"/>
              </a:spcBef>
              <a:spcAft>
                <a:spcPts val="0"/>
              </a:spcAft>
              <a:buNone/>
              <a:defRPr sz="1200" b="1" i="0" u="none" strike="noStrike" cap="none">
                <a:solidFill>
                  <a:srgbClr val="FFFFFF"/>
                </a:solidFill>
                <a:latin typeface="Roboto"/>
                <a:ea typeface="Roboto"/>
                <a:cs typeface="Roboto"/>
                <a:sym typeface="Roboto"/>
              </a:defRPr>
            </a:lvl1pPr>
            <a:lvl2pPr marL="0" marR="0" lvl="1" indent="0" algn="r" rtl="0">
              <a:spcBef>
                <a:spcPts val="0"/>
              </a:spcBef>
              <a:spcAft>
                <a:spcPts val="0"/>
              </a:spcAft>
              <a:buNone/>
              <a:defRPr sz="1200" b="1" i="0" u="none" strike="noStrike" cap="none">
                <a:solidFill>
                  <a:srgbClr val="FFFFFF"/>
                </a:solidFill>
                <a:latin typeface="Roboto"/>
                <a:ea typeface="Roboto"/>
                <a:cs typeface="Roboto"/>
                <a:sym typeface="Roboto"/>
              </a:defRPr>
            </a:lvl2pPr>
            <a:lvl3pPr marL="0" marR="0" lvl="2" indent="0" algn="r" rtl="0">
              <a:spcBef>
                <a:spcPts val="0"/>
              </a:spcBef>
              <a:spcAft>
                <a:spcPts val="0"/>
              </a:spcAft>
              <a:buNone/>
              <a:defRPr sz="1200" b="1" i="0" u="none" strike="noStrike" cap="none">
                <a:solidFill>
                  <a:srgbClr val="FFFFFF"/>
                </a:solidFill>
                <a:latin typeface="Roboto"/>
                <a:ea typeface="Roboto"/>
                <a:cs typeface="Roboto"/>
                <a:sym typeface="Roboto"/>
              </a:defRPr>
            </a:lvl3pPr>
            <a:lvl4pPr marL="0" marR="0" lvl="3" indent="0" algn="r" rtl="0">
              <a:spcBef>
                <a:spcPts val="0"/>
              </a:spcBef>
              <a:spcAft>
                <a:spcPts val="0"/>
              </a:spcAft>
              <a:buNone/>
              <a:defRPr sz="1200" b="1" i="0" u="none" strike="noStrike" cap="none">
                <a:solidFill>
                  <a:srgbClr val="FFFFFF"/>
                </a:solidFill>
                <a:latin typeface="Roboto"/>
                <a:ea typeface="Roboto"/>
                <a:cs typeface="Roboto"/>
                <a:sym typeface="Roboto"/>
              </a:defRPr>
            </a:lvl4pPr>
            <a:lvl5pPr marL="0" marR="0" lvl="4" indent="0" algn="r" rtl="0">
              <a:spcBef>
                <a:spcPts val="0"/>
              </a:spcBef>
              <a:spcAft>
                <a:spcPts val="0"/>
              </a:spcAft>
              <a:buNone/>
              <a:defRPr sz="1200" b="1" i="0" u="none" strike="noStrike" cap="none">
                <a:solidFill>
                  <a:srgbClr val="FFFFFF"/>
                </a:solidFill>
                <a:latin typeface="Roboto"/>
                <a:ea typeface="Roboto"/>
                <a:cs typeface="Roboto"/>
                <a:sym typeface="Roboto"/>
              </a:defRPr>
            </a:lvl5pPr>
            <a:lvl6pPr marL="0" marR="0" lvl="5" indent="0" algn="r" rtl="0">
              <a:spcBef>
                <a:spcPts val="0"/>
              </a:spcBef>
              <a:spcAft>
                <a:spcPts val="0"/>
              </a:spcAft>
              <a:buNone/>
              <a:defRPr sz="1200" b="1" i="0" u="none" strike="noStrike" cap="none">
                <a:solidFill>
                  <a:srgbClr val="FFFFFF"/>
                </a:solidFill>
                <a:latin typeface="Roboto"/>
                <a:ea typeface="Roboto"/>
                <a:cs typeface="Roboto"/>
                <a:sym typeface="Roboto"/>
              </a:defRPr>
            </a:lvl6pPr>
            <a:lvl7pPr marL="0" marR="0" lvl="6" indent="0" algn="r" rtl="0">
              <a:spcBef>
                <a:spcPts val="0"/>
              </a:spcBef>
              <a:spcAft>
                <a:spcPts val="0"/>
              </a:spcAft>
              <a:buNone/>
              <a:defRPr sz="1200" b="1" i="0" u="none" strike="noStrike" cap="none">
                <a:solidFill>
                  <a:srgbClr val="FFFFFF"/>
                </a:solidFill>
                <a:latin typeface="Roboto"/>
                <a:ea typeface="Roboto"/>
                <a:cs typeface="Roboto"/>
                <a:sym typeface="Roboto"/>
              </a:defRPr>
            </a:lvl7pPr>
            <a:lvl8pPr marL="0" marR="0" lvl="7" indent="0" algn="r" rtl="0">
              <a:spcBef>
                <a:spcPts val="0"/>
              </a:spcBef>
              <a:spcAft>
                <a:spcPts val="0"/>
              </a:spcAft>
              <a:buNone/>
              <a:defRPr sz="1200" b="1" i="0" u="none" strike="noStrike" cap="none">
                <a:solidFill>
                  <a:srgbClr val="FFFFFF"/>
                </a:solidFill>
                <a:latin typeface="Roboto"/>
                <a:ea typeface="Roboto"/>
                <a:cs typeface="Roboto"/>
                <a:sym typeface="Roboto"/>
              </a:defRPr>
            </a:lvl8pPr>
            <a:lvl9pPr marL="0" marR="0" lvl="8" indent="0" algn="r" rtl="0">
              <a:spcBef>
                <a:spcPts val="0"/>
              </a:spcBef>
              <a:spcAft>
                <a:spcPts val="0"/>
              </a:spcAft>
              <a:buNone/>
              <a:defRPr sz="1200" b="1" i="0" u="none" strike="noStrike" cap="none">
                <a:solidFill>
                  <a:srgbClr val="FFFFFF"/>
                </a:solidFill>
                <a:latin typeface="Roboto"/>
                <a:ea typeface="Roboto"/>
                <a:cs typeface="Roboto"/>
                <a:sym typeface="Roboto"/>
              </a:defRPr>
            </a:lvl9pPr>
          </a:lstStyle>
          <a:p>
            <a:fld id="{00000000-1234-1234-1234-123412341234}" type="slidenum">
              <a:rPr lang="en-US" smtClean="0"/>
              <a:pPr/>
              <a:t>‹#›</a:t>
            </a:fld>
            <a:endParaRPr lang="en-US" sz="1333"/>
          </a:p>
        </p:txBody>
      </p:sp>
      <p:sp>
        <p:nvSpPr>
          <p:cNvPr id="128" name="Google Shape;128;p73"/>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200" b="1" i="0" u="none" strike="noStrike" cap="none">
                <a:solidFill>
                  <a:srgbClr val="FFFFFF"/>
                </a:solidFill>
                <a:latin typeface="Roboto"/>
                <a:ea typeface="Roboto"/>
                <a:cs typeface="Roboto"/>
                <a:sym typeface="Roboto"/>
              </a:defRPr>
            </a:lvl1pPr>
            <a:lvl2pPr marR="0" lvl="1" algn="l" rtl="0">
              <a:spcBef>
                <a:spcPts val="0"/>
              </a:spcBef>
              <a:spcAft>
                <a:spcPts val="0"/>
              </a:spcAft>
              <a:buSzPts val="1400"/>
              <a:buNone/>
              <a:defRPr sz="32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2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2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2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2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2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2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200" b="0" i="0" u="none" strike="noStrike" cap="none">
                <a:solidFill>
                  <a:schemeClr val="dk1"/>
                </a:solidFill>
                <a:latin typeface="Arial"/>
                <a:ea typeface="Arial"/>
                <a:cs typeface="Arial"/>
                <a:sym typeface="Arial"/>
              </a:defRPr>
            </a:lvl9pPr>
          </a:lstStyle>
          <a:p>
            <a:endParaRPr/>
          </a:p>
        </p:txBody>
      </p:sp>
      <p:pic>
        <p:nvPicPr>
          <p:cNvPr id="129" name="Google Shape;129;p73" descr="amia-logo_color.png"/>
          <p:cNvPicPr preferRelativeResize="0"/>
          <p:nvPr/>
        </p:nvPicPr>
        <p:blipFill rotWithShape="1">
          <a:blip r:embed="rId10">
            <a:alphaModFix/>
          </a:blip>
          <a:srcRect/>
          <a:stretch/>
        </p:blipFill>
        <p:spPr>
          <a:xfrm>
            <a:off x="9967784" y="512561"/>
            <a:ext cx="1510269" cy="383065"/>
          </a:xfrm>
          <a:prstGeom prst="rect">
            <a:avLst/>
          </a:prstGeom>
          <a:noFill/>
          <a:ln>
            <a:noFill/>
          </a:ln>
        </p:spPr>
      </p:pic>
    </p:spTree>
    <p:extLst>
      <p:ext uri="{BB962C8B-B14F-4D97-AF65-F5344CB8AC3E}">
        <p14:creationId xmlns:p14="http://schemas.microsoft.com/office/powerpoint/2010/main" val="2342241223"/>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 y="5952067"/>
            <a:ext cx="122047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7"/>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098368" y="0"/>
            <a:ext cx="4093633"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5"/>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022351" y="4847167"/>
            <a:ext cx="3257549" cy="78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96082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hf sldNum="0" hdr="0" dt="0"/>
  <p:txStyles>
    <p:titleStyle>
      <a:lvl1pPr algn="l" defTabSz="609585" rtl="0" eaLnBrk="1" fontAlgn="base" hangingPunct="1">
        <a:spcBef>
          <a:spcPct val="0"/>
        </a:spcBef>
        <a:spcAft>
          <a:spcPct val="0"/>
        </a:spcAft>
        <a:defRPr sz="2933" b="1" kern="1200">
          <a:solidFill>
            <a:schemeClr val="tx1"/>
          </a:solidFill>
          <a:latin typeface="+mj-lt"/>
          <a:ea typeface="MS PGothic" panose="020B0600070205080204" pitchFamily="34" charset="-128"/>
          <a:cs typeface="ＭＳ Ｐゴシック" charset="0"/>
        </a:defRPr>
      </a:lvl1pPr>
      <a:lvl2pPr algn="l" defTabSz="609585" rtl="0" eaLnBrk="1" fontAlgn="base" hangingPunct="1">
        <a:spcBef>
          <a:spcPct val="0"/>
        </a:spcBef>
        <a:spcAft>
          <a:spcPct val="0"/>
        </a:spcAft>
        <a:defRPr sz="2933" b="1">
          <a:solidFill>
            <a:schemeClr val="tx1"/>
          </a:solidFill>
          <a:latin typeface="Arial" charset="0"/>
          <a:ea typeface="MS PGothic" panose="020B0600070205080204" pitchFamily="34" charset="-128"/>
          <a:cs typeface="ＭＳ Ｐゴシック" charset="0"/>
        </a:defRPr>
      </a:lvl2pPr>
      <a:lvl3pPr algn="l" defTabSz="609585" rtl="0" eaLnBrk="1" fontAlgn="base" hangingPunct="1">
        <a:spcBef>
          <a:spcPct val="0"/>
        </a:spcBef>
        <a:spcAft>
          <a:spcPct val="0"/>
        </a:spcAft>
        <a:defRPr sz="2933" b="1">
          <a:solidFill>
            <a:schemeClr val="tx1"/>
          </a:solidFill>
          <a:latin typeface="Arial" charset="0"/>
          <a:ea typeface="MS PGothic" panose="020B0600070205080204" pitchFamily="34" charset="-128"/>
          <a:cs typeface="ＭＳ Ｐゴシック" charset="0"/>
        </a:defRPr>
      </a:lvl3pPr>
      <a:lvl4pPr algn="l" defTabSz="609585" rtl="0" eaLnBrk="1" fontAlgn="base" hangingPunct="1">
        <a:spcBef>
          <a:spcPct val="0"/>
        </a:spcBef>
        <a:spcAft>
          <a:spcPct val="0"/>
        </a:spcAft>
        <a:defRPr sz="2933" b="1">
          <a:solidFill>
            <a:schemeClr val="tx1"/>
          </a:solidFill>
          <a:latin typeface="Arial" charset="0"/>
          <a:ea typeface="MS PGothic" panose="020B0600070205080204" pitchFamily="34" charset="-128"/>
          <a:cs typeface="ＭＳ Ｐゴシック" charset="0"/>
        </a:defRPr>
      </a:lvl4pPr>
      <a:lvl5pPr algn="l" defTabSz="609585" rtl="0" eaLnBrk="1" fontAlgn="base" hangingPunct="1">
        <a:spcBef>
          <a:spcPct val="0"/>
        </a:spcBef>
        <a:spcAft>
          <a:spcPct val="0"/>
        </a:spcAft>
        <a:defRPr sz="2933" b="1">
          <a:solidFill>
            <a:schemeClr val="tx1"/>
          </a:solidFill>
          <a:latin typeface="Arial" charset="0"/>
          <a:ea typeface="MS PGothic" panose="020B0600070205080204" pitchFamily="34" charset="-128"/>
          <a:cs typeface="ＭＳ Ｐゴシック" charset="0"/>
        </a:defRPr>
      </a:lvl5pPr>
      <a:lvl6pPr marL="609585" algn="l" defTabSz="609585" rtl="0" eaLnBrk="1" fontAlgn="base" hangingPunct="1">
        <a:spcBef>
          <a:spcPct val="0"/>
        </a:spcBef>
        <a:spcAft>
          <a:spcPct val="0"/>
        </a:spcAft>
        <a:defRPr sz="2933" b="1">
          <a:solidFill>
            <a:schemeClr val="tx1"/>
          </a:solidFill>
          <a:latin typeface="Arial" charset="0"/>
          <a:ea typeface="ＭＳ Ｐゴシック" charset="0"/>
          <a:cs typeface="ＭＳ Ｐゴシック" charset="0"/>
        </a:defRPr>
      </a:lvl6pPr>
      <a:lvl7pPr marL="1219170" algn="l" defTabSz="609585" rtl="0" eaLnBrk="1" fontAlgn="base" hangingPunct="1">
        <a:spcBef>
          <a:spcPct val="0"/>
        </a:spcBef>
        <a:spcAft>
          <a:spcPct val="0"/>
        </a:spcAft>
        <a:defRPr sz="2933" b="1">
          <a:solidFill>
            <a:schemeClr val="tx1"/>
          </a:solidFill>
          <a:latin typeface="Arial" charset="0"/>
          <a:ea typeface="ＭＳ Ｐゴシック" charset="0"/>
          <a:cs typeface="ＭＳ Ｐゴシック" charset="0"/>
        </a:defRPr>
      </a:lvl7pPr>
      <a:lvl8pPr marL="1828754" algn="l" defTabSz="609585" rtl="0" eaLnBrk="1" fontAlgn="base" hangingPunct="1">
        <a:spcBef>
          <a:spcPct val="0"/>
        </a:spcBef>
        <a:spcAft>
          <a:spcPct val="0"/>
        </a:spcAft>
        <a:defRPr sz="2933" b="1">
          <a:solidFill>
            <a:schemeClr val="tx1"/>
          </a:solidFill>
          <a:latin typeface="Arial" charset="0"/>
          <a:ea typeface="ＭＳ Ｐゴシック" charset="0"/>
          <a:cs typeface="ＭＳ Ｐゴシック" charset="0"/>
        </a:defRPr>
      </a:lvl8pPr>
      <a:lvl9pPr marL="2438339" algn="l" defTabSz="609585" rtl="0" eaLnBrk="1" fontAlgn="base" hangingPunct="1">
        <a:spcBef>
          <a:spcPct val="0"/>
        </a:spcBef>
        <a:spcAft>
          <a:spcPct val="0"/>
        </a:spcAft>
        <a:defRPr sz="2933" b="1">
          <a:solidFill>
            <a:schemeClr val="tx1"/>
          </a:solidFill>
          <a:latin typeface="Arial" charset="0"/>
          <a:ea typeface="ＭＳ Ｐゴシック" charset="0"/>
          <a:cs typeface="ＭＳ Ｐゴシック" charset="0"/>
        </a:defRPr>
      </a:lvl9pPr>
    </p:titleStyle>
    <p:bodyStyle>
      <a:lvl1pPr marL="457189" indent="-457189" algn="l" defTabSz="609585" rtl="0" eaLnBrk="1" fontAlgn="base" hangingPunct="1">
        <a:lnSpc>
          <a:spcPct val="120000"/>
        </a:lnSpc>
        <a:spcBef>
          <a:spcPct val="20000"/>
        </a:spcBef>
        <a:spcAft>
          <a:spcPct val="0"/>
        </a:spcAft>
        <a:buFont typeface="Arial" panose="020B0604020202020204" pitchFamily="34" charset="0"/>
        <a:defRPr sz="1867" kern="1200">
          <a:solidFill>
            <a:schemeClr val="tx1"/>
          </a:solidFill>
          <a:latin typeface="+mn-lt"/>
          <a:ea typeface="MS PGothic" panose="020B0600070205080204" pitchFamily="34" charset="-128"/>
          <a:cs typeface="ＭＳ Ｐゴシック" charset="0"/>
        </a:defRPr>
      </a:lvl1pPr>
      <a:lvl2pPr marL="990575" indent="-380990" algn="l" defTabSz="609585" rtl="0" eaLnBrk="1" fontAlgn="base" hangingPunct="1">
        <a:spcBef>
          <a:spcPct val="20000"/>
        </a:spcBef>
        <a:spcAft>
          <a:spcPct val="0"/>
        </a:spcAft>
        <a:buFont typeface="Arial" panose="020B0604020202020204" pitchFamily="34" charset="0"/>
        <a:buChar char="–"/>
        <a:defRPr sz="3733" kern="1200">
          <a:solidFill>
            <a:schemeClr val="tx1"/>
          </a:solidFill>
          <a:latin typeface="+mn-lt"/>
          <a:ea typeface="MS PGothic" panose="020B0600070205080204" pitchFamily="34" charset="-128"/>
          <a:cs typeface="+mn-cs"/>
        </a:defRPr>
      </a:lvl2pPr>
      <a:lvl3pPr marL="1523962" indent="-304792" algn="l" defTabSz="609585"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3pPr>
      <a:lvl4pPr marL="2133547"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anose="020B0600070205080204" pitchFamily="34" charset="-128"/>
          <a:cs typeface="+mn-cs"/>
        </a:defRPr>
      </a:lvl4pPr>
      <a:lvl5pPr marL="2743131"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anose="020B0600070205080204"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2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29.xml"/><Relationship Id="rId4" Type="http://schemas.openxmlformats.org/officeDocument/2006/relationships/image" Target="../media/image85.png"/></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29.xml"/><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9.xml"/><Relationship Id="rId1" Type="http://schemas.openxmlformats.org/officeDocument/2006/relationships/slideLayout" Target="../slideLayouts/slideLayout29.xml"/><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4.xml"/><Relationship Id="rId4" Type="http://schemas.openxmlformats.org/officeDocument/2006/relationships/image" Target="../media/image97.png"/></Relationships>
</file>

<file path=ppt/slides/_rels/slide6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1.xml"/><Relationship Id="rId1" Type="http://schemas.openxmlformats.org/officeDocument/2006/relationships/slideLayout" Target="../slideLayouts/slideLayout29.xml"/><Relationship Id="rId4" Type="http://schemas.openxmlformats.org/officeDocument/2006/relationships/image" Target="../media/image104.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9.png"/><Relationship Id="rId2" Type="http://schemas.openxmlformats.org/officeDocument/2006/relationships/image" Target="../media/image21.jpe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29.xml"/><Relationship Id="rId5" Type="http://schemas.openxmlformats.org/officeDocument/2006/relationships/image" Target="../media/image22.png"/><Relationship Id="rId4" Type="http://schemas.openxmlformats.org/officeDocument/2006/relationships/image" Target="../media/image21.jpeg"/></Relationships>
</file>

<file path=ppt/slides/_rels/slide7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7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4.xml"/></Relationships>
</file>

<file path=ppt/slides/_rels/slide7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9.png"/><Relationship Id="rId2" Type="http://schemas.openxmlformats.org/officeDocument/2006/relationships/image" Target="../media/image21.jpe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22.png"/></Relationships>
</file>

<file path=ppt/slides/_rels/slide8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3.xml"/><Relationship Id="rId1" Type="http://schemas.openxmlformats.org/officeDocument/2006/relationships/slideLayout" Target="../slideLayouts/slideLayout29.xml"/><Relationship Id="rId5" Type="http://schemas.openxmlformats.org/officeDocument/2006/relationships/image" Target="../media/image22.png"/><Relationship Id="rId4" Type="http://schemas.openxmlformats.org/officeDocument/2006/relationships/image" Target="../media/image21.jpeg"/></Relationships>
</file>

<file path=ppt/slides/_rels/slide8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6.xml"/><Relationship Id="rId1" Type="http://schemas.openxmlformats.org/officeDocument/2006/relationships/slideLayout" Target="../slideLayouts/slideLayout29.xml"/><Relationship Id="rId4" Type="http://schemas.openxmlformats.org/officeDocument/2006/relationships/image" Target="../media/image118.png"/></Relationships>
</file>

<file path=ppt/slides/_rels/slide8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8.xml"/><Relationship Id="rId1" Type="http://schemas.openxmlformats.org/officeDocument/2006/relationships/slideLayout" Target="../slideLayouts/slideLayout29.xml"/><Relationship Id="rId4" Type="http://schemas.openxmlformats.org/officeDocument/2006/relationships/image" Target="../media/image121.png"/></Relationships>
</file>

<file path=ppt/slides/_rels/slide8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9.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0.xml"/><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3" Type="http://schemas.openxmlformats.org/officeDocument/2006/relationships/hyperlink" Target="http://www.project-emerse.org/" TargetMode="External"/><Relationship Id="rId2" Type="http://schemas.openxmlformats.org/officeDocument/2006/relationships/notesSlide" Target="../notesSlides/notesSlide61.xml"/><Relationship Id="rId1" Type="http://schemas.openxmlformats.org/officeDocument/2006/relationships/slideLayout" Target="../slideLayouts/slideLayout29.xml"/><Relationship Id="rId6" Type="http://schemas.openxmlformats.org/officeDocument/2006/relationships/hyperlink" Target="http://www.uhhospitals.com/" TargetMode="External"/><Relationship Id="rId5" Type="http://schemas.openxmlformats.org/officeDocument/2006/relationships/hyperlink" Target="http://www.case.edu/utech" TargetMode="External"/><Relationship Id="rId4" Type="http://schemas.openxmlformats.org/officeDocument/2006/relationships/hyperlink" Target="http://www.icompbio.net/"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2.xml"/><Relationship Id="rId1" Type="http://schemas.openxmlformats.org/officeDocument/2006/relationships/slideLayout" Target="../slideLayouts/slideLayout30.xml"/><Relationship Id="rId5" Type="http://schemas.openxmlformats.org/officeDocument/2006/relationships/image" Target="../media/image22.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371249" y="1686272"/>
            <a:ext cx="11568959" cy="3416320"/>
          </a:xfrm>
          <a:prstGeom prst="rect">
            <a:avLst/>
          </a:prstGeom>
          <a:noFill/>
          <a:ln w="539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i="1" dirty="0"/>
              <a:t>Unlocking Real World Data Buried in the EHR: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i="1" dirty="0"/>
              <a:t> The EMERSE Experience at Case Western Reserve University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i="1" dirty="0"/>
              <a:t> and University Hospitals of Cleveland</a:t>
            </a:r>
            <a:endParaRPr kumimoji="0" lang="en-US" sz="32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Arial" panose="020B0604020202020204" pitchFamily="34" charset="0"/>
                <a:cs typeface="Arial" panose="020B0604020202020204" pitchFamily="34" charset="0"/>
              </a:rPr>
              <a:t>Mark Beno, MSM</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cs typeface="Arial" panose="020B0604020202020204" pitchFamily="34" charset="0"/>
              </a:rPr>
              <a:t>Executive Director - </a:t>
            </a:r>
            <a:r>
              <a:rPr lang="en-US" sz="2000" dirty="0"/>
              <a:t>Cleveland Institute for Computational Biology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School of Medicine, Case Western Reserve University</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http://democracycollaborative.org/sites/clone.community-wealth.org/files/8508UH_CORP_2CP_V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250" y="5645166"/>
            <a:ext cx="956313" cy="10669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media.licdn.com/mpr/mpr/shrink_200_200/p/6/000/2cb/202/20f669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3250" y="5597201"/>
            <a:ext cx="1162862" cy="11628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0598" y="5858924"/>
            <a:ext cx="2130804" cy="85317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2700" y="204204"/>
            <a:ext cx="2426600" cy="1054253"/>
          </a:xfrm>
          <a:prstGeom prst="rect">
            <a:avLst/>
          </a:prstGeom>
        </p:spPr>
      </p:pic>
    </p:spTree>
    <p:extLst>
      <p:ext uri="{BB962C8B-B14F-4D97-AF65-F5344CB8AC3E}">
        <p14:creationId xmlns:p14="http://schemas.microsoft.com/office/powerpoint/2010/main" val="123402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FB3C9D-DAA0-4304-BCC2-3013361AC7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6983" y="5808448"/>
            <a:ext cx="2145117" cy="931961"/>
          </a:xfrm>
          <a:prstGeom prst="rect">
            <a:avLst/>
          </a:prstGeom>
        </p:spPr>
      </p:pic>
      <p:pic>
        <p:nvPicPr>
          <p:cNvPr id="7" name="Picture 2" descr="http://democracycollaborative.org/sites/clone.community-wealth.org/files/8508UH_CORP_2CP_V3.jpg">
            <a:extLst>
              <a:ext uri="{FF2B5EF4-FFF2-40B4-BE49-F238E27FC236}">
                <a16:creationId xmlns:a16="http://schemas.microsoft.com/office/drawing/2014/main" id="{749D76BD-5C05-4EFC-B2D8-376BABF67C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250" y="5740963"/>
            <a:ext cx="956313" cy="10669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media.licdn.com/mpr/mpr/shrink_200_200/p/6/000/2cb/202/20f6698.png">
            <a:extLst>
              <a:ext uri="{FF2B5EF4-FFF2-40B4-BE49-F238E27FC236}">
                <a16:creationId xmlns:a16="http://schemas.microsoft.com/office/drawing/2014/main" id="{5444378E-44F4-4F58-AEE3-2DB1F6ED15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3250" y="5692998"/>
            <a:ext cx="1162862" cy="11628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820C2B-57E1-468F-8EFE-D17E9C1586E2}"/>
              </a:ext>
            </a:extLst>
          </p:cNvPr>
          <p:cNvSpPr txBox="1"/>
          <p:nvPr/>
        </p:nvSpPr>
        <p:spPr>
          <a:xfrm>
            <a:off x="1071154" y="923109"/>
            <a:ext cx="457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Google Shape;282;p10">
            <a:extLst>
              <a:ext uri="{FF2B5EF4-FFF2-40B4-BE49-F238E27FC236}">
                <a16:creationId xmlns:a16="http://schemas.microsoft.com/office/drawing/2014/main" id="{FDA53C6F-3440-CACF-2B69-8BBF4EB263FF}"/>
              </a:ext>
            </a:extLst>
          </p:cNvPr>
          <p:cNvPicPr preferRelativeResize="0"/>
          <p:nvPr/>
        </p:nvPicPr>
        <p:blipFill rotWithShape="1">
          <a:blip r:embed="rId5">
            <a:alphaModFix/>
          </a:blip>
          <a:srcRect/>
          <a:stretch/>
        </p:blipFill>
        <p:spPr>
          <a:xfrm>
            <a:off x="1125427" y="1464367"/>
            <a:ext cx="9941145" cy="3929266"/>
          </a:xfrm>
          <a:prstGeom prst="rect">
            <a:avLst/>
          </a:prstGeom>
          <a:noFill/>
          <a:ln>
            <a:noFill/>
          </a:ln>
        </p:spPr>
      </p:pic>
      <p:sp>
        <p:nvSpPr>
          <p:cNvPr id="4" name="Google Shape;271;p9">
            <a:extLst>
              <a:ext uri="{FF2B5EF4-FFF2-40B4-BE49-F238E27FC236}">
                <a16:creationId xmlns:a16="http://schemas.microsoft.com/office/drawing/2014/main" id="{F0A2B098-7595-A9BE-3A15-1CEC51CF33D9}"/>
              </a:ext>
            </a:extLst>
          </p:cNvPr>
          <p:cNvSpPr txBox="1">
            <a:spLocks noGrp="1"/>
          </p:cNvSpPr>
          <p:nvPr>
            <p:ph type="title"/>
          </p:nvPr>
        </p:nvSpPr>
        <p:spPr>
          <a:xfrm>
            <a:off x="1175201" y="305814"/>
            <a:ext cx="9841596" cy="344710"/>
          </a:xfrm>
          <a:prstGeom prst="rect">
            <a:avLst/>
          </a:prstGeom>
          <a:noFill/>
          <a:ln>
            <a:noFill/>
          </a:ln>
        </p:spPr>
        <p:txBody>
          <a:bodyPr spcFirstLastPara="1" wrap="square" lIns="0" tIns="0" rIns="0" bIns="0" anchor="b" anchorCtr="0">
            <a:spAutoFit/>
          </a:bodyPr>
          <a:lstStyle/>
          <a:p>
            <a:pPr marL="0" lvl="0" indent="0" rtl="0">
              <a:lnSpc>
                <a:spcPct val="80000"/>
              </a:lnSpc>
              <a:spcBef>
                <a:spcPts val="0"/>
              </a:spcBef>
              <a:spcAft>
                <a:spcPts val="0"/>
              </a:spcAft>
              <a:buNone/>
            </a:pPr>
            <a:r>
              <a:rPr lang="en-US" sz="2800" dirty="0">
                <a:latin typeface="+mn-lt"/>
              </a:rPr>
              <a:t>EMERSE Architecture – Deployment View</a:t>
            </a:r>
            <a:endParaRPr sz="2800" dirty="0">
              <a:latin typeface="+mn-lt"/>
            </a:endParaRPr>
          </a:p>
        </p:txBody>
      </p:sp>
    </p:spTree>
    <p:extLst>
      <p:ext uri="{BB962C8B-B14F-4D97-AF65-F5344CB8AC3E}">
        <p14:creationId xmlns:p14="http://schemas.microsoft.com/office/powerpoint/2010/main" val="314621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FB3C9D-DAA0-4304-BCC2-3013361AC7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6983" y="5808448"/>
            <a:ext cx="2145117" cy="931961"/>
          </a:xfrm>
          <a:prstGeom prst="rect">
            <a:avLst/>
          </a:prstGeom>
        </p:spPr>
      </p:pic>
      <p:pic>
        <p:nvPicPr>
          <p:cNvPr id="7" name="Picture 2" descr="http://democracycollaborative.org/sites/clone.community-wealth.org/files/8508UH_CORP_2CP_V3.jpg">
            <a:extLst>
              <a:ext uri="{FF2B5EF4-FFF2-40B4-BE49-F238E27FC236}">
                <a16:creationId xmlns:a16="http://schemas.microsoft.com/office/drawing/2014/main" id="{749D76BD-5C05-4EFC-B2D8-376BABF67C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250" y="5740963"/>
            <a:ext cx="956313" cy="10669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media.licdn.com/mpr/mpr/shrink_200_200/p/6/000/2cb/202/20f6698.png">
            <a:extLst>
              <a:ext uri="{FF2B5EF4-FFF2-40B4-BE49-F238E27FC236}">
                <a16:creationId xmlns:a16="http://schemas.microsoft.com/office/drawing/2014/main" id="{5444378E-44F4-4F58-AEE3-2DB1F6ED15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3250" y="5692998"/>
            <a:ext cx="1162862" cy="11628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820C2B-57E1-468F-8EFE-D17E9C1586E2}"/>
              </a:ext>
            </a:extLst>
          </p:cNvPr>
          <p:cNvSpPr txBox="1"/>
          <p:nvPr/>
        </p:nvSpPr>
        <p:spPr>
          <a:xfrm>
            <a:off x="1071154" y="923109"/>
            <a:ext cx="457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Google Shape;293;p11">
            <a:extLst>
              <a:ext uri="{FF2B5EF4-FFF2-40B4-BE49-F238E27FC236}">
                <a16:creationId xmlns:a16="http://schemas.microsoft.com/office/drawing/2014/main" id="{1BB0DEEB-3EBA-AD8C-7B66-13922B536FE1}"/>
              </a:ext>
            </a:extLst>
          </p:cNvPr>
          <p:cNvSpPr txBox="1"/>
          <p:nvPr/>
        </p:nvSpPr>
        <p:spPr>
          <a:xfrm>
            <a:off x="2560385" y="1323219"/>
            <a:ext cx="7071231" cy="1754326"/>
          </a:xfrm>
          <a:prstGeom prst="rect">
            <a:avLst/>
          </a:prstGeom>
          <a:noFill/>
          <a:ln>
            <a:noFill/>
          </a:ln>
        </p:spPr>
        <p:txBody>
          <a:bodyPr spcFirstLastPara="1" wrap="square" lIns="91425" tIns="45700" rIns="91425" bIns="45700" anchor="t" anchorCtr="0">
            <a:spAutoFit/>
          </a:bodyPr>
          <a:lstStyle/>
          <a:p>
            <a:pPr marL="342900" indent="-342900">
              <a:buClr>
                <a:srgbClr val="000000"/>
              </a:buClr>
              <a:buSzPts val="1800"/>
              <a:buFont typeface="Arial"/>
              <a:buChar char="•"/>
            </a:pPr>
            <a:r>
              <a:rPr lang="en-US" kern="0" dirty="0">
                <a:solidFill>
                  <a:srgbClr val="000000"/>
                </a:solidFill>
                <a:latin typeface="Arial"/>
                <a:ea typeface="Arial"/>
                <a:cs typeface="Arial"/>
                <a:sym typeface="Arial"/>
              </a:rPr>
              <a:t>Open-source enterprise search platform built on Apache Lucene</a:t>
            </a:r>
            <a:endParaRPr sz="1400" kern="0" dirty="0">
              <a:solidFill>
                <a:srgbClr val="000000"/>
              </a:solidFill>
              <a:latin typeface="Arial"/>
              <a:cs typeface="Arial"/>
              <a:sym typeface="Arial"/>
            </a:endParaRPr>
          </a:p>
          <a:p>
            <a:pPr marL="342900" indent="-228600">
              <a:buClr>
                <a:srgbClr val="000000"/>
              </a:buClr>
              <a:buSzPts val="1800"/>
              <a:buFont typeface="Arial"/>
              <a:buNone/>
            </a:pPr>
            <a:endParaRPr kern="0" dirty="0">
              <a:solidFill>
                <a:srgbClr val="000000"/>
              </a:solidFill>
              <a:latin typeface="Arial"/>
              <a:ea typeface="Arial"/>
              <a:cs typeface="Arial"/>
              <a:sym typeface="Arial"/>
            </a:endParaRPr>
          </a:p>
          <a:p>
            <a:pPr marL="342900" indent="-342900">
              <a:buClr>
                <a:srgbClr val="000000"/>
              </a:buClr>
              <a:buSzPts val="1800"/>
              <a:buFont typeface="Arial"/>
              <a:buChar char="•"/>
            </a:pPr>
            <a:r>
              <a:rPr lang="en-US" kern="0" dirty="0">
                <a:solidFill>
                  <a:srgbClr val="000000"/>
                </a:solidFill>
                <a:latin typeface="Arial"/>
                <a:ea typeface="Arial"/>
                <a:cs typeface="Arial"/>
                <a:sym typeface="Arial"/>
              </a:rPr>
              <a:t>Highly reliable, scalable, fault tolerant</a:t>
            </a:r>
            <a:endParaRPr sz="1400" kern="0" dirty="0">
              <a:solidFill>
                <a:srgbClr val="000000"/>
              </a:solidFill>
              <a:latin typeface="Arial"/>
              <a:cs typeface="Arial"/>
              <a:sym typeface="Arial"/>
            </a:endParaRPr>
          </a:p>
          <a:p>
            <a:pPr marL="342900" indent="-228600">
              <a:buClr>
                <a:srgbClr val="000000"/>
              </a:buClr>
              <a:buSzPts val="1800"/>
              <a:buFont typeface="Arial"/>
              <a:buNone/>
            </a:pPr>
            <a:endParaRPr kern="0" dirty="0">
              <a:solidFill>
                <a:srgbClr val="000000"/>
              </a:solidFill>
              <a:latin typeface="Arial"/>
              <a:ea typeface="Arial"/>
              <a:cs typeface="Arial"/>
              <a:sym typeface="Arial"/>
            </a:endParaRPr>
          </a:p>
          <a:p>
            <a:pPr marL="342900" indent="-342900">
              <a:buClr>
                <a:srgbClr val="000000"/>
              </a:buClr>
              <a:buSzPts val="1800"/>
              <a:buFont typeface="Arial"/>
              <a:buChar char="•"/>
            </a:pPr>
            <a:r>
              <a:rPr lang="en-US" kern="0" dirty="0">
                <a:solidFill>
                  <a:srgbClr val="000000"/>
                </a:solidFill>
                <a:latin typeface="Arial"/>
                <a:ea typeface="Arial"/>
                <a:cs typeface="Arial"/>
                <a:sym typeface="Arial"/>
              </a:rPr>
              <a:t>Distributed indexing, replication, and load-balanced querying</a:t>
            </a:r>
            <a:endParaRPr sz="1400" kern="0" dirty="0">
              <a:solidFill>
                <a:srgbClr val="000000"/>
              </a:solidFill>
              <a:latin typeface="Arial"/>
              <a:cs typeface="Arial"/>
              <a:sym typeface="Arial"/>
            </a:endParaRPr>
          </a:p>
          <a:p>
            <a:pPr>
              <a:buClr>
                <a:srgbClr val="000000"/>
              </a:buClr>
              <a:buFont typeface="Arial"/>
              <a:buNone/>
            </a:pPr>
            <a:endParaRPr kern="0" dirty="0">
              <a:solidFill>
                <a:srgbClr val="000000"/>
              </a:solidFill>
              <a:latin typeface="Arial"/>
              <a:ea typeface="Arial"/>
              <a:cs typeface="Arial"/>
              <a:sym typeface="Arial"/>
            </a:endParaRPr>
          </a:p>
        </p:txBody>
      </p:sp>
      <p:pic>
        <p:nvPicPr>
          <p:cNvPr id="4" name="Google Shape;292;p11">
            <a:extLst>
              <a:ext uri="{FF2B5EF4-FFF2-40B4-BE49-F238E27FC236}">
                <a16:creationId xmlns:a16="http://schemas.microsoft.com/office/drawing/2014/main" id="{A8818ADC-38EC-29EB-819F-A00D8433C405}"/>
              </a:ext>
            </a:extLst>
          </p:cNvPr>
          <p:cNvPicPr preferRelativeResize="0"/>
          <p:nvPr/>
        </p:nvPicPr>
        <p:blipFill rotWithShape="1">
          <a:blip r:embed="rId5">
            <a:alphaModFix/>
          </a:blip>
          <a:srcRect l="1586" t="19317" r="5897" b="8128"/>
          <a:stretch/>
        </p:blipFill>
        <p:spPr>
          <a:xfrm>
            <a:off x="2560385" y="3289663"/>
            <a:ext cx="6405539" cy="1697232"/>
          </a:xfrm>
          <a:prstGeom prst="rect">
            <a:avLst/>
          </a:prstGeom>
          <a:noFill/>
          <a:ln>
            <a:noFill/>
          </a:ln>
        </p:spPr>
      </p:pic>
      <p:sp>
        <p:nvSpPr>
          <p:cNvPr id="5" name="Google Shape;287;p11">
            <a:extLst>
              <a:ext uri="{FF2B5EF4-FFF2-40B4-BE49-F238E27FC236}">
                <a16:creationId xmlns:a16="http://schemas.microsoft.com/office/drawing/2014/main" id="{708DF8E8-7C07-602D-7D57-CC911326C459}"/>
              </a:ext>
            </a:extLst>
          </p:cNvPr>
          <p:cNvSpPr txBox="1">
            <a:spLocks noGrp="1"/>
          </p:cNvSpPr>
          <p:nvPr>
            <p:ph type="title"/>
          </p:nvPr>
        </p:nvSpPr>
        <p:spPr>
          <a:xfrm>
            <a:off x="1737360" y="383379"/>
            <a:ext cx="8717280" cy="344710"/>
          </a:xfrm>
          <a:prstGeom prst="rect">
            <a:avLst/>
          </a:prstGeom>
          <a:noFill/>
          <a:ln>
            <a:noFill/>
          </a:ln>
        </p:spPr>
        <p:txBody>
          <a:bodyPr spcFirstLastPara="1" wrap="square" lIns="0" tIns="0" rIns="0" bIns="0" anchor="b" anchorCtr="0">
            <a:spAutoFit/>
          </a:bodyPr>
          <a:lstStyle/>
          <a:p>
            <a:pPr marL="0" lvl="0" indent="0" rtl="0">
              <a:lnSpc>
                <a:spcPct val="80000"/>
              </a:lnSpc>
              <a:spcBef>
                <a:spcPts val="0"/>
              </a:spcBef>
              <a:spcAft>
                <a:spcPts val="0"/>
              </a:spcAft>
              <a:buNone/>
            </a:pPr>
            <a:r>
              <a:rPr lang="en-US" sz="2800" dirty="0">
                <a:latin typeface="+mn-lt"/>
              </a:rPr>
              <a:t>Apache </a:t>
            </a:r>
            <a:r>
              <a:rPr lang="en-US" sz="2800" dirty="0" err="1">
                <a:latin typeface="+mn-lt"/>
              </a:rPr>
              <a:t>Solr</a:t>
            </a:r>
            <a:r>
              <a:rPr lang="en-US" sz="2800" dirty="0">
                <a:latin typeface="+mn-lt"/>
              </a:rPr>
              <a:t> – the open-source software under the hood</a:t>
            </a:r>
            <a:endParaRPr sz="2800" dirty="0">
              <a:latin typeface="+mn-lt"/>
            </a:endParaRPr>
          </a:p>
        </p:txBody>
      </p:sp>
    </p:spTree>
    <p:extLst>
      <p:ext uri="{BB962C8B-B14F-4D97-AF65-F5344CB8AC3E}">
        <p14:creationId xmlns:p14="http://schemas.microsoft.com/office/powerpoint/2010/main" val="126040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FB3C9D-DAA0-4304-BCC2-3013361AC7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6983" y="5808448"/>
            <a:ext cx="2145117" cy="931961"/>
          </a:xfrm>
          <a:prstGeom prst="rect">
            <a:avLst/>
          </a:prstGeom>
        </p:spPr>
      </p:pic>
      <p:pic>
        <p:nvPicPr>
          <p:cNvPr id="7" name="Picture 2" descr="http://democracycollaborative.org/sites/clone.community-wealth.org/files/8508UH_CORP_2CP_V3.jpg">
            <a:extLst>
              <a:ext uri="{FF2B5EF4-FFF2-40B4-BE49-F238E27FC236}">
                <a16:creationId xmlns:a16="http://schemas.microsoft.com/office/drawing/2014/main" id="{749D76BD-5C05-4EFC-B2D8-376BABF67C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250" y="5740963"/>
            <a:ext cx="956313" cy="10669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media.licdn.com/mpr/mpr/shrink_200_200/p/6/000/2cb/202/20f6698.png">
            <a:extLst>
              <a:ext uri="{FF2B5EF4-FFF2-40B4-BE49-F238E27FC236}">
                <a16:creationId xmlns:a16="http://schemas.microsoft.com/office/drawing/2014/main" id="{5444378E-44F4-4F58-AEE3-2DB1F6ED15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3250" y="5692998"/>
            <a:ext cx="1162862" cy="11628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820C2B-57E1-468F-8EFE-D17E9C1586E2}"/>
              </a:ext>
            </a:extLst>
          </p:cNvPr>
          <p:cNvSpPr txBox="1"/>
          <p:nvPr/>
        </p:nvSpPr>
        <p:spPr>
          <a:xfrm>
            <a:off x="1071154" y="923109"/>
            <a:ext cx="457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815EFDBF-31B0-BD60-9F1B-F7F382EB406E}"/>
              </a:ext>
            </a:extLst>
          </p:cNvPr>
          <p:cNvGrpSpPr/>
          <p:nvPr/>
        </p:nvGrpSpPr>
        <p:grpSpPr>
          <a:xfrm>
            <a:off x="622135" y="899061"/>
            <a:ext cx="10800337" cy="4613466"/>
            <a:chOff x="230244" y="864225"/>
            <a:chExt cx="8872345" cy="3789906"/>
          </a:xfrm>
        </p:grpSpPr>
        <p:grpSp>
          <p:nvGrpSpPr>
            <p:cNvPr id="4" name="Google Shape;301;p12">
              <a:extLst>
                <a:ext uri="{FF2B5EF4-FFF2-40B4-BE49-F238E27FC236}">
                  <a16:creationId xmlns:a16="http://schemas.microsoft.com/office/drawing/2014/main" id="{845A52A2-B4D1-DE0A-105C-988ABE38F306}"/>
                </a:ext>
              </a:extLst>
            </p:cNvPr>
            <p:cNvGrpSpPr/>
            <p:nvPr/>
          </p:nvGrpSpPr>
          <p:grpSpPr>
            <a:xfrm>
              <a:off x="2622588" y="888086"/>
              <a:ext cx="3898824" cy="3766045"/>
              <a:chOff x="2302446" y="855194"/>
              <a:chExt cx="3885207" cy="3752892"/>
            </a:xfrm>
          </p:grpSpPr>
          <p:pic>
            <p:nvPicPr>
              <p:cNvPr id="16" name="Google Shape;302;p12">
                <a:extLst>
                  <a:ext uri="{FF2B5EF4-FFF2-40B4-BE49-F238E27FC236}">
                    <a16:creationId xmlns:a16="http://schemas.microsoft.com/office/drawing/2014/main" id="{1441CC19-8AEB-8983-4CAE-235635439688}"/>
                  </a:ext>
                </a:extLst>
              </p:cNvPr>
              <p:cNvPicPr preferRelativeResize="0"/>
              <p:nvPr/>
            </p:nvPicPr>
            <p:blipFill rotWithShape="1">
              <a:blip r:embed="rId5">
                <a:alphaModFix/>
              </a:blip>
              <a:srcRect/>
              <a:stretch/>
            </p:blipFill>
            <p:spPr>
              <a:xfrm>
                <a:off x="2361651" y="911837"/>
                <a:ext cx="3766797" cy="3639606"/>
              </a:xfrm>
              <a:prstGeom prst="rect">
                <a:avLst/>
              </a:prstGeom>
              <a:noFill/>
              <a:ln>
                <a:noFill/>
              </a:ln>
            </p:spPr>
          </p:pic>
          <p:sp>
            <p:nvSpPr>
              <p:cNvPr id="17" name="Google Shape;303;p12">
                <a:extLst>
                  <a:ext uri="{FF2B5EF4-FFF2-40B4-BE49-F238E27FC236}">
                    <a16:creationId xmlns:a16="http://schemas.microsoft.com/office/drawing/2014/main" id="{3EC9BC99-CF91-6006-FB65-680E9DCDB03B}"/>
                  </a:ext>
                </a:extLst>
              </p:cNvPr>
              <p:cNvSpPr/>
              <p:nvPr/>
            </p:nvSpPr>
            <p:spPr>
              <a:xfrm>
                <a:off x="2302446" y="855194"/>
                <a:ext cx="1065704" cy="559166"/>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spcBef>
                    <a:spcPts val="0"/>
                  </a:spcBef>
                  <a:spcAft>
                    <a:spcPts val="0"/>
                  </a:spcAft>
                  <a:buNone/>
                </a:pPr>
                <a:endParaRPr sz="1200">
                  <a:solidFill>
                    <a:srgbClr val="FFFFFF"/>
                  </a:solidFill>
                  <a:latin typeface="Roboto"/>
                  <a:ea typeface="Roboto"/>
                  <a:cs typeface="Roboto"/>
                  <a:sym typeface="Roboto"/>
                </a:endParaRPr>
              </a:p>
            </p:txBody>
          </p:sp>
          <p:sp>
            <p:nvSpPr>
              <p:cNvPr id="18" name="Google Shape;304;p12">
                <a:extLst>
                  <a:ext uri="{FF2B5EF4-FFF2-40B4-BE49-F238E27FC236}">
                    <a16:creationId xmlns:a16="http://schemas.microsoft.com/office/drawing/2014/main" id="{31E333B8-D6DF-50E0-F9AC-8299A738FA0C}"/>
                  </a:ext>
                </a:extLst>
              </p:cNvPr>
              <p:cNvSpPr/>
              <p:nvPr/>
            </p:nvSpPr>
            <p:spPr>
              <a:xfrm>
                <a:off x="5677174" y="855194"/>
                <a:ext cx="451274" cy="618371"/>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spcBef>
                    <a:spcPts val="0"/>
                  </a:spcBef>
                  <a:spcAft>
                    <a:spcPts val="0"/>
                  </a:spcAft>
                  <a:buNone/>
                </a:pPr>
                <a:endParaRPr sz="1200">
                  <a:solidFill>
                    <a:srgbClr val="FFFFFF"/>
                  </a:solidFill>
                  <a:latin typeface="Roboto"/>
                  <a:ea typeface="Roboto"/>
                  <a:cs typeface="Roboto"/>
                  <a:sym typeface="Roboto"/>
                </a:endParaRPr>
              </a:p>
            </p:txBody>
          </p:sp>
          <p:sp>
            <p:nvSpPr>
              <p:cNvPr id="19" name="Google Shape;305;p12">
                <a:extLst>
                  <a:ext uri="{FF2B5EF4-FFF2-40B4-BE49-F238E27FC236}">
                    <a16:creationId xmlns:a16="http://schemas.microsoft.com/office/drawing/2014/main" id="{A3F43AF0-DDEC-3B58-418C-737D3BC730EA}"/>
                  </a:ext>
                </a:extLst>
              </p:cNvPr>
              <p:cNvSpPr/>
              <p:nvPr/>
            </p:nvSpPr>
            <p:spPr>
              <a:xfrm>
                <a:off x="2486642" y="1901163"/>
                <a:ext cx="1427516" cy="670587"/>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spcBef>
                    <a:spcPts val="0"/>
                  </a:spcBef>
                  <a:spcAft>
                    <a:spcPts val="0"/>
                  </a:spcAft>
                  <a:buNone/>
                </a:pPr>
                <a:endParaRPr sz="1200">
                  <a:solidFill>
                    <a:srgbClr val="FFFFFF"/>
                  </a:solidFill>
                  <a:latin typeface="Roboto"/>
                  <a:ea typeface="Roboto"/>
                  <a:cs typeface="Roboto"/>
                  <a:sym typeface="Roboto"/>
                </a:endParaRPr>
              </a:p>
            </p:txBody>
          </p:sp>
          <p:sp>
            <p:nvSpPr>
              <p:cNvPr id="20" name="Google Shape;306;p12">
                <a:extLst>
                  <a:ext uri="{FF2B5EF4-FFF2-40B4-BE49-F238E27FC236}">
                    <a16:creationId xmlns:a16="http://schemas.microsoft.com/office/drawing/2014/main" id="{0747B8A6-8997-7B9D-E1B4-B42946FBEB78}"/>
                  </a:ext>
                </a:extLst>
              </p:cNvPr>
              <p:cNvSpPr/>
              <p:nvPr/>
            </p:nvSpPr>
            <p:spPr>
              <a:xfrm>
                <a:off x="5433773" y="1644604"/>
                <a:ext cx="753880" cy="348656"/>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spcBef>
                    <a:spcPts val="0"/>
                  </a:spcBef>
                  <a:spcAft>
                    <a:spcPts val="0"/>
                  </a:spcAft>
                  <a:buNone/>
                </a:pPr>
                <a:endParaRPr sz="1200">
                  <a:solidFill>
                    <a:srgbClr val="FFFFFF"/>
                  </a:solidFill>
                  <a:latin typeface="Roboto"/>
                  <a:ea typeface="Roboto"/>
                  <a:cs typeface="Roboto"/>
                  <a:sym typeface="Roboto"/>
                </a:endParaRPr>
              </a:p>
            </p:txBody>
          </p:sp>
          <p:sp>
            <p:nvSpPr>
              <p:cNvPr id="21" name="Google Shape;307;p12">
                <a:extLst>
                  <a:ext uri="{FF2B5EF4-FFF2-40B4-BE49-F238E27FC236}">
                    <a16:creationId xmlns:a16="http://schemas.microsoft.com/office/drawing/2014/main" id="{2484DDB5-A155-31E8-A29B-ADDE7B98A3C4}"/>
                  </a:ext>
                </a:extLst>
              </p:cNvPr>
              <p:cNvSpPr/>
              <p:nvPr/>
            </p:nvSpPr>
            <p:spPr>
              <a:xfrm>
                <a:off x="2361651" y="2966866"/>
                <a:ext cx="1315684" cy="594210"/>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spcBef>
                    <a:spcPts val="0"/>
                  </a:spcBef>
                  <a:spcAft>
                    <a:spcPts val="0"/>
                  </a:spcAft>
                  <a:buNone/>
                </a:pPr>
                <a:endParaRPr sz="1200">
                  <a:solidFill>
                    <a:srgbClr val="FFFFFF"/>
                  </a:solidFill>
                  <a:latin typeface="Roboto"/>
                  <a:ea typeface="Roboto"/>
                  <a:cs typeface="Roboto"/>
                  <a:sym typeface="Roboto"/>
                </a:endParaRPr>
              </a:p>
            </p:txBody>
          </p:sp>
          <p:sp>
            <p:nvSpPr>
              <p:cNvPr id="22" name="Google Shape;308;p12">
                <a:extLst>
                  <a:ext uri="{FF2B5EF4-FFF2-40B4-BE49-F238E27FC236}">
                    <a16:creationId xmlns:a16="http://schemas.microsoft.com/office/drawing/2014/main" id="{6150029D-294A-972E-A60B-AA01C593C366}"/>
                  </a:ext>
                </a:extLst>
              </p:cNvPr>
              <p:cNvSpPr/>
              <p:nvPr/>
            </p:nvSpPr>
            <p:spPr>
              <a:xfrm>
                <a:off x="5052224" y="2749778"/>
                <a:ext cx="1135429" cy="677577"/>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spcBef>
                    <a:spcPts val="0"/>
                  </a:spcBef>
                  <a:spcAft>
                    <a:spcPts val="0"/>
                  </a:spcAft>
                  <a:buNone/>
                </a:pPr>
                <a:endParaRPr sz="1200">
                  <a:solidFill>
                    <a:srgbClr val="FFFFFF"/>
                  </a:solidFill>
                  <a:latin typeface="Roboto"/>
                  <a:ea typeface="Roboto"/>
                  <a:cs typeface="Roboto"/>
                  <a:sym typeface="Roboto"/>
                </a:endParaRPr>
              </a:p>
            </p:txBody>
          </p:sp>
          <p:sp>
            <p:nvSpPr>
              <p:cNvPr id="23" name="Google Shape;309;p12">
                <a:extLst>
                  <a:ext uri="{FF2B5EF4-FFF2-40B4-BE49-F238E27FC236}">
                    <a16:creationId xmlns:a16="http://schemas.microsoft.com/office/drawing/2014/main" id="{3B239861-BB93-A0C9-A984-F9D32E2E7B34}"/>
                  </a:ext>
                </a:extLst>
              </p:cNvPr>
              <p:cNvSpPr/>
              <p:nvPr/>
            </p:nvSpPr>
            <p:spPr>
              <a:xfrm>
                <a:off x="4993019" y="3618129"/>
                <a:ext cx="1135429" cy="427598"/>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spcBef>
                    <a:spcPts val="0"/>
                  </a:spcBef>
                  <a:spcAft>
                    <a:spcPts val="0"/>
                  </a:spcAft>
                  <a:buNone/>
                </a:pPr>
                <a:endParaRPr sz="1200">
                  <a:solidFill>
                    <a:srgbClr val="FFFFFF"/>
                  </a:solidFill>
                  <a:latin typeface="Roboto"/>
                  <a:ea typeface="Roboto"/>
                  <a:cs typeface="Roboto"/>
                  <a:sym typeface="Roboto"/>
                </a:endParaRPr>
              </a:p>
            </p:txBody>
          </p:sp>
          <p:sp>
            <p:nvSpPr>
              <p:cNvPr id="24" name="Google Shape;310;p12">
                <a:extLst>
                  <a:ext uri="{FF2B5EF4-FFF2-40B4-BE49-F238E27FC236}">
                    <a16:creationId xmlns:a16="http://schemas.microsoft.com/office/drawing/2014/main" id="{6DB3EE66-F333-27CE-4EC2-CA74A4C3651F}"/>
                  </a:ext>
                </a:extLst>
              </p:cNvPr>
              <p:cNvSpPr/>
              <p:nvPr/>
            </p:nvSpPr>
            <p:spPr>
              <a:xfrm>
                <a:off x="4993019" y="4045727"/>
                <a:ext cx="1194634" cy="562359"/>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spcBef>
                    <a:spcPts val="0"/>
                  </a:spcBef>
                  <a:spcAft>
                    <a:spcPts val="0"/>
                  </a:spcAft>
                  <a:buNone/>
                </a:pPr>
                <a:endParaRPr sz="1200">
                  <a:solidFill>
                    <a:srgbClr val="FFFFFF"/>
                  </a:solidFill>
                  <a:latin typeface="Roboto"/>
                  <a:ea typeface="Roboto"/>
                  <a:cs typeface="Roboto"/>
                  <a:sym typeface="Roboto"/>
                </a:endParaRPr>
              </a:p>
            </p:txBody>
          </p:sp>
        </p:grpSp>
        <p:sp>
          <p:nvSpPr>
            <p:cNvPr id="5" name="Google Shape;311;p12">
              <a:extLst>
                <a:ext uri="{FF2B5EF4-FFF2-40B4-BE49-F238E27FC236}">
                  <a16:creationId xmlns:a16="http://schemas.microsoft.com/office/drawing/2014/main" id="{E783D640-FCB2-3A4F-0BBF-F26042E57806}"/>
                </a:ext>
              </a:extLst>
            </p:cNvPr>
            <p:cNvSpPr txBox="1"/>
            <p:nvPr/>
          </p:nvSpPr>
          <p:spPr>
            <a:xfrm>
              <a:off x="5997474" y="864225"/>
              <a:ext cx="305906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Synonyms are suggested to users when search terms are entered and are included with the system.  Local instance can replace the list with their own, or augment existing synonyms with additional terms.</a:t>
              </a:r>
              <a:endParaRPr/>
            </a:p>
          </p:txBody>
        </p:sp>
        <p:sp>
          <p:nvSpPr>
            <p:cNvPr id="9" name="Google Shape;312;p12">
              <a:extLst>
                <a:ext uri="{FF2B5EF4-FFF2-40B4-BE49-F238E27FC236}">
                  <a16:creationId xmlns:a16="http://schemas.microsoft.com/office/drawing/2014/main" id="{4B6FE43C-5C6E-EDA5-70BE-46FE12CF2EB2}"/>
                </a:ext>
              </a:extLst>
            </p:cNvPr>
            <p:cNvSpPr txBox="1"/>
            <p:nvPr/>
          </p:nvSpPr>
          <p:spPr>
            <a:xfrm>
              <a:off x="230244" y="994409"/>
              <a:ext cx="353907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dirty="0">
                  <a:solidFill>
                    <a:schemeClr val="dk1"/>
                  </a:solidFill>
                  <a:latin typeface="Arial"/>
                  <a:ea typeface="Arial"/>
                  <a:cs typeface="Arial"/>
                  <a:sym typeface="Arial"/>
                </a:rPr>
                <a:t>Patient demographics, including name, DOB, and MRN are pushed into the EMERSE database nightly from the patient registration system.</a:t>
              </a:r>
              <a:endParaRPr dirty="0"/>
            </a:p>
          </p:txBody>
        </p:sp>
        <p:sp>
          <p:nvSpPr>
            <p:cNvPr id="10" name="Google Shape;313;p12">
              <a:extLst>
                <a:ext uri="{FF2B5EF4-FFF2-40B4-BE49-F238E27FC236}">
                  <a16:creationId xmlns:a16="http://schemas.microsoft.com/office/drawing/2014/main" id="{2D0DCDCE-7DEC-2E42-F8D1-4132921B1B17}"/>
                </a:ext>
              </a:extLst>
            </p:cNvPr>
            <p:cNvSpPr txBox="1"/>
            <p:nvPr/>
          </p:nvSpPr>
          <p:spPr>
            <a:xfrm>
              <a:off x="5461593" y="3473053"/>
              <a:ext cx="364099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Additional processes can occur here, including concatenating other important data to a clinical note such as billing codes, problem lists, and medication lists.  This helps provide a more accurate picture about a patient at the time the clinical encounter (and note generation), occurred, and can be helpful for those searching and reviewing clinical documents within EMERSE.</a:t>
              </a:r>
              <a:endParaRPr/>
            </a:p>
          </p:txBody>
        </p:sp>
        <p:sp>
          <p:nvSpPr>
            <p:cNvPr id="11" name="Google Shape;314;p12">
              <a:extLst>
                <a:ext uri="{FF2B5EF4-FFF2-40B4-BE49-F238E27FC236}">
                  <a16:creationId xmlns:a16="http://schemas.microsoft.com/office/drawing/2014/main" id="{AD194929-3B73-D942-B5A2-4ABDE50C7DDF}"/>
                </a:ext>
              </a:extLst>
            </p:cNvPr>
            <p:cNvSpPr txBox="1"/>
            <p:nvPr/>
          </p:nvSpPr>
          <p:spPr>
            <a:xfrm>
              <a:off x="1190692" y="2084102"/>
              <a:ext cx="308789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Very little needs to be changed within EMERSE itself.  Most customization can be done within the existing database tables.</a:t>
              </a:r>
              <a:endParaRPr/>
            </a:p>
          </p:txBody>
        </p:sp>
        <p:sp>
          <p:nvSpPr>
            <p:cNvPr id="12" name="Google Shape;315;p12">
              <a:extLst>
                <a:ext uri="{FF2B5EF4-FFF2-40B4-BE49-F238E27FC236}">
                  <a16:creationId xmlns:a16="http://schemas.microsoft.com/office/drawing/2014/main" id="{F7B0C973-6204-6F71-BB31-1DD494847594}"/>
                </a:ext>
              </a:extLst>
            </p:cNvPr>
            <p:cNvSpPr txBox="1"/>
            <p:nvPr/>
          </p:nvSpPr>
          <p:spPr>
            <a:xfrm>
              <a:off x="618371" y="1466983"/>
              <a:ext cx="387653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dirty="0">
                  <a:solidFill>
                    <a:schemeClr val="dk1"/>
                  </a:solidFill>
                  <a:latin typeface="Arial"/>
                  <a:ea typeface="Arial"/>
                  <a:cs typeface="Arial"/>
                  <a:sym typeface="Arial"/>
                </a:rPr>
                <a:t>The EMERSE database contains elements need for the application, such as user settings, patient demographics and other meta-data, research project status information, and audit logs.</a:t>
              </a:r>
              <a:endParaRPr dirty="0"/>
            </a:p>
          </p:txBody>
        </p:sp>
        <p:sp>
          <p:nvSpPr>
            <p:cNvPr id="13" name="Google Shape;316;p12">
              <a:extLst>
                <a:ext uri="{FF2B5EF4-FFF2-40B4-BE49-F238E27FC236}">
                  <a16:creationId xmlns:a16="http://schemas.microsoft.com/office/drawing/2014/main" id="{C0F504AF-1915-347D-7232-73D5CFD2745E}"/>
                </a:ext>
              </a:extLst>
            </p:cNvPr>
            <p:cNvSpPr txBox="1"/>
            <p:nvPr/>
          </p:nvSpPr>
          <p:spPr>
            <a:xfrm>
              <a:off x="931782" y="2800118"/>
              <a:ext cx="358739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Solr is the indexing component, set to run each morning and performing incremental updates only on documents that have been added or changed.  It stores a local copy of each document to allow for rapid runtime functionality.</a:t>
              </a:r>
              <a:endParaRPr/>
            </a:p>
          </p:txBody>
        </p:sp>
        <p:sp>
          <p:nvSpPr>
            <p:cNvPr id="14" name="Google Shape;317;p12">
              <a:extLst>
                <a:ext uri="{FF2B5EF4-FFF2-40B4-BE49-F238E27FC236}">
                  <a16:creationId xmlns:a16="http://schemas.microsoft.com/office/drawing/2014/main" id="{A04E15AC-C195-8042-F53C-0A4050BE25E3}"/>
                </a:ext>
              </a:extLst>
            </p:cNvPr>
            <p:cNvSpPr txBox="1"/>
            <p:nvPr/>
          </p:nvSpPr>
          <p:spPr>
            <a:xfrm>
              <a:off x="6514834" y="2049013"/>
              <a:ext cx="254170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LDAP is used for login, but users must still complete an “attestation” for each EMERSE session.</a:t>
              </a:r>
              <a:endParaRPr/>
            </a:p>
          </p:txBody>
        </p:sp>
        <p:sp>
          <p:nvSpPr>
            <p:cNvPr id="15" name="Google Shape;318;p12">
              <a:extLst>
                <a:ext uri="{FF2B5EF4-FFF2-40B4-BE49-F238E27FC236}">
                  <a16:creationId xmlns:a16="http://schemas.microsoft.com/office/drawing/2014/main" id="{726861AF-78E7-40C5-6615-D9E4465DD66B}"/>
                </a:ext>
              </a:extLst>
            </p:cNvPr>
            <p:cNvSpPr txBox="1"/>
            <p:nvPr/>
          </p:nvSpPr>
          <p:spPr>
            <a:xfrm>
              <a:off x="592059" y="3615754"/>
              <a:ext cx="269025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Apache Camel, an open-source integration framework, is used to extract documents from the Enterprise Data Warehouse and into Solr for indexing</a:t>
              </a:r>
              <a:endParaRPr/>
            </a:p>
          </p:txBody>
        </p:sp>
      </p:grpSp>
      <p:sp>
        <p:nvSpPr>
          <p:cNvPr id="25" name="Google Shape;287;p11">
            <a:extLst>
              <a:ext uri="{FF2B5EF4-FFF2-40B4-BE49-F238E27FC236}">
                <a16:creationId xmlns:a16="http://schemas.microsoft.com/office/drawing/2014/main" id="{211F3D63-FF0E-93F9-F0F6-1078AB75E0EB}"/>
              </a:ext>
            </a:extLst>
          </p:cNvPr>
          <p:cNvSpPr txBox="1">
            <a:spLocks noGrp="1"/>
          </p:cNvSpPr>
          <p:nvPr>
            <p:ph type="title"/>
          </p:nvPr>
        </p:nvSpPr>
        <p:spPr>
          <a:xfrm>
            <a:off x="1737360" y="229289"/>
            <a:ext cx="8717280" cy="344710"/>
          </a:xfrm>
          <a:prstGeom prst="rect">
            <a:avLst/>
          </a:prstGeom>
          <a:noFill/>
          <a:ln>
            <a:noFill/>
          </a:ln>
        </p:spPr>
        <p:txBody>
          <a:bodyPr spcFirstLastPara="1" wrap="square" lIns="0" tIns="0" rIns="0" bIns="0" anchor="b" anchorCtr="0">
            <a:spAutoFit/>
          </a:bodyPr>
          <a:lstStyle/>
          <a:p>
            <a:pPr marL="0" lvl="0" indent="0" rtl="0">
              <a:lnSpc>
                <a:spcPct val="80000"/>
              </a:lnSpc>
              <a:spcBef>
                <a:spcPts val="0"/>
              </a:spcBef>
              <a:spcAft>
                <a:spcPts val="0"/>
              </a:spcAft>
              <a:buNone/>
            </a:pPr>
            <a:r>
              <a:rPr lang="en-US" sz="2800" dirty="0">
                <a:latin typeface="+mn-lt"/>
              </a:rPr>
              <a:t>EMERSE Architecture – Process View</a:t>
            </a:r>
            <a:endParaRPr sz="2800" dirty="0">
              <a:latin typeface="+mn-lt"/>
            </a:endParaRPr>
          </a:p>
        </p:txBody>
      </p:sp>
    </p:spTree>
    <p:extLst>
      <p:ext uri="{BB962C8B-B14F-4D97-AF65-F5344CB8AC3E}">
        <p14:creationId xmlns:p14="http://schemas.microsoft.com/office/powerpoint/2010/main" val="3646188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FB3C9D-DAA0-4304-BCC2-3013361AC7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6983" y="5808448"/>
            <a:ext cx="2145117" cy="931961"/>
          </a:xfrm>
          <a:prstGeom prst="rect">
            <a:avLst/>
          </a:prstGeom>
        </p:spPr>
      </p:pic>
      <p:pic>
        <p:nvPicPr>
          <p:cNvPr id="7" name="Picture 2" descr="http://democracycollaborative.org/sites/clone.community-wealth.org/files/8508UH_CORP_2CP_V3.jpg">
            <a:extLst>
              <a:ext uri="{FF2B5EF4-FFF2-40B4-BE49-F238E27FC236}">
                <a16:creationId xmlns:a16="http://schemas.microsoft.com/office/drawing/2014/main" id="{749D76BD-5C05-4EFC-B2D8-376BABF67C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250" y="5740963"/>
            <a:ext cx="956313" cy="10669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media.licdn.com/mpr/mpr/shrink_200_200/p/6/000/2cb/202/20f6698.png">
            <a:extLst>
              <a:ext uri="{FF2B5EF4-FFF2-40B4-BE49-F238E27FC236}">
                <a16:creationId xmlns:a16="http://schemas.microsoft.com/office/drawing/2014/main" id="{5444378E-44F4-4F58-AEE3-2DB1F6ED15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3250" y="5692998"/>
            <a:ext cx="1162862" cy="11628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820C2B-57E1-468F-8EFE-D17E9C1586E2}"/>
              </a:ext>
            </a:extLst>
          </p:cNvPr>
          <p:cNvSpPr txBox="1"/>
          <p:nvPr/>
        </p:nvSpPr>
        <p:spPr>
          <a:xfrm>
            <a:off x="1071154" y="923109"/>
            <a:ext cx="457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7" name="Group 46">
            <a:extLst>
              <a:ext uri="{FF2B5EF4-FFF2-40B4-BE49-F238E27FC236}">
                <a16:creationId xmlns:a16="http://schemas.microsoft.com/office/drawing/2014/main" id="{ED049A15-3426-BBAE-CFF3-D8387C8AC794}"/>
              </a:ext>
            </a:extLst>
          </p:cNvPr>
          <p:cNvGrpSpPr/>
          <p:nvPr/>
        </p:nvGrpSpPr>
        <p:grpSpPr>
          <a:xfrm>
            <a:off x="1393372" y="1449357"/>
            <a:ext cx="9144000" cy="3653389"/>
            <a:chOff x="0" y="987803"/>
            <a:chExt cx="9144000" cy="3653389"/>
          </a:xfrm>
        </p:grpSpPr>
        <p:grpSp>
          <p:nvGrpSpPr>
            <p:cNvPr id="48" name="Google Shape;324;p13">
              <a:extLst>
                <a:ext uri="{FF2B5EF4-FFF2-40B4-BE49-F238E27FC236}">
                  <a16:creationId xmlns:a16="http://schemas.microsoft.com/office/drawing/2014/main" id="{1253124B-42D1-0028-8C4C-CFC7C6B892B1}"/>
                </a:ext>
              </a:extLst>
            </p:cNvPr>
            <p:cNvGrpSpPr/>
            <p:nvPr/>
          </p:nvGrpSpPr>
          <p:grpSpPr>
            <a:xfrm>
              <a:off x="0" y="987803"/>
              <a:ext cx="9144000" cy="3614928"/>
              <a:chOff x="0" y="764286"/>
              <a:chExt cx="9144000" cy="3614928"/>
            </a:xfrm>
          </p:grpSpPr>
          <p:grpSp>
            <p:nvGrpSpPr>
              <p:cNvPr id="53" name="Google Shape;325;p13">
                <a:extLst>
                  <a:ext uri="{FF2B5EF4-FFF2-40B4-BE49-F238E27FC236}">
                    <a16:creationId xmlns:a16="http://schemas.microsoft.com/office/drawing/2014/main" id="{D8DCCF13-3840-F2EB-4545-E8305850529B}"/>
                  </a:ext>
                </a:extLst>
              </p:cNvPr>
              <p:cNvGrpSpPr/>
              <p:nvPr/>
            </p:nvGrpSpPr>
            <p:grpSpPr>
              <a:xfrm>
                <a:off x="0" y="764286"/>
                <a:ext cx="9144000" cy="3614928"/>
                <a:chOff x="0" y="764286"/>
                <a:chExt cx="9144000" cy="3614928"/>
              </a:xfrm>
            </p:grpSpPr>
            <p:pic>
              <p:nvPicPr>
                <p:cNvPr id="55" name="Google Shape;326;p13">
                  <a:extLst>
                    <a:ext uri="{FF2B5EF4-FFF2-40B4-BE49-F238E27FC236}">
                      <a16:creationId xmlns:a16="http://schemas.microsoft.com/office/drawing/2014/main" id="{9E2C9474-DF98-C199-72AD-14B64AFB9778}"/>
                    </a:ext>
                  </a:extLst>
                </p:cNvPr>
                <p:cNvPicPr preferRelativeResize="0"/>
                <p:nvPr/>
              </p:nvPicPr>
              <p:blipFill rotWithShape="1">
                <a:blip r:embed="rId5">
                  <a:alphaModFix/>
                </a:blip>
                <a:srcRect/>
                <a:stretch/>
              </p:blipFill>
              <p:spPr>
                <a:xfrm>
                  <a:off x="0" y="764286"/>
                  <a:ext cx="9144000" cy="3614928"/>
                </a:xfrm>
                <a:prstGeom prst="rect">
                  <a:avLst/>
                </a:prstGeom>
                <a:noFill/>
                <a:ln>
                  <a:noFill/>
                </a:ln>
              </p:spPr>
            </p:pic>
            <p:sp>
              <p:nvSpPr>
                <p:cNvPr id="56" name="Google Shape;327;p13">
                  <a:extLst>
                    <a:ext uri="{FF2B5EF4-FFF2-40B4-BE49-F238E27FC236}">
                      <a16:creationId xmlns:a16="http://schemas.microsoft.com/office/drawing/2014/main" id="{6D18F765-DED4-1E16-1BFC-B381CFAC3142}"/>
                    </a:ext>
                  </a:extLst>
                </p:cNvPr>
                <p:cNvSpPr/>
                <p:nvPr/>
              </p:nvSpPr>
              <p:spPr>
                <a:xfrm>
                  <a:off x="3012915" y="2249819"/>
                  <a:ext cx="1716967" cy="427597"/>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spcBef>
                      <a:spcPts val="0"/>
                    </a:spcBef>
                    <a:spcAft>
                      <a:spcPts val="0"/>
                    </a:spcAft>
                    <a:buNone/>
                  </a:pPr>
                  <a:endParaRPr sz="1200">
                    <a:solidFill>
                      <a:srgbClr val="FFFFFF"/>
                    </a:solidFill>
                    <a:latin typeface="Roboto"/>
                    <a:ea typeface="Roboto"/>
                    <a:cs typeface="Roboto"/>
                    <a:sym typeface="Roboto"/>
                  </a:endParaRPr>
                </a:p>
              </p:txBody>
            </p:sp>
            <p:sp>
              <p:nvSpPr>
                <p:cNvPr id="57" name="Google Shape;328;p13">
                  <a:extLst>
                    <a:ext uri="{FF2B5EF4-FFF2-40B4-BE49-F238E27FC236}">
                      <a16:creationId xmlns:a16="http://schemas.microsoft.com/office/drawing/2014/main" id="{4E5C5ABD-865E-413A-8C1C-79C59CC35E30}"/>
                    </a:ext>
                  </a:extLst>
                </p:cNvPr>
                <p:cNvSpPr/>
                <p:nvPr/>
              </p:nvSpPr>
              <p:spPr>
                <a:xfrm>
                  <a:off x="6644201" y="2322181"/>
                  <a:ext cx="2355074" cy="605215"/>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spcBef>
                      <a:spcPts val="0"/>
                    </a:spcBef>
                    <a:spcAft>
                      <a:spcPts val="0"/>
                    </a:spcAft>
                    <a:buNone/>
                  </a:pPr>
                  <a:endParaRPr sz="1200">
                    <a:solidFill>
                      <a:srgbClr val="FFFFFF"/>
                    </a:solidFill>
                    <a:latin typeface="Roboto"/>
                    <a:ea typeface="Roboto"/>
                    <a:cs typeface="Roboto"/>
                    <a:sym typeface="Roboto"/>
                  </a:endParaRPr>
                </a:p>
              </p:txBody>
            </p:sp>
            <p:sp>
              <p:nvSpPr>
                <p:cNvPr id="58" name="Google Shape;329;p13">
                  <a:extLst>
                    <a:ext uri="{FF2B5EF4-FFF2-40B4-BE49-F238E27FC236}">
                      <a16:creationId xmlns:a16="http://schemas.microsoft.com/office/drawing/2014/main" id="{545C025E-A4F1-4810-B13D-C67715EC3E62}"/>
                    </a:ext>
                  </a:extLst>
                </p:cNvPr>
                <p:cNvSpPr/>
                <p:nvPr/>
              </p:nvSpPr>
              <p:spPr>
                <a:xfrm>
                  <a:off x="6111350" y="3045807"/>
                  <a:ext cx="2489541" cy="776253"/>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spcBef>
                      <a:spcPts val="0"/>
                    </a:spcBef>
                    <a:spcAft>
                      <a:spcPts val="0"/>
                    </a:spcAft>
                    <a:buNone/>
                  </a:pPr>
                  <a:endParaRPr sz="1200">
                    <a:solidFill>
                      <a:srgbClr val="FFFFFF"/>
                    </a:solidFill>
                    <a:latin typeface="Roboto"/>
                    <a:ea typeface="Roboto"/>
                    <a:cs typeface="Roboto"/>
                    <a:sym typeface="Roboto"/>
                  </a:endParaRPr>
                </a:p>
              </p:txBody>
            </p:sp>
            <p:sp>
              <p:nvSpPr>
                <p:cNvPr id="59" name="Google Shape;330;p13">
                  <a:extLst>
                    <a:ext uri="{FF2B5EF4-FFF2-40B4-BE49-F238E27FC236}">
                      <a16:creationId xmlns:a16="http://schemas.microsoft.com/office/drawing/2014/main" id="{C22AB372-FABC-5E21-218B-AB57172ACDFD}"/>
                    </a:ext>
                  </a:extLst>
                </p:cNvPr>
                <p:cNvSpPr/>
                <p:nvPr/>
              </p:nvSpPr>
              <p:spPr>
                <a:xfrm>
                  <a:off x="1828800" y="3604973"/>
                  <a:ext cx="1499879" cy="774241"/>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spcBef>
                      <a:spcPts val="0"/>
                    </a:spcBef>
                    <a:spcAft>
                      <a:spcPts val="0"/>
                    </a:spcAft>
                    <a:buNone/>
                  </a:pPr>
                  <a:endParaRPr sz="1200">
                    <a:solidFill>
                      <a:srgbClr val="FFFFFF"/>
                    </a:solidFill>
                    <a:latin typeface="Roboto"/>
                    <a:ea typeface="Roboto"/>
                    <a:cs typeface="Roboto"/>
                    <a:sym typeface="Roboto"/>
                  </a:endParaRPr>
                </a:p>
              </p:txBody>
            </p:sp>
            <p:sp>
              <p:nvSpPr>
                <p:cNvPr id="60" name="Google Shape;331;p13">
                  <a:extLst>
                    <a:ext uri="{FF2B5EF4-FFF2-40B4-BE49-F238E27FC236}">
                      <a16:creationId xmlns:a16="http://schemas.microsoft.com/office/drawing/2014/main" id="{F810B706-DE66-9D1A-16AA-1B132CDA6AC9}"/>
                    </a:ext>
                  </a:extLst>
                </p:cNvPr>
                <p:cNvSpPr/>
                <p:nvPr/>
              </p:nvSpPr>
              <p:spPr>
                <a:xfrm>
                  <a:off x="197353" y="3604973"/>
                  <a:ext cx="1157801" cy="585479"/>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spcBef>
                      <a:spcPts val="0"/>
                    </a:spcBef>
                    <a:spcAft>
                      <a:spcPts val="0"/>
                    </a:spcAft>
                    <a:buNone/>
                  </a:pPr>
                  <a:endParaRPr sz="1200">
                    <a:solidFill>
                      <a:srgbClr val="FFFFFF"/>
                    </a:solidFill>
                    <a:latin typeface="Roboto"/>
                    <a:ea typeface="Roboto"/>
                    <a:cs typeface="Roboto"/>
                    <a:sym typeface="Roboto"/>
                  </a:endParaRPr>
                </a:p>
              </p:txBody>
            </p:sp>
          </p:grpSp>
          <p:sp>
            <p:nvSpPr>
              <p:cNvPr id="54" name="Google Shape;332;p13">
                <a:extLst>
                  <a:ext uri="{FF2B5EF4-FFF2-40B4-BE49-F238E27FC236}">
                    <a16:creationId xmlns:a16="http://schemas.microsoft.com/office/drawing/2014/main" id="{12037D17-70C2-7433-26B1-E181030510CB}"/>
                  </a:ext>
                </a:extLst>
              </p:cNvPr>
              <p:cNvSpPr/>
              <p:nvPr/>
            </p:nvSpPr>
            <p:spPr>
              <a:xfrm>
                <a:off x="197353" y="764286"/>
                <a:ext cx="8946647" cy="1790668"/>
              </a:xfrm>
              <a:prstGeom prst="roundRect">
                <a:avLst>
                  <a:gd name="adj" fmla="val 16667"/>
                </a:avLst>
              </a:prstGeom>
              <a:solidFill>
                <a:srgbClr val="F1C9DB">
                  <a:alpha val="43921"/>
                </a:srgbClr>
              </a:solidFill>
              <a:ln>
                <a:noFill/>
              </a:ln>
            </p:spPr>
            <p:txBody>
              <a:bodyPr spcFirstLastPara="1" wrap="square" lIns="91425" tIns="91425" rIns="91425" bIns="91425" anchor="t" anchorCtr="0">
                <a:noAutofit/>
              </a:bodyPr>
              <a:lstStyle/>
              <a:p>
                <a:pPr marL="0" marR="0" lvl="0" indent="0" algn="ctr" rtl="0">
                  <a:spcBef>
                    <a:spcPts val="0"/>
                  </a:spcBef>
                  <a:spcAft>
                    <a:spcPts val="0"/>
                  </a:spcAft>
                  <a:buNone/>
                </a:pPr>
                <a:endParaRPr sz="1200">
                  <a:solidFill>
                    <a:srgbClr val="FFFFFF"/>
                  </a:solidFill>
                  <a:latin typeface="Roboto"/>
                  <a:ea typeface="Roboto"/>
                  <a:cs typeface="Roboto"/>
                  <a:sym typeface="Roboto"/>
                </a:endParaRPr>
              </a:p>
            </p:txBody>
          </p:sp>
        </p:grpSp>
        <p:sp>
          <p:nvSpPr>
            <p:cNvPr id="49" name="Google Shape;336;p13">
              <a:extLst>
                <a:ext uri="{FF2B5EF4-FFF2-40B4-BE49-F238E27FC236}">
                  <a16:creationId xmlns:a16="http://schemas.microsoft.com/office/drawing/2014/main" id="{B39FB934-9F0A-6D5E-F354-7D0B2AF3D7C0}"/>
                </a:ext>
              </a:extLst>
            </p:cNvPr>
            <p:cNvSpPr txBox="1"/>
            <p:nvPr/>
          </p:nvSpPr>
          <p:spPr>
            <a:xfrm>
              <a:off x="5615678" y="2423050"/>
              <a:ext cx="33715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App, Solr, storage = one server</a:t>
              </a:r>
              <a:endParaRPr/>
            </a:p>
          </p:txBody>
        </p:sp>
        <p:sp>
          <p:nvSpPr>
            <p:cNvPr id="50" name="Google Shape;337;p13">
              <a:extLst>
                <a:ext uri="{FF2B5EF4-FFF2-40B4-BE49-F238E27FC236}">
                  <a16:creationId xmlns:a16="http://schemas.microsoft.com/office/drawing/2014/main" id="{C5B0E021-8B34-AC55-81BB-4A1ED8265069}"/>
                </a:ext>
              </a:extLst>
            </p:cNvPr>
            <p:cNvSpPr/>
            <p:nvPr/>
          </p:nvSpPr>
          <p:spPr>
            <a:xfrm>
              <a:off x="6797488" y="2850987"/>
              <a:ext cx="2119754" cy="1213343"/>
            </a:xfrm>
            <a:prstGeom prst="ellipse">
              <a:avLst/>
            </a:prstGeom>
            <a:solidFill>
              <a:srgbClr val="FEEEC9"/>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spcBef>
                  <a:spcPts val="0"/>
                </a:spcBef>
                <a:spcAft>
                  <a:spcPts val="0"/>
                </a:spcAft>
                <a:buNone/>
              </a:pPr>
              <a:r>
                <a:rPr lang="en-US" sz="800">
                  <a:solidFill>
                    <a:schemeClr val="dk1"/>
                  </a:solidFill>
                  <a:latin typeface="Arial"/>
                  <a:ea typeface="Arial"/>
                  <a:cs typeface="Arial"/>
                  <a:sym typeface="Arial"/>
                </a:rPr>
                <a:t>Allscripts Touchworks and Sunrise, Sorian Registration</a:t>
              </a:r>
              <a:endParaRPr/>
            </a:p>
            <a:p>
              <a:pPr marL="0" marR="0" lvl="0" indent="0" algn="ctr" rtl="0">
                <a:spcBef>
                  <a:spcPts val="0"/>
                </a:spcBef>
                <a:spcAft>
                  <a:spcPts val="0"/>
                </a:spcAft>
                <a:buNone/>
              </a:pPr>
              <a:endParaRPr sz="800">
                <a:solidFill>
                  <a:schemeClr val="dk1"/>
                </a:solidFill>
                <a:latin typeface="Arial"/>
                <a:ea typeface="Arial"/>
                <a:cs typeface="Arial"/>
                <a:sym typeface="Arial"/>
              </a:endParaRPr>
            </a:p>
            <a:p>
              <a:pPr marL="0" marR="0" lvl="0" indent="0" algn="ctr" rtl="0">
                <a:spcBef>
                  <a:spcPts val="0"/>
                </a:spcBef>
                <a:spcAft>
                  <a:spcPts val="0"/>
                </a:spcAft>
                <a:buNone/>
              </a:pPr>
              <a:r>
                <a:rPr lang="en-US" sz="800">
                  <a:solidFill>
                    <a:schemeClr val="dk1"/>
                  </a:solidFill>
                  <a:latin typeface="Arial"/>
                  <a:ea typeface="Arial"/>
                  <a:cs typeface="Arial"/>
                  <a:sym typeface="Arial"/>
                </a:rPr>
                <a:t>Enterprise Data Warehouse</a:t>
              </a:r>
              <a:endParaRPr/>
            </a:p>
            <a:p>
              <a:pPr marL="0" marR="0" lvl="0" indent="0" algn="ctr" rtl="0">
                <a:spcBef>
                  <a:spcPts val="0"/>
                </a:spcBef>
                <a:spcAft>
                  <a:spcPts val="0"/>
                </a:spcAft>
                <a:buNone/>
              </a:pPr>
              <a:endParaRPr sz="500">
                <a:solidFill>
                  <a:schemeClr val="dk1"/>
                </a:solidFill>
                <a:latin typeface="Arial"/>
                <a:ea typeface="Arial"/>
                <a:cs typeface="Arial"/>
                <a:sym typeface="Arial"/>
              </a:endParaRPr>
            </a:p>
            <a:p>
              <a:pPr marL="0" marR="0" lvl="0" indent="0" algn="ctr" rtl="0">
                <a:spcBef>
                  <a:spcPts val="0"/>
                </a:spcBef>
                <a:spcAft>
                  <a:spcPts val="0"/>
                </a:spcAft>
                <a:buNone/>
              </a:pPr>
              <a:r>
                <a:rPr lang="en-US" sz="800">
                  <a:solidFill>
                    <a:schemeClr val="dk1"/>
                  </a:solidFill>
                  <a:latin typeface="Arial"/>
                  <a:ea typeface="Arial"/>
                  <a:cs typeface="Arial"/>
                  <a:sym typeface="Arial"/>
                </a:rPr>
                <a:t>MS SQL</a:t>
              </a:r>
              <a:endParaRPr/>
            </a:p>
            <a:p>
              <a:pPr marL="0" marR="0" lvl="0" indent="0" algn="ctr" rtl="0">
                <a:spcBef>
                  <a:spcPts val="0"/>
                </a:spcBef>
                <a:spcAft>
                  <a:spcPts val="0"/>
                </a:spcAft>
                <a:buNone/>
              </a:pPr>
              <a:r>
                <a:rPr lang="en-US" sz="800">
                  <a:solidFill>
                    <a:schemeClr val="dk1"/>
                  </a:solidFill>
                  <a:latin typeface="Arial"/>
                  <a:ea typeface="Arial"/>
                  <a:cs typeface="Arial"/>
                  <a:sym typeface="Arial"/>
                </a:rPr>
                <a:t>Notes views</a:t>
              </a:r>
              <a:endParaRPr sz="900">
                <a:solidFill>
                  <a:schemeClr val="dk1"/>
                </a:solidFill>
                <a:latin typeface="Arial"/>
                <a:ea typeface="Arial"/>
                <a:cs typeface="Arial"/>
                <a:sym typeface="Arial"/>
              </a:endParaRPr>
            </a:p>
          </p:txBody>
        </p:sp>
        <p:sp>
          <p:nvSpPr>
            <p:cNvPr id="51" name="Google Shape;339;p13">
              <a:extLst>
                <a:ext uri="{FF2B5EF4-FFF2-40B4-BE49-F238E27FC236}">
                  <a16:creationId xmlns:a16="http://schemas.microsoft.com/office/drawing/2014/main" id="{1D252F3C-D6AD-8E1E-C577-BD9976B9CE1A}"/>
                </a:ext>
              </a:extLst>
            </p:cNvPr>
            <p:cNvSpPr txBox="1"/>
            <p:nvPr/>
          </p:nvSpPr>
          <p:spPr>
            <a:xfrm>
              <a:off x="143562" y="4006157"/>
              <a:ext cx="8007320" cy="5847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Arial"/>
                <a:buChar char="•"/>
              </a:pPr>
              <a:r>
                <a:rPr lang="en-US" sz="1600" dirty="0">
                  <a:solidFill>
                    <a:schemeClr val="dk1"/>
                  </a:solidFill>
                  <a:latin typeface="Arial"/>
                  <a:ea typeface="Arial"/>
                  <a:cs typeface="Arial"/>
                  <a:sym typeface="Arial"/>
                </a:rPr>
                <a:t>New notes added from prior day at 6 a.m. for near real-time updates</a:t>
              </a:r>
              <a:endParaRPr dirty="0"/>
            </a:p>
            <a:p>
              <a:pPr marL="285750" marR="0" lvl="0" indent="-285750" algn="l" rtl="0">
                <a:spcBef>
                  <a:spcPts val="0"/>
                </a:spcBef>
                <a:spcAft>
                  <a:spcPts val="0"/>
                </a:spcAft>
                <a:buClr>
                  <a:schemeClr val="dk1"/>
                </a:buClr>
                <a:buSzPts val="1600"/>
                <a:buFont typeface="Arial"/>
                <a:buChar char="•"/>
              </a:pPr>
              <a:r>
                <a:rPr lang="en-US" sz="1600" dirty="0">
                  <a:solidFill>
                    <a:schemeClr val="dk1"/>
                  </a:solidFill>
                  <a:latin typeface="Arial"/>
                  <a:ea typeface="Arial"/>
                  <a:cs typeface="Arial"/>
                  <a:sym typeface="Arial"/>
                </a:rPr>
                <a:t>Emergent MRN errors corrected from the prior day via Health Identity Management</a:t>
              </a:r>
              <a:endParaRPr dirty="0"/>
            </a:p>
          </p:txBody>
        </p:sp>
        <p:pic>
          <p:nvPicPr>
            <p:cNvPr id="52" name="Google Shape;340;p13">
              <a:extLst>
                <a:ext uri="{FF2B5EF4-FFF2-40B4-BE49-F238E27FC236}">
                  <a16:creationId xmlns:a16="http://schemas.microsoft.com/office/drawing/2014/main" id="{D5ED4A14-619D-4652-092B-602EC5231192}"/>
                </a:ext>
              </a:extLst>
            </p:cNvPr>
            <p:cNvPicPr preferRelativeResize="0"/>
            <p:nvPr/>
          </p:nvPicPr>
          <p:blipFill rotWithShape="1">
            <a:blip r:embed="rId6">
              <a:alphaModFix/>
            </a:blip>
            <a:srcRect/>
            <a:stretch/>
          </p:blipFill>
          <p:spPr>
            <a:xfrm>
              <a:off x="8337061" y="4031539"/>
              <a:ext cx="548688" cy="609653"/>
            </a:xfrm>
            <a:prstGeom prst="rect">
              <a:avLst/>
            </a:prstGeom>
            <a:noFill/>
            <a:ln>
              <a:noFill/>
            </a:ln>
          </p:spPr>
        </p:pic>
      </p:grpSp>
      <p:sp>
        <p:nvSpPr>
          <p:cNvPr id="61" name="Google Shape;333;p13">
            <a:extLst>
              <a:ext uri="{FF2B5EF4-FFF2-40B4-BE49-F238E27FC236}">
                <a16:creationId xmlns:a16="http://schemas.microsoft.com/office/drawing/2014/main" id="{567081B3-34CD-43F8-8F26-5AB2A4BCFC4F}"/>
              </a:ext>
            </a:extLst>
          </p:cNvPr>
          <p:cNvSpPr txBox="1">
            <a:spLocks noGrp="1"/>
          </p:cNvSpPr>
          <p:nvPr>
            <p:ph type="title"/>
          </p:nvPr>
        </p:nvSpPr>
        <p:spPr>
          <a:xfrm>
            <a:off x="2672075" y="259198"/>
            <a:ext cx="6783946" cy="344710"/>
          </a:xfrm>
          <a:prstGeom prst="rect">
            <a:avLst/>
          </a:prstGeom>
          <a:noFill/>
          <a:ln>
            <a:noFill/>
          </a:ln>
        </p:spPr>
        <p:txBody>
          <a:bodyPr spcFirstLastPara="1" wrap="square" lIns="0" tIns="0" rIns="0" bIns="0" anchor="b" anchorCtr="0">
            <a:spAutoFit/>
          </a:bodyPr>
          <a:lstStyle/>
          <a:p>
            <a:pPr marL="0" lvl="0" indent="0" algn="l" rtl="0">
              <a:lnSpc>
                <a:spcPct val="80000"/>
              </a:lnSpc>
              <a:spcBef>
                <a:spcPts val="0"/>
              </a:spcBef>
              <a:spcAft>
                <a:spcPts val="0"/>
              </a:spcAft>
              <a:buNone/>
            </a:pPr>
            <a:r>
              <a:rPr lang="en-US" sz="2800" dirty="0">
                <a:latin typeface="+mn-lt"/>
              </a:rPr>
              <a:t>University Hospitals EMERSE Implementation</a:t>
            </a:r>
            <a:endParaRPr sz="2800" dirty="0">
              <a:latin typeface="+mn-lt"/>
            </a:endParaRPr>
          </a:p>
        </p:txBody>
      </p:sp>
    </p:spTree>
    <p:extLst>
      <p:ext uri="{BB962C8B-B14F-4D97-AF65-F5344CB8AC3E}">
        <p14:creationId xmlns:p14="http://schemas.microsoft.com/office/powerpoint/2010/main" val="395383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344"/>
        <p:cNvGrpSpPr/>
        <p:nvPr/>
      </p:nvGrpSpPr>
      <p:grpSpPr>
        <a:xfrm>
          <a:off x="0" y="0"/>
          <a:ext cx="0" cy="0"/>
          <a:chOff x="0" y="0"/>
          <a:chExt cx="0" cy="0"/>
        </a:xfrm>
      </p:grpSpPr>
      <p:sp>
        <p:nvSpPr>
          <p:cNvPr id="345" name="Google Shape;345;p14"/>
          <p:cNvSpPr txBox="1">
            <a:spLocks noGrp="1"/>
          </p:cNvSpPr>
          <p:nvPr>
            <p:ph type="title"/>
          </p:nvPr>
        </p:nvSpPr>
        <p:spPr>
          <a:xfrm>
            <a:off x="730307" y="635156"/>
            <a:ext cx="9045261" cy="328360"/>
          </a:xfrm>
          <a:prstGeom prst="rect">
            <a:avLst/>
          </a:prstGeom>
          <a:noFill/>
          <a:ln>
            <a:noFill/>
          </a:ln>
        </p:spPr>
        <p:txBody>
          <a:bodyPr spcFirstLastPara="1" wrap="square" lIns="0" tIns="0" rIns="0" bIns="0" anchor="b" anchorCtr="0">
            <a:spAutoFit/>
          </a:bodyPr>
          <a:lstStyle/>
          <a:p>
            <a:r>
              <a:rPr lang="en-US" sz="2667"/>
              <a:t>EMERSE Demonstration Simulation – Why?</a:t>
            </a:r>
            <a:endParaRPr/>
          </a:p>
        </p:txBody>
      </p:sp>
      <p:sp>
        <p:nvSpPr>
          <p:cNvPr id="346" name="Google Shape;346;p14"/>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14</a:t>
            </a:fld>
            <a:endParaRPr kern="0"/>
          </a:p>
        </p:txBody>
      </p:sp>
      <p:sp>
        <p:nvSpPr>
          <p:cNvPr id="347" name="Google Shape;347;p14"/>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sp>
        <p:nvSpPr>
          <p:cNvPr id="348" name="Google Shape;348;p14"/>
          <p:cNvSpPr txBox="1"/>
          <p:nvPr/>
        </p:nvSpPr>
        <p:spPr>
          <a:xfrm>
            <a:off x="548201" y="1204553"/>
            <a:ext cx="11459603" cy="4555039"/>
          </a:xfrm>
          <a:prstGeom prst="rect">
            <a:avLst/>
          </a:prstGeom>
          <a:noFill/>
          <a:ln>
            <a:noFill/>
          </a:ln>
        </p:spPr>
        <p:txBody>
          <a:bodyPr spcFirstLastPara="1" wrap="square" lIns="121900" tIns="60933" rIns="121900" bIns="60933" anchor="t" anchorCtr="0">
            <a:spAutoFit/>
          </a:bodyPr>
          <a:lstStyle/>
          <a:p>
            <a:pPr marL="457189" indent="-457189" defTabSz="1219170">
              <a:buClr>
                <a:srgbClr val="000000"/>
              </a:buClr>
              <a:buSzPts val="1800"/>
              <a:buFont typeface="Arial"/>
              <a:buChar char="•"/>
            </a:pPr>
            <a:r>
              <a:rPr lang="en-US" sz="2400" kern="0" dirty="0">
                <a:solidFill>
                  <a:srgbClr val="000000"/>
                </a:solidFill>
                <a:latin typeface="Arial"/>
                <a:ea typeface="Arial"/>
                <a:cs typeface="Arial"/>
                <a:sym typeface="Arial"/>
              </a:rPr>
              <a:t>“Live Demos” = </a:t>
            </a:r>
            <a:r>
              <a:rPr lang="en-US" sz="2400" b="1" kern="0" dirty="0">
                <a:solidFill>
                  <a:srgbClr val="FF0000"/>
                </a:solidFill>
                <a:highlight>
                  <a:srgbClr val="FFFF00"/>
                </a:highlight>
                <a:latin typeface="Arial"/>
                <a:ea typeface="Arial"/>
                <a:cs typeface="Arial"/>
                <a:sym typeface="Arial"/>
              </a:rPr>
              <a:t>Extra stress </a:t>
            </a:r>
            <a:r>
              <a:rPr lang="en-US" sz="2400" kern="0" dirty="0">
                <a:solidFill>
                  <a:srgbClr val="000000"/>
                </a:solidFill>
                <a:latin typeface="Arial"/>
                <a:ea typeface="Arial"/>
                <a:cs typeface="Arial"/>
                <a:sym typeface="Arial"/>
              </a:rPr>
              <a:t>of a technical issue arising</a:t>
            </a:r>
            <a:endParaRPr sz="1867" kern="0" dirty="0">
              <a:solidFill>
                <a:srgbClr val="000000"/>
              </a:solidFill>
              <a:latin typeface="Arial"/>
              <a:cs typeface="Arial"/>
              <a:sym typeface="Arial"/>
            </a:endParaRPr>
          </a:p>
          <a:p>
            <a:pPr marL="457189" indent="-304792" defTabSz="1219170">
              <a:buClr>
                <a:srgbClr val="000000"/>
              </a:buClr>
              <a:buSzPts val="1800"/>
            </a:pPr>
            <a:endParaRPr sz="2400" kern="0" dirty="0">
              <a:solidFill>
                <a:srgbClr val="000000"/>
              </a:solidFill>
              <a:latin typeface="Arial"/>
              <a:ea typeface="Arial"/>
              <a:cs typeface="Arial"/>
              <a:sym typeface="Arial"/>
            </a:endParaRPr>
          </a:p>
          <a:p>
            <a:pPr marL="457189" indent="-457189" defTabSz="1219170">
              <a:buClr>
                <a:srgbClr val="000000"/>
              </a:buClr>
              <a:buSzPts val="1800"/>
              <a:buFont typeface="Arial"/>
              <a:buChar char="•"/>
            </a:pPr>
            <a:r>
              <a:rPr lang="en-US" sz="2400" kern="0" dirty="0">
                <a:solidFill>
                  <a:srgbClr val="000000"/>
                </a:solidFill>
                <a:latin typeface="Arial"/>
                <a:ea typeface="Arial"/>
                <a:cs typeface="Arial"/>
                <a:sym typeface="Arial"/>
              </a:rPr>
              <a:t>Demo system is limited to 10,000 synthetic patients; live = ~ 2 million</a:t>
            </a:r>
            <a:endParaRPr sz="1867" kern="0" dirty="0">
              <a:solidFill>
                <a:srgbClr val="000000"/>
              </a:solidFill>
              <a:latin typeface="Arial"/>
              <a:cs typeface="Arial"/>
              <a:sym typeface="Arial"/>
            </a:endParaRPr>
          </a:p>
          <a:p>
            <a:pPr marL="457189" indent="-304792" defTabSz="1219170">
              <a:buClr>
                <a:srgbClr val="000000"/>
              </a:buClr>
              <a:buSzPts val="1800"/>
            </a:pPr>
            <a:endParaRPr sz="2400" kern="0" dirty="0">
              <a:solidFill>
                <a:srgbClr val="000000"/>
              </a:solidFill>
              <a:latin typeface="Arial"/>
              <a:ea typeface="Arial"/>
              <a:cs typeface="Arial"/>
              <a:sym typeface="Arial"/>
            </a:endParaRPr>
          </a:p>
          <a:p>
            <a:pPr marL="457189" indent="-457189" defTabSz="1219170">
              <a:buClr>
                <a:srgbClr val="000000"/>
              </a:buClr>
              <a:buSzPts val="1800"/>
              <a:buFont typeface="Arial"/>
              <a:buChar char="•"/>
            </a:pPr>
            <a:r>
              <a:rPr lang="en-US" sz="2400" kern="0" dirty="0">
                <a:solidFill>
                  <a:srgbClr val="000000"/>
                </a:solidFill>
                <a:latin typeface="Arial"/>
                <a:ea typeface="Arial"/>
                <a:cs typeface="Arial"/>
                <a:sym typeface="Arial"/>
              </a:rPr>
              <a:t>Live system contains full PHI and we need to redact</a:t>
            </a:r>
            <a:endParaRPr sz="1867" kern="0" dirty="0">
              <a:solidFill>
                <a:srgbClr val="000000"/>
              </a:solidFill>
              <a:latin typeface="Arial"/>
              <a:cs typeface="Arial"/>
              <a:sym typeface="Arial"/>
            </a:endParaRPr>
          </a:p>
          <a:p>
            <a:pPr marL="457189" indent="-304792" defTabSz="1219170">
              <a:buClr>
                <a:srgbClr val="000000"/>
              </a:buClr>
              <a:buSzPts val="1800"/>
            </a:pPr>
            <a:endParaRPr sz="2400" kern="0" dirty="0">
              <a:solidFill>
                <a:srgbClr val="000000"/>
              </a:solidFill>
              <a:latin typeface="Arial"/>
              <a:ea typeface="Arial"/>
              <a:cs typeface="Arial"/>
              <a:sym typeface="Arial"/>
            </a:endParaRPr>
          </a:p>
          <a:p>
            <a:pPr marL="457189" indent="-457189" defTabSz="1219170">
              <a:buClr>
                <a:srgbClr val="000000"/>
              </a:buClr>
              <a:buSzPts val="1800"/>
              <a:buFont typeface="Arial"/>
              <a:buChar char="•"/>
            </a:pPr>
            <a:r>
              <a:rPr lang="en-US" sz="2400" kern="0" dirty="0">
                <a:solidFill>
                  <a:srgbClr val="000000"/>
                </a:solidFill>
                <a:latin typeface="Arial"/>
                <a:ea typeface="Arial"/>
                <a:cs typeface="Arial"/>
                <a:sym typeface="Arial"/>
              </a:rPr>
              <a:t>Allows us to look at real </a:t>
            </a:r>
            <a:r>
              <a:rPr lang="en-US" sz="2400" kern="0" dirty="0" smtClean="0">
                <a:solidFill>
                  <a:srgbClr val="000000"/>
                </a:solidFill>
                <a:latin typeface="Arial"/>
                <a:ea typeface="Arial"/>
                <a:cs typeface="Arial"/>
                <a:sym typeface="Arial"/>
              </a:rPr>
              <a:t>world scenarios</a:t>
            </a:r>
            <a:endParaRPr sz="1867" kern="0" dirty="0">
              <a:solidFill>
                <a:srgbClr val="000000"/>
              </a:solidFill>
              <a:latin typeface="Arial"/>
              <a:cs typeface="Arial"/>
              <a:sym typeface="Arial"/>
            </a:endParaRPr>
          </a:p>
          <a:p>
            <a:pPr marL="457189" indent="-304792" defTabSz="1219170">
              <a:buClr>
                <a:srgbClr val="000000"/>
              </a:buClr>
              <a:buSzPts val="1800"/>
            </a:pPr>
            <a:endParaRPr sz="2400" kern="0" dirty="0">
              <a:solidFill>
                <a:srgbClr val="000000"/>
              </a:solidFill>
              <a:latin typeface="Arial"/>
              <a:ea typeface="Arial"/>
              <a:cs typeface="Arial"/>
              <a:sym typeface="Arial"/>
            </a:endParaRPr>
          </a:p>
          <a:p>
            <a:pPr marL="457189" indent="-457189" defTabSz="1219170">
              <a:buClr>
                <a:srgbClr val="000000"/>
              </a:buClr>
              <a:buSzPts val="1800"/>
              <a:buFont typeface="Arial"/>
              <a:buChar char="•"/>
            </a:pPr>
            <a:r>
              <a:rPr lang="en-US" sz="2400" kern="0" dirty="0">
                <a:solidFill>
                  <a:srgbClr val="000000"/>
                </a:solidFill>
                <a:latin typeface="Arial"/>
                <a:ea typeface="Arial"/>
                <a:cs typeface="Arial"/>
                <a:sym typeface="Arial"/>
              </a:rPr>
              <a:t>Allows us to look at performance across &gt;1.7 million patients and &gt;45 million documents</a:t>
            </a:r>
            <a:endParaRPr sz="1867" kern="0" dirty="0">
              <a:solidFill>
                <a:srgbClr val="000000"/>
              </a:solidFill>
              <a:latin typeface="Arial"/>
              <a:cs typeface="Arial"/>
              <a:sym typeface="Arial"/>
            </a:endParaRPr>
          </a:p>
          <a:p>
            <a:pPr marL="457189" indent="-304792" defTabSz="1219170">
              <a:buClr>
                <a:srgbClr val="000000"/>
              </a:buClr>
              <a:buSzPts val="1800"/>
            </a:pPr>
            <a:endParaRPr sz="2400" kern="0" dirty="0">
              <a:solidFill>
                <a:srgbClr val="000000"/>
              </a:solidFill>
              <a:latin typeface="Arial"/>
              <a:ea typeface="Arial"/>
              <a:cs typeface="Arial"/>
              <a:sym typeface="Arial"/>
            </a:endParaRPr>
          </a:p>
          <a:p>
            <a:pPr marL="457189" indent="-457189" defTabSz="1219170">
              <a:buClr>
                <a:srgbClr val="000000"/>
              </a:buClr>
              <a:buSzPts val="1800"/>
              <a:buFont typeface="Arial"/>
              <a:buChar char="•"/>
            </a:pPr>
            <a:r>
              <a:rPr lang="en-US" sz="2400" kern="0" dirty="0">
                <a:solidFill>
                  <a:srgbClr val="000000"/>
                </a:solidFill>
                <a:latin typeface="Arial"/>
                <a:ea typeface="Arial"/>
                <a:cs typeface="Arial"/>
                <a:sym typeface="Arial"/>
              </a:rPr>
              <a:t>However, return counts will also be obfuscated</a:t>
            </a:r>
            <a:endParaRPr sz="1867" kern="0" dirty="0">
              <a:solidFill>
                <a:srgbClr val="000000"/>
              </a:solidFill>
              <a:latin typeface="Arial"/>
              <a:cs typeface="Arial"/>
              <a:sym typeface="Aria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352"/>
        <p:cNvGrpSpPr/>
        <p:nvPr/>
      </p:nvGrpSpPr>
      <p:grpSpPr>
        <a:xfrm>
          <a:off x="0" y="0"/>
          <a:ext cx="0" cy="0"/>
          <a:chOff x="0" y="0"/>
          <a:chExt cx="0" cy="0"/>
        </a:xfrm>
      </p:grpSpPr>
      <p:sp>
        <p:nvSpPr>
          <p:cNvPr id="353" name="Google Shape;353;p15"/>
          <p:cNvSpPr txBox="1">
            <a:spLocks noGrp="1"/>
          </p:cNvSpPr>
          <p:nvPr>
            <p:ph type="title"/>
          </p:nvPr>
        </p:nvSpPr>
        <p:spPr>
          <a:xfrm>
            <a:off x="730307" y="635156"/>
            <a:ext cx="9045261" cy="328360"/>
          </a:xfrm>
          <a:prstGeom prst="rect">
            <a:avLst/>
          </a:prstGeom>
          <a:noFill/>
          <a:ln>
            <a:noFill/>
          </a:ln>
        </p:spPr>
        <p:txBody>
          <a:bodyPr spcFirstLastPara="1" wrap="square" lIns="0" tIns="0" rIns="0" bIns="0" anchor="b" anchorCtr="0">
            <a:spAutoFit/>
          </a:bodyPr>
          <a:lstStyle/>
          <a:p>
            <a:r>
              <a:rPr lang="en-US" sz="2667" dirty="0"/>
              <a:t>Accessed via Chrome Browser</a:t>
            </a:r>
            <a:endParaRPr dirty="0"/>
          </a:p>
        </p:txBody>
      </p:sp>
      <p:sp>
        <p:nvSpPr>
          <p:cNvPr id="354" name="Google Shape;354;p15"/>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15</a:t>
            </a:fld>
            <a:endParaRPr kern="0"/>
          </a:p>
        </p:txBody>
      </p:sp>
      <p:sp>
        <p:nvSpPr>
          <p:cNvPr id="355" name="Google Shape;355;p15"/>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pic>
        <p:nvPicPr>
          <p:cNvPr id="356" name="Google Shape;356;p15"/>
          <p:cNvPicPr preferRelativeResize="0"/>
          <p:nvPr/>
        </p:nvPicPr>
        <p:blipFill rotWithShape="1">
          <a:blip r:embed="rId3">
            <a:alphaModFix/>
          </a:blip>
          <a:srcRect/>
          <a:stretch/>
        </p:blipFill>
        <p:spPr>
          <a:xfrm>
            <a:off x="4261842" y="1212392"/>
            <a:ext cx="3668319" cy="5010387"/>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360"/>
        <p:cNvGrpSpPr/>
        <p:nvPr/>
      </p:nvGrpSpPr>
      <p:grpSpPr>
        <a:xfrm>
          <a:off x="0" y="0"/>
          <a:ext cx="0" cy="0"/>
          <a:chOff x="0" y="0"/>
          <a:chExt cx="0" cy="0"/>
        </a:xfrm>
      </p:grpSpPr>
      <p:sp>
        <p:nvSpPr>
          <p:cNvPr id="361" name="Google Shape;361;p16"/>
          <p:cNvSpPr txBox="1">
            <a:spLocks noGrp="1"/>
          </p:cNvSpPr>
          <p:nvPr>
            <p:ph type="title"/>
          </p:nvPr>
        </p:nvSpPr>
        <p:spPr>
          <a:xfrm>
            <a:off x="730307" y="668051"/>
            <a:ext cx="9045261" cy="295466"/>
          </a:xfrm>
          <a:prstGeom prst="rect">
            <a:avLst/>
          </a:prstGeom>
          <a:noFill/>
          <a:ln>
            <a:noFill/>
          </a:ln>
        </p:spPr>
        <p:txBody>
          <a:bodyPr spcFirstLastPara="1" wrap="square" lIns="0" tIns="0" rIns="0" bIns="0" anchor="b" anchorCtr="0">
            <a:spAutoFit/>
          </a:bodyPr>
          <a:lstStyle/>
          <a:p>
            <a:r>
              <a:rPr lang="en-US" sz="2400"/>
              <a:t>EMERSE – Attestation Screen</a:t>
            </a:r>
            <a:endParaRPr/>
          </a:p>
        </p:txBody>
      </p:sp>
      <p:sp>
        <p:nvSpPr>
          <p:cNvPr id="362" name="Google Shape;362;p16"/>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000000"/>
              </a:buClr>
            </a:pPr>
            <a:fld id="{00000000-1234-1234-1234-123412341234}" type="slidenum">
              <a:rPr lang="en-US" kern="0"/>
              <a:pPr defTabSz="1219170">
                <a:buClr>
                  <a:srgbClr val="000000"/>
                </a:buClr>
              </a:pPr>
              <a:t>16</a:t>
            </a:fld>
            <a:endParaRPr kern="0"/>
          </a:p>
        </p:txBody>
      </p:sp>
      <p:sp>
        <p:nvSpPr>
          <p:cNvPr id="363" name="Google Shape;363;p16"/>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000000"/>
              </a:buClr>
            </a:pPr>
            <a:r>
              <a:rPr lang="en-US" kern="0"/>
              <a:t>2022 Informatics Summit  |   amia.org</a:t>
            </a:r>
            <a:endParaRPr kern="0"/>
          </a:p>
        </p:txBody>
      </p:sp>
      <p:sp>
        <p:nvSpPr>
          <p:cNvPr id="364" name="Google Shape;364;p16"/>
          <p:cNvSpPr txBox="1"/>
          <p:nvPr/>
        </p:nvSpPr>
        <p:spPr>
          <a:xfrm>
            <a:off x="6052143" y="1457969"/>
            <a:ext cx="5895531" cy="4185707"/>
          </a:xfrm>
          <a:prstGeom prst="rect">
            <a:avLst/>
          </a:prstGeom>
          <a:noFill/>
          <a:ln>
            <a:noFill/>
          </a:ln>
        </p:spPr>
        <p:txBody>
          <a:bodyPr spcFirstLastPara="1" wrap="square" lIns="121900" tIns="60933" rIns="121900" bIns="60933" anchor="t" anchorCtr="0">
            <a:spAutoFit/>
          </a:bodyPr>
          <a:lstStyle/>
          <a:p>
            <a:pPr marL="380990" indent="-380990" defTabSz="1219170">
              <a:buClr>
                <a:srgbClr val="000000"/>
              </a:buClr>
              <a:buSzPts val="1800"/>
              <a:buFont typeface="Arial"/>
              <a:buChar char="•"/>
            </a:pPr>
            <a:r>
              <a:rPr lang="en-US" sz="2400" kern="0">
                <a:solidFill>
                  <a:srgbClr val="000000"/>
                </a:solidFill>
                <a:latin typeface="Calibri"/>
                <a:ea typeface="Calibri"/>
                <a:cs typeface="Calibri"/>
                <a:sym typeface="Calibri"/>
              </a:rPr>
              <a:t>Records why are you using EMERSE for each session</a:t>
            </a:r>
            <a:endParaRPr sz="1867" kern="0">
              <a:solidFill>
                <a:srgbClr val="000000"/>
              </a:solidFill>
              <a:latin typeface="Arial"/>
              <a:cs typeface="Arial"/>
              <a:sym typeface="Arial"/>
            </a:endParaRPr>
          </a:p>
          <a:p>
            <a:pPr marL="380990" indent="-228594" defTabSz="1219170">
              <a:buClr>
                <a:srgbClr val="000000"/>
              </a:buClr>
              <a:buSzPts val="1800"/>
            </a:pPr>
            <a:endParaRPr sz="2400" kern="0">
              <a:solidFill>
                <a:srgbClr val="000000"/>
              </a:solidFill>
              <a:latin typeface="Calibri"/>
              <a:ea typeface="Calibri"/>
              <a:cs typeface="Calibri"/>
              <a:sym typeface="Calibri"/>
            </a:endParaRPr>
          </a:p>
          <a:p>
            <a:pPr marL="380990" indent="-380990" defTabSz="1219170">
              <a:buClr>
                <a:srgbClr val="000000"/>
              </a:buClr>
              <a:buSzPts val="1800"/>
              <a:buFont typeface="Arial"/>
              <a:buChar char="•"/>
            </a:pPr>
            <a:r>
              <a:rPr lang="en-US" sz="2400" kern="0">
                <a:solidFill>
                  <a:srgbClr val="000000"/>
                </a:solidFill>
                <a:latin typeface="Calibri"/>
                <a:ea typeface="Calibri"/>
                <a:cs typeface="Calibri"/>
                <a:sym typeface="Calibri"/>
              </a:rPr>
              <a:t>Some categories are for operations (e.g, Quality Improvement, Patient Safety, Billing and Coding)</a:t>
            </a:r>
            <a:endParaRPr sz="1867" kern="0">
              <a:solidFill>
                <a:srgbClr val="000000"/>
              </a:solidFill>
              <a:latin typeface="Arial"/>
              <a:cs typeface="Arial"/>
              <a:sym typeface="Arial"/>
            </a:endParaRPr>
          </a:p>
          <a:p>
            <a:pPr marL="380990" indent="-228594" defTabSz="1219170">
              <a:buClr>
                <a:srgbClr val="000000"/>
              </a:buClr>
              <a:buSzPts val="1800"/>
            </a:pPr>
            <a:endParaRPr sz="2400" kern="0">
              <a:solidFill>
                <a:srgbClr val="000000"/>
              </a:solidFill>
              <a:latin typeface="Calibri"/>
              <a:ea typeface="Calibri"/>
              <a:cs typeface="Calibri"/>
              <a:sym typeface="Calibri"/>
            </a:endParaRPr>
          </a:p>
          <a:p>
            <a:pPr marL="380990" indent="-380990" defTabSz="1219170">
              <a:buClr>
                <a:srgbClr val="000000"/>
              </a:buClr>
              <a:buSzPts val="1800"/>
              <a:buFont typeface="Arial"/>
              <a:buChar char="•"/>
            </a:pPr>
            <a:r>
              <a:rPr lang="en-US" sz="2400" kern="0">
                <a:solidFill>
                  <a:srgbClr val="000000"/>
                </a:solidFill>
                <a:latin typeface="Calibri"/>
                <a:ea typeface="Calibri"/>
                <a:cs typeface="Calibri"/>
                <a:sym typeface="Calibri"/>
              </a:rPr>
              <a:t>Research identified as either PREP or by the IRB number</a:t>
            </a:r>
            <a:endParaRPr sz="2400" kern="0">
              <a:solidFill>
                <a:srgbClr val="000000"/>
              </a:solidFill>
              <a:latin typeface="Calibri"/>
              <a:ea typeface="Calibri"/>
              <a:cs typeface="Calibri"/>
              <a:sym typeface="Calibri"/>
            </a:endParaRPr>
          </a:p>
          <a:p>
            <a:pPr marL="380990" indent="-228594" defTabSz="1219170">
              <a:buClr>
                <a:srgbClr val="000000"/>
              </a:buClr>
              <a:buSzPts val="1800"/>
            </a:pPr>
            <a:endParaRPr sz="2400" kern="0">
              <a:solidFill>
                <a:srgbClr val="000000"/>
              </a:solidFill>
              <a:latin typeface="Calibri"/>
              <a:ea typeface="Calibri"/>
              <a:cs typeface="Calibri"/>
              <a:sym typeface="Calibri"/>
            </a:endParaRPr>
          </a:p>
          <a:p>
            <a:pPr marL="380990" indent="-380990" defTabSz="1219170">
              <a:buClr>
                <a:srgbClr val="000000"/>
              </a:buClr>
              <a:buSzPts val="1800"/>
              <a:buFont typeface="Arial"/>
              <a:buChar char="•"/>
            </a:pPr>
            <a:r>
              <a:rPr lang="en-US" sz="2400" kern="0">
                <a:solidFill>
                  <a:srgbClr val="000000"/>
                </a:solidFill>
                <a:latin typeface="Calibri"/>
                <a:ea typeface="Calibri"/>
                <a:cs typeface="Calibri"/>
                <a:sym typeface="Calibri"/>
              </a:rPr>
              <a:t>All activity is logged for the session</a:t>
            </a:r>
            <a:endParaRPr sz="1867" kern="0">
              <a:solidFill>
                <a:srgbClr val="000000"/>
              </a:solidFill>
              <a:latin typeface="Arial"/>
              <a:cs typeface="Arial"/>
              <a:sym typeface="Arial"/>
            </a:endParaRPr>
          </a:p>
        </p:txBody>
      </p:sp>
      <p:pic>
        <p:nvPicPr>
          <p:cNvPr id="365" name="Google Shape;365;p16"/>
          <p:cNvPicPr preferRelativeResize="0"/>
          <p:nvPr/>
        </p:nvPicPr>
        <p:blipFill rotWithShape="1">
          <a:blip r:embed="rId3">
            <a:alphaModFix/>
          </a:blip>
          <a:srcRect/>
          <a:stretch/>
        </p:blipFill>
        <p:spPr>
          <a:xfrm>
            <a:off x="263539" y="1163119"/>
            <a:ext cx="5518349" cy="5073675"/>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369"/>
        <p:cNvGrpSpPr/>
        <p:nvPr/>
      </p:nvGrpSpPr>
      <p:grpSpPr>
        <a:xfrm>
          <a:off x="0" y="0"/>
          <a:ext cx="0" cy="0"/>
          <a:chOff x="0" y="0"/>
          <a:chExt cx="0" cy="0"/>
        </a:xfrm>
      </p:grpSpPr>
      <p:sp>
        <p:nvSpPr>
          <p:cNvPr id="370" name="Google Shape;370;p17"/>
          <p:cNvSpPr txBox="1">
            <a:spLocks noGrp="1"/>
          </p:cNvSpPr>
          <p:nvPr>
            <p:ph type="title"/>
          </p:nvPr>
        </p:nvSpPr>
        <p:spPr>
          <a:xfrm>
            <a:off x="730307" y="569562"/>
            <a:ext cx="9045261" cy="393954"/>
          </a:xfrm>
          <a:prstGeom prst="rect">
            <a:avLst/>
          </a:prstGeom>
          <a:noFill/>
          <a:ln>
            <a:noFill/>
          </a:ln>
        </p:spPr>
        <p:txBody>
          <a:bodyPr spcFirstLastPara="1" wrap="square" lIns="0" tIns="0" rIns="0" bIns="0" anchor="b" anchorCtr="0">
            <a:spAutoFit/>
          </a:bodyPr>
          <a:lstStyle/>
          <a:p>
            <a:r>
              <a:rPr lang="en-US" sz="3200"/>
              <a:t>EMERSE – Main Interface</a:t>
            </a:r>
            <a:endParaRPr/>
          </a:p>
        </p:txBody>
      </p:sp>
      <p:sp>
        <p:nvSpPr>
          <p:cNvPr id="371" name="Google Shape;371;p17"/>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17</a:t>
            </a:fld>
            <a:endParaRPr kern="0"/>
          </a:p>
        </p:txBody>
      </p:sp>
      <p:sp>
        <p:nvSpPr>
          <p:cNvPr id="372" name="Google Shape;372;p17"/>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pic>
        <p:nvPicPr>
          <p:cNvPr id="2" name="Picture 1">
            <a:extLst>
              <a:ext uri="{FF2B5EF4-FFF2-40B4-BE49-F238E27FC236}">
                <a16:creationId xmlns:a16="http://schemas.microsoft.com/office/drawing/2014/main" id="{3601EDDB-6DE9-0F91-E01B-21DA95EC0279}"/>
              </a:ext>
            </a:extLst>
          </p:cNvPr>
          <p:cNvPicPr>
            <a:picLocks noChangeAspect="1"/>
          </p:cNvPicPr>
          <p:nvPr/>
        </p:nvPicPr>
        <p:blipFill>
          <a:blip r:embed="rId3"/>
          <a:stretch>
            <a:fillRect/>
          </a:stretch>
        </p:blipFill>
        <p:spPr>
          <a:xfrm>
            <a:off x="1020640" y="1478277"/>
            <a:ext cx="10150720" cy="4810161"/>
          </a:xfrm>
          <a:prstGeom prst="rect">
            <a:avLst/>
          </a:prstGeom>
        </p:spPr>
      </p:pic>
      <p:sp>
        <p:nvSpPr>
          <p:cNvPr id="3" name="Oval 2">
            <a:extLst>
              <a:ext uri="{FF2B5EF4-FFF2-40B4-BE49-F238E27FC236}">
                <a16:creationId xmlns:a16="http://schemas.microsoft.com/office/drawing/2014/main" id="{02A22260-43FD-C399-EEBC-0CB139328416}"/>
              </a:ext>
            </a:extLst>
          </p:cNvPr>
          <p:cNvSpPr/>
          <p:nvPr/>
        </p:nvSpPr>
        <p:spPr>
          <a:xfrm>
            <a:off x="992774" y="1907177"/>
            <a:ext cx="679268" cy="2873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393"/>
        <p:cNvGrpSpPr/>
        <p:nvPr/>
      </p:nvGrpSpPr>
      <p:grpSpPr>
        <a:xfrm>
          <a:off x="0" y="0"/>
          <a:ext cx="0" cy="0"/>
          <a:chOff x="0" y="0"/>
          <a:chExt cx="0" cy="0"/>
        </a:xfrm>
      </p:grpSpPr>
      <p:sp>
        <p:nvSpPr>
          <p:cNvPr id="394" name="Google Shape;394;p19"/>
          <p:cNvSpPr txBox="1">
            <a:spLocks noGrp="1"/>
          </p:cNvSpPr>
          <p:nvPr>
            <p:ph type="title"/>
          </p:nvPr>
        </p:nvSpPr>
        <p:spPr>
          <a:xfrm>
            <a:off x="730307" y="569562"/>
            <a:ext cx="9045261" cy="393954"/>
          </a:xfrm>
          <a:prstGeom prst="rect">
            <a:avLst/>
          </a:prstGeom>
          <a:noFill/>
          <a:ln>
            <a:noFill/>
          </a:ln>
        </p:spPr>
        <p:txBody>
          <a:bodyPr spcFirstLastPara="1" wrap="square" lIns="0" tIns="0" rIns="0" bIns="0" anchor="b" anchorCtr="0">
            <a:spAutoFit/>
          </a:bodyPr>
          <a:lstStyle/>
          <a:p>
            <a:r>
              <a:rPr lang="en-US" sz="3200"/>
              <a:t>EMERSE – Main Interface</a:t>
            </a:r>
            <a:endParaRPr/>
          </a:p>
        </p:txBody>
      </p:sp>
      <p:sp>
        <p:nvSpPr>
          <p:cNvPr id="395" name="Google Shape;395;p19"/>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18</a:t>
            </a:fld>
            <a:endParaRPr kern="0"/>
          </a:p>
        </p:txBody>
      </p:sp>
      <p:sp>
        <p:nvSpPr>
          <p:cNvPr id="396" name="Google Shape;396;p19"/>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pic>
        <p:nvPicPr>
          <p:cNvPr id="2" name="Picture 1">
            <a:extLst>
              <a:ext uri="{FF2B5EF4-FFF2-40B4-BE49-F238E27FC236}">
                <a16:creationId xmlns:a16="http://schemas.microsoft.com/office/drawing/2014/main" id="{16E3A593-B4F2-4212-79D1-43F4E4EC2C0C}"/>
              </a:ext>
            </a:extLst>
          </p:cNvPr>
          <p:cNvPicPr>
            <a:picLocks noChangeAspect="1"/>
          </p:cNvPicPr>
          <p:nvPr/>
        </p:nvPicPr>
        <p:blipFill>
          <a:blip r:embed="rId3"/>
          <a:stretch>
            <a:fillRect/>
          </a:stretch>
        </p:blipFill>
        <p:spPr>
          <a:xfrm>
            <a:off x="1020640" y="1311305"/>
            <a:ext cx="10150720" cy="4810161"/>
          </a:xfrm>
          <a:prstGeom prst="rect">
            <a:avLst/>
          </a:prstGeom>
        </p:spPr>
      </p:pic>
      <p:sp>
        <p:nvSpPr>
          <p:cNvPr id="3" name="Oval 2">
            <a:extLst>
              <a:ext uri="{FF2B5EF4-FFF2-40B4-BE49-F238E27FC236}">
                <a16:creationId xmlns:a16="http://schemas.microsoft.com/office/drawing/2014/main" id="{11BB9448-3F30-F1CF-5052-0B0CC003221D}"/>
              </a:ext>
            </a:extLst>
          </p:cNvPr>
          <p:cNvSpPr/>
          <p:nvPr/>
        </p:nvSpPr>
        <p:spPr>
          <a:xfrm>
            <a:off x="931817" y="1994263"/>
            <a:ext cx="679268" cy="2873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401"/>
        <p:cNvGrpSpPr/>
        <p:nvPr/>
      </p:nvGrpSpPr>
      <p:grpSpPr>
        <a:xfrm>
          <a:off x="0" y="0"/>
          <a:ext cx="0" cy="0"/>
          <a:chOff x="0" y="0"/>
          <a:chExt cx="0" cy="0"/>
        </a:xfrm>
      </p:grpSpPr>
      <p:sp>
        <p:nvSpPr>
          <p:cNvPr id="402" name="Google Shape;402;p20"/>
          <p:cNvSpPr txBox="1">
            <a:spLocks noGrp="1"/>
          </p:cNvSpPr>
          <p:nvPr>
            <p:ph type="title"/>
          </p:nvPr>
        </p:nvSpPr>
        <p:spPr>
          <a:xfrm>
            <a:off x="730307" y="569562"/>
            <a:ext cx="9045261" cy="393954"/>
          </a:xfrm>
          <a:prstGeom prst="rect">
            <a:avLst/>
          </a:prstGeom>
          <a:noFill/>
          <a:ln>
            <a:noFill/>
          </a:ln>
        </p:spPr>
        <p:txBody>
          <a:bodyPr spcFirstLastPara="1" wrap="square" lIns="0" tIns="0" rIns="0" bIns="0" anchor="b" anchorCtr="0">
            <a:spAutoFit/>
          </a:bodyPr>
          <a:lstStyle/>
          <a:p>
            <a:r>
              <a:rPr lang="en-US" sz="3200"/>
              <a:t>EMERSE – Filters</a:t>
            </a:r>
            <a:endParaRPr/>
          </a:p>
        </p:txBody>
      </p:sp>
      <p:sp>
        <p:nvSpPr>
          <p:cNvPr id="403" name="Google Shape;403;p20"/>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19</a:t>
            </a:fld>
            <a:endParaRPr kern="0"/>
          </a:p>
        </p:txBody>
      </p:sp>
      <p:sp>
        <p:nvSpPr>
          <p:cNvPr id="404" name="Google Shape;404;p20"/>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pic>
        <p:nvPicPr>
          <p:cNvPr id="405" name="Google Shape;405;p20"/>
          <p:cNvPicPr preferRelativeResize="0"/>
          <p:nvPr/>
        </p:nvPicPr>
        <p:blipFill rotWithShape="1">
          <a:blip r:embed="rId3">
            <a:alphaModFix/>
          </a:blip>
          <a:srcRect/>
          <a:stretch/>
        </p:blipFill>
        <p:spPr>
          <a:xfrm>
            <a:off x="0" y="1348080"/>
            <a:ext cx="12192000" cy="4547760"/>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FB3C9D-DAA0-4304-BCC2-3013361AC7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6983" y="5808448"/>
            <a:ext cx="2145117" cy="931961"/>
          </a:xfrm>
          <a:prstGeom prst="rect">
            <a:avLst/>
          </a:prstGeom>
        </p:spPr>
      </p:pic>
      <p:pic>
        <p:nvPicPr>
          <p:cNvPr id="7" name="Picture 2" descr="http://democracycollaborative.org/sites/clone.community-wealth.org/files/8508UH_CORP_2CP_V3.jpg">
            <a:extLst>
              <a:ext uri="{FF2B5EF4-FFF2-40B4-BE49-F238E27FC236}">
                <a16:creationId xmlns:a16="http://schemas.microsoft.com/office/drawing/2014/main" id="{749D76BD-5C05-4EFC-B2D8-376BABF67C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250" y="5740963"/>
            <a:ext cx="956313" cy="10669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media.licdn.com/mpr/mpr/shrink_200_200/p/6/000/2cb/202/20f6698.png">
            <a:extLst>
              <a:ext uri="{FF2B5EF4-FFF2-40B4-BE49-F238E27FC236}">
                <a16:creationId xmlns:a16="http://schemas.microsoft.com/office/drawing/2014/main" id="{5444378E-44F4-4F58-AEE3-2DB1F6ED15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3250" y="5692998"/>
            <a:ext cx="1162862" cy="11628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148527F-6893-644A-6C6A-A23BE93ACCF3}"/>
              </a:ext>
            </a:extLst>
          </p:cNvPr>
          <p:cNvSpPr txBox="1"/>
          <p:nvPr/>
        </p:nvSpPr>
        <p:spPr>
          <a:xfrm>
            <a:off x="1175655" y="1088572"/>
            <a:ext cx="9927772" cy="3416320"/>
          </a:xfrm>
          <a:prstGeom prst="rect">
            <a:avLst/>
          </a:prstGeom>
          <a:noFill/>
        </p:spPr>
        <p:txBody>
          <a:bodyPr wrap="square" rtlCol="0">
            <a:spAutoFit/>
          </a:bodyPr>
          <a:lstStyle/>
          <a:p>
            <a:pPr algn="l"/>
            <a:r>
              <a:rPr lang="en-US" sz="1800" b="0" i="0" u="none" strike="noStrike" baseline="0" dirty="0">
                <a:latin typeface="ArialMT"/>
              </a:rPr>
              <a:t>I have no relevant relationships with commercial interests to disclose.</a:t>
            </a:r>
          </a:p>
          <a:p>
            <a:pPr algn="l"/>
            <a:endParaRPr lang="en-US" sz="1800" b="0" i="0" u="none" strike="noStrike" baseline="0" dirty="0">
              <a:latin typeface="ArialMT"/>
            </a:endParaRPr>
          </a:p>
          <a:p>
            <a:pPr algn="l"/>
            <a:r>
              <a:rPr lang="en-US" sz="1800" b="0" i="0" u="none" strike="noStrike" baseline="0" dirty="0">
                <a:latin typeface="ArialMT"/>
              </a:rPr>
              <a:t>Funding for this work comes from:</a:t>
            </a:r>
          </a:p>
          <a:p>
            <a:pPr algn="l"/>
            <a:endParaRPr lang="en-US" sz="1800" b="0" i="0" u="none" strike="noStrike" baseline="0" dirty="0">
              <a:latin typeface="ArialMT"/>
            </a:endParaRPr>
          </a:p>
          <a:p>
            <a:pPr marL="285750" indent="-285750" algn="l">
              <a:buFont typeface="Arial" panose="020B0604020202020204" pitchFamily="34" charset="0"/>
              <a:buChar char="•"/>
            </a:pPr>
            <a:r>
              <a:rPr lang="en-US" sz="1800" b="0" i="0" u="none" strike="noStrike" baseline="0" dirty="0">
                <a:latin typeface="ArialMT"/>
              </a:rPr>
              <a:t>UL1TR002548, Clinical and Translational Science Award, </a:t>
            </a:r>
            <a:r>
              <a:rPr lang="en-US" sz="1800" b="0" i="0" u="none" strike="noStrike" baseline="0" dirty="0" smtClean="0">
                <a:latin typeface="ArialMT"/>
              </a:rPr>
              <a:t>Grace </a:t>
            </a:r>
            <a:r>
              <a:rPr lang="en-US" sz="1800" b="0" i="0" u="none" strike="noStrike" baseline="0" dirty="0" err="1" smtClean="0">
                <a:latin typeface="ArialMT"/>
              </a:rPr>
              <a:t>McComsey</a:t>
            </a:r>
            <a:r>
              <a:rPr lang="en-US" sz="1800" b="0" i="0" u="none" strike="noStrike" baseline="0" dirty="0" smtClean="0">
                <a:latin typeface="ArialMT"/>
              </a:rPr>
              <a:t> </a:t>
            </a:r>
            <a:r>
              <a:rPr lang="en-US" sz="1800" b="0" i="0" u="none" strike="noStrike" baseline="0" dirty="0">
                <a:latin typeface="ArialMT"/>
              </a:rPr>
              <a:t>(PI), NIH/NCATS, 5/1/2018-4/30/2023</a:t>
            </a:r>
          </a:p>
          <a:p>
            <a:pPr algn="l"/>
            <a:endParaRPr lang="en-US" sz="1800" b="0" i="0" u="none" strike="noStrike" baseline="0" dirty="0">
              <a:latin typeface="ArialMT"/>
            </a:endParaRPr>
          </a:p>
          <a:p>
            <a:pPr marL="285750" indent="-285750" algn="l">
              <a:buFont typeface="Arial" panose="020B0604020202020204" pitchFamily="34" charset="0"/>
              <a:buChar char="•"/>
            </a:pPr>
            <a:r>
              <a:rPr lang="en-US" sz="1800" b="0" i="0" u="none" strike="noStrike" baseline="0" dirty="0">
                <a:latin typeface="ArialMT"/>
              </a:rPr>
              <a:t>U24 CA204863, Advanced Development and Dissemination of EMERSE for Cancer Phenotyping from Medical Records, David </a:t>
            </a:r>
            <a:r>
              <a:rPr lang="en-US" sz="1800" b="0" i="0" u="none" strike="noStrike" baseline="0" dirty="0" err="1">
                <a:latin typeface="ArialMT"/>
              </a:rPr>
              <a:t>Hanauer</a:t>
            </a:r>
            <a:r>
              <a:rPr lang="en-US" sz="1800" b="0" i="0" u="none" strike="noStrike" baseline="0" dirty="0">
                <a:latin typeface="ArialMT"/>
              </a:rPr>
              <a:t> (PI), NIH/NCI, 8/17/17-7/31/2022</a:t>
            </a:r>
          </a:p>
          <a:p>
            <a:pPr algn="l"/>
            <a:endParaRPr lang="en-US" sz="1800" b="0" i="0" u="none" strike="noStrike" baseline="0" dirty="0">
              <a:latin typeface="ArialMT"/>
            </a:endParaRPr>
          </a:p>
          <a:p>
            <a:pPr marL="285750" indent="-285750" algn="l">
              <a:buFont typeface="Arial" panose="020B0604020202020204" pitchFamily="34" charset="0"/>
              <a:buChar char="•"/>
            </a:pPr>
            <a:r>
              <a:rPr lang="en-US" sz="1800" b="0" i="0" u="none" strike="noStrike" baseline="0" dirty="0">
                <a:latin typeface="ArialMT"/>
              </a:rPr>
              <a:t>Cleveland Institute for Computational Biology internal funding (Case Western Reserve University and University Hospitals Health System of Cleveland)</a:t>
            </a:r>
            <a:endParaRPr lang="en-US" dirty="0"/>
          </a:p>
        </p:txBody>
      </p:sp>
      <p:sp>
        <p:nvSpPr>
          <p:cNvPr id="9" name="TextBox 8">
            <a:extLst>
              <a:ext uri="{FF2B5EF4-FFF2-40B4-BE49-F238E27FC236}">
                <a16:creationId xmlns:a16="http://schemas.microsoft.com/office/drawing/2014/main" id="{5DA767CD-0EC2-9F16-745E-48C1696D8887}"/>
              </a:ext>
            </a:extLst>
          </p:cNvPr>
          <p:cNvSpPr txBox="1"/>
          <p:nvPr/>
        </p:nvSpPr>
        <p:spPr>
          <a:xfrm>
            <a:off x="5255834" y="252549"/>
            <a:ext cx="1680332" cy="523220"/>
          </a:xfrm>
          <a:prstGeom prst="rect">
            <a:avLst/>
          </a:prstGeom>
          <a:noFill/>
        </p:spPr>
        <p:txBody>
          <a:bodyPr wrap="none" rtlCol="0">
            <a:spAutoFit/>
          </a:bodyPr>
          <a:lstStyle/>
          <a:p>
            <a:r>
              <a:rPr lang="en-US" sz="2800" dirty="0"/>
              <a:t>Disclosure</a:t>
            </a:r>
          </a:p>
        </p:txBody>
      </p:sp>
    </p:spTree>
    <p:extLst>
      <p:ext uri="{BB962C8B-B14F-4D97-AF65-F5344CB8AC3E}">
        <p14:creationId xmlns:p14="http://schemas.microsoft.com/office/powerpoint/2010/main" val="401476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369"/>
        <p:cNvGrpSpPr/>
        <p:nvPr/>
      </p:nvGrpSpPr>
      <p:grpSpPr>
        <a:xfrm>
          <a:off x="0" y="0"/>
          <a:ext cx="0" cy="0"/>
          <a:chOff x="0" y="0"/>
          <a:chExt cx="0" cy="0"/>
        </a:xfrm>
      </p:grpSpPr>
      <p:sp>
        <p:nvSpPr>
          <p:cNvPr id="370" name="Google Shape;370;p17"/>
          <p:cNvSpPr txBox="1">
            <a:spLocks noGrp="1"/>
          </p:cNvSpPr>
          <p:nvPr>
            <p:ph type="title"/>
          </p:nvPr>
        </p:nvSpPr>
        <p:spPr>
          <a:xfrm>
            <a:off x="730307" y="569562"/>
            <a:ext cx="9045261" cy="393954"/>
          </a:xfrm>
          <a:prstGeom prst="rect">
            <a:avLst/>
          </a:prstGeom>
          <a:noFill/>
          <a:ln>
            <a:noFill/>
          </a:ln>
        </p:spPr>
        <p:txBody>
          <a:bodyPr spcFirstLastPara="1" wrap="square" lIns="0" tIns="0" rIns="0" bIns="0" anchor="b" anchorCtr="0">
            <a:spAutoFit/>
          </a:bodyPr>
          <a:lstStyle/>
          <a:p>
            <a:r>
              <a:rPr lang="en-US" sz="3200"/>
              <a:t>EMERSE – Main Interface</a:t>
            </a:r>
            <a:endParaRPr/>
          </a:p>
        </p:txBody>
      </p:sp>
      <p:sp>
        <p:nvSpPr>
          <p:cNvPr id="371" name="Google Shape;371;p17"/>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FFFFFF"/>
              </a:buClr>
              <a:buSzPts val="900"/>
              <a:buFontTx/>
              <a:buNone/>
              <a:tabLst/>
              <a:defRPr/>
            </a:pPr>
            <a:fld id="{00000000-1234-1234-1234-123412341234}" type="slidenum">
              <a:rPr kumimoji="0" lang="en-US" sz="1200" b="1" i="0" u="none" strike="noStrike" kern="0" cap="none" spc="0" normalizeH="0" baseline="0" noProof="0">
                <a:ln>
                  <a:noFill/>
                </a:ln>
                <a:solidFill>
                  <a:srgbClr val="FFFFFF"/>
                </a:solidFill>
                <a:effectLst/>
                <a:uLnTx/>
                <a:uFillTx/>
                <a:latin typeface="Roboto"/>
                <a:ea typeface="Roboto"/>
                <a:sym typeface="Roboto"/>
              </a:rPr>
              <a:pPr marL="0" marR="0" lvl="0" indent="0" algn="r" defTabSz="1219170" rtl="0" eaLnBrk="1" fontAlgn="auto" latinLnBrk="0" hangingPunct="1">
                <a:lnSpc>
                  <a:spcPct val="100000"/>
                </a:lnSpc>
                <a:spcBef>
                  <a:spcPts val="0"/>
                </a:spcBef>
                <a:spcAft>
                  <a:spcPts val="0"/>
                </a:spcAft>
                <a:buClr>
                  <a:srgbClr val="FFFFFF"/>
                </a:buClr>
                <a:buSzPts val="900"/>
                <a:buFontTx/>
                <a:buNone/>
                <a:tabLst/>
                <a:defRPr/>
              </a:pPr>
              <a:t>20</a:t>
            </a:fld>
            <a:endParaRPr kumimoji="0" sz="1200" b="1" i="0" u="none" strike="noStrike" kern="0" cap="none" spc="0" normalizeH="0" baseline="0" noProof="0">
              <a:ln>
                <a:noFill/>
              </a:ln>
              <a:solidFill>
                <a:srgbClr val="FFFFFF"/>
              </a:solidFill>
              <a:effectLst/>
              <a:uLnTx/>
              <a:uFillTx/>
              <a:latin typeface="Roboto"/>
              <a:ea typeface="Roboto"/>
              <a:sym typeface="Roboto"/>
            </a:endParaRPr>
          </a:p>
        </p:txBody>
      </p:sp>
      <p:sp>
        <p:nvSpPr>
          <p:cNvPr id="372" name="Google Shape;372;p17"/>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marL="0" marR="0" lvl="0" indent="0" algn="l" defTabSz="1219170" rtl="0" eaLnBrk="1" fontAlgn="auto" latinLnBrk="0" hangingPunct="1">
              <a:lnSpc>
                <a:spcPct val="100000"/>
              </a:lnSpc>
              <a:spcBef>
                <a:spcPts val="0"/>
              </a:spcBef>
              <a:spcAft>
                <a:spcPts val="0"/>
              </a:spcAft>
              <a:buClr>
                <a:srgbClr val="FFFFFF"/>
              </a:buClr>
              <a:buSzPts val="900"/>
              <a:buFontTx/>
              <a:buNone/>
              <a:tabLst/>
              <a:defRPr/>
            </a:pPr>
            <a:r>
              <a:rPr kumimoji="0" lang="en-US" sz="1200" b="1" i="0" u="none" strike="noStrike" kern="0" cap="none" spc="0" normalizeH="0" baseline="0" noProof="0">
                <a:ln>
                  <a:noFill/>
                </a:ln>
                <a:solidFill>
                  <a:srgbClr val="FFFFFF"/>
                </a:solidFill>
                <a:effectLst/>
                <a:uLnTx/>
                <a:uFillTx/>
                <a:latin typeface="Roboto"/>
                <a:ea typeface="Roboto"/>
                <a:sym typeface="Roboto"/>
              </a:rPr>
              <a:t>2022 Informatics Summit  |   amia.org</a:t>
            </a:r>
            <a:endParaRPr kumimoji="0" sz="1200" b="1" i="0" u="none" strike="noStrike" kern="0" cap="none" spc="0" normalizeH="0" baseline="0" noProof="0">
              <a:ln>
                <a:noFill/>
              </a:ln>
              <a:solidFill>
                <a:srgbClr val="FFFFFF"/>
              </a:solidFill>
              <a:effectLst/>
              <a:uLnTx/>
              <a:uFillTx/>
              <a:latin typeface="Roboto"/>
              <a:ea typeface="Roboto"/>
              <a:sym typeface="Roboto"/>
            </a:endParaRPr>
          </a:p>
        </p:txBody>
      </p:sp>
      <p:pic>
        <p:nvPicPr>
          <p:cNvPr id="2" name="Picture 1">
            <a:extLst>
              <a:ext uri="{FF2B5EF4-FFF2-40B4-BE49-F238E27FC236}">
                <a16:creationId xmlns:a16="http://schemas.microsoft.com/office/drawing/2014/main" id="{3601EDDB-6DE9-0F91-E01B-21DA95EC0279}"/>
              </a:ext>
            </a:extLst>
          </p:cNvPr>
          <p:cNvPicPr>
            <a:picLocks noChangeAspect="1"/>
          </p:cNvPicPr>
          <p:nvPr/>
        </p:nvPicPr>
        <p:blipFill>
          <a:blip r:embed="rId3"/>
          <a:stretch>
            <a:fillRect/>
          </a:stretch>
        </p:blipFill>
        <p:spPr>
          <a:xfrm>
            <a:off x="1020640" y="1478277"/>
            <a:ext cx="10150720" cy="4810161"/>
          </a:xfrm>
          <a:prstGeom prst="rect">
            <a:avLst/>
          </a:prstGeom>
        </p:spPr>
      </p:pic>
      <p:sp>
        <p:nvSpPr>
          <p:cNvPr id="3" name="Oval 2">
            <a:extLst>
              <a:ext uri="{FF2B5EF4-FFF2-40B4-BE49-F238E27FC236}">
                <a16:creationId xmlns:a16="http://schemas.microsoft.com/office/drawing/2014/main" id="{02A22260-43FD-C399-EEBC-0CB139328416}"/>
              </a:ext>
            </a:extLst>
          </p:cNvPr>
          <p:cNvSpPr/>
          <p:nvPr/>
        </p:nvSpPr>
        <p:spPr>
          <a:xfrm>
            <a:off x="992774" y="2464529"/>
            <a:ext cx="679268" cy="2873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749864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417"/>
        <p:cNvGrpSpPr/>
        <p:nvPr/>
      </p:nvGrpSpPr>
      <p:grpSpPr>
        <a:xfrm>
          <a:off x="0" y="0"/>
          <a:ext cx="0" cy="0"/>
          <a:chOff x="0" y="0"/>
          <a:chExt cx="0" cy="0"/>
        </a:xfrm>
      </p:grpSpPr>
      <p:sp>
        <p:nvSpPr>
          <p:cNvPr id="418" name="Google Shape;418;p22"/>
          <p:cNvSpPr txBox="1">
            <a:spLocks noGrp="1"/>
          </p:cNvSpPr>
          <p:nvPr>
            <p:ph type="title"/>
          </p:nvPr>
        </p:nvSpPr>
        <p:spPr>
          <a:xfrm>
            <a:off x="730307" y="643427"/>
            <a:ext cx="9045261" cy="320088"/>
          </a:xfrm>
          <a:prstGeom prst="rect">
            <a:avLst/>
          </a:prstGeom>
          <a:noFill/>
          <a:ln>
            <a:noFill/>
          </a:ln>
        </p:spPr>
        <p:txBody>
          <a:bodyPr spcFirstLastPara="1" wrap="square" lIns="0" tIns="0" rIns="0" bIns="0" anchor="b" anchorCtr="0">
            <a:spAutoFit/>
          </a:bodyPr>
          <a:lstStyle/>
          <a:p>
            <a:r>
              <a:rPr lang="en-US"/>
              <a:t>EMERSE – Simple search</a:t>
            </a:r>
            <a:endParaRPr/>
          </a:p>
        </p:txBody>
      </p:sp>
      <p:sp>
        <p:nvSpPr>
          <p:cNvPr id="419" name="Google Shape;419;p22"/>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21</a:t>
            </a:fld>
            <a:endParaRPr kern="0"/>
          </a:p>
        </p:txBody>
      </p:sp>
      <p:sp>
        <p:nvSpPr>
          <p:cNvPr id="420" name="Google Shape;420;p22"/>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pic>
        <p:nvPicPr>
          <p:cNvPr id="421" name="Google Shape;421;p22"/>
          <p:cNvPicPr preferRelativeResize="0"/>
          <p:nvPr/>
        </p:nvPicPr>
        <p:blipFill rotWithShape="1">
          <a:blip r:embed="rId3">
            <a:alphaModFix/>
          </a:blip>
          <a:srcRect/>
          <a:stretch/>
        </p:blipFill>
        <p:spPr>
          <a:xfrm>
            <a:off x="841188" y="1213868"/>
            <a:ext cx="10109200" cy="5029200"/>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425"/>
        <p:cNvGrpSpPr/>
        <p:nvPr/>
      </p:nvGrpSpPr>
      <p:grpSpPr>
        <a:xfrm>
          <a:off x="0" y="0"/>
          <a:ext cx="0" cy="0"/>
          <a:chOff x="0" y="0"/>
          <a:chExt cx="0" cy="0"/>
        </a:xfrm>
      </p:grpSpPr>
      <p:sp>
        <p:nvSpPr>
          <p:cNvPr id="426" name="Google Shape;426;p23"/>
          <p:cNvSpPr txBox="1">
            <a:spLocks noGrp="1"/>
          </p:cNvSpPr>
          <p:nvPr>
            <p:ph type="title"/>
          </p:nvPr>
        </p:nvSpPr>
        <p:spPr>
          <a:xfrm>
            <a:off x="730307" y="643427"/>
            <a:ext cx="9045261" cy="320088"/>
          </a:xfrm>
          <a:prstGeom prst="rect">
            <a:avLst/>
          </a:prstGeom>
          <a:noFill/>
          <a:ln>
            <a:noFill/>
          </a:ln>
        </p:spPr>
        <p:txBody>
          <a:bodyPr spcFirstLastPara="1" wrap="square" lIns="0" tIns="0" rIns="0" bIns="0" anchor="b" anchorCtr="0">
            <a:spAutoFit/>
          </a:bodyPr>
          <a:lstStyle/>
          <a:p>
            <a:r>
              <a:rPr lang="en-US"/>
              <a:t>EMERSE – Simple Search</a:t>
            </a:r>
            <a:endParaRPr/>
          </a:p>
        </p:txBody>
      </p:sp>
      <p:sp>
        <p:nvSpPr>
          <p:cNvPr id="427" name="Google Shape;427;p23"/>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22</a:t>
            </a:fld>
            <a:endParaRPr kern="0"/>
          </a:p>
        </p:txBody>
      </p:sp>
      <p:sp>
        <p:nvSpPr>
          <p:cNvPr id="428" name="Google Shape;428;p23"/>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pic>
        <p:nvPicPr>
          <p:cNvPr id="429" name="Google Shape;429;p23"/>
          <p:cNvPicPr preferRelativeResize="0"/>
          <p:nvPr/>
        </p:nvPicPr>
        <p:blipFill rotWithShape="1">
          <a:blip r:embed="rId3">
            <a:alphaModFix/>
          </a:blip>
          <a:srcRect/>
          <a:stretch/>
        </p:blipFill>
        <p:spPr>
          <a:xfrm>
            <a:off x="609125" y="1157028"/>
            <a:ext cx="10973751" cy="4543945"/>
          </a:xfrm>
          <a:prstGeom prst="rect">
            <a:avLst/>
          </a:prstGeom>
          <a:noFill/>
          <a:ln>
            <a:noFill/>
          </a:ln>
        </p:spPr>
      </p:pic>
      <p:sp>
        <p:nvSpPr>
          <p:cNvPr id="430" name="Google Shape;430;p23"/>
          <p:cNvSpPr/>
          <p:nvPr/>
        </p:nvSpPr>
        <p:spPr>
          <a:xfrm>
            <a:off x="6986320" y="1894040"/>
            <a:ext cx="2789248" cy="1341449"/>
          </a:xfrm>
          <a:prstGeom prst="ellipse">
            <a:avLst/>
          </a:prstGeom>
          <a:solidFill>
            <a:srgbClr val="D6B7FF"/>
          </a:solidFill>
          <a:ln>
            <a:noFill/>
          </a:ln>
        </p:spPr>
        <p:txBody>
          <a:bodyPr spcFirstLastPara="1" wrap="square" lIns="121900" tIns="121900" rIns="121900" bIns="121900" anchor="t" anchorCtr="0">
            <a:noAutofit/>
          </a:bodyPr>
          <a:lstStyle/>
          <a:p>
            <a:pPr algn="ctr" defTabSz="1219170">
              <a:buClr>
                <a:srgbClr val="000000"/>
              </a:buClr>
            </a:pPr>
            <a:r>
              <a:rPr lang="en-US" sz="1600" kern="0">
                <a:solidFill>
                  <a:srgbClr val="000000"/>
                </a:solidFill>
                <a:latin typeface="Roboto"/>
                <a:ea typeface="Roboto"/>
                <a:cs typeface="Roboto"/>
                <a:sym typeface="Roboto"/>
              </a:rPr>
              <a:t>Results returned</a:t>
            </a:r>
            <a:endParaRPr sz="1867" kern="0">
              <a:solidFill>
                <a:srgbClr val="000000"/>
              </a:solidFill>
              <a:latin typeface="Arial"/>
              <a:cs typeface="Arial"/>
              <a:sym typeface="Arial"/>
            </a:endParaRPr>
          </a:p>
          <a:p>
            <a:pPr algn="ctr" defTabSz="1219170">
              <a:buClr>
                <a:srgbClr val="000000"/>
              </a:buClr>
            </a:pPr>
            <a:r>
              <a:rPr lang="en-US" sz="1600" kern="0">
                <a:solidFill>
                  <a:srgbClr val="000000"/>
                </a:solidFill>
                <a:latin typeface="Roboto"/>
                <a:ea typeface="Roboto"/>
                <a:cs typeface="Roboto"/>
                <a:sym typeface="Roboto"/>
              </a:rPr>
              <a:t>in less than 1 second</a:t>
            </a:r>
            <a:endParaRPr sz="1867" kern="0">
              <a:solidFill>
                <a:srgbClr val="000000"/>
              </a:solidFill>
              <a:latin typeface="Arial"/>
              <a:cs typeface="Arial"/>
              <a:sym typeface="Aria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434"/>
        <p:cNvGrpSpPr/>
        <p:nvPr/>
      </p:nvGrpSpPr>
      <p:grpSpPr>
        <a:xfrm>
          <a:off x="0" y="0"/>
          <a:ext cx="0" cy="0"/>
          <a:chOff x="0" y="0"/>
          <a:chExt cx="0" cy="0"/>
        </a:xfrm>
      </p:grpSpPr>
      <p:sp>
        <p:nvSpPr>
          <p:cNvPr id="435" name="Google Shape;435;p24"/>
          <p:cNvSpPr txBox="1">
            <a:spLocks noGrp="1"/>
          </p:cNvSpPr>
          <p:nvPr>
            <p:ph type="title"/>
          </p:nvPr>
        </p:nvSpPr>
        <p:spPr>
          <a:xfrm>
            <a:off x="730307" y="643427"/>
            <a:ext cx="9045261" cy="320088"/>
          </a:xfrm>
          <a:prstGeom prst="rect">
            <a:avLst/>
          </a:prstGeom>
          <a:noFill/>
          <a:ln>
            <a:noFill/>
          </a:ln>
        </p:spPr>
        <p:txBody>
          <a:bodyPr spcFirstLastPara="1" wrap="square" lIns="0" tIns="0" rIns="0" bIns="0" anchor="b" anchorCtr="0">
            <a:spAutoFit/>
          </a:bodyPr>
          <a:lstStyle/>
          <a:p>
            <a:r>
              <a:rPr lang="en-US"/>
              <a:t>EMERSE – Simple Search</a:t>
            </a:r>
            <a:endParaRPr/>
          </a:p>
        </p:txBody>
      </p:sp>
      <p:sp>
        <p:nvSpPr>
          <p:cNvPr id="436" name="Google Shape;436;p24"/>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23</a:t>
            </a:fld>
            <a:endParaRPr kern="0"/>
          </a:p>
        </p:txBody>
      </p:sp>
      <p:sp>
        <p:nvSpPr>
          <p:cNvPr id="437" name="Google Shape;437;p24"/>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pic>
        <p:nvPicPr>
          <p:cNvPr id="4" name="Picture 3">
            <a:extLst>
              <a:ext uri="{FF2B5EF4-FFF2-40B4-BE49-F238E27FC236}">
                <a16:creationId xmlns:a16="http://schemas.microsoft.com/office/drawing/2014/main" id="{C8BCE6F7-BC4B-1CDE-3AE1-29A9B263AB58}"/>
              </a:ext>
            </a:extLst>
          </p:cNvPr>
          <p:cNvPicPr>
            <a:picLocks noChangeAspect="1"/>
          </p:cNvPicPr>
          <p:nvPr/>
        </p:nvPicPr>
        <p:blipFill>
          <a:blip r:embed="rId3"/>
          <a:stretch>
            <a:fillRect/>
          </a:stretch>
        </p:blipFill>
        <p:spPr>
          <a:xfrm>
            <a:off x="1980843" y="1914012"/>
            <a:ext cx="8230313" cy="302997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442"/>
        <p:cNvGrpSpPr/>
        <p:nvPr/>
      </p:nvGrpSpPr>
      <p:grpSpPr>
        <a:xfrm>
          <a:off x="0" y="0"/>
          <a:ext cx="0" cy="0"/>
          <a:chOff x="0" y="0"/>
          <a:chExt cx="0" cy="0"/>
        </a:xfrm>
      </p:grpSpPr>
      <p:sp>
        <p:nvSpPr>
          <p:cNvPr id="443" name="Google Shape;443;p25"/>
          <p:cNvSpPr txBox="1">
            <a:spLocks noGrp="1"/>
          </p:cNvSpPr>
          <p:nvPr>
            <p:ph type="title"/>
          </p:nvPr>
        </p:nvSpPr>
        <p:spPr>
          <a:xfrm>
            <a:off x="730307" y="643427"/>
            <a:ext cx="9045261" cy="320088"/>
          </a:xfrm>
          <a:prstGeom prst="rect">
            <a:avLst/>
          </a:prstGeom>
          <a:noFill/>
          <a:ln>
            <a:noFill/>
          </a:ln>
        </p:spPr>
        <p:txBody>
          <a:bodyPr spcFirstLastPara="1" wrap="square" lIns="0" tIns="0" rIns="0" bIns="0" anchor="b" anchorCtr="0">
            <a:spAutoFit/>
          </a:bodyPr>
          <a:lstStyle/>
          <a:p>
            <a:r>
              <a:rPr lang="en-US"/>
              <a:t>EMERSE – Adding synonyms</a:t>
            </a:r>
            <a:endParaRPr/>
          </a:p>
        </p:txBody>
      </p:sp>
      <p:sp>
        <p:nvSpPr>
          <p:cNvPr id="444" name="Google Shape;444;p25"/>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24</a:t>
            </a:fld>
            <a:endParaRPr kern="0"/>
          </a:p>
        </p:txBody>
      </p:sp>
      <p:sp>
        <p:nvSpPr>
          <p:cNvPr id="445" name="Google Shape;445;p25"/>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pic>
        <p:nvPicPr>
          <p:cNvPr id="446" name="Google Shape;446;p25"/>
          <p:cNvPicPr preferRelativeResize="0"/>
          <p:nvPr/>
        </p:nvPicPr>
        <p:blipFill rotWithShape="1">
          <a:blip r:embed="rId3">
            <a:alphaModFix/>
          </a:blip>
          <a:srcRect/>
          <a:stretch/>
        </p:blipFill>
        <p:spPr>
          <a:xfrm>
            <a:off x="1129362" y="1181414"/>
            <a:ext cx="9933277" cy="4495173"/>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450"/>
        <p:cNvGrpSpPr/>
        <p:nvPr/>
      </p:nvGrpSpPr>
      <p:grpSpPr>
        <a:xfrm>
          <a:off x="0" y="0"/>
          <a:ext cx="0" cy="0"/>
          <a:chOff x="0" y="0"/>
          <a:chExt cx="0" cy="0"/>
        </a:xfrm>
      </p:grpSpPr>
      <p:sp>
        <p:nvSpPr>
          <p:cNvPr id="451" name="Google Shape;451;p26"/>
          <p:cNvSpPr txBox="1">
            <a:spLocks noGrp="1"/>
          </p:cNvSpPr>
          <p:nvPr>
            <p:ph type="title"/>
          </p:nvPr>
        </p:nvSpPr>
        <p:spPr>
          <a:xfrm>
            <a:off x="1573370" y="392415"/>
            <a:ext cx="9045261" cy="320088"/>
          </a:xfrm>
          <a:prstGeom prst="rect">
            <a:avLst/>
          </a:prstGeom>
          <a:noFill/>
          <a:ln>
            <a:noFill/>
          </a:ln>
        </p:spPr>
        <p:txBody>
          <a:bodyPr spcFirstLastPara="1" wrap="square" lIns="0" tIns="0" rIns="0" bIns="0" anchor="b" anchorCtr="0">
            <a:spAutoFit/>
          </a:bodyPr>
          <a:lstStyle/>
          <a:p>
            <a:pPr algn="ctr"/>
            <a:r>
              <a:rPr lang="en-US" dirty="0" smtClean="0"/>
              <a:t>Adding synonyms – previous version of EMERSE</a:t>
            </a:r>
            <a:endParaRPr dirty="0"/>
          </a:p>
        </p:txBody>
      </p:sp>
      <p:sp>
        <p:nvSpPr>
          <p:cNvPr id="452" name="Google Shape;452;p26"/>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FFFFFF"/>
              </a:buClr>
              <a:buSzPts val="900"/>
              <a:buFontTx/>
              <a:buNone/>
              <a:tabLst/>
              <a:defRPr/>
            </a:pPr>
            <a:fld id="{00000000-1234-1234-1234-123412341234}" type="slidenum">
              <a:rPr kumimoji="0" lang="en-US" sz="1200" b="1" i="0" u="none" strike="noStrike" kern="0" cap="none" spc="0" normalizeH="0" baseline="0" noProof="0">
                <a:ln>
                  <a:noFill/>
                </a:ln>
                <a:solidFill>
                  <a:srgbClr val="FFFFFF"/>
                </a:solidFill>
                <a:effectLst/>
                <a:uLnTx/>
                <a:uFillTx/>
                <a:latin typeface="Roboto"/>
                <a:sym typeface="Roboto"/>
              </a:rPr>
              <a:pPr marL="0" marR="0" lvl="0" indent="0" algn="r" defTabSz="1219170" rtl="0" eaLnBrk="1" fontAlgn="auto" latinLnBrk="0" hangingPunct="1">
                <a:lnSpc>
                  <a:spcPct val="100000"/>
                </a:lnSpc>
                <a:spcBef>
                  <a:spcPts val="0"/>
                </a:spcBef>
                <a:spcAft>
                  <a:spcPts val="0"/>
                </a:spcAft>
                <a:buClr>
                  <a:srgbClr val="FFFFFF"/>
                </a:buClr>
                <a:buSzPts val="900"/>
                <a:buFontTx/>
                <a:buNone/>
                <a:tabLst/>
                <a:defRPr/>
              </a:pPr>
              <a:t>25</a:t>
            </a:fld>
            <a:endParaRPr kumimoji="0" sz="1200" b="1" i="0" u="none" strike="noStrike" kern="0" cap="none" spc="0" normalizeH="0" baseline="0" noProof="0">
              <a:ln>
                <a:noFill/>
              </a:ln>
              <a:solidFill>
                <a:srgbClr val="FFFFFF"/>
              </a:solidFill>
              <a:effectLst/>
              <a:uLnTx/>
              <a:uFillTx/>
              <a:latin typeface="Roboto"/>
              <a:sym typeface="Roboto"/>
            </a:endParaRPr>
          </a:p>
        </p:txBody>
      </p:sp>
      <p:sp>
        <p:nvSpPr>
          <p:cNvPr id="453" name="Google Shape;453;p26"/>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marL="0" marR="0" lvl="0" indent="0" algn="l" defTabSz="1219170" rtl="0" eaLnBrk="1" fontAlgn="auto" latinLnBrk="0" hangingPunct="1">
              <a:lnSpc>
                <a:spcPct val="100000"/>
              </a:lnSpc>
              <a:spcBef>
                <a:spcPts val="0"/>
              </a:spcBef>
              <a:spcAft>
                <a:spcPts val="0"/>
              </a:spcAft>
              <a:buClr>
                <a:srgbClr val="FFFFFF"/>
              </a:buClr>
              <a:buSzPts val="900"/>
              <a:buFontTx/>
              <a:buNone/>
              <a:tabLst/>
              <a:defRPr/>
            </a:pPr>
            <a:r>
              <a:rPr kumimoji="0" lang="en-US" sz="1200" b="1" i="0" u="none" strike="noStrike" kern="0" cap="none" spc="0" normalizeH="0" baseline="0" noProof="0">
                <a:ln>
                  <a:noFill/>
                </a:ln>
                <a:solidFill>
                  <a:srgbClr val="FFFFFF"/>
                </a:solidFill>
                <a:effectLst/>
                <a:uLnTx/>
                <a:uFillTx/>
                <a:latin typeface="Roboto"/>
                <a:sym typeface="Roboto"/>
              </a:rPr>
              <a:t>2022 Informatics Summit  |   amia.org</a:t>
            </a:r>
            <a:endParaRPr kumimoji="0" sz="1200" b="1" i="0" u="none" strike="noStrike" kern="0" cap="none" spc="0" normalizeH="0" baseline="0" noProof="0">
              <a:ln>
                <a:noFill/>
              </a:ln>
              <a:solidFill>
                <a:srgbClr val="FFFFFF"/>
              </a:solidFill>
              <a:effectLst/>
              <a:uLnTx/>
              <a:uFillTx/>
              <a:latin typeface="Roboto"/>
              <a:sym typeface="Roboto"/>
            </a:endParaRPr>
          </a:p>
        </p:txBody>
      </p:sp>
      <p:sp>
        <p:nvSpPr>
          <p:cNvPr id="3" name="TextBox 2">
            <a:extLst>
              <a:ext uri="{FF2B5EF4-FFF2-40B4-BE49-F238E27FC236}">
                <a16:creationId xmlns:a16="http://schemas.microsoft.com/office/drawing/2014/main" id="{12B628DE-9543-FCB9-9D3F-D72F13BC1C3E}"/>
              </a:ext>
            </a:extLst>
          </p:cNvPr>
          <p:cNvSpPr txBox="1"/>
          <p:nvPr/>
        </p:nvSpPr>
        <p:spPr>
          <a:xfrm>
            <a:off x="2887429" y="6193146"/>
            <a:ext cx="64171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a:ea typeface="+mn-ea"/>
                <a:cs typeface="+mn-cs"/>
              </a:rPr>
              <a:t>These are all</a:t>
            </a:r>
            <a:r>
              <a:rPr kumimoji="0" lang="en-US" sz="1800" b="0" i="0" u="none" strike="noStrike" kern="1200" cap="none" spc="0" normalizeH="0" noProof="0" dirty="0" smtClean="0">
                <a:ln>
                  <a:noFill/>
                </a:ln>
                <a:solidFill>
                  <a:srgbClr val="000000"/>
                </a:solidFill>
                <a:effectLst/>
                <a:uLnTx/>
                <a:uFillTx/>
                <a:latin typeface="Arial"/>
                <a:ea typeface="+mn-ea"/>
                <a:cs typeface="+mn-cs"/>
              </a:rPr>
              <a:t> of the synonyms built-in to EMERSE for Enbrel</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 name="Picture 3"/>
          <p:cNvPicPr>
            <a:picLocks noChangeAspect="1"/>
          </p:cNvPicPr>
          <p:nvPr/>
        </p:nvPicPr>
        <p:blipFill>
          <a:blip r:embed="rId3"/>
          <a:stretch>
            <a:fillRect/>
          </a:stretch>
        </p:blipFill>
        <p:spPr>
          <a:xfrm>
            <a:off x="1862604" y="1190961"/>
            <a:ext cx="8466792" cy="4765702"/>
          </a:xfrm>
          <a:prstGeom prst="rect">
            <a:avLst/>
          </a:prstGeom>
        </p:spPr>
      </p:pic>
    </p:spTree>
    <p:extLst>
      <p:ext uri="{BB962C8B-B14F-4D97-AF65-F5344CB8AC3E}">
        <p14:creationId xmlns:p14="http://schemas.microsoft.com/office/powerpoint/2010/main" val="18153205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450"/>
        <p:cNvGrpSpPr/>
        <p:nvPr/>
      </p:nvGrpSpPr>
      <p:grpSpPr>
        <a:xfrm>
          <a:off x="0" y="0"/>
          <a:ext cx="0" cy="0"/>
          <a:chOff x="0" y="0"/>
          <a:chExt cx="0" cy="0"/>
        </a:xfrm>
      </p:grpSpPr>
      <p:sp>
        <p:nvSpPr>
          <p:cNvPr id="451" name="Google Shape;451;p26"/>
          <p:cNvSpPr txBox="1">
            <a:spLocks noGrp="1"/>
          </p:cNvSpPr>
          <p:nvPr>
            <p:ph type="title"/>
          </p:nvPr>
        </p:nvSpPr>
        <p:spPr>
          <a:xfrm>
            <a:off x="1573370" y="499990"/>
            <a:ext cx="9045261" cy="320088"/>
          </a:xfrm>
          <a:prstGeom prst="rect">
            <a:avLst/>
          </a:prstGeom>
          <a:noFill/>
          <a:ln>
            <a:noFill/>
          </a:ln>
        </p:spPr>
        <p:txBody>
          <a:bodyPr spcFirstLastPara="1" wrap="square" lIns="0" tIns="0" rIns="0" bIns="0" anchor="b" anchorCtr="0">
            <a:spAutoFit/>
          </a:bodyPr>
          <a:lstStyle/>
          <a:p>
            <a:pPr algn="ctr"/>
            <a:r>
              <a:rPr lang="en-US" dirty="0" smtClean="0"/>
              <a:t>Adding synonyms – upgraded version of EMERSE</a:t>
            </a:r>
            <a:endParaRPr dirty="0"/>
          </a:p>
        </p:txBody>
      </p:sp>
      <p:sp>
        <p:nvSpPr>
          <p:cNvPr id="452" name="Google Shape;452;p26"/>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26</a:t>
            </a:fld>
            <a:endParaRPr kern="0"/>
          </a:p>
        </p:txBody>
      </p:sp>
      <p:sp>
        <p:nvSpPr>
          <p:cNvPr id="453" name="Google Shape;453;p26"/>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pic>
        <p:nvPicPr>
          <p:cNvPr id="2" name="Picture 1">
            <a:extLst>
              <a:ext uri="{FF2B5EF4-FFF2-40B4-BE49-F238E27FC236}">
                <a16:creationId xmlns:a16="http://schemas.microsoft.com/office/drawing/2014/main" id="{7232C6B5-C19B-A9B7-DE6B-97E911FDAAA8}"/>
              </a:ext>
            </a:extLst>
          </p:cNvPr>
          <p:cNvPicPr>
            <a:picLocks noChangeAspect="1"/>
          </p:cNvPicPr>
          <p:nvPr/>
        </p:nvPicPr>
        <p:blipFill>
          <a:blip r:embed="rId3"/>
          <a:stretch>
            <a:fillRect/>
          </a:stretch>
        </p:blipFill>
        <p:spPr>
          <a:xfrm>
            <a:off x="1985389" y="1233181"/>
            <a:ext cx="8221222" cy="4391638"/>
          </a:xfrm>
          <a:prstGeom prst="rect">
            <a:avLst/>
          </a:prstGeom>
        </p:spPr>
      </p:pic>
      <p:sp>
        <p:nvSpPr>
          <p:cNvPr id="3" name="TextBox 2">
            <a:extLst>
              <a:ext uri="{FF2B5EF4-FFF2-40B4-BE49-F238E27FC236}">
                <a16:creationId xmlns:a16="http://schemas.microsoft.com/office/drawing/2014/main" id="{12B628DE-9543-FCB9-9D3F-D72F13BC1C3E}"/>
              </a:ext>
            </a:extLst>
          </p:cNvPr>
          <p:cNvSpPr txBox="1"/>
          <p:nvPr/>
        </p:nvSpPr>
        <p:spPr>
          <a:xfrm>
            <a:off x="1810212" y="5956663"/>
            <a:ext cx="8571577" cy="369332"/>
          </a:xfrm>
          <a:prstGeom prst="rect">
            <a:avLst/>
          </a:prstGeom>
          <a:noFill/>
        </p:spPr>
        <p:txBody>
          <a:bodyPr wrap="none" rtlCol="0">
            <a:spAutoFit/>
          </a:bodyPr>
          <a:lstStyle/>
          <a:p>
            <a:r>
              <a:rPr lang="en-US" dirty="0"/>
              <a:t>The counts are an indication of how many notes contain these variations of  Enbrel</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458"/>
        <p:cNvGrpSpPr/>
        <p:nvPr/>
      </p:nvGrpSpPr>
      <p:grpSpPr>
        <a:xfrm>
          <a:off x="0" y="0"/>
          <a:ext cx="0" cy="0"/>
          <a:chOff x="0" y="0"/>
          <a:chExt cx="0" cy="0"/>
        </a:xfrm>
      </p:grpSpPr>
      <p:sp>
        <p:nvSpPr>
          <p:cNvPr id="459" name="Google Shape;459;p27"/>
          <p:cNvSpPr txBox="1">
            <a:spLocks noGrp="1"/>
          </p:cNvSpPr>
          <p:nvPr>
            <p:ph type="title"/>
          </p:nvPr>
        </p:nvSpPr>
        <p:spPr>
          <a:xfrm>
            <a:off x="730307" y="643427"/>
            <a:ext cx="9045261" cy="320088"/>
          </a:xfrm>
          <a:prstGeom prst="rect">
            <a:avLst/>
          </a:prstGeom>
          <a:noFill/>
          <a:ln>
            <a:noFill/>
          </a:ln>
        </p:spPr>
        <p:txBody>
          <a:bodyPr spcFirstLastPara="1" wrap="square" lIns="0" tIns="0" rIns="0" bIns="0" anchor="b" anchorCtr="0">
            <a:spAutoFit/>
          </a:bodyPr>
          <a:lstStyle/>
          <a:p>
            <a:r>
              <a:rPr lang="en-US"/>
              <a:t>EMERSE – Adding synonyms</a:t>
            </a:r>
            <a:endParaRPr/>
          </a:p>
        </p:txBody>
      </p:sp>
      <p:sp>
        <p:nvSpPr>
          <p:cNvPr id="460" name="Google Shape;460;p27"/>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27</a:t>
            </a:fld>
            <a:endParaRPr kern="0"/>
          </a:p>
        </p:txBody>
      </p:sp>
      <p:sp>
        <p:nvSpPr>
          <p:cNvPr id="461" name="Google Shape;461;p27"/>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pic>
        <p:nvPicPr>
          <p:cNvPr id="462" name="Google Shape;462;p27"/>
          <p:cNvPicPr preferRelativeResize="0"/>
          <p:nvPr/>
        </p:nvPicPr>
        <p:blipFill rotWithShape="1">
          <a:blip r:embed="rId3">
            <a:alphaModFix/>
          </a:blip>
          <a:srcRect/>
          <a:stretch/>
        </p:blipFill>
        <p:spPr>
          <a:xfrm>
            <a:off x="3725880" y="1371176"/>
            <a:ext cx="5527753" cy="4745469"/>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466"/>
        <p:cNvGrpSpPr/>
        <p:nvPr/>
      </p:nvGrpSpPr>
      <p:grpSpPr>
        <a:xfrm>
          <a:off x="0" y="0"/>
          <a:ext cx="0" cy="0"/>
          <a:chOff x="0" y="0"/>
          <a:chExt cx="0" cy="0"/>
        </a:xfrm>
      </p:grpSpPr>
      <p:sp>
        <p:nvSpPr>
          <p:cNvPr id="467" name="Google Shape;467;p28"/>
          <p:cNvSpPr txBox="1">
            <a:spLocks noGrp="1"/>
          </p:cNvSpPr>
          <p:nvPr>
            <p:ph type="title"/>
          </p:nvPr>
        </p:nvSpPr>
        <p:spPr>
          <a:xfrm>
            <a:off x="730307" y="643427"/>
            <a:ext cx="9045261" cy="320088"/>
          </a:xfrm>
          <a:prstGeom prst="rect">
            <a:avLst/>
          </a:prstGeom>
          <a:noFill/>
          <a:ln>
            <a:noFill/>
          </a:ln>
        </p:spPr>
        <p:txBody>
          <a:bodyPr spcFirstLastPara="1" wrap="square" lIns="0" tIns="0" rIns="0" bIns="0" anchor="b" anchorCtr="0">
            <a:spAutoFit/>
          </a:bodyPr>
          <a:lstStyle/>
          <a:p>
            <a:r>
              <a:rPr lang="en-US"/>
              <a:t>EMERSE – Adding synonyms to search</a:t>
            </a:r>
            <a:endParaRPr/>
          </a:p>
        </p:txBody>
      </p:sp>
      <p:sp>
        <p:nvSpPr>
          <p:cNvPr id="468" name="Google Shape;468;p28"/>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28</a:t>
            </a:fld>
            <a:endParaRPr kern="0"/>
          </a:p>
        </p:txBody>
      </p:sp>
      <p:sp>
        <p:nvSpPr>
          <p:cNvPr id="469" name="Google Shape;469;p28"/>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pic>
        <p:nvPicPr>
          <p:cNvPr id="470" name="Google Shape;470;p28"/>
          <p:cNvPicPr preferRelativeResize="0"/>
          <p:nvPr/>
        </p:nvPicPr>
        <p:blipFill rotWithShape="1">
          <a:blip r:embed="rId3">
            <a:alphaModFix/>
          </a:blip>
          <a:srcRect/>
          <a:stretch/>
        </p:blipFill>
        <p:spPr>
          <a:xfrm>
            <a:off x="600996" y="1165156"/>
            <a:ext cx="10990008" cy="4527688"/>
          </a:xfrm>
          <a:prstGeom prst="rect">
            <a:avLst/>
          </a:prstGeom>
          <a:noFill/>
          <a:ln>
            <a:noFill/>
          </a:ln>
        </p:spPr>
      </p:pic>
      <p:sp>
        <p:nvSpPr>
          <p:cNvPr id="471" name="Google Shape;471;p28"/>
          <p:cNvSpPr/>
          <p:nvPr/>
        </p:nvSpPr>
        <p:spPr>
          <a:xfrm>
            <a:off x="3858313" y="1297597"/>
            <a:ext cx="2789248" cy="1341449"/>
          </a:xfrm>
          <a:prstGeom prst="ellipse">
            <a:avLst/>
          </a:prstGeom>
          <a:solidFill>
            <a:srgbClr val="D6B7FF"/>
          </a:solidFill>
          <a:ln>
            <a:noFill/>
          </a:ln>
        </p:spPr>
        <p:txBody>
          <a:bodyPr spcFirstLastPara="1" wrap="square" lIns="121900" tIns="121900" rIns="121900" bIns="121900" anchor="t" anchorCtr="0">
            <a:noAutofit/>
          </a:bodyPr>
          <a:lstStyle/>
          <a:p>
            <a:pPr algn="ctr" defTabSz="1219170">
              <a:buClr>
                <a:srgbClr val="000000"/>
              </a:buClr>
            </a:pPr>
            <a:r>
              <a:rPr lang="en-US" sz="1600" kern="0">
                <a:solidFill>
                  <a:srgbClr val="000000"/>
                </a:solidFill>
                <a:latin typeface="Roboto"/>
                <a:ea typeface="Roboto"/>
                <a:cs typeface="Roboto"/>
                <a:sym typeface="Roboto"/>
              </a:rPr>
              <a:t>Results returned</a:t>
            </a:r>
            <a:endParaRPr sz="1867" kern="0">
              <a:solidFill>
                <a:srgbClr val="000000"/>
              </a:solidFill>
              <a:latin typeface="Arial"/>
              <a:cs typeface="Arial"/>
              <a:sym typeface="Arial"/>
            </a:endParaRPr>
          </a:p>
          <a:p>
            <a:pPr algn="ctr" defTabSz="1219170">
              <a:buClr>
                <a:srgbClr val="000000"/>
              </a:buClr>
            </a:pPr>
            <a:r>
              <a:rPr lang="en-US" sz="1600" kern="0">
                <a:solidFill>
                  <a:srgbClr val="000000"/>
                </a:solidFill>
                <a:latin typeface="Roboto"/>
                <a:ea typeface="Roboto"/>
                <a:cs typeface="Roboto"/>
                <a:sym typeface="Roboto"/>
              </a:rPr>
              <a:t>in less than 4 seconds</a:t>
            </a:r>
            <a:endParaRPr sz="1867" kern="0">
              <a:solidFill>
                <a:srgbClr val="000000"/>
              </a:solidFill>
              <a:latin typeface="Arial"/>
              <a:cs typeface="Arial"/>
              <a:sym typeface="Aria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475"/>
        <p:cNvGrpSpPr/>
        <p:nvPr/>
      </p:nvGrpSpPr>
      <p:grpSpPr>
        <a:xfrm>
          <a:off x="0" y="0"/>
          <a:ext cx="0" cy="0"/>
          <a:chOff x="0" y="0"/>
          <a:chExt cx="0" cy="0"/>
        </a:xfrm>
      </p:grpSpPr>
      <p:sp>
        <p:nvSpPr>
          <p:cNvPr id="476" name="Google Shape;476;p29"/>
          <p:cNvSpPr txBox="1">
            <a:spLocks noGrp="1"/>
          </p:cNvSpPr>
          <p:nvPr>
            <p:ph type="title"/>
          </p:nvPr>
        </p:nvSpPr>
        <p:spPr>
          <a:xfrm>
            <a:off x="730307" y="643427"/>
            <a:ext cx="9045261" cy="320088"/>
          </a:xfrm>
          <a:prstGeom prst="rect">
            <a:avLst/>
          </a:prstGeom>
          <a:noFill/>
          <a:ln>
            <a:noFill/>
          </a:ln>
        </p:spPr>
        <p:txBody>
          <a:bodyPr spcFirstLastPara="1" wrap="square" lIns="0" tIns="0" rIns="0" bIns="0" anchor="b" anchorCtr="0">
            <a:spAutoFit/>
          </a:bodyPr>
          <a:lstStyle/>
          <a:p>
            <a:r>
              <a:rPr lang="en-US" dirty="0"/>
              <a:t>EMERSE – Synonyms discussion</a:t>
            </a:r>
            <a:endParaRPr dirty="0"/>
          </a:p>
        </p:txBody>
      </p:sp>
      <p:sp>
        <p:nvSpPr>
          <p:cNvPr id="477" name="Google Shape;477;p29"/>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29</a:t>
            </a:fld>
            <a:endParaRPr kern="0"/>
          </a:p>
        </p:txBody>
      </p:sp>
      <p:pic>
        <p:nvPicPr>
          <p:cNvPr id="479" name="Google Shape;479;p29"/>
          <p:cNvPicPr preferRelativeResize="0"/>
          <p:nvPr/>
        </p:nvPicPr>
        <p:blipFill rotWithShape="1">
          <a:blip r:embed="rId3">
            <a:alphaModFix/>
          </a:blip>
          <a:srcRect/>
          <a:stretch/>
        </p:blipFill>
        <p:spPr>
          <a:xfrm>
            <a:off x="5440568" y="1160028"/>
            <a:ext cx="6064856" cy="5023128"/>
          </a:xfrm>
          <a:prstGeom prst="rect">
            <a:avLst/>
          </a:prstGeom>
          <a:noFill/>
          <a:ln>
            <a:noFill/>
          </a:ln>
        </p:spPr>
      </p:pic>
      <p:sp>
        <p:nvSpPr>
          <p:cNvPr id="480" name="Google Shape;480;p29"/>
          <p:cNvSpPr txBox="1"/>
          <p:nvPr/>
        </p:nvSpPr>
        <p:spPr>
          <a:xfrm>
            <a:off x="590991" y="1201661"/>
            <a:ext cx="4084085" cy="3816375"/>
          </a:xfrm>
          <a:prstGeom prst="rect">
            <a:avLst/>
          </a:prstGeom>
          <a:solidFill>
            <a:srgbClr val="EBEDEE"/>
          </a:solidFill>
          <a:ln w="9525" cap="flat" cmpd="sng">
            <a:solidFill>
              <a:srgbClr val="4F81BD"/>
            </a:solidFill>
            <a:prstDash val="solid"/>
            <a:round/>
            <a:headEnd type="none" w="sm" len="sm"/>
            <a:tailEnd type="none" w="sm" len="sm"/>
          </a:ln>
        </p:spPr>
        <p:txBody>
          <a:bodyPr spcFirstLastPara="1" wrap="square" lIns="121900" tIns="60933" rIns="121900" bIns="60933" anchor="t" anchorCtr="0">
            <a:spAutoFit/>
          </a:bodyPr>
          <a:lstStyle/>
          <a:p>
            <a:pPr defTabSz="1219170">
              <a:buClr>
                <a:srgbClr val="000000"/>
              </a:buClr>
              <a:buSzPts val="1200"/>
            </a:pPr>
            <a:r>
              <a:rPr lang="en-US" sz="1600" b="1" kern="0" dirty="0">
                <a:solidFill>
                  <a:srgbClr val="000000"/>
                </a:solidFill>
                <a:latin typeface="Calibri"/>
                <a:ea typeface="Calibri"/>
                <a:cs typeface="Calibri"/>
                <a:sym typeface="Calibri"/>
              </a:rPr>
              <a:t>Synonyms and phrases collection</a:t>
            </a:r>
            <a:endParaRPr sz="1867" kern="0" dirty="0">
              <a:solidFill>
                <a:srgbClr val="000000"/>
              </a:solidFill>
              <a:latin typeface="Arial"/>
              <a:cs typeface="Arial"/>
              <a:sym typeface="Arial"/>
            </a:endParaRPr>
          </a:p>
          <a:p>
            <a:pPr defTabSz="1219170">
              <a:buClr>
                <a:srgbClr val="000000"/>
              </a:buClr>
              <a:buSzPts val="1200"/>
            </a:pPr>
            <a:endParaRPr sz="1600" kern="0" dirty="0">
              <a:solidFill>
                <a:srgbClr val="000000"/>
              </a:solidFill>
              <a:latin typeface="Calibri"/>
              <a:ea typeface="Calibri"/>
              <a:cs typeface="Calibri"/>
              <a:sym typeface="Calibri"/>
            </a:endParaRPr>
          </a:p>
          <a:p>
            <a:pPr marL="380990" indent="-380990" defTabSz="1219170">
              <a:buClr>
                <a:srgbClr val="000000"/>
              </a:buClr>
              <a:buSzPts val="1200"/>
              <a:buFont typeface="Arial"/>
              <a:buChar char="•"/>
            </a:pPr>
            <a:r>
              <a:rPr lang="en-US" sz="1600" kern="0" dirty="0">
                <a:solidFill>
                  <a:srgbClr val="000000"/>
                </a:solidFill>
                <a:latin typeface="Calibri"/>
                <a:ea typeface="Calibri"/>
                <a:cs typeface="Calibri"/>
                <a:sym typeface="Calibri"/>
              </a:rPr>
              <a:t>&gt;2 million built into EMERSE and are updated through U. of Michigan</a:t>
            </a:r>
            <a:endParaRPr sz="1867" kern="0" dirty="0">
              <a:solidFill>
                <a:srgbClr val="000000"/>
              </a:solidFill>
              <a:latin typeface="Arial"/>
              <a:cs typeface="Arial"/>
              <a:sym typeface="Arial"/>
            </a:endParaRPr>
          </a:p>
          <a:p>
            <a:pPr marL="380990" indent="-279393" defTabSz="1219170">
              <a:buClr>
                <a:srgbClr val="000000"/>
              </a:buClr>
              <a:buSzPts val="1200"/>
            </a:pPr>
            <a:endParaRPr sz="1600" kern="0" dirty="0">
              <a:solidFill>
                <a:srgbClr val="000000"/>
              </a:solidFill>
              <a:latin typeface="Calibri"/>
              <a:ea typeface="Calibri"/>
              <a:cs typeface="Calibri"/>
              <a:sym typeface="Calibri"/>
            </a:endParaRPr>
          </a:p>
          <a:p>
            <a:pPr marL="380990" indent="-380990" defTabSz="1219170">
              <a:buClr>
                <a:srgbClr val="000000"/>
              </a:buClr>
              <a:buSzPts val="1200"/>
              <a:buFont typeface="Arial"/>
              <a:buChar char="•"/>
            </a:pPr>
            <a:r>
              <a:rPr lang="en-US" sz="1600" kern="0" dirty="0">
                <a:solidFill>
                  <a:srgbClr val="000000"/>
                </a:solidFill>
                <a:latin typeface="Calibri"/>
                <a:ea typeface="Calibri"/>
                <a:cs typeface="Calibri"/>
                <a:sym typeface="Calibri"/>
              </a:rPr>
              <a:t>Allows rapid searching across 100s of terms simultaneously</a:t>
            </a:r>
            <a:endParaRPr sz="1867" kern="0" dirty="0">
              <a:solidFill>
                <a:srgbClr val="000000"/>
              </a:solidFill>
              <a:latin typeface="Arial"/>
              <a:cs typeface="Arial"/>
              <a:sym typeface="Arial"/>
            </a:endParaRPr>
          </a:p>
          <a:p>
            <a:pPr marL="380990" indent="-279393" defTabSz="1219170">
              <a:buClr>
                <a:srgbClr val="000000"/>
              </a:buClr>
              <a:buSzPts val="1200"/>
            </a:pPr>
            <a:endParaRPr sz="1600" kern="0" dirty="0">
              <a:solidFill>
                <a:srgbClr val="000000"/>
              </a:solidFill>
              <a:latin typeface="Calibri"/>
              <a:ea typeface="Calibri"/>
              <a:cs typeface="Calibri"/>
              <a:sym typeface="Calibri"/>
            </a:endParaRPr>
          </a:p>
          <a:p>
            <a:pPr marL="380990" indent="-380990" defTabSz="1219170">
              <a:buClr>
                <a:srgbClr val="000000"/>
              </a:buClr>
              <a:buSzPts val="1200"/>
              <a:buFont typeface="Arial"/>
              <a:buChar char="•"/>
            </a:pPr>
            <a:r>
              <a:rPr lang="en-US" sz="1600" kern="0" dirty="0">
                <a:solidFill>
                  <a:srgbClr val="000000"/>
                </a:solidFill>
                <a:latin typeface="Calibri"/>
                <a:ea typeface="Calibri"/>
                <a:cs typeface="Calibri"/>
                <a:sym typeface="Calibri"/>
              </a:rPr>
              <a:t>Drugs and brand names, diagnoses and procedures, non-clinical words, etc.</a:t>
            </a:r>
            <a:endParaRPr sz="1867" kern="0" dirty="0">
              <a:solidFill>
                <a:srgbClr val="000000"/>
              </a:solidFill>
              <a:latin typeface="Arial"/>
              <a:cs typeface="Arial"/>
              <a:sym typeface="Arial"/>
            </a:endParaRPr>
          </a:p>
          <a:p>
            <a:pPr marL="380990" indent="-279393" defTabSz="1219170">
              <a:buClr>
                <a:srgbClr val="000000"/>
              </a:buClr>
              <a:buSzPts val="1200"/>
            </a:pPr>
            <a:endParaRPr sz="1600" kern="0" dirty="0">
              <a:solidFill>
                <a:srgbClr val="000000"/>
              </a:solidFill>
              <a:latin typeface="Calibri"/>
              <a:ea typeface="Calibri"/>
              <a:cs typeface="Calibri"/>
              <a:sym typeface="Calibri"/>
            </a:endParaRPr>
          </a:p>
          <a:p>
            <a:pPr marL="380990" indent="-380990" defTabSz="1219170">
              <a:buClr>
                <a:srgbClr val="000000"/>
              </a:buClr>
              <a:buSzPts val="1200"/>
              <a:buFont typeface="Arial"/>
              <a:buChar char="•"/>
            </a:pPr>
            <a:r>
              <a:rPr lang="en-US" sz="1600" kern="0" dirty="0">
                <a:solidFill>
                  <a:srgbClr val="000000"/>
                </a:solidFill>
                <a:latin typeface="Calibri"/>
                <a:ea typeface="Calibri"/>
                <a:cs typeface="Calibri"/>
                <a:sym typeface="Calibri"/>
              </a:rPr>
              <a:t>Common phrases in written notes</a:t>
            </a:r>
            <a:endParaRPr sz="1867" kern="0" dirty="0">
              <a:solidFill>
                <a:srgbClr val="000000"/>
              </a:solidFill>
              <a:latin typeface="Arial"/>
              <a:cs typeface="Arial"/>
              <a:sym typeface="Arial"/>
            </a:endParaRPr>
          </a:p>
          <a:p>
            <a:pPr marL="380990" indent="-279393" defTabSz="1219170">
              <a:buClr>
                <a:srgbClr val="000000"/>
              </a:buClr>
              <a:buSzPts val="1200"/>
            </a:pPr>
            <a:endParaRPr sz="1600" kern="0" dirty="0">
              <a:solidFill>
                <a:srgbClr val="000000"/>
              </a:solidFill>
              <a:latin typeface="Calibri"/>
              <a:ea typeface="Calibri"/>
              <a:cs typeface="Calibri"/>
              <a:sym typeface="Calibri"/>
            </a:endParaRPr>
          </a:p>
          <a:p>
            <a:pPr marL="380990" indent="-380990" defTabSz="1219170">
              <a:buClr>
                <a:srgbClr val="000000"/>
              </a:buClr>
              <a:buSzPts val="1200"/>
              <a:buFont typeface="Arial"/>
              <a:buChar char="•"/>
            </a:pPr>
            <a:r>
              <a:rPr lang="en-US" sz="1600" kern="0" dirty="0">
                <a:solidFill>
                  <a:srgbClr val="000000"/>
                </a:solidFill>
                <a:latin typeface="Calibri"/>
                <a:ea typeface="Calibri"/>
                <a:cs typeface="Calibri"/>
                <a:sym typeface="Calibri"/>
              </a:rPr>
              <a:t>Users can supplement with additional search terms</a:t>
            </a:r>
            <a:endParaRPr sz="1867" kern="0" dirty="0">
              <a:solidFill>
                <a:srgbClr val="000000"/>
              </a:solidFill>
              <a:latin typeface="Arial"/>
              <a:cs typeface="Arial"/>
              <a:sym typeface="Arial"/>
            </a:endParaRPr>
          </a:p>
        </p:txBody>
      </p:sp>
      <p:sp>
        <p:nvSpPr>
          <p:cNvPr id="481" name="Google Shape;481;p29"/>
          <p:cNvSpPr/>
          <p:nvPr/>
        </p:nvSpPr>
        <p:spPr>
          <a:xfrm>
            <a:off x="271908" y="5157482"/>
            <a:ext cx="4631205" cy="1040993"/>
          </a:xfrm>
          <a:prstGeom prst="roundRect">
            <a:avLst>
              <a:gd name="adj" fmla="val 16667"/>
            </a:avLst>
          </a:prstGeom>
          <a:solidFill>
            <a:srgbClr val="C4FED6"/>
          </a:solidFill>
          <a:ln>
            <a:noFill/>
          </a:ln>
        </p:spPr>
        <p:txBody>
          <a:bodyPr spcFirstLastPara="1" wrap="square" lIns="121900" tIns="121900" rIns="121900" bIns="121900" anchor="t" anchorCtr="0">
            <a:noAutofit/>
          </a:bodyPr>
          <a:lstStyle/>
          <a:p>
            <a:pPr algn="ctr" defTabSz="1219170">
              <a:buClr>
                <a:srgbClr val="000000"/>
              </a:buClr>
            </a:pPr>
            <a:r>
              <a:rPr lang="en-US" sz="1600" kern="0">
                <a:solidFill>
                  <a:srgbClr val="000000"/>
                </a:solidFill>
                <a:latin typeface="Roboto"/>
                <a:ea typeface="Roboto"/>
                <a:cs typeface="Roboto"/>
                <a:sym typeface="Roboto"/>
              </a:rPr>
              <a:t>Think about the variety of styles used in writing medical notes – all of this can be searched as well as combined in a single search</a:t>
            </a:r>
            <a:endParaRPr sz="1867" kern="0">
              <a:solidFill>
                <a:srgbClr val="000000"/>
              </a:solidFill>
              <a:latin typeface="Arial"/>
              <a:cs typeface="Arial"/>
              <a:sym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FB3C9D-DAA0-4304-BCC2-3013361AC7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6983" y="5808448"/>
            <a:ext cx="2145117" cy="931961"/>
          </a:xfrm>
          <a:prstGeom prst="rect">
            <a:avLst/>
          </a:prstGeom>
        </p:spPr>
      </p:pic>
      <p:pic>
        <p:nvPicPr>
          <p:cNvPr id="7" name="Picture 2" descr="http://democracycollaborative.org/sites/clone.community-wealth.org/files/8508UH_CORP_2CP_V3.jpg">
            <a:extLst>
              <a:ext uri="{FF2B5EF4-FFF2-40B4-BE49-F238E27FC236}">
                <a16:creationId xmlns:a16="http://schemas.microsoft.com/office/drawing/2014/main" id="{749D76BD-5C05-4EFC-B2D8-376BABF67C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250" y="5740963"/>
            <a:ext cx="956313" cy="10669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media.licdn.com/mpr/mpr/shrink_200_200/p/6/000/2cb/202/20f6698.png">
            <a:extLst>
              <a:ext uri="{FF2B5EF4-FFF2-40B4-BE49-F238E27FC236}">
                <a16:creationId xmlns:a16="http://schemas.microsoft.com/office/drawing/2014/main" id="{5444378E-44F4-4F58-AEE3-2DB1F6ED15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3250" y="5692998"/>
            <a:ext cx="1162862" cy="11628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820C2B-57E1-468F-8EFE-D17E9C1586E2}"/>
              </a:ext>
            </a:extLst>
          </p:cNvPr>
          <p:cNvSpPr txBox="1"/>
          <p:nvPr/>
        </p:nvSpPr>
        <p:spPr>
          <a:xfrm>
            <a:off x="1071154" y="923109"/>
            <a:ext cx="457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Google Shape;222;p4">
            <a:extLst>
              <a:ext uri="{FF2B5EF4-FFF2-40B4-BE49-F238E27FC236}">
                <a16:creationId xmlns:a16="http://schemas.microsoft.com/office/drawing/2014/main" id="{A4D4029F-DB66-3A5D-F9DE-6B907D5458F1}"/>
              </a:ext>
            </a:extLst>
          </p:cNvPr>
          <p:cNvSpPr txBox="1"/>
          <p:nvPr/>
        </p:nvSpPr>
        <p:spPr>
          <a:xfrm>
            <a:off x="2050022" y="1445940"/>
            <a:ext cx="9828472" cy="403183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1200"/>
              <a:buFont typeface="Arial"/>
              <a:buChar char="•"/>
            </a:pPr>
            <a:r>
              <a:rPr lang="en-US" sz="1600" b="0" i="0" u="none" strike="noStrike" cap="none" dirty="0">
                <a:solidFill>
                  <a:schemeClr val="dk1"/>
                </a:solidFill>
                <a:latin typeface="Arial"/>
                <a:ea typeface="Arial"/>
                <a:cs typeface="Arial"/>
                <a:sym typeface="Arial"/>
              </a:rPr>
              <a:t>A human-augmented search engine for anything contained in medical notes – not NLP, but another tool in the informatics toolbox – however NLP is coming in the next </a:t>
            </a:r>
            <a:r>
              <a:rPr lang="en-US" sz="1600" b="0" i="0" u="none" strike="noStrike" cap="none" dirty="0" smtClean="0">
                <a:solidFill>
                  <a:schemeClr val="dk1"/>
                </a:solidFill>
                <a:latin typeface="Arial"/>
                <a:ea typeface="Arial"/>
                <a:cs typeface="Arial"/>
                <a:sym typeface="Arial"/>
              </a:rPr>
              <a:t>version (stay tuned!)</a:t>
            </a:r>
            <a:endParaRPr lang="en-US" sz="1600" b="0" i="0" u="none" strike="noStrike" cap="none" dirty="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1200"/>
              <a:buFont typeface="Arial"/>
              <a:buChar char="•"/>
            </a:pPr>
            <a:endParaRPr lang="en-US" sz="1600" dirty="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1200"/>
              <a:buFont typeface="Arial"/>
              <a:buChar char="•"/>
            </a:pPr>
            <a:r>
              <a:rPr lang="en-US" sz="1600" b="0" i="0" u="none" strike="noStrike" cap="none" dirty="0">
                <a:solidFill>
                  <a:schemeClr val="dk1"/>
                </a:solidFill>
                <a:latin typeface="Arial"/>
                <a:ea typeface="Arial"/>
                <a:cs typeface="Arial"/>
                <a:sym typeface="Arial"/>
              </a:rPr>
              <a:t>Created in 2005 by David </a:t>
            </a:r>
            <a:r>
              <a:rPr lang="en-US" sz="1600" b="0" i="0" u="none" strike="noStrike" cap="none" dirty="0" err="1">
                <a:solidFill>
                  <a:schemeClr val="dk1"/>
                </a:solidFill>
                <a:latin typeface="Arial"/>
                <a:ea typeface="Arial"/>
                <a:cs typeface="Arial"/>
                <a:sym typeface="Arial"/>
              </a:rPr>
              <a:t>Hanauer</a:t>
            </a:r>
            <a:r>
              <a:rPr lang="en-US" sz="1600" b="0" i="0" u="none" strike="noStrike" cap="none" dirty="0">
                <a:solidFill>
                  <a:schemeClr val="dk1"/>
                </a:solidFill>
                <a:latin typeface="Arial"/>
                <a:ea typeface="Arial"/>
                <a:cs typeface="Arial"/>
                <a:sym typeface="Arial"/>
              </a:rPr>
              <a:t>, MD, MS, FACMI, FAMIA and maintained/enhanced at the University of Michigan and tested/deployed by partners/collaborators</a:t>
            </a:r>
            <a:endParaRPr sz="2400" dirty="0"/>
          </a:p>
          <a:p>
            <a:pPr marL="342900" marR="0" lvl="0" indent="-266700" algn="l" rtl="0">
              <a:spcBef>
                <a:spcPts val="0"/>
              </a:spcBef>
              <a:spcAft>
                <a:spcPts val="0"/>
              </a:spcAft>
              <a:buClr>
                <a:schemeClr val="dk1"/>
              </a:buClr>
              <a:buSzPts val="1200"/>
              <a:buFont typeface="Arial"/>
              <a:buNone/>
            </a:pPr>
            <a:endParaRPr sz="1600" b="0" i="0" u="none" strike="noStrike" cap="none" dirty="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1200"/>
              <a:buFont typeface="Arial"/>
              <a:buChar char="•"/>
            </a:pPr>
            <a:r>
              <a:rPr lang="en-US" sz="1600" b="0" i="0" u="none" strike="noStrike" cap="none" dirty="0">
                <a:solidFill>
                  <a:schemeClr val="dk1"/>
                </a:solidFill>
                <a:latin typeface="Arial"/>
                <a:ea typeface="Arial"/>
                <a:cs typeface="Arial"/>
                <a:sym typeface="Arial"/>
              </a:rPr>
              <a:t>Used to perform rapid searches against the 80% of clinical data stored in notes – for an entire patient population, defined lists of patients, and at the individual patient level</a:t>
            </a:r>
            <a:endParaRPr sz="2400" dirty="0"/>
          </a:p>
          <a:p>
            <a:pPr marL="342900" marR="0" lvl="0" indent="-266700" algn="l" rtl="0">
              <a:spcBef>
                <a:spcPts val="0"/>
              </a:spcBef>
              <a:spcAft>
                <a:spcPts val="0"/>
              </a:spcAft>
              <a:buClr>
                <a:schemeClr val="dk1"/>
              </a:buClr>
              <a:buSzPts val="1200"/>
              <a:buFont typeface="Arial"/>
              <a:buNone/>
            </a:pPr>
            <a:endParaRPr sz="1600" b="0" i="0" u="none" strike="noStrike" cap="none" dirty="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1200"/>
              <a:buFont typeface="Arial"/>
              <a:buChar char="•"/>
            </a:pPr>
            <a:r>
              <a:rPr lang="en-US" sz="1600" b="0" i="0" u="none" strike="noStrike" cap="none" dirty="0">
                <a:solidFill>
                  <a:schemeClr val="dk1"/>
                </a:solidFill>
                <a:latin typeface="Arial"/>
                <a:ea typeface="Arial"/>
                <a:cs typeface="Arial"/>
                <a:sym typeface="Arial"/>
              </a:rPr>
              <a:t>All source notes are indexed and stored in a document repository – EHR never touched directly</a:t>
            </a:r>
            <a:endParaRPr sz="2400" dirty="0"/>
          </a:p>
          <a:p>
            <a:pPr marL="342900" marR="0" lvl="0" indent="-266700" algn="l" rtl="0">
              <a:spcBef>
                <a:spcPts val="0"/>
              </a:spcBef>
              <a:spcAft>
                <a:spcPts val="0"/>
              </a:spcAft>
              <a:buClr>
                <a:schemeClr val="dk1"/>
              </a:buClr>
              <a:buSzPts val="1200"/>
              <a:buFont typeface="Arial"/>
              <a:buNone/>
            </a:pPr>
            <a:endParaRPr sz="1600" b="0" i="0" u="none" strike="noStrike" cap="none" dirty="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1200"/>
              <a:buFont typeface="Arial"/>
              <a:buChar char="•"/>
            </a:pPr>
            <a:r>
              <a:rPr lang="en-US" sz="1600" b="0" i="0" u="none" strike="noStrike" cap="none" dirty="0">
                <a:solidFill>
                  <a:schemeClr val="dk1"/>
                </a:solidFill>
                <a:latin typeface="Arial"/>
                <a:ea typeface="Arial"/>
                <a:cs typeface="Arial"/>
                <a:sym typeface="Arial"/>
              </a:rPr>
              <a:t>Powered by a collection of over 2 million clinically curated terms and phrases</a:t>
            </a:r>
            <a:endParaRPr sz="2400" dirty="0"/>
          </a:p>
          <a:p>
            <a:pPr marL="342900" marR="0" lvl="0" indent="-266700" algn="l" rtl="0">
              <a:spcBef>
                <a:spcPts val="0"/>
              </a:spcBef>
              <a:spcAft>
                <a:spcPts val="0"/>
              </a:spcAft>
              <a:buClr>
                <a:schemeClr val="dk1"/>
              </a:buClr>
              <a:buSzPts val="1200"/>
              <a:buFont typeface="Arial"/>
              <a:buNone/>
            </a:pPr>
            <a:endParaRPr sz="1600" b="0" i="0" u="none" strike="noStrike" cap="none" dirty="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1200"/>
              <a:buFont typeface="Arial"/>
              <a:buChar char="•"/>
            </a:pPr>
            <a:r>
              <a:rPr lang="en-US" sz="1600" b="0" i="0" u="none" strike="noStrike" cap="none" dirty="0">
                <a:solidFill>
                  <a:schemeClr val="dk1"/>
                </a:solidFill>
                <a:latin typeface="Arial"/>
                <a:ea typeface="Arial"/>
                <a:cs typeface="Arial"/>
                <a:sym typeface="Arial"/>
              </a:rPr>
              <a:t>Searches can be done on 100’s (1000’s) of terms simultaneously</a:t>
            </a:r>
            <a:endParaRPr sz="2400" dirty="0"/>
          </a:p>
          <a:p>
            <a:pPr marL="342900" marR="0" lvl="0" indent="-266700" algn="l" rtl="0">
              <a:spcBef>
                <a:spcPts val="0"/>
              </a:spcBef>
              <a:spcAft>
                <a:spcPts val="0"/>
              </a:spcAft>
              <a:buClr>
                <a:schemeClr val="dk1"/>
              </a:buClr>
              <a:buSzPts val="1200"/>
              <a:buFont typeface="Arial"/>
              <a:buNone/>
            </a:pPr>
            <a:endParaRPr sz="1600" b="0" i="0" u="none" strike="noStrike" cap="none" dirty="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1200"/>
              <a:buFont typeface="Arial"/>
              <a:buChar char="•"/>
            </a:pPr>
            <a:r>
              <a:rPr lang="en-US" sz="1600" b="0" i="0" u="none" strike="noStrike" cap="none" dirty="0">
                <a:solidFill>
                  <a:schemeClr val="dk1"/>
                </a:solidFill>
                <a:latin typeface="Arial"/>
                <a:ea typeface="Arial"/>
                <a:cs typeface="Arial"/>
                <a:sym typeface="Arial"/>
              </a:rPr>
              <a:t>Live at 6 academic medical centers covering ~10 million patients and &gt; 442 million documents </a:t>
            </a:r>
            <a:endParaRPr sz="2400" dirty="0"/>
          </a:p>
        </p:txBody>
      </p:sp>
      <p:pic>
        <p:nvPicPr>
          <p:cNvPr id="5" name="Google Shape;214;p4">
            <a:extLst>
              <a:ext uri="{FF2B5EF4-FFF2-40B4-BE49-F238E27FC236}">
                <a16:creationId xmlns:a16="http://schemas.microsoft.com/office/drawing/2014/main" id="{110211EC-0347-40C3-7542-46FB7230CF0B}"/>
              </a:ext>
            </a:extLst>
          </p:cNvPr>
          <p:cNvPicPr preferRelativeResize="0"/>
          <p:nvPr/>
        </p:nvPicPr>
        <p:blipFill rotWithShape="1">
          <a:blip r:embed="rId5">
            <a:alphaModFix/>
          </a:blip>
          <a:srcRect/>
          <a:stretch/>
        </p:blipFill>
        <p:spPr>
          <a:xfrm>
            <a:off x="298313" y="2538284"/>
            <a:ext cx="1206952" cy="1163327"/>
          </a:xfrm>
          <a:prstGeom prst="rect">
            <a:avLst/>
          </a:prstGeom>
          <a:noFill/>
          <a:ln>
            <a:noFill/>
          </a:ln>
        </p:spPr>
      </p:pic>
      <p:sp>
        <p:nvSpPr>
          <p:cNvPr id="11" name="TextBox 10">
            <a:extLst>
              <a:ext uri="{FF2B5EF4-FFF2-40B4-BE49-F238E27FC236}">
                <a16:creationId xmlns:a16="http://schemas.microsoft.com/office/drawing/2014/main" id="{28542C48-7802-7E7E-D795-86DC4B5AE770}"/>
              </a:ext>
            </a:extLst>
          </p:cNvPr>
          <p:cNvSpPr txBox="1"/>
          <p:nvPr/>
        </p:nvSpPr>
        <p:spPr>
          <a:xfrm>
            <a:off x="4505953" y="226635"/>
            <a:ext cx="3267176" cy="523220"/>
          </a:xfrm>
          <a:prstGeom prst="rect">
            <a:avLst/>
          </a:prstGeom>
          <a:noFill/>
        </p:spPr>
        <p:txBody>
          <a:bodyPr wrap="none" rtlCol="0">
            <a:spAutoFit/>
          </a:bodyPr>
          <a:lstStyle/>
          <a:p>
            <a:r>
              <a:rPr lang="en-US" sz="2800" dirty="0"/>
              <a:t>EMERSE – What is it?</a:t>
            </a:r>
          </a:p>
        </p:txBody>
      </p:sp>
    </p:spTree>
    <p:extLst>
      <p:ext uri="{BB962C8B-B14F-4D97-AF65-F5344CB8AC3E}">
        <p14:creationId xmlns:p14="http://schemas.microsoft.com/office/powerpoint/2010/main" val="56046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485"/>
        <p:cNvGrpSpPr/>
        <p:nvPr/>
      </p:nvGrpSpPr>
      <p:grpSpPr>
        <a:xfrm>
          <a:off x="0" y="0"/>
          <a:ext cx="0" cy="0"/>
          <a:chOff x="0" y="0"/>
          <a:chExt cx="0" cy="0"/>
        </a:xfrm>
      </p:grpSpPr>
      <p:sp>
        <p:nvSpPr>
          <p:cNvPr id="486" name="Google Shape;486;p30"/>
          <p:cNvSpPr txBox="1">
            <a:spLocks noGrp="1"/>
          </p:cNvSpPr>
          <p:nvPr>
            <p:ph type="title"/>
          </p:nvPr>
        </p:nvSpPr>
        <p:spPr>
          <a:xfrm>
            <a:off x="1573370" y="618806"/>
            <a:ext cx="9045261" cy="344710"/>
          </a:xfrm>
          <a:prstGeom prst="rect">
            <a:avLst/>
          </a:prstGeom>
          <a:noFill/>
          <a:ln>
            <a:noFill/>
          </a:ln>
        </p:spPr>
        <p:txBody>
          <a:bodyPr spcFirstLastPara="1" wrap="square" lIns="0" tIns="0" rIns="0" bIns="0" anchor="b" anchorCtr="0">
            <a:spAutoFit/>
          </a:bodyPr>
          <a:lstStyle/>
          <a:p>
            <a:pPr algn="ctr"/>
            <a:r>
              <a:rPr lang="en-US" sz="2800" dirty="0"/>
              <a:t>EMERSE – Synonyms for common phrases</a:t>
            </a:r>
            <a:endParaRPr sz="2400" dirty="0"/>
          </a:p>
        </p:txBody>
      </p:sp>
      <p:sp>
        <p:nvSpPr>
          <p:cNvPr id="487" name="Google Shape;487;p30"/>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30</a:t>
            </a:fld>
            <a:endParaRPr kern="0"/>
          </a:p>
        </p:txBody>
      </p:sp>
      <p:sp>
        <p:nvSpPr>
          <p:cNvPr id="488" name="Google Shape;488;p30"/>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pic>
        <p:nvPicPr>
          <p:cNvPr id="2" name="Picture 1">
            <a:extLst>
              <a:ext uri="{FF2B5EF4-FFF2-40B4-BE49-F238E27FC236}">
                <a16:creationId xmlns:a16="http://schemas.microsoft.com/office/drawing/2014/main" id="{7BA04745-36CB-0B95-A467-FF0C16C61960}"/>
              </a:ext>
            </a:extLst>
          </p:cNvPr>
          <p:cNvPicPr>
            <a:picLocks noChangeAspect="1"/>
          </p:cNvPicPr>
          <p:nvPr/>
        </p:nvPicPr>
        <p:blipFill>
          <a:blip r:embed="rId3"/>
          <a:stretch>
            <a:fillRect/>
          </a:stretch>
        </p:blipFill>
        <p:spPr>
          <a:xfrm>
            <a:off x="2011326" y="2965134"/>
            <a:ext cx="8169348" cy="3139712"/>
          </a:xfrm>
          <a:prstGeom prst="rect">
            <a:avLst/>
          </a:prstGeom>
        </p:spPr>
      </p:pic>
      <p:pic>
        <p:nvPicPr>
          <p:cNvPr id="3" name="Picture 2">
            <a:extLst>
              <a:ext uri="{FF2B5EF4-FFF2-40B4-BE49-F238E27FC236}">
                <a16:creationId xmlns:a16="http://schemas.microsoft.com/office/drawing/2014/main" id="{E7E88C54-31DE-D6F2-F972-8C9FEE636AFF}"/>
              </a:ext>
            </a:extLst>
          </p:cNvPr>
          <p:cNvPicPr>
            <a:picLocks noChangeAspect="1"/>
          </p:cNvPicPr>
          <p:nvPr/>
        </p:nvPicPr>
        <p:blipFill>
          <a:blip r:embed="rId4"/>
          <a:stretch>
            <a:fillRect/>
          </a:stretch>
        </p:blipFill>
        <p:spPr>
          <a:xfrm>
            <a:off x="3255018" y="1484771"/>
            <a:ext cx="5681964" cy="944962"/>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485"/>
        <p:cNvGrpSpPr/>
        <p:nvPr/>
      </p:nvGrpSpPr>
      <p:grpSpPr>
        <a:xfrm>
          <a:off x="0" y="0"/>
          <a:ext cx="0" cy="0"/>
          <a:chOff x="0" y="0"/>
          <a:chExt cx="0" cy="0"/>
        </a:xfrm>
      </p:grpSpPr>
      <p:sp>
        <p:nvSpPr>
          <p:cNvPr id="486" name="Google Shape;486;p30"/>
          <p:cNvSpPr txBox="1">
            <a:spLocks noGrp="1"/>
          </p:cNvSpPr>
          <p:nvPr>
            <p:ph type="title"/>
          </p:nvPr>
        </p:nvSpPr>
        <p:spPr>
          <a:xfrm>
            <a:off x="347129" y="415503"/>
            <a:ext cx="11435568" cy="295466"/>
          </a:xfrm>
          <a:prstGeom prst="rect">
            <a:avLst/>
          </a:prstGeom>
          <a:noFill/>
          <a:ln>
            <a:noFill/>
          </a:ln>
        </p:spPr>
        <p:txBody>
          <a:bodyPr spcFirstLastPara="1" wrap="square" lIns="0" tIns="0" rIns="0" bIns="0" anchor="b" anchorCtr="0">
            <a:spAutoFit/>
          </a:bodyPr>
          <a:lstStyle/>
          <a:p>
            <a:pPr algn="ctr"/>
            <a:r>
              <a:rPr lang="en-US" sz="2400" dirty="0"/>
              <a:t>Synonyms that allow rapid discovery of Social Determinants of Health in Notes</a:t>
            </a:r>
            <a:endParaRPr sz="2000" dirty="0"/>
          </a:p>
        </p:txBody>
      </p:sp>
      <p:sp>
        <p:nvSpPr>
          <p:cNvPr id="487" name="Google Shape;487;p30"/>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FFFFFF"/>
              </a:buClr>
              <a:buSzPts val="900"/>
              <a:buFontTx/>
              <a:buNone/>
              <a:tabLst/>
              <a:defRPr/>
            </a:pPr>
            <a:fld id="{00000000-1234-1234-1234-123412341234}" type="slidenum">
              <a:rPr kumimoji="0" lang="en-US" sz="1200" b="1" i="0" u="none" strike="noStrike" kern="0" cap="none" spc="0" normalizeH="0" baseline="0" noProof="0">
                <a:ln>
                  <a:noFill/>
                </a:ln>
                <a:solidFill>
                  <a:srgbClr val="FFFFFF"/>
                </a:solidFill>
                <a:effectLst/>
                <a:uLnTx/>
                <a:uFillTx/>
                <a:latin typeface="Roboto"/>
                <a:ea typeface="Roboto"/>
                <a:sym typeface="Roboto"/>
              </a:rPr>
              <a:pPr marL="0" marR="0" lvl="0" indent="0" algn="r" defTabSz="1219170" rtl="0" eaLnBrk="1" fontAlgn="auto" latinLnBrk="0" hangingPunct="1">
                <a:lnSpc>
                  <a:spcPct val="100000"/>
                </a:lnSpc>
                <a:spcBef>
                  <a:spcPts val="0"/>
                </a:spcBef>
                <a:spcAft>
                  <a:spcPts val="0"/>
                </a:spcAft>
                <a:buClr>
                  <a:srgbClr val="FFFFFF"/>
                </a:buClr>
                <a:buSzPts val="900"/>
                <a:buFontTx/>
                <a:buNone/>
                <a:tabLst/>
                <a:defRPr/>
              </a:pPr>
              <a:t>31</a:t>
            </a:fld>
            <a:endParaRPr kumimoji="0" sz="1200" b="1" i="0" u="none" strike="noStrike" kern="0" cap="none" spc="0" normalizeH="0" baseline="0" noProof="0">
              <a:ln>
                <a:noFill/>
              </a:ln>
              <a:solidFill>
                <a:srgbClr val="FFFFFF"/>
              </a:solidFill>
              <a:effectLst/>
              <a:uLnTx/>
              <a:uFillTx/>
              <a:latin typeface="Roboto"/>
              <a:ea typeface="Roboto"/>
              <a:sym typeface="Roboto"/>
            </a:endParaRPr>
          </a:p>
        </p:txBody>
      </p:sp>
      <p:sp>
        <p:nvSpPr>
          <p:cNvPr id="488" name="Google Shape;488;p30"/>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marL="0" marR="0" lvl="0" indent="0" algn="l" defTabSz="1219170" rtl="0" eaLnBrk="1" fontAlgn="auto" latinLnBrk="0" hangingPunct="1">
              <a:lnSpc>
                <a:spcPct val="100000"/>
              </a:lnSpc>
              <a:spcBef>
                <a:spcPts val="0"/>
              </a:spcBef>
              <a:spcAft>
                <a:spcPts val="0"/>
              </a:spcAft>
              <a:buClr>
                <a:srgbClr val="FFFFFF"/>
              </a:buClr>
              <a:buSzPts val="900"/>
              <a:buFontTx/>
              <a:buNone/>
              <a:tabLst/>
              <a:defRPr/>
            </a:pPr>
            <a:r>
              <a:rPr kumimoji="0" lang="en-US" sz="1200" b="1" i="0" u="none" strike="noStrike" kern="0" cap="none" spc="0" normalizeH="0" baseline="0" noProof="0">
                <a:ln>
                  <a:noFill/>
                </a:ln>
                <a:solidFill>
                  <a:srgbClr val="FFFFFF"/>
                </a:solidFill>
                <a:effectLst/>
                <a:uLnTx/>
                <a:uFillTx/>
                <a:latin typeface="Roboto"/>
                <a:ea typeface="Roboto"/>
                <a:sym typeface="Roboto"/>
              </a:rPr>
              <a:t>2022 Informatics Summit  |   amia.org</a:t>
            </a:r>
            <a:endParaRPr kumimoji="0" sz="1200" b="1" i="0" u="none" strike="noStrike" kern="0" cap="none" spc="0" normalizeH="0" baseline="0" noProof="0">
              <a:ln>
                <a:noFill/>
              </a:ln>
              <a:solidFill>
                <a:srgbClr val="FFFFFF"/>
              </a:solidFill>
              <a:effectLst/>
              <a:uLnTx/>
              <a:uFillTx/>
              <a:latin typeface="Roboto"/>
              <a:ea typeface="Roboto"/>
              <a:sym typeface="Roboto"/>
            </a:endParaRPr>
          </a:p>
        </p:txBody>
      </p:sp>
      <p:pic>
        <p:nvPicPr>
          <p:cNvPr id="4" name="Picture 3">
            <a:extLst>
              <a:ext uri="{FF2B5EF4-FFF2-40B4-BE49-F238E27FC236}">
                <a16:creationId xmlns:a16="http://schemas.microsoft.com/office/drawing/2014/main" id="{385E5828-7E46-1153-A4BD-B0D82301F520}"/>
              </a:ext>
            </a:extLst>
          </p:cNvPr>
          <p:cNvPicPr>
            <a:picLocks noChangeAspect="1"/>
          </p:cNvPicPr>
          <p:nvPr/>
        </p:nvPicPr>
        <p:blipFill>
          <a:blip r:embed="rId3"/>
          <a:stretch>
            <a:fillRect/>
          </a:stretch>
        </p:blipFill>
        <p:spPr>
          <a:xfrm>
            <a:off x="3183697" y="1238350"/>
            <a:ext cx="5889428" cy="2343274"/>
          </a:xfrm>
          <a:prstGeom prst="rect">
            <a:avLst/>
          </a:prstGeom>
        </p:spPr>
      </p:pic>
      <p:pic>
        <p:nvPicPr>
          <p:cNvPr id="5" name="Picture 4">
            <a:extLst>
              <a:ext uri="{FF2B5EF4-FFF2-40B4-BE49-F238E27FC236}">
                <a16:creationId xmlns:a16="http://schemas.microsoft.com/office/drawing/2014/main" id="{9D6D5447-75D8-7CEE-8BB7-A2F83C4EA5CD}"/>
              </a:ext>
            </a:extLst>
          </p:cNvPr>
          <p:cNvPicPr>
            <a:picLocks noChangeAspect="1"/>
          </p:cNvPicPr>
          <p:nvPr/>
        </p:nvPicPr>
        <p:blipFill>
          <a:blip r:embed="rId4"/>
          <a:stretch>
            <a:fillRect/>
          </a:stretch>
        </p:blipFill>
        <p:spPr>
          <a:xfrm>
            <a:off x="3674368" y="3875314"/>
            <a:ext cx="4908087" cy="2830924"/>
          </a:xfrm>
          <a:prstGeom prst="rect">
            <a:avLst/>
          </a:prstGeom>
        </p:spPr>
      </p:pic>
    </p:spTree>
    <p:extLst>
      <p:ext uri="{BB962C8B-B14F-4D97-AF65-F5344CB8AC3E}">
        <p14:creationId xmlns:p14="http://schemas.microsoft.com/office/powerpoint/2010/main" val="23169085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485"/>
        <p:cNvGrpSpPr/>
        <p:nvPr/>
      </p:nvGrpSpPr>
      <p:grpSpPr>
        <a:xfrm>
          <a:off x="0" y="0"/>
          <a:ext cx="0" cy="0"/>
          <a:chOff x="0" y="0"/>
          <a:chExt cx="0" cy="0"/>
        </a:xfrm>
      </p:grpSpPr>
      <p:sp>
        <p:nvSpPr>
          <p:cNvPr id="486" name="Google Shape;486;p30"/>
          <p:cNvSpPr txBox="1">
            <a:spLocks noGrp="1"/>
          </p:cNvSpPr>
          <p:nvPr>
            <p:ph type="title"/>
          </p:nvPr>
        </p:nvSpPr>
        <p:spPr>
          <a:xfrm>
            <a:off x="347129" y="415503"/>
            <a:ext cx="11435568" cy="295466"/>
          </a:xfrm>
          <a:prstGeom prst="rect">
            <a:avLst/>
          </a:prstGeom>
          <a:noFill/>
          <a:ln>
            <a:noFill/>
          </a:ln>
        </p:spPr>
        <p:txBody>
          <a:bodyPr spcFirstLastPara="1" wrap="square" lIns="0" tIns="0" rIns="0" bIns="0" anchor="b" anchorCtr="0">
            <a:spAutoFit/>
          </a:bodyPr>
          <a:lstStyle/>
          <a:p>
            <a:r>
              <a:rPr lang="en-US" sz="2400" dirty="0"/>
              <a:t>Synonyms that reflect injuries that are discussed in notes</a:t>
            </a:r>
            <a:endParaRPr sz="2000" dirty="0"/>
          </a:p>
        </p:txBody>
      </p:sp>
      <p:sp>
        <p:nvSpPr>
          <p:cNvPr id="487" name="Google Shape;487;p30"/>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FFFFFF"/>
              </a:buClr>
              <a:buSzPts val="900"/>
              <a:buFontTx/>
              <a:buNone/>
              <a:tabLst/>
              <a:defRPr/>
            </a:pPr>
            <a:fld id="{00000000-1234-1234-1234-123412341234}" type="slidenum">
              <a:rPr kumimoji="0" lang="en-US" sz="1200" b="1" i="0" u="none" strike="noStrike" kern="0" cap="none" spc="0" normalizeH="0" baseline="0" noProof="0">
                <a:ln>
                  <a:noFill/>
                </a:ln>
                <a:solidFill>
                  <a:srgbClr val="FFFFFF"/>
                </a:solidFill>
                <a:effectLst/>
                <a:uLnTx/>
                <a:uFillTx/>
                <a:latin typeface="Roboto"/>
                <a:ea typeface="Roboto"/>
                <a:sym typeface="Roboto"/>
              </a:rPr>
              <a:pPr marL="0" marR="0" lvl="0" indent="0" algn="r" defTabSz="1219170" rtl="0" eaLnBrk="1" fontAlgn="auto" latinLnBrk="0" hangingPunct="1">
                <a:lnSpc>
                  <a:spcPct val="100000"/>
                </a:lnSpc>
                <a:spcBef>
                  <a:spcPts val="0"/>
                </a:spcBef>
                <a:spcAft>
                  <a:spcPts val="0"/>
                </a:spcAft>
                <a:buClr>
                  <a:srgbClr val="FFFFFF"/>
                </a:buClr>
                <a:buSzPts val="900"/>
                <a:buFontTx/>
                <a:buNone/>
                <a:tabLst/>
                <a:defRPr/>
              </a:pPr>
              <a:t>32</a:t>
            </a:fld>
            <a:endParaRPr kumimoji="0" sz="1200" b="1" i="0" u="none" strike="noStrike" kern="0" cap="none" spc="0" normalizeH="0" baseline="0" noProof="0">
              <a:ln>
                <a:noFill/>
              </a:ln>
              <a:solidFill>
                <a:srgbClr val="FFFFFF"/>
              </a:solidFill>
              <a:effectLst/>
              <a:uLnTx/>
              <a:uFillTx/>
              <a:latin typeface="Roboto"/>
              <a:ea typeface="Roboto"/>
              <a:sym typeface="Roboto"/>
            </a:endParaRPr>
          </a:p>
        </p:txBody>
      </p:sp>
      <p:sp>
        <p:nvSpPr>
          <p:cNvPr id="488" name="Google Shape;488;p30"/>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marL="0" marR="0" lvl="0" indent="0" algn="l" defTabSz="1219170" rtl="0" eaLnBrk="1" fontAlgn="auto" latinLnBrk="0" hangingPunct="1">
              <a:lnSpc>
                <a:spcPct val="100000"/>
              </a:lnSpc>
              <a:spcBef>
                <a:spcPts val="0"/>
              </a:spcBef>
              <a:spcAft>
                <a:spcPts val="0"/>
              </a:spcAft>
              <a:buClr>
                <a:srgbClr val="FFFFFF"/>
              </a:buClr>
              <a:buSzPts val="900"/>
              <a:buFontTx/>
              <a:buNone/>
              <a:tabLst/>
              <a:defRPr/>
            </a:pPr>
            <a:r>
              <a:rPr kumimoji="0" lang="en-US" sz="1200" b="1" i="0" u="none" strike="noStrike" kern="0" cap="none" spc="0" normalizeH="0" baseline="0" noProof="0">
                <a:ln>
                  <a:noFill/>
                </a:ln>
                <a:solidFill>
                  <a:srgbClr val="FFFFFF"/>
                </a:solidFill>
                <a:effectLst/>
                <a:uLnTx/>
                <a:uFillTx/>
                <a:latin typeface="Roboto"/>
                <a:ea typeface="Roboto"/>
                <a:sym typeface="Roboto"/>
              </a:rPr>
              <a:t>2022 Informatics Summit  |   amia.org</a:t>
            </a:r>
            <a:endParaRPr kumimoji="0" sz="1200" b="1" i="0" u="none" strike="noStrike" kern="0" cap="none" spc="0" normalizeH="0" baseline="0" noProof="0">
              <a:ln>
                <a:noFill/>
              </a:ln>
              <a:solidFill>
                <a:srgbClr val="FFFFFF"/>
              </a:solidFill>
              <a:effectLst/>
              <a:uLnTx/>
              <a:uFillTx/>
              <a:latin typeface="Roboto"/>
              <a:ea typeface="Roboto"/>
              <a:sym typeface="Roboto"/>
            </a:endParaRPr>
          </a:p>
        </p:txBody>
      </p:sp>
      <p:pic>
        <p:nvPicPr>
          <p:cNvPr id="3" name="Picture 2">
            <a:extLst>
              <a:ext uri="{FF2B5EF4-FFF2-40B4-BE49-F238E27FC236}">
                <a16:creationId xmlns:a16="http://schemas.microsoft.com/office/drawing/2014/main" id="{4D7B6AF1-A222-DD49-6992-3CB176364185}"/>
              </a:ext>
            </a:extLst>
          </p:cNvPr>
          <p:cNvPicPr>
            <a:picLocks noChangeAspect="1"/>
          </p:cNvPicPr>
          <p:nvPr/>
        </p:nvPicPr>
        <p:blipFill>
          <a:blip r:embed="rId3"/>
          <a:stretch>
            <a:fillRect/>
          </a:stretch>
        </p:blipFill>
        <p:spPr>
          <a:xfrm>
            <a:off x="2912782" y="1292847"/>
            <a:ext cx="6264283" cy="2577962"/>
          </a:xfrm>
          <a:prstGeom prst="rect">
            <a:avLst/>
          </a:prstGeom>
        </p:spPr>
      </p:pic>
      <p:pic>
        <p:nvPicPr>
          <p:cNvPr id="8" name="Picture 7">
            <a:extLst>
              <a:ext uri="{FF2B5EF4-FFF2-40B4-BE49-F238E27FC236}">
                <a16:creationId xmlns:a16="http://schemas.microsoft.com/office/drawing/2014/main" id="{099A7394-39EA-EF82-1887-32D971457B8C}"/>
              </a:ext>
            </a:extLst>
          </p:cNvPr>
          <p:cNvPicPr>
            <a:picLocks noChangeAspect="1"/>
          </p:cNvPicPr>
          <p:nvPr/>
        </p:nvPicPr>
        <p:blipFill>
          <a:blip r:embed="rId4"/>
          <a:stretch>
            <a:fillRect/>
          </a:stretch>
        </p:blipFill>
        <p:spPr>
          <a:xfrm>
            <a:off x="2567402" y="4164761"/>
            <a:ext cx="7370703" cy="2621507"/>
          </a:xfrm>
          <a:prstGeom prst="rect">
            <a:avLst/>
          </a:prstGeom>
        </p:spPr>
      </p:pic>
    </p:spTree>
    <p:extLst>
      <p:ext uri="{BB962C8B-B14F-4D97-AF65-F5344CB8AC3E}">
        <p14:creationId xmlns:p14="http://schemas.microsoft.com/office/powerpoint/2010/main" val="26688611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501"/>
        <p:cNvGrpSpPr/>
        <p:nvPr/>
      </p:nvGrpSpPr>
      <p:grpSpPr>
        <a:xfrm>
          <a:off x="0" y="0"/>
          <a:ext cx="0" cy="0"/>
          <a:chOff x="0" y="0"/>
          <a:chExt cx="0" cy="0"/>
        </a:xfrm>
      </p:grpSpPr>
      <p:sp>
        <p:nvSpPr>
          <p:cNvPr id="502" name="Google Shape;502;p32"/>
          <p:cNvSpPr txBox="1">
            <a:spLocks noGrp="1"/>
          </p:cNvSpPr>
          <p:nvPr>
            <p:ph type="title"/>
          </p:nvPr>
        </p:nvSpPr>
        <p:spPr>
          <a:xfrm>
            <a:off x="730307" y="617300"/>
            <a:ext cx="9045261" cy="320088"/>
          </a:xfrm>
          <a:prstGeom prst="rect">
            <a:avLst/>
          </a:prstGeom>
          <a:noFill/>
          <a:ln>
            <a:noFill/>
          </a:ln>
        </p:spPr>
        <p:txBody>
          <a:bodyPr spcFirstLastPara="1" wrap="square" lIns="0" tIns="0" rIns="0" bIns="0" anchor="b" anchorCtr="0">
            <a:spAutoFit/>
          </a:bodyPr>
          <a:lstStyle/>
          <a:p>
            <a:r>
              <a:rPr lang="en-US" dirty="0"/>
              <a:t>Searching with synonyms contained with the same note</a:t>
            </a:r>
            <a:endParaRPr dirty="0"/>
          </a:p>
        </p:txBody>
      </p:sp>
      <p:sp>
        <p:nvSpPr>
          <p:cNvPr id="503" name="Google Shape;503;p32"/>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33</a:t>
            </a:fld>
            <a:endParaRPr kern="0"/>
          </a:p>
        </p:txBody>
      </p:sp>
      <p:sp>
        <p:nvSpPr>
          <p:cNvPr id="504" name="Google Shape;504;p32"/>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pic>
        <p:nvPicPr>
          <p:cNvPr id="505" name="Google Shape;505;p32"/>
          <p:cNvPicPr preferRelativeResize="0"/>
          <p:nvPr/>
        </p:nvPicPr>
        <p:blipFill rotWithShape="1">
          <a:blip r:embed="rId3">
            <a:alphaModFix/>
          </a:blip>
          <a:srcRect/>
          <a:stretch/>
        </p:blipFill>
        <p:spPr>
          <a:xfrm>
            <a:off x="2906742" y="1105175"/>
            <a:ext cx="6378517" cy="5040053"/>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509"/>
        <p:cNvGrpSpPr/>
        <p:nvPr/>
      </p:nvGrpSpPr>
      <p:grpSpPr>
        <a:xfrm>
          <a:off x="0" y="0"/>
          <a:ext cx="0" cy="0"/>
          <a:chOff x="0" y="0"/>
          <a:chExt cx="0" cy="0"/>
        </a:xfrm>
      </p:grpSpPr>
      <p:sp>
        <p:nvSpPr>
          <p:cNvPr id="510" name="Google Shape;510;p33"/>
          <p:cNvSpPr txBox="1">
            <a:spLocks noGrp="1"/>
          </p:cNvSpPr>
          <p:nvPr>
            <p:ph type="title"/>
          </p:nvPr>
        </p:nvSpPr>
        <p:spPr>
          <a:xfrm>
            <a:off x="730307" y="733646"/>
            <a:ext cx="9045261" cy="229871"/>
          </a:xfrm>
          <a:prstGeom prst="rect">
            <a:avLst/>
          </a:prstGeom>
          <a:noFill/>
          <a:ln>
            <a:noFill/>
          </a:ln>
        </p:spPr>
        <p:txBody>
          <a:bodyPr spcFirstLastPara="1" wrap="square" lIns="0" tIns="0" rIns="0" bIns="0" anchor="b" anchorCtr="0">
            <a:spAutoFit/>
          </a:bodyPr>
          <a:lstStyle/>
          <a:p>
            <a:r>
              <a:rPr lang="en-US" sz="1867"/>
              <a:t>EMERSE – Searching for any blue AND any yellow within the same note</a:t>
            </a:r>
            <a:endParaRPr/>
          </a:p>
        </p:txBody>
      </p:sp>
      <p:sp>
        <p:nvSpPr>
          <p:cNvPr id="511" name="Google Shape;511;p33"/>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34</a:t>
            </a:fld>
            <a:endParaRPr kern="0"/>
          </a:p>
        </p:txBody>
      </p:sp>
      <p:sp>
        <p:nvSpPr>
          <p:cNvPr id="512" name="Google Shape;512;p33"/>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pic>
        <p:nvPicPr>
          <p:cNvPr id="513" name="Google Shape;513;p33"/>
          <p:cNvPicPr preferRelativeResize="0"/>
          <p:nvPr/>
        </p:nvPicPr>
        <p:blipFill rotWithShape="1">
          <a:blip r:embed="rId3">
            <a:alphaModFix/>
          </a:blip>
          <a:srcRect/>
          <a:stretch/>
        </p:blipFill>
        <p:spPr>
          <a:xfrm>
            <a:off x="714798" y="1311473"/>
            <a:ext cx="10762405" cy="4235055"/>
          </a:xfrm>
          <a:prstGeom prst="rect">
            <a:avLst/>
          </a:prstGeom>
          <a:noFill/>
          <a:ln>
            <a:noFill/>
          </a:ln>
        </p:spPr>
      </p:pic>
      <p:sp>
        <p:nvSpPr>
          <p:cNvPr id="514" name="Google Shape;514;p33"/>
          <p:cNvSpPr/>
          <p:nvPr/>
        </p:nvSpPr>
        <p:spPr>
          <a:xfrm>
            <a:off x="4205843" y="1473021"/>
            <a:ext cx="2789248" cy="1341449"/>
          </a:xfrm>
          <a:prstGeom prst="ellipse">
            <a:avLst/>
          </a:prstGeom>
          <a:solidFill>
            <a:srgbClr val="D6B7FF"/>
          </a:solidFill>
          <a:ln>
            <a:noFill/>
          </a:ln>
        </p:spPr>
        <p:txBody>
          <a:bodyPr spcFirstLastPara="1" wrap="square" lIns="121900" tIns="121900" rIns="121900" bIns="121900" anchor="t" anchorCtr="0">
            <a:noAutofit/>
          </a:bodyPr>
          <a:lstStyle/>
          <a:p>
            <a:pPr algn="ctr" defTabSz="1219170">
              <a:buClr>
                <a:srgbClr val="000000"/>
              </a:buClr>
            </a:pPr>
            <a:r>
              <a:rPr lang="en-US" sz="1600" kern="0">
                <a:solidFill>
                  <a:srgbClr val="000000"/>
                </a:solidFill>
                <a:latin typeface="Roboto"/>
                <a:ea typeface="Roboto"/>
                <a:cs typeface="Roboto"/>
                <a:sym typeface="Roboto"/>
              </a:rPr>
              <a:t>Results returned</a:t>
            </a:r>
            <a:endParaRPr sz="1867" kern="0">
              <a:solidFill>
                <a:srgbClr val="000000"/>
              </a:solidFill>
              <a:latin typeface="Arial"/>
              <a:cs typeface="Arial"/>
              <a:sym typeface="Arial"/>
            </a:endParaRPr>
          </a:p>
          <a:p>
            <a:pPr algn="ctr" defTabSz="1219170">
              <a:buClr>
                <a:srgbClr val="000000"/>
              </a:buClr>
            </a:pPr>
            <a:r>
              <a:rPr lang="en-US" sz="1600" kern="0">
                <a:solidFill>
                  <a:srgbClr val="000000"/>
                </a:solidFill>
                <a:latin typeface="Roboto"/>
                <a:ea typeface="Roboto"/>
                <a:cs typeface="Roboto"/>
                <a:sym typeface="Roboto"/>
              </a:rPr>
              <a:t>in less than 3 seconds</a:t>
            </a:r>
            <a:endParaRPr sz="1867" kern="0">
              <a:solidFill>
                <a:srgbClr val="000000"/>
              </a:solidFill>
              <a:latin typeface="Arial"/>
              <a:cs typeface="Arial"/>
              <a:sym typeface="Aria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518"/>
        <p:cNvGrpSpPr/>
        <p:nvPr/>
      </p:nvGrpSpPr>
      <p:grpSpPr>
        <a:xfrm>
          <a:off x="0" y="0"/>
          <a:ext cx="0" cy="0"/>
          <a:chOff x="0" y="0"/>
          <a:chExt cx="0" cy="0"/>
        </a:xfrm>
      </p:grpSpPr>
      <p:sp>
        <p:nvSpPr>
          <p:cNvPr id="519" name="Google Shape;519;p34"/>
          <p:cNvSpPr txBox="1">
            <a:spLocks noGrp="1"/>
          </p:cNvSpPr>
          <p:nvPr>
            <p:ph type="title"/>
          </p:nvPr>
        </p:nvSpPr>
        <p:spPr>
          <a:xfrm>
            <a:off x="730307" y="668050"/>
            <a:ext cx="9045261" cy="295466"/>
          </a:xfrm>
          <a:prstGeom prst="rect">
            <a:avLst/>
          </a:prstGeom>
          <a:noFill/>
          <a:ln>
            <a:noFill/>
          </a:ln>
        </p:spPr>
        <p:txBody>
          <a:bodyPr spcFirstLastPara="1" wrap="square" lIns="0" tIns="0" rIns="0" bIns="0" anchor="b" anchorCtr="0">
            <a:spAutoFit/>
          </a:bodyPr>
          <a:lstStyle/>
          <a:p>
            <a:r>
              <a:rPr lang="en-US" sz="2400"/>
              <a:t>EMERSE – Moving discovered cohort to a temporary list</a:t>
            </a:r>
            <a:endParaRPr/>
          </a:p>
        </p:txBody>
      </p:sp>
      <p:sp>
        <p:nvSpPr>
          <p:cNvPr id="520" name="Google Shape;520;p34"/>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35</a:t>
            </a:fld>
            <a:endParaRPr kern="0"/>
          </a:p>
        </p:txBody>
      </p:sp>
      <p:sp>
        <p:nvSpPr>
          <p:cNvPr id="521" name="Google Shape;521;p34"/>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pic>
        <p:nvPicPr>
          <p:cNvPr id="522" name="Google Shape;522;p34"/>
          <p:cNvPicPr preferRelativeResize="0"/>
          <p:nvPr/>
        </p:nvPicPr>
        <p:blipFill rotWithShape="1">
          <a:blip r:embed="rId3">
            <a:alphaModFix/>
          </a:blip>
          <a:srcRect/>
          <a:stretch/>
        </p:blipFill>
        <p:spPr>
          <a:xfrm>
            <a:off x="859577" y="2223458"/>
            <a:ext cx="10385128" cy="2584533"/>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526"/>
        <p:cNvGrpSpPr/>
        <p:nvPr/>
      </p:nvGrpSpPr>
      <p:grpSpPr>
        <a:xfrm>
          <a:off x="0" y="0"/>
          <a:ext cx="0" cy="0"/>
          <a:chOff x="0" y="0"/>
          <a:chExt cx="0" cy="0"/>
        </a:xfrm>
      </p:grpSpPr>
      <p:sp>
        <p:nvSpPr>
          <p:cNvPr id="527" name="Google Shape;527;p35"/>
          <p:cNvSpPr txBox="1">
            <a:spLocks noGrp="1"/>
          </p:cNvSpPr>
          <p:nvPr>
            <p:ph type="title"/>
          </p:nvPr>
        </p:nvSpPr>
        <p:spPr>
          <a:xfrm>
            <a:off x="730307" y="668050"/>
            <a:ext cx="9045261" cy="295466"/>
          </a:xfrm>
          <a:prstGeom prst="rect">
            <a:avLst/>
          </a:prstGeom>
          <a:noFill/>
          <a:ln>
            <a:noFill/>
          </a:ln>
        </p:spPr>
        <p:txBody>
          <a:bodyPr spcFirstLastPara="1" wrap="square" lIns="0" tIns="0" rIns="0" bIns="0" anchor="b" anchorCtr="0">
            <a:spAutoFit/>
          </a:bodyPr>
          <a:lstStyle/>
          <a:p>
            <a:r>
              <a:rPr lang="en-US" sz="2400"/>
              <a:t>EMERSE – Selecting highlight documents numeric view</a:t>
            </a:r>
            <a:endParaRPr/>
          </a:p>
        </p:txBody>
      </p:sp>
      <p:sp>
        <p:nvSpPr>
          <p:cNvPr id="528" name="Google Shape;528;p35"/>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36</a:t>
            </a:fld>
            <a:endParaRPr kern="0"/>
          </a:p>
        </p:txBody>
      </p:sp>
      <p:sp>
        <p:nvSpPr>
          <p:cNvPr id="529" name="Google Shape;529;p35"/>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pic>
        <p:nvPicPr>
          <p:cNvPr id="530" name="Google Shape;530;p35"/>
          <p:cNvPicPr preferRelativeResize="0"/>
          <p:nvPr/>
        </p:nvPicPr>
        <p:blipFill rotWithShape="1">
          <a:blip r:embed="rId3">
            <a:alphaModFix/>
          </a:blip>
          <a:srcRect/>
          <a:stretch/>
        </p:blipFill>
        <p:spPr>
          <a:xfrm>
            <a:off x="475001" y="2047120"/>
            <a:ext cx="11241999" cy="2763760"/>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534"/>
        <p:cNvGrpSpPr/>
        <p:nvPr/>
      </p:nvGrpSpPr>
      <p:grpSpPr>
        <a:xfrm>
          <a:off x="0" y="0"/>
          <a:ext cx="0" cy="0"/>
          <a:chOff x="0" y="0"/>
          <a:chExt cx="0" cy="0"/>
        </a:xfrm>
      </p:grpSpPr>
      <p:sp>
        <p:nvSpPr>
          <p:cNvPr id="535" name="Google Shape;535;p36"/>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37</a:t>
            </a:fld>
            <a:endParaRPr kern="0"/>
          </a:p>
        </p:txBody>
      </p:sp>
      <p:sp>
        <p:nvSpPr>
          <p:cNvPr id="536" name="Google Shape;536;p36"/>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sp>
        <p:nvSpPr>
          <p:cNvPr id="537" name="Google Shape;537;p36"/>
          <p:cNvSpPr txBox="1">
            <a:spLocks noGrp="1"/>
          </p:cNvSpPr>
          <p:nvPr>
            <p:ph type="title"/>
          </p:nvPr>
        </p:nvSpPr>
        <p:spPr>
          <a:xfrm>
            <a:off x="730251" y="667620"/>
            <a:ext cx="9044516" cy="295466"/>
          </a:xfrm>
          <a:prstGeom prst="rect">
            <a:avLst/>
          </a:prstGeom>
          <a:noFill/>
          <a:ln>
            <a:noFill/>
          </a:ln>
        </p:spPr>
        <p:txBody>
          <a:bodyPr spcFirstLastPara="1" wrap="square" lIns="0" tIns="0" rIns="0" bIns="0" anchor="b" anchorCtr="0">
            <a:spAutoFit/>
          </a:bodyPr>
          <a:lstStyle/>
          <a:p>
            <a:r>
              <a:rPr lang="en-US" sz="2400"/>
              <a:t>EMERSE – Switching to mosaic view for highlighting</a:t>
            </a:r>
            <a:endParaRPr/>
          </a:p>
        </p:txBody>
      </p:sp>
      <p:pic>
        <p:nvPicPr>
          <p:cNvPr id="538" name="Google Shape;538;p36"/>
          <p:cNvPicPr preferRelativeResize="0"/>
          <p:nvPr/>
        </p:nvPicPr>
        <p:blipFill rotWithShape="1">
          <a:blip r:embed="rId3">
            <a:alphaModFix/>
          </a:blip>
          <a:srcRect/>
          <a:stretch/>
        </p:blipFill>
        <p:spPr>
          <a:xfrm>
            <a:off x="0" y="2262843"/>
            <a:ext cx="12192000" cy="2332315"/>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542"/>
        <p:cNvGrpSpPr/>
        <p:nvPr/>
      </p:nvGrpSpPr>
      <p:grpSpPr>
        <a:xfrm>
          <a:off x="0" y="0"/>
          <a:ext cx="0" cy="0"/>
          <a:chOff x="0" y="0"/>
          <a:chExt cx="0" cy="0"/>
        </a:xfrm>
      </p:grpSpPr>
      <p:sp>
        <p:nvSpPr>
          <p:cNvPr id="543" name="Google Shape;543;p37"/>
          <p:cNvSpPr txBox="1">
            <a:spLocks noGrp="1"/>
          </p:cNvSpPr>
          <p:nvPr>
            <p:ph type="title"/>
          </p:nvPr>
        </p:nvSpPr>
        <p:spPr>
          <a:xfrm>
            <a:off x="730307" y="635156"/>
            <a:ext cx="9045261" cy="328360"/>
          </a:xfrm>
          <a:prstGeom prst="rect">
            <a:avLst/>
          </a:prstGeom>
          <a:noFill/>
          <a:ln>
            <a:noFill/>
          </a:ln>
        </p:spPr>
        <p:txBody>
          <a:bodyPr spcFirstLastPara="1" wrap="square" lIns="0" tIns="0" rIns="0" bIns="0" anchor="b" anchorCtr="0">
            <a:spAutoFit/>
          </a:bodyPr>
          <a:lstStyle/>
          <a:p>
            <a:r>
              <a:rPr lang="en-US" sz="2667"/>
              <a:t>EMERSE – Temporary list demographics</a:t>
            </a:r>
            <a:endParaRPr/>
          </a:p>
        </p:txBody>
      </p:sp>
      <p:sp>
        <p:nvSpPr>
          <p:cNvPr id="544" name="Google Shape;544;p37"/>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38</a:t>
            </a:fld>
            <a:endParaRPr kern="0"/>
          </a:p>
        </p:txBody>
      </p:sp>
      <p:sp>
        <p:nvSpPr>
          <p:cNvPr id="545" name="Google Shape;545;p37"/>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pic>
        <p:nvPicPr>
          <p:cNvPr id="546" name="Google Shape;546;p37"/>
          <p:cNvPicPr preferRelativeResize="0"/>
          <p:nvPr/>
        </p:nvPicPr>
        <p:blipFill rotWithShape="1">
          <a:blip r:embed="rId3">
            <a:alphaModFix/>
          </a:blip>
          <a:srcRect/>
          <a:stretch/>
        </p:blipFill>
        <p:spPr>
          <a:xfrm>
            <a:off x="1098680" y="1137130"/>
            <a:ext cx="9994641" cy="5071245"/>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550"/>
        <p:cNvGrpSpPr/>
        <p:nvPr/>
      </p:nvGrpSpPr>
      <p:grpSpPr>
        <a:xfrm>
          <a:off x="0" y="0"/>
          <a:ext cx="0" cy="0"/>
          <a:chOff x="0" y="0"/>
          <a:chExt cx="0" cy="0"/>
        </a:xfrm>
      </p:grpSpPr>
      <p:sp>
        <p:nvSpPr>
          <p:cNvPr id="551" name="Google Shape;551;p38"/>
          <p:cNvSpPr txBox="1">
            <a:spLocks noGrp="1"/>
          </p:cNvSpPr>
          <p:nvPr>
            <p:ph type="title"/>
          </p:nvPr>
        </p:nvSpPr>
        <p:spPr>
          <a:xfrm>
            <a:off x="730307" y="635156"/>
            <a:ext cx="9045261" cy="328360"/>
          </a:xfrm>
          <a:prstGeom prst="rect">
            <a:avLst/>
          </a:prstGeom>
          <a:noFill/>
          <a:ln>
            <a:noFill/>
          </a:ln>
        </p:spPr>
        <p:txBody>
          <a:bodyPr spcFirstLastPara="1" wrap="square" lIns="0" tIns="0" rIns="0" bIns="0" anchor="b" anchorCtr="0">
            <a:spAutoFit/>
          </a:bodyPr>
          <a:lstStyle/>
          <a:p>
            <a:r>
              <a:rPr lang="en-US" sz="2667"/>
              <a:t>EMERSE – Saving patients to a permanent list</a:t>
            </a:r>
            <a:endParaRPr/>
          </a:p>
        </p:txBody>
      </p:sp>
      <p:sp>
        <p:nvSpPr>
          <p:cNvPr id="552" name="Google Shape;552;p38"/>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39</a:t>
            </a:fld>
            <a:endParaRPr kern="0"/>
          </a:p>
        </p:txBody>
      </p:sp>
      <p:sp>
        <p:nvSpPr>
          <p:cNvPr id="553" name="Google Shape;553;p38"/>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pic>
        <p:nvPicPr>
          <p:cNvPr id="554" name="Google Shape;554;p38"/>
          <p:cNvPicPr preferRelativeResize="0"/>
          <p:nvPr/>
        </p:nvPicPr>
        <p:blipFill rotWithShape="1">
          <a:blip r:embed="rId3">
            <a:alphaModFix/>
          </a:blip>
          <a:srcRect/>
          <a:stretch/>
        </p:blipFill>
        <p:spPr>
          <a:xfrm>
            <a:off x="5885798" y="1811888"/>
            <a:ext cx="5618084" cy="3443137"/>
          </a:xfrm>
          <a:prstGeom prst="rect">
            <a:avLst/>
          </a:prstGeom>
          <a:noFill/>
          <a:ln>
            <a:noFill/>
          </a:ln>
        </p:spPr>
      </p:pic>
      <p:sp>
        <p:nvSpPr>
          <p:cNvPr id="555" name="Google Shape;555;p38"/>
          <p:cNvSpPr txBox="1"/>
          <p:nvPr/>
        </p:nvSpPr>
        <p:spPr>
          <a:xfrm>
            <a:off x="536618" y="1838199"/>
            <a:ext cx="4817228" cy="3283601"/>
          </a:xfrm>
          <a:prstGeom prst="rect">
            <a:avLst/>
          </a:prstGeom>
          <a:solidFill>
            <a:schemeClr val="lt2"/>
          </a:solidFill>
          <a:ln w="9525" cap="flat" cmpd="sng">
            <a:solidFill>
              <a:srgbClr val="4F81BD"/>
            </a:solidFill>
            <a:prstDash val="solid"/>
            <a:round/>
            <a:headEnd type="none" w="sm" len="sm"/>
            <a:tailEnd type="none" w="sm" len="sm"/>
          </a:ln>
        </p:spPr>
        <p:txBody>
          <a:bodyPr spcFirstLastPara="1" wrap="square" lIns="121900" tIns="60933" rIns="121900" bIns="60933" anchor="t" anchorCtr="0">
            <a:spAutoFit/>
          </a:bodyPr>
          <a:lstStyle/>
          <a:p>
            <a:pPr defTabSz="1219170">
              <a:buClr>
                <a:srgbClr val="000000"/>
              </a:buClr>
              <a:buSzPts val="1400"/>
            </a:pPr>
            <a:r>
              <a:rPr lang="en-US" sz="1867" b="1" kern="0">
                <a:solidFill>
                  <a:srgbClr val="000000"/>
                </a:solidFill>
                <a:latin typeface="Calibri"/>
                <a:ea typeface="Calibri"/>
                <a:cs typeface="Calibri"/>
                <a:sym typeface="Calibri"/>
              </a:rPr>
              <a:t>Patient lists</a:t>
            </a:r>
            <a:endParaRPr sz="1867" kern="0">
              <a:solidFill>
                <a:srgbClr val="000000"/>
              </a:solidFill>
              <a:latin typeface="Arial"/>
              <a:cs typeface="Arial"/>
              <a:sym typeface="Arial"/>
            </a:endParaRPr>
          </a:p>
          <a:p>
            <a:pPr defTabSz="1219170">
              <a:buClr>
                <a:srgbClr val="000000"/>
              </a:buClr>
              <a:buSzPts val="1400"/>
            </a:pPr>
            <a:endParaRPr sz="1867" kern="0">
              <a:solidFill>
                <a:srgbClr val="000000"/>
              </a:solidFill>
              <a:latin typeface="Calibri"/>
              <a:ea typeface="Calibri"/>
              <a:cs typeface="Calibri"/>
              <a:sym typeface="Calibri"/>
            </a:endParaRPr>
          </a:p>
          <a:p>
            <a:pPr marL="380990" indent="-380990" defTabSz="1219170">
              <a:buClr>
                <a:srgbClr val="000000"/>
              </a:buClr>
              <a:buSzPts val="1400"/>
              <a:buFont typeface="Arial"/>
              <a:buChar char="•"/>
            </a:pPr>
            <a:r>
              <a:rPr lang="en-US" sz="1867" kern="0">
                <a:solidFill>
                  <a:srgbClr val="000000"/>
                </a:solidFill>
                <a:latin typeface="Calibri"/>
                <a:ea typeface="Calibri"/>
                <a:cs typeface="Calibri"/>
                <a:sym typeface="Calibri"/>
              </a:rPr>
              <a:t>Created using EMERSE searches</a:t>
            </a:r>
            <a:endParaRPr sz="1867" kern="0">
              <a:solidFill>
                <a:srgbClr val="000000"/>
              </a:solidFill>
              <a:latin typeface="Arial"/>
              <a:cs typeface="Arial"/>
              <a:sym typeface="Arial"/>
            </a:endParaRPr>
          </a:p>
          <a:p>
            <a:pPr marL="380990" indent="-262460" defTabSz="1219170">
              <a:buClr>
                <a:srgbClr val="000000"/>
              </a:buClr>
              <a:buSzPts val="1400"/>
            </a:pPr>
            <a:endParaRPr sz="1867" kern="0">
              <a:solidFill>
                <a:srgbClr val="000000"/>
              </a:solidFill>
              <a:latin typeface="Calibri"/>
              <a:ea typeface="Calibri"/>
              <a:cs typeface="Calibri"/>
              <a:sym typeface="Calibri"/>
            </a:endParaRPr>
          </a:p>
          <a:p>
            <a:pPr marL="380990" indent="-380990" defTabSz="1219170">
              <a:buClr>
                <a:srgbClr val="000000"/>
              </a:buClr>
              <a:buSzPts val="1400"/>
              <a:buFont typeface="Arial"/>
              <a:buChar char="•"/>
            </a:pPr>
            <a:r>
              <a:rPr lang="en-US" sz="1867" kern="0">
                <a:solidFill>
                  <a:srgbClr val="000000"/>
                </a:solidFill>
                <a:latin typeface="Calibri"/>
                <a:ea typeface="Calibri"/>
                <a:cs typeface="Calibri"/>
                <a:sym typeface="Calibri"/>
              </a:rPr>
              <a:t>Entered manually</a:t>
            </a:r>
            <a:endParaRPr sz="1867" kern="0">
              <a:solidFill>
                <a:srgbClr val="000000"/>
              </a:solidFill>
              <a:latin typeface="Arial"/>
              <a:cs typeface="Arial"/>
              <a:sym typeface="Arial"/>
            </a:endParaRPr>
          </a:p>
          <a:p>
            <a:pPr marL="380990" indent="-262460" defTabSz="1219170">
              <a:buClr>
                <a:srgbClr val="000000"/>
              </a:buClr>
              <a:buSzPts val="1400"/>
            </a:pPr>
            <a:endParaRPr sz="1867" kern="0">
              <a:solidFill>
                <a:srgbClr val="000000"/>
              </a:solidFill>
              <a:latin typeface="Calibri"/>
              <a:ea typeface="Calibri"/>
              <a:cs typeface="Calibri"/>
              <a:sym typeface="Calibri"/>
            </a:endParaRPr>
          </a:p>
          <a:p>
            <a:pPr marL="380990" indent="-380990" defTabSz="1219170">
              <a:buClr>
                <a:srgbClr val="000000"/>
              </a:buClr>
              <a:buSzPts val="1400"/>
              <a:buFont typeface="Arial"/>
              <a:buChar char="•"/>
            </a:pPr>
            <a:r>
              <a:rPr lang="en-US" sz="1867" kern="0">
                <a:solidFill>
                  <a:srgbClr val="000000"/>
                </a:solidFill>
                <a:latin typeface="Calibri"/>
                <a:ea typeface="Calibri"/>
                <a:cs typeface="Calibri"/>
                <a:sym typeface="Calibri"/>
              </a:rPr>
              <a:t>Imported from an Excel file</a:t>
            </a:r>
            <a:endParaRPr sz="1867" kern="0">
              <a:solidFill>
                <a:srgbClr val="000000"/>
              </a:solidFill>
              <a:latin typeface="Arial"/>
              <a:cs typeface="Arial"/>
              <a:sym typeface="Arial"/>
            </a:endParaRPr>
          </a:p>
          <a:p>
            <a:pPr marL="380990" indent="-262460" defTabSz="1219170">
              <a:buClr>
                <a:srgbClr val="000000"/>
              </a:buClr>
              <a:buSzPts val="1400"/>
            </a:pPr>
            <a:endParaRPr sz="1867" kern="0">
              <a:solidFill>
                <a:srgbClr val="000000"/>
              </a:solidFill>
              <a:latin typeface="Calibri"/>
              <a:ea typeface="Calibri"/>
              <a:cs typeface="Calibri"/>
              <a:sym typeface="Calibri"/>
            </a:endParaRPr>
          </a:p>
          <a:p>
            <a:pPr marL="380990" indent="-380990" defTabSz="1219170">
              <a:buClr>
                <a:srgbClr val="000000"/>
              </a:buClr>
              <a:buSzPts val="1400"/>
              <a:buFont typeface="Arial"/>
              <a:buChar char="•"/>
            </a:pPr>
            <a:r>
              <a:rPr lang="en-US" sz="1867" kern="0">
                <a:solidFill>
                  <a:srgbClr val="000000"/>
                </a:solidFill>
                <a:latin typeface="Calibri"/>
                <a:ea typeface="Calibri"/>
                <a:cs typeface="Calibri"/>
                <a:sym typeface="Calibri"/>
              </a:rPr>
              <a:t>Shared with other EMERSE users</a:t>
            </a:r>
            <a:endParaRPr sz="1867" kern="0">
              <a:solidFill>
                <a:srgbClr val="000000"/>
              </a:solidFill>
              <a:latin typeface="Arial"/>
              <a:cs typeface="Arial"/>
              <a:sym typeface="Arial"/>
            </a:endParaRPr>
          </a:p>
          <a:p>
            <a:pPr marL="380990" indent="-262460" defTabSz="1219170">
              <a:buClr>
                <a:srgbClr val="000000"/>
              </a:buClr>
              <a:buSzPts val="1400"/>
            </a:pPr>
            <a:endParaRPr sz="1867" kern="0">
              <a:solidFill>
                <a:srgbClr val="000000"/>
              </a:solidFill>
              <a:latin typeface="Calibri"/>
              <a:ea typeface="Calibri"/>
              <a:cs typeface="Calibri"/>
              <a:sym typeface="Calibri"/>
            </a:endParaRPr>
          </a:p>
          <a:p>
            <a:pPr marL="380990" indent="-380990" defTabSz="1219170">
              <a:buClr>
                <a:srgbClr val="000000"/>
              </a:buClr>
              <a:buSzPts val="1400"/>
              <a:buFont typeface="Arial"/>
              <a:buChar char="•"/>
            </a:pPr>
            <a:r>
              <a:rPr lang="en-US" sz="1867" kern="0">
                <a:solidFill>
                  <a:srgbClr val="000000"/>
                </a:solidFill>
                <a:latin typeface="Calibri"/>
                <a:ea typeface="Calibri"/>
                <a:cs typeface="Calibri"/>
                <a:sym typeface="Calibri"/>
              </a:rPr>
              <a:t>Can be compared to other patient lists</a:t>
            </a:r>
            <a:endParaRPr sz="1867" kern="0">
              <a:solidFill>
                <a:srgbClr val="000000"/>
              </a:solidFill>
              <a:latin typeface="Arial"/>
              <a:cs typeface="Arial"/>
              <a:sym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FB3C9D-DAA0-4304-BCC2-3013361AC7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6983" y="5808448"/>
            <a:ext cx="2145117" cy="931961"/>
          </a:xfrm>
          <a:prstGeom prst="rect">
            <a:avLst/>
          </a:prstGeom>
        </p:spPr>
      </p:pic>
      <p:pic>
        <p:nvPicPr>
          <p:cNvPr id="7" name="Picture 2" descr="http://democracycollaborative.org/sites/clone.community-wealth.org/files/8508UH_CORP_2CP_V3.jpg">
            <a:extLst>
              <a:ext uri="{FF2B5EF4-FFF2-40B4-BE49-F238E27FC236}">
                <a16:creationId xmlns:a16="http://schemas.microsoft.com/office/drawing/2014/main" id="{749D76BD-5C05-4EFC-B2D8-376BABF67C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250" y="5740963"/>
            <a:ext cx="956313" cy="10669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media.licdn.com/mpr/mpr/shrink_200_200/p/6/000/2cb/202/20f6698.png">
            <a:extLst>
              <a:ext uri="{FF2B5EF4-FFF2-40B4-BE49-F238E27FC236}">
                <a16:creationId xmlns:a16="http://schemas.microsoft.com/office/drawing/2014/main" id="{5444378E-44F4-4F58-AEE3-2DB1F6ED15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3250" y="5692998"/>
            <a:ext cx="1162862" cy="11628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820C2B-57E1-468F-8EFE-D17E9C1586E2}"/>
              </a:ext>
            </a:extLst>
          </p:cNvPr>
          <p:cNvSpPr txBox="1"/>
          <p:nvPr/>
        </p:nvSpPr>
        <p:spPr>
          <a:xfrm>
            <a:off x="1071154" y="923109"/>
            <a:ext cx="457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Google Shape;230;p5">
            <a:extLst>
              <a:ext uri="{FF2B5EF4-FFF2-40B4-BE49-F238E27FC236}">
                <a16:creationId xmlns:a16="http://schemas.microsoft.com/office/drawing/2014/main" id="{BB928AB8-8C27-E3E6-2F2C-2EC2380DC179}"/>
              </a:ext>
            </a:extLst>
          </p:cNvPr>
          <p:cNvSpPr txBox="1"/>
          <p:nvPr/>
        </p:nvSpPr>
        <p:spPr>
          <a:xfrm>
            <a:off x="427941" y="1520725"/>
            <a:ext cx="11336115" cy="4254971"/>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1400"/>
              <a:buFont typeface="Arial"/>
              <a:buChar char="•"/>
            </a:pPr>
            <a:r>
              <a:rPr lang="en-US" b="0" i="0" u="none" strike="noStrike" cap="none" dirty="0">
                <a:solidFill>
                  <a:schemeClr val="dk1"/>
                </a:solidFill>
                <a:latin typeface="Arial"/>
                <a:ea typeface="Arial"/>
                <a:cs typeface="Arial"/>
                <a:sym typeface="Arial"/>
              </a:rPr>
              <a:t>Easy to understand user-interface with a ~30-minute learning curve – A “system for the people”</a:t>
            </a:r>
            <a:endParaRPr sz="2400" dirty="0"/>
          </a:p>
          <a:p>
            <a:pPr marL="342900" marR="0" lvl="0" indent="-254000" algn="l" rtl="0">
              <a:spcBef>
                <a:spcPts val="0"/>
              </a:spcBef>
              <a:spcAft>
                <a:spcPts val="0"/>
              </a:spcAft>
              <a:buClr>
                <a:schemeClr val="dk1"/>
              </a:buClr>
              <a:buSzPts val="1400"/>
              <a:buFont typeface="Arial"/>
              <a:buNone/>
            </a:pPr>
            <a:endParaRPr b="0" i="0" u="none" strike="noStrike" cap="none" dirty="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1400"/>
              <a:buFont typeface="Arial"/>
              <a:buChar char="•"/>
            </a:pPr>
            <a:r>
              <a:rPr lang="en-US" b="0" i="0" u="none" strike="noStrike" cap="none" dirty="0">
                <a:solidFill>
                  <a:schemeClr val="dk1"/>
                </a:solidFill>
                <a:latin typeface="Arial"/>
                <a:ea typeface="Arial"/>
                <a:cs typeface="Arial"/>
                <a:sym typeface="Arial"/>
              </a:rPr>
              <a:t>Software is free from the University of Michigan, however, there is an initial cost to implement</a:t>
            </a:r>
            <a:endParaRPr sz="2400" dirty="0"/>
          </a:p>
          <a:p>
            <a:pPr marL="342900" marR="0" lvl="0" indent="-254000" algn="l" rtl="0">
              <a:spcBef>
                <a:spcPts val="0"/>
              </a:spcBef>
              <a:spcAft>
                <a:spcPts val="0"/>
              </a:spcAft>
              <a:buClr>
                <a:schemeClr val="dk1"/>
              </a:buClr>
              <a:buSzPts val="1400"/>
              <a:buFont typeface="Arial"/>
              <a:buNone/>
            </a:pPr>
            <a:endParaRPr b="0" i="0" u="none" strike="noStrike" cap="none" dirty="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1400"/>
              <a:buFont typeface="Arial"/>
              <a:buChar char="•"/>
            </a:pPr>
            <a:r>
              <a:rPr lang="en-US" b="0" i="0" u="none" strike="noStrike" cap="none" dirty="0">
                <a:solidFill>
                  <a:schemeClr val="dk1"/>
                </a:solidFill>
                <a:latin typeface="Arial"/>
                <a:ea typeface="Arial"/>
                <a:cs typeface="Arial"/>
                <a:sym typeface="Arial"/>
              </a:rPr>
              <a:t>Relatively low maintenance requirements – (0.15 FTE) – no ongoing vendor fees</a:t>
            </a:r>
          </a:p>
          <a:p>
            <a:pPr marL="342900" marR="0" lvl="0" indent="-342900" algn="l" rtl="0">
              <a:spcBef>
                <a:spcPts val="0"/>
              </a:spcBef>
              <a:spcAft>
                <a:spcPts val="0"/>
              </a:spcAft>
              <a:buClr>
                <a:schemeClr val="dk1"/>
              </a:buClr>
              <a:buSzPts val="1400"/>
              <a:buFont typeface="Arial"/>
              <a:buChar char="•"/>
            </a:pPr>
            <a:endParaRPr lang="en-US" sz="2400" dirty="0">
              <a:solidFill>
                <a:schemeClr val="dk1"/>
              </a:solidFill>
              <a:latin typeface="Arial"/>
              <a:cs typeface="Arial"/>
              <a:sym typeface="Arial"/>
            </a:endParaRPr>
          </a:p>
          <a:p>
            <a:pPr marL="342900" indent="-342900">
              <a:buClr>
                <a:schemeClr val="dk1"/>
              </a:buClr>
              <a:buSzPts val="1400"/>
              <a:buFont typeface="Arial"/>
              <a:buChar char="•"/>
            </a:pPr>
            <a:r>
              <a:rPr lang="en-US" b="0" i="0" u="none" strike="noStrike" cap="none" dirty="0">
                <a:solidFill>
                  <a:schemeClr val="dk1"/>
                </a:solidFill>
                <a:latin typeface="Arial"/>
                <a:ea typeface="Arial"/>
                <a:cs typeface="Arial"/>
                <a:sym typeface="Arial"/>
              </a:rPr>
              <a:t>Other tools require customizations for each medical </a:t>
            </a:r>
            <a:r>
              <a:rPr lang="en-US" b="0" i="0" u="none" strike="noStrike" cap="none" dirty="0" smtClean="0">
                <a:solidFill>
                  <a:schemeClr val="dk1"/>
                </a:solidFill>
                <a:latin typeface="Arial"/>
                <a:ea typeface="Arial"/>
                <a:cs typeface="Arial"/>
                <a:sym typeface="Arial"/>
              </a:rPr>
              <a:t>specialty and require ongoing license fees</a:t>
            </a:r>
            <a:endParaRPr lang="en-US" b="0" i="0" u="none" strike="noStrike" cap="none" dirty="0">
              <a:solidFill>
                <a:schemeClr val="dk1"/>
              </a:solidFill>
              <a:latin typeface="Arial"/>
              <a:ea typeface="Arial"/>
              <a:cs typeface="Arial"/>
              <a:sym typeface="Arial"/>
            </a:endParaRPr>
          </a:p>
          <a:p>
            <a:pPr marL="342900" marR="0" lvl="0" indent="-254000" algn="l" rtl="0">
              <a:spcBef>
                <a:spcPts val="0"/>
              </a:spcBef>
              <a:spcAft>
                <a:spcPts val="0"/>
              </a:spcAft>
              <a:buClr>
                <a:schemeClr val="dk1"/>
              </a:buClr>
              <a:buSzPts val="1400"/>
              <a:buFont typeface="Arial"/>
              <a:buNone/>
            </a:pPr>
            <a:endParaRPr b="0" i="0" u="none" strike="noStrike" cap="none" dirty="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1400"/>
              <a:buFont typeface="Arial"/>
              <a:buChar char="•"/>
            </a:pPr>
            <a:r>
              <a:rPr lang="en-US" b="0" i="0" u="none" strike="noStrike" cap="none" dirty="0">
                <a:solidFill>
                  <a:schemeClr val="dk1"/>
                </a:solidFill>
                <a:latin typeface="Arial"/>
                <a:ea typeface="Arial"/>
                <a:cs typeface="Arial"/>
                <a:sym typeface="Arial"/>
              </a:rPr>
              <a:t>Rapid querying compared to EMR – e.g., gray platelet syndrome: 14,940 seconds vs. 2 seconds</a:t>
            </a:r>
            <a:endParaRPr sz="2400" dirty="0"/>
          </a:p>
          <a:p>
            <a:pPr marL="342900" marR="0" lvl="0" indent="-254000" algn="l" rtl="0">
              <a:spcBef>
                <a:spcPts val="0"/>
              </a:spcBef>
              <a:spcAft>
                <a:spcPts val="0"/>
              </a:spcAft>
              <a:buClr>
                <a:schemeClr val="dk1"/>
              </a:buClr>
              <a:buSzPts val="1400"/>
              <a:buFont typeface="Arial"/>
              <a:buNone/>
            </a:pPr>
            <a:endParaRPr b="0" i="0" u="none" strike="noStrike" cap="none" dirty="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1400"/>
              <a:buFont typeface="Arial"/>
              <a:buChar char="•"/>
            </a:pPr>
            <a:r>
              <a:rPr lang="en-US" b="0" i="0" u="none" strike="noStrike" cap="none" dirty="0">
                <a:solidFill>
                  <a:schemeClr val="dk1"/>
                </a:solidFill>
                <a:latin typeface="Arial"/>
                <a:ea typeface="Arial"/>
                <a:cs typeface="Arial"/>
                <a:sym typeface="Arial"/>
              </a:rPr>
              <a:t>EMERSE excels at finding diagnoses that do not have a specific ICD-10 code – e.g., leiomyosarcoma</a:t>
            </a:r>
            <a:endParaRPr sz="2400" dirty="0"/>
          </a:p>
          <a:p>
            <a:pPr marL="342900" marR="0" lvl="0" indent="-285750" algn="l" rtl="0">
              <a:spcBef>
                <a:spcPts val="0"/>
              </a:spcBef>
              <a:spcAft>
                <a:spcPts val="0"/>
              </a:spcAft>
              <a:buClr>
                <a:schemeClr val="dk1"/>
              </a:buClr>
              <a:buSzPts val="900"/>
              <a:buFont typeface="Arial"/>
              <a:buNone/>
            </a:pPr>
            <a:endParaRPr sz="1050" b="0" i="0" u="none" strike="noStrike" cap="none" dirty="0">
              <a:solidFill>
                <a:schemeClr val="dk1"/>
              </a:solidFill>
              <a:latin typeface="Arial"/>
              <a:ea typeface="Arial"/>
              <a:cs typeface="Arial"/>
              <a:sym typeface="Arial"/>
            </a:endParaRPr>
          </a:p>
          <a:p>
            <a:pPr marL="914400" marR="0" lvl="2" indent="0" algn="l" rtl="0">
              <a:spcBef>
                <a:spcPts val="0"/>
              </a:spcBef>
              <a:spcAft>
                <a:spcPts val="0"/>
              </a:spcAft>
              <a:buNone/>
            </a:pPr>
            <a:r>
              <a:rPr lang="en-US" sz="1400" b="0" i="0" u="none" strike="noStrike" cap="none" dirty="0">
                <a:solidFill>
                  <a:schemeClr val="dk1"/>
                </a:solidFill>
                <a:latin typeface="Arial"/>
                <a:ea typeface="Arial"/>
                <a:cs typeface="Arial"/>
                <a:sym typeface="Arial"/>
              </a:rPr>
              <a:t>Michigan Case Study - Cutaneous Leiomyosarcoma (</a:t>
            </a:r>
            <a:r>
              <a:rPr lang="en-US" sz="1400" b="0" i="0" u="none" strike="noStrike" cap="none" dirty="0" err="1">
                <a:solidFill>
                  <a:schemeClr val="dk1"/>
                </a:solidFill>
                <a:latin typeface="Arial"/>
                <a:ea typeface="Arial"/>
                <a:cs typeface="Arial"/>
                <a:sym typeface="Arial"/>
              </a:rPr>
              <a:t>cLMS</a:t>
            </a:r>
            <a:r>
              <a:rPr lang="en-US" sz="1400" b="0" i="0" u="none" strike="noStrike" cap="none" dirty="0">
                <a:solidFill>
                  <a:schemeClr val="dk1"/>
                </a:solidFill>
                <a:latin typeface="Arial"/>
                <a:ea typeface="Arial"/>
                <a:cs typeface="Arial"/>
                <a:sym typeface="Arial"/>
              </a:rPr>
              <a:t>) – Incidence of 0.2 per 100,000 per year – Cancer Registry found </a:t>
            </a:r>
            <a:r>
              <a:rPr lang="en-US" sz="1400" b="0" i="0" u="none" strike="noStrike" cap="none" dirty="0">
                <a:solidFill>
                  <a:srgbClr val="FF0000"/>
                </a:solidFill>
                <a:latin typeface="Arial"/>
                <a:ea typeface="Arial"/>
                <a:cs typeface="Arial"/>
                <a:sym typeface="Arial"/>
              </a:rPr>
              <a:t>101 patients</a:t>
            </a:r>
            <a:r>
              <a:rPr lang="en-US" sz="1400" b="0" i="0" u="none" strike="noStrike" cap="none" dirty="0">
                <a:solidFill>
                  <a:schemeClr val="dk1"/>
                </a:solidFill>
                <a:latin typeface="Arial"/>
                <a:ea typeface="Arial"/>
                <a:cs typeface="Arial"/>
                <a:sym typeface="Arial"/>
              </a:rPr>
              <a:t>, EMERSE found </a:t>
            </a:r>
            <a:r>
              <a:rPr lang="en-US" sz="1400" b="0" i="0" u="none" strike="noStrike" cap="none" dirty="0">
                <a:solidFill>
                  <a:srgbClr val="FF0000"/>
                </a:solidFill>
                <a:latin typeface="Arial"/>
                <a:ea typeface="Arial"/>
                <a:cs typeface="Arial"/>
                <a:sym typeface="Arial"/>
              </a:rPr>
              <a:t>311 potential</a:t>
            </a:r>
            <a:r>
              <a:rPr lang="en-US" sz="1400" b="0" i="0" u="none" strike="noStrike" cap="none" dirty="0">
                <a:solidFill>
                  <a:schemeClr val="dk1"/>
                </a:solidFill>
                <a:latin typeface="Arial"/>
                <a:ea typeface="Arial"/>
                <a:cs typeface="Arial"/>
                <a:sym typeface="Arial"/>
              </a:rPr>
              <a:t> that was narrowed down to </a:t>
            </a:r>
            <a:r>
              <a:rPr lang="en-US" sz="1400" b="0" i="0" u="none" strike="noStrike" cap="none" dirty="0">
                <a:solidFill>
                  <a:srgbClr val="FF0000"/>
                </a:solidFill>
                <a:latin typeface="Arial"/>
                <a:ea typeface="Arial"/>
                <a:cs typeface="Arial"/>
                <a:sym typeface="Arial"/>
              </a:rPr>
              <a:t>128 positive </a:t>
            </a:r>
            <a:r>
              <a:rPr lang="en-US" sz="1400" b="0" i="0" u="none" strike="noStrike" cap="none" dirty="0">
                <a:solidFill>
                  <a:schemeClr val="dk1"/>
                </a:solidFill>
                <a:latin typeface="Arial"/>
                <a:ea typeface="Arial"/>
                <a:cs typeface="Arial"/>
                <a:sym typeface="Arial"/>
              </a:rPr>
              <a:t>after manual chart review= </a:t>
            </a:r>
            <a:r>
              <a:rPr lang="en-US" sz="1400" b="0" i="0" u="none" strike="noStrike" cap="none" dirty="0">
                <a:solidFill>
                  <a:srgbClr val="FF0000"/>
                </a:solidFill>
                <a:latin typeface="Arial"/>
                <a:ea typeface="Arial"/>
                <a:cs typeface="Arial"/>
                <a:sym typeface="Arial"/>
              </a:rPr>
              <a:t>21% additional patients;</a:t>
            </a:r>
            <a:r>
              <a:rPr lang="en-US" sz="1400" b="0" i="0" u="none" strike="noStrike" cap="none" dirty="0">
                <a:solidFill>
                  <a:schemeClr val="dk1"/>
                </a:solidFill>
                <a:latin typeface="Arial"/>
                <a:ea typeface="Arial"/>
                <a:cs typeface="Arial"/>
                <a:sym typeface="Arial"/>
              </a:rPr>
              <a:t>  183 false positives due to standardized language in genetics consultation notes stating risk for “cutaneous leiomyosarcoma”*</a:t>
            </a:r>
            <a:endParaRPr sz="2400" dirty="0"/>
          </a:p>
        </p:txBody>
      </p:sp>
      <p:sp>
        <p:nvSpPr>
          <p:cNvPr id="4" name="Google Shape;227;p5">
            <a:extLst>
              <a:ext uri="{FF2B5EF4-FFF2-40B4-BE49-F238E27FC236}">
                <a16:creationId xmlns:a16="http://schemas.microsoft.com/office/drawing/2014/main" id="{143B7E28-EED2-014D-A83C-07C28F51E114}"/>
              </a:ext>
            </a:extLst>
          </p:cNvPr>
          <p:cNvSpPr txBox="1">
            <a:spLocks noGrp="1"/>
          </p:cNvSpPr>
          <p:nvPr>
            <p:ph type="title"/>
          </p:nvPr>
        </p:nvSpPr>
        <p:spPr>
          <a:xfrm>
            <a:off x="636359" y="496933"/>
            <a:ext cx="10919281" cy="344710"/>
          </a:xfrm>
          <a:prstGeom prst="rect">
            <a:avLst/>
          </a:prstGeom>
          <a:noFill/>
          <a:ln>
            <a:noFill/>
          </a:ln>
        </p:spPr>
        <p:txBody>
          <a:bodyPr spcFirstLastPara="1" wrap="square" lIns="0" tIns="0" rIns="0" bIns="0" anchor="b" anchorCtr="0">
            <a:spAutoFit/>
          </a:bodyPr>
          <a:lstStyle/>
          <a:p>
            <a:pPr marL="0" lvl="0" indent="0" algn="l" rtl="0">
              <a:lnSpc>
                <a:spcPct val="80000"/>
              </a:lnSpc>
              <a:spcBef>
                <a:spcPts val="0"/>
              </a:spcBef>
              <a:spcAft>
                <a:spcPts val="0"/>
              </a:spcAft>
              <a:buNone/>
            </a:pPr>
            <a:r>
              <a:rPr lang="en-US" sz="2800" dirty="0">
                <a:latin typeface="+mn-lt"/>
              </a:rPr>
              <a:t>The Open-Source EMERSE (Electronic Medical Record Search Engine) Tool</a:t>
            </a:r>
            <a:endParaRPr sz="2800" dirty="0">
              <a:latin typeface="+mn-lt"/>
            </a:endParaRPr>
          </a:p>
        </p:txBody>
      </p:sp>
    </p:spTree>
    <p:extLst>
      <p:ext uri="{BB962C8B-B14F-4D97-AF65-F5344CB8AC3E}">
        <p14:creationId xmlns:p14="http://schemas.microsoft.com/office/powerpoint/2010/main" val="16364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559"/>
        <p:cNvGrpSpPr/>
        <p:nvPr/>
      </p:nvGrpSpPr>
      <p:grpSpPr>
        <a:xfrm>
          <a:off x="0" y="0"/>
          <a:ext cx="0" cy="0"/>
          <a:chOff x="0" y="0"/>
          <a:chExt cx="0" cy="0"/>
        </a:xfrm>
      </p:grpSpPr>
      <p:sp>
        <p:nvSpPr>
          <p:cNvPr id="560" name="Google Shape;560;p39"/>
          <p:cNvSpPr txBox="1">
            <a:spLocks noGrp="1"/>
          </p:cNvSpPr>
          <p:nvPr>
            <p:ph type="title"/>
          </p:nvPr>
        </p:nvSpPr>
        <p:spPr>
          <a:xfrm>
            <a:off x="730307" y="635156"/>
            <a:ext cx="9045261" cy="328360"/>
          </a:xfrm>
          <a:prstGeom prst="rect">
            <a:avLst/>
          </a:prstGeom>
          <a:noFill/>
          <a:ln>
            <a:noFill/>
          </a:ln>
        </p:spPr>
        <p:txBody>
          <a:bodyPr spcFirstLastPara="1" wrap="square" lIns="0" tIns="0" rIns="0" bIns="0" anchor="b" anchorCtr="0">
            <a:spAutoFit/>
          </a:bodyPr>
          <a:lstStyle/>
          <a:p>
            <a:r>
              <a:rPr lang="en-US" sz="2667"/>
              <a:t>EMERSE – Saving patients to a permanent list</a:t>
            </a:r>
            <a:endParaRPr/>
          </a:p>
        </p:txBody>
      </p:sp>
      <p:sp>
        <p:nvSpPr>
          <p:cNvPr id="561" name="Google Shape;561;p39"/>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40</a:t>
            </a:fld>
            <a:endParaRPr kern="0"/>
          </a:p>
        </p:txBody>
      </p:sp>
      <p:sp>
        <p:nvSpPr>
          <p:cNvPr id="562" name="Google Shape;562;p39"/>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sp>
        <p:nvSpPr>
          <p:cNvPr id="563" name="Google Shape;563;p39"/>
          <p:cNvSpPr txBox="1"/>
          <p:nvPr/>
        </p:nvSpPr>
        <p:spPr>
          <a:xfrm>
            <a:off x="299797" y="1838199"/>
            <a:ext cx="4817228" cy="3283601"/>
          </a:xfrm>
          <a:prstGeom prst="rect">
            <a:avLst/>
          </a:prstGeom>
          <a:solidFill>
            <a:schemeClr val="lt2"/>
          </a:solidFill>
          <a:ln w="9525" cap="flat" cmpd="sng">
            <a:solidFill>
              <a:srgbClr val="4F81BD"/>
            </a:solidFill>
            <a:prstDash val="solid"/>
            <a:round/>
            <a:headEnd type="none" w="sm" len="sm"/>
            <a:tailEnd type="none" w="sm" len="sm"/>
          </a:ln>
        </p:spPr>
        <p:txBody>
          <a:bodyPr spcFirstLastPara="1" wrap="square" lIns="121900" tIns="60933" rIns="121900" bIns="60933" anchor="t" anchorCtr="0">
            <a:spAutoFit/>
          </a:bodyPr>
          <a:lstStyle/>
          <a:p>
            <a:pPr defTabSz="1219170">
              <a:buClr>
                <a:srgbClr val="000000"/>
              </a:buClr>
              <a:buSzPts val="1400"/>
            </a:pPr>
            <a:r>
              <a:rPr lang="en-US" sz="1867" b="1" kern="0">
                <a:solidFill>
                  <a:srgbClr val="000000"/>
                </a:solidFill>
                <a:latin typeface="Calibri"/>
                <a:ea typeface="Calibri"/>
                <a:cs typeface="Calibri"/>
                <a:sym typeface="Calibri"/>
              </a:rPr>
              <a:t>Patient lists</a:t>
            </a:r>
            <a:endParaRPr sz="1867" kern="0">
              <a:solidFill>
                <a:srgbClr val="000000"/>
              </a:solidFill>
              <a:latin typeface="Arial"/>
              <a:cs typeface="Arial"/>
              <a:sym typeface="Arial"/>
            </a:endParaRPr>
          </a:p>
          <a:p>
            <a:pPr defTabSz="1219170">
              <a:buClr>
                <a:srgbClr val="000000"/>
              </a:buClr>
              <a:buSzPts val="1400"/>
            </a:pPr>
            <a:endParaRPr sz="1867" kern="0">
              <a:solidFill>
                <a:srgbClr val="000000"/>
              </a:solidFill>
              <a:latin typeface="Calibri"/>
              <a:ea typeface="Calibri"/>
              <a:cs typeface="Calibri"/>
              <a:sym typeface="Calibri"/>
            </a:endParaRPr>
          </a:p>
          <a:p>
            <a:pPr marL="380990" indent="-380990" defTabSz="1219170">
              <a:buClr>
                <a:srgbClr val="000000"/>
              </a:buClr>
              <a:buSzPts val="1400"/>
              <a:buFont typeface="Arial"/>
              <a:buChar char="•"/>
            </a:pPr>
            <a:r>
              <a:rPr lang="en-US" sz="1867" kern="0">
                <a:solidFill>
                  <a:srgbClr val="000000"/>
                </a:solidFill>
                <a:latin typeface="Calibri"/>
                <a:ea typeface="Calibri"/>
                <a:cs typeface="Calibri"/>
                <a:sym typeface="Calibri"/>
              </a:rPr>
              <a:t>Created using EMERSE searches</a:t>
            </a:r>
            <a:endParaRPr sz="1867" kern="0">
              <a:solidFill>
                <a:srgbClr val="000000"/>
              </a:solidFill>
              <a:latin typeface="Arial"/>
              <a:cs typeface="Arial"/>
              <a:sym typeface="Arial"/>
            </a:endParaRPr>
          </a:p>
          <a:p>
            <a:pPr marL="380990" indent="-262460" defTabSz="1219170">
              <a:buClr>
                <a:srgbClr val="000000"/>
              </a:buClr>
              <a:buSzPts val="1400"/>
            </a:pPr>
            <a:endParaRPr sz="1867" kern="0">
              <a:solidFill>
                <a:srgbClr val="000000"/>
              </a:solidFill>
              <a:latin typeface="Calibri"/>
              <a:ea typeface="Calibri"/>
              <a:cs typeface="Calibri"/>
              <a:sym typeface="Calibri"/>
            </a:endParaRPr>
          </a:p>
          <a:p>
            <a:pPr marL="380990" indent="-380990" defTabSz="1219170">
              <a:buClr>
                <a:srgbClr val="000000"/>
              </a:buClr>
              <a:buSzPts val="1400"/>
              <a:buFont typeface="Arial"/>
              <a:buChar char="•"/>
            </a:pPr>
            <a:r>
              <a:rPr lang="en-US" sz="1867" kern="0">
                <a:solidFill>
                  <a:srgbClr val="000000"/>
                </a:solidFill>
                <a:latin typeface="Calibri"/>
                <a:ea typeface="Calibri"/>
                <a:cs typeface="Calibri"/>
                <a:sym typeface="Calibri"/>
              </a:rPr>
              <a:t>Entered manually</a:t>
            </a:r>
            <a:endParaRPr sz="1867" kern="0">
              <a:solidFill>
                <a:srgbClr val="000000"/>
              </a:solidFill>
              <a:latin typeface="Arial"/>
              <a:cs typeface="Arial"/>
              <a:sym typeface="Arial"/>
            </a:endParaRPr>
          </a:p>
          <a:p>
            <a:pPr marL="380990" indent="-262460" defTabSz="1219170">
              <a:buClr>
                <a:srgbClr val="000000"/>
              </a:buClr>
              <a:buSzPts val="1400"/>
            </a:pPr>
            <a:endParaRPr sz="1867" kern="0">
              <a:solidFill>
                <a:srgbClr val="000000"/>
              </a:solidFill>
              <a:latin typeface="Calibri"/>
              <a:ea typeface="Calibri"/>
              <a:cs typeface="Calibri"/>
              <a:sym typeface="Calibri"/>
            </a:endParaRPr>
          </a:p>
          <a:p>
            <a:pPr marL="380990" indent="-380990" defTabSz="1219170">
              <a:buClr>
                <a:srgbClr val="000000"/>
              </a:buClr>
              <a:buSzPts val="1400"/>
              <a:buFont typeface="Arial"/>
              <a:buChar char="•"/>
            </a:pPr>
            <a:r>
              <a:rPr lang="en-US" sz="1867" kern="0">
                <a:solidFill>
                  <a:srgbClr val="000000"/>
                </a:solidFill>
                <a:latin typeface="Calibri"/>
                <a:ea typeface="Calibri"/>
                <a:cs typeface="Calibri"/>
                <a:sym typeface="Calibri"/>
              </a:rPr>
              <a:t>Imported from an Excel file</a:t>
            </a:r>
            <a:endParaRPr sz="1867" kern="0">
              <a:solidFill>
                <a:srgbClr val="000000"/>
              </a:solidFill>
              <a:latin typeface="Arial"/>
              <a:cs typeface="Arial"/>
              <a:sym typeface="Arial"/>
            </a:endParaRPr>
          </a:p>
          <a:p>
            <a:pPr marL="380990" indent="-262460" defTabSz="1219170">
              <a:buClr>
                <a:srgbClr val="000000"/>
              </a:buClr>
              <a:buSzPts val="1400"/>
            </a:pPr>
            <a:endParaRPr sz="1867" kern="0">
              <a:solidFill>
                <a:srgbClr val="000000"/>
              </a:solidFill>
              <a:latin typeface="Calibri"/>
              <a:ea typeface="Calibri"/>
              <a:cs typeface="Calibri"/>
              <a:sym typeface="Calibri"/>
            </a:endParaRPr>
          </a:p>
          <a:p>
            <a:pPr marL="380990" indent="-380990" defTabSz="1219170">
              <a:buClr>
                <a:srgbClr val="000000"/>
              </a:buClr>
              <a:buSzPts val="1400"/>
              <a:buFont typeface="Arial"/>
              <a:buChar char="•"/>
            </a:pPr>
            <a:r>
              <a:rPr lang="en-US" sz="1867" kern="0">
                <a:solidFill>
                  <a:srgbClr val="000000"/>
                </a:solidFill>
                <a:latin typeface="Calibri"/>
                <a:ea typeface="Calibri"/>
                <a:cs typeface="Calibri"/>
                <a:sym typeface="Calibri"/>
              </a:rPr>
              <a:t>Shared with other EMERSE users</a:t>
            </a:r>
            <a:endParaRPr sz="1867" kern="0">
              <a:solidFill>
                <a:srgbClr val="000000"/>
              </a:solidFill>
              <a:latin typeface="Arial"/>
              <a:cs typeface="Arial"/>
              <a:sym typeface="Arial"/>
            </a:endParaRPr>
          </a:p>
          <a:p>
            <a:pPr marL="380990" indent="-262460" defTabSz="1219170">
              <a:buClr>
                <a:srgbClr val="000000"/>
              </a:buClr>
              <a:buSzPts val="1400"/>
            </a:pPr>
            <a:endParaRPr sz="1867" kern="0">
              <a:solidFill>
                <a:srgbClr val="000000"/>
              </a:solidFill>
              <a:latin typeface="Calibri"/>
              <a:ea typeface="Calibri"/>
              <a:cs typeface="Calibri"/>
              <a:sym typeface="Calibri"/>
            </a:endParaRPr>
          </a:p>
          <a:p>
            <a:pPr marL="380990" indent="-380990" defTabSz="1219170">
              <a:buClr>
                <a:srgbClr val="000000"/>
              </a:buClr>
              <a:buSzPts val="1400"/>
              <a:buFont typeface="Arial"/>
              <a:buChar char="•"/>
            </a:pPr>
            <a:r>
              <a:rPr lang="en-US" sz="1867" kern="0">
                <a:solidFill>
                  <a:srgbClr val="000000"/>
                </a:solidFill>
                <a:latin typeface="Calibri"/>
                <a:ea typeface="Calibri"/>
                <a:cs typeface="Calibri"/>
                <a:sym typeface="Calibri"/>
              </a:rPr>
              <a:t>Can be compared to other patient lists</a:t>
            </a:r>
            <a:endParaRPr sz="1867" kern="0">
              <a:solidFill>
                <a:srgbClr val="000000"/>
              </a:solidFill>
              <a:latin typeface="Arial"/>
              <a:cs typeface="Arial"/>
              <a:sym typeface="Arial"/>
            </a:endParaRPr>
          </a:p>
        </p:txBody>
      </p:sp>
      <p:pic>
        <p:nvPicPr>
          <p:cNvPr id="564" name="Google Shape;564;p39"/>
          <p:cNvPicPr preferRelativeResize="0"/>
          <p:nvPr/>
        </p:nvPicPr>
        <p:blipFill rotWithShape="1">
          <a:blip r:embed="rId3">
            <a:alphaModFix/>
          </a:blip>
          <a:srcRect/>
          <a:stretch/>
        </p:blipFill>
        <p:spPr>
          <a:xfrm>
            <a:off x="5616851" y="1762616"/>
            <a:ext cx="6185944" cy="3332769"/>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568"/>
        <p:cNvGrpSpPr/>
        <p:nvPr/>
      </p:nvGrpSpPr>
      <p:grpSpPr>
        <a:xfrm>
          <a:off x="0" y="0"/>
          <a:ext cx="0" cy="0"/>
          <a:chOff x="0" y="0"/>
          <a:chExt cx="0" cy="0"/>
        </a:xfrm>
      </p:grpSpPr>
      <p:sp>
        <p:nvSpPr>
          <p:cNvPr id="569" name="Google Shape;569;p40"/>
          <p:cNvSpPr txBox="1">
            <a:spLocks noGrp="1"/>
          </p:cNvSpPr>
          <p:nvPr>
            <p:ph type="title"/>
          </p:nvPr>
        </p:nvSpPr>
        <p:spPr>
          <a:xfrm>
            <a:off x="730307" y="668052"/>
            <a:ext cx="9045261" cy="295466"/>
          </a:xfrm>
          <a:prstGeom prst="rect">
            <a:avLst/>
          </a:prstGeom>
          <a:noFill/>
          <a:ln>
            <a:noFill/>
          </a:ln>
        </p:spPr>
        <p:txBody>
          <a:bodyPr spcFirstLastPara="1" wrap="square" lIns="0" tIns="0" rIns="0" bIns="0" anchor="b" anchorCtr="0">
            <a:spAutoFit/>
          </a:bodyPr>
          <a:lstStyle/>
          <a:p>
            <a:r>
              <a:rPr lang="en-US" sz="2400"/>
              <a:t>EMERSE – Tagging, annotating, and exporting patient lists</a:t>
            </a:r>
            <a:endParaRPr/>
          </a:p>
        </p:txBody>
      </p:sp>
      <p:sp>
        <p:nvSpPr>
          <p:cNvPr id="570" name="Google Shape;570;p40"/>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000000"/>
              </a:buClr>
            </a:pPr>
            <a:fld id="{00000000-1234-1234-1234-123412341234}" type="slidenum">
              <a:rPr lang="en-US" kern="0"/>
              <a:pPr defTabSz="1219170">
                <a:buClr>
                  <a:srgbClr val="000000"/>
                </a:buClr>
              </a:pPr>
              <a:t>41</a:t>
            </a:fld>
            <a:endParaRPr sz="1333" kern="0"/>
          </a:p>
        </p:txBody>
      </p:sp>
      <p:sp>
        <p:nvSpPr>
          <p:cNvPr id="571" name="Google Shape;571;p40"/>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000000"/>
              </a:buClr>
            </a:pPr>
            <a:r>
              <a:rPr lang="en-US" kern="0"/>
              <a:t>2019 Informatics Summit  |   amia.org</a:t>
            </a:r>
            <a:endParaRPr kern="0"/>
          </a:p>
        </p:txBody>
      </p:sp>
      <p:pic>
        <p:nvPicPr>
          <p:cNvPr id="572" name="Google Shape;572;p40"/>
          <p:cNvPicPr preferRelativeResize="0"/>
          <p:nvPr/>
        </p:nvPicPr>
        <p:blipFill rotWithShape="1">
          <a:blip r:embed="rId3">
            <a:alphaModFix/>
          </a:blip>
          <a:srcRect/>
          <a:stretch/>
        </p:blipFill>
        <p:spPr>
          <a:xfrm>
            <a:off x="1298141" y="1876257"/>
            <a:ext cx="9148385" cy="3681092"/>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576"/>
        <p:cNvGrpSpPr/>
        <p:nvPr/>
      </p:nvGrpSpPr>
      <p:grpSpPr>
        <a:xfrm>
          <a:off x="0" y="0"/>
          <a:ext cx="0" cy="0"/>
          <a:chOff x="0" y="0"/>
          <a:chExt cx="0" cy="0"/>
        </a:xfrm>
      </p:grpSpPr>
      <p:sp>
        <p:nvSpPr>
          <p:cNvPr id="577" name="Google Shape;577;p41"/>
          <p:cNvSpPr txBox="1">
            <a:spLocks noGrp="1"/>
          </p:cNvSpPr>
          <p:nvPr>
            <p:ph type="title"/>
          </p:nvPr>
        </p:nvSpPr>
        <p:spPr>
          <a:xfrm>
            <a:off x="730307" y="643427"/>
            <a:ext cx="9045261" cy="320088"/>
          </a:xfrm>
          <a:prstGeom prst="rect">
            <a:avLst/>
          </a:prstGeom>
          <a:noFill/>
          <a:ln>
            <a:noFill/>
          </a:ln>
        </p:spPr>
        <p:txBody>
          <a:bodyPr spcFirstLastPara="1" wrap="square" lIns="0" tIns="0" rIns="0" bIns="0" anchor="b" anchorCtr="0">
            <a:spAutoFit/>
          </a:bodyPr>
          <a:lstStyle/>
          <a:p>
            <a:r>
              <a:rPr lang="en-US"/>
              <a:t>EMERSE – Term collections</a:t>
            </a:r>
            <a:endParaRPr/>
          </a:p>
        </p:txBody>
      </p:sp>
      <p:sp>
        <p:nvSpPr>
          <p:cNvPr id="578" name="Google Shape;578;p41"/>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42</a:t>
            </a:fld>
            <a:endParaRPr kern="0"/>
          </a:p>
        </p:txBody>
      </p:sp>
      <p:sp>
        <p:nvSpPr>
          <p:cNvPr id="579" name="Google Shape;579;p41"/>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sp>
        <p:nvSpPr>
          <p:cNvPr id="580" name="Google Shape;580;p41"/>
          <p:cNvSpPr txBox="1"/>
          <p:nvPr/>
        </p:nvSpPr>
        <p:spPr>
          <a:xfrm>
            <a:off x="333311" y="1459323"/>
            <a:ext cx="5622352" cy="5007535"/>
          </a:xfrm>
          <a:prstGeom prst="rect">
            <a:avLst/>
          </a:prstGeom>
          <a:solidFill>
            <a:srgbClr val="EBEDEE"/>
          </a:solidFill>
          <a:ln w="9525" cap="flat" cmpd="sng">
            <a:solidFill>
              <a:srgbClr val="4F81BD"/>
            </a:solidFill>
            <a:prstDash val="solid"/>
            <a:round/>
            <a:headEnd type="none" w="sm" len="sm"/>
            <a:tailEnd type="none" w="sm" len="sm"/>
          </a:ln>
        </p:spPr>
        <p:txBody>
          <a:bodyPr spcFirstLastPara="1" wrap="square" lIns="121900" tIns="60933" rIns="121900" bIns="60933" anchor="t" anchorCtr="0">
            <a:spAutoFit/>
          </a:bodyPr>
          <a:lstStyle/>
          <a:p>
            <a:pPr defTabSz="1219170">
              <a:buClr>
                <a:srgbClr val="000000"/>
              </a:buClr>
              <a:buSzPts val="1400"/>
            </a:pPr>
            <a:r>
              <a:rPr lang="en-US" sz="1867" b="1" kern="0" dirty="0">
                <a:solidFill>
                  <a:srgbClr val="000000"/>
                </a:solidFill>
                <a:latin typeface="Calibri"/>
                <a:ea typeface="Calibri"/>
                <a:cs typeface="Calibri"/>
                <a:sym typeface="Calibri"/>
              </a:rPr>
              <a:t>Term collections</a:t>
            </a:r>
            <a:endParaRPr sz="1867" kern="0" dirty="0">
              <a:solidFill>
                <a:srgbClr val="000000"/>
              </a:solidFill>
              <a:latin typeface="Arial"/>
              <a:cs typeface="Arial"/>
              <a:sym typeface="Arial"/>
            </a:endParaRPr>
          </a:p>
          <a:p>
            <a:pPr defTabSz="1219170">
              <a:buClr>
                <a:srgbClr val="000000"/>
              </a:buClr>
              <a:buSzPts val="1400"/>
            </a:pPr>
            <a:endParaRPr sz="1867" kern="0" dirty="0">
              <a:solidFill>
                <a:srgbClr val="000000"/>
              </a:solidFill>
              <a:latin typeface="Calibri"/>
              <a:ea typeface="Calibri"/>
              <a:cs typeface="Calibri"/>
              <a:sym typeface="Calibri"/>
            </a:endParaRPr>
          </a:p>
          <a:p>
            <a:pPr marL="380990" indent="-380990" defTabSz="1219170">
              <a:buClr>
                <a:srgbClr val="000000"/>
              </a:buClr>
              <a:buSzPts val="1400"/>
              <a:buFont typeface="Arial"/>
              <a:buChar char="•"/>
            </a:pPr>
            <a:r>
              <a:rPr lang="en-US" sz="1867" kern="0" dirty="0">
                <a:solidFill>
                  <a:srgbClr val="000000"/>
                </a:solidFill>
                <a:latin typeface="Calibri"/>
                <a:ea typeface="Calibri"/>
                <a:cs typeface="Calibri"/>
                <a:sym typeface="Calibri"/>
              </a:rPr>
              <a:t>The building blocks of effective searching with EMERSE</a:t>
            </a:r>
            <a:endParaRPr sz="1867" kern="0" dirty="0">
              <a:solidFill>
                <a:srgbClr val="000000"/>
              </a:solidFill>
              <a:latin typeface="Arial"/>
              <a:cs typeface="Arial"/>
              <a:sym typeface="Arial"/>
            </a:endParaRPr>
          </a:p>
          <a:p>
            <a:pPr marL="380990" indent="-262460" defTabSz="1219170">
              <a:buClr>
                <a:srgbClr val="000000"/>
              </a:buClr>
              <a:buSzPts val="1400"/>
            </a:pPr>
            <a:endParaRPr sz="1867" kern="0" dirty="0">
              <a:solidFill>
                <a:srgbClr val="000000"/>
              </a:solidFill>
              <a:latin typeface="Calibri"/>
              <a:ea typeface="Calibri"/>
              <a:cs typeface="Calibri"/>
              <a:sym typeface="Calibri"/>
            </a:endParaRPr>
          </a:p>
          <a:p>
            <a:pPr marL="380990" indent="-380990" defTabSz="1219170">
              <a:buClr>
                <a:srgbClr val="000000"/>
              </a:buClr>
              <a:buSzPts val="1400"/>
              <a:buFont typeface="Arial"/>
              <a:buChar char="•"/>
            </a:pPr>
            <a:r>
              <a:rPr lang="en-US" sz="1867" kern="0" dirty="0">
                <a:solidFill>
                  <a:srgbClr val="000000"/>
                </a:solidFill>
                <a:latin typeface="Calibri"/>
                <a:ea typeface="Calibri"/>
                <a:cs typeface="Calibri"/>
                <a:sym typeface="Calibri"/>
              </a:rPr>
              <a:t>User-created and shared with other users locally (and with other institutions using EMERSE if the feature is turn on)</a:t>
            </a:r>
            <a:endParaRPr sz="1867" kern="0" dirty="0">
              <a:solidFill>
                <a:srgbClr val="000000"/>
              </a:solidFill>
              <a:latin typeface="Arial"/>
              <a:cs typeface="Arial"/>
              <a:sym typeface="Arial"/>
            </a:endParaRPr>
          </a:p>
          <a:p>
            <a:pPr marL="380990" indent="-262460" defTabSz="1219170">
              <a:buClr>
                <a:srgbClr val="000000"/>
              </a:buClr>
              <a:buSzPts val="1400"/>
            </a:pPr>
            <a:endParaRPr sz="1867" kern="0" dirty="0">
              <a:solidFill>
                <a:srgbClr val="000000"/>
              </a:solidFill>
              <a:latin typeface="Calibri"/>
              <a:ea typeface="Calibri"/>
              <a:cs typeface="Calibri"/>
              <a:sym typeface="Calibri"/>
            </a:endParaRPr>
          </a:p>
          <a:p>
            <a:pPr marL="380990" indent="-380990" defTabSz="1219170">
              <a:buClr>
                <a:srgbClr val="000000"/>
              </a:buClr>
              <a:buSzPts val="1400"/>
              <a:buFont typeface="Arial"/>
              <a:buChar char="•"/>
            </a:pPr>
            <a:r>
              <a:rPr lang="en-US" sz="1867" kern="0" dirty="0">
                <a:solidFill>
                  <a:srgbClr val="000000"/>
                </a:solidFill>
                <a:latin typeface="Calibri"/>
                <a:ea typeface="Calibri"/>
                <a:cs typeface="Calibri"/>
                <a:sym typeface="Calibri"/>
              </a:rPr>
              <a:t>Allows for reusable tools to use with EMERSE</a:t>
            </a:r>
            <a:endParaRPr sz="1867" kern="0" dirty="0">
              <a:solidFill>
                <a:srgbClr val="000000"/>
              </a:solidFill>
              <a:latin typeface="Arial"/>
              <a:cs typeface="Arial"/>
              <a:sym typeface="Arial"/>
            </a:endParaRPr>
          </a:p>
          <a:p>
            <a:pPr marL="380990" indent="-262460" defTabSz="1219170">
              <a:buClr>
                <a:srgbClr val="000000"/>
              </a:buClr>
              <a:buSzPts val="1400"/>
            </a:pPr>
            <a:endParaRPr sz="1867" kern="0" dirty="0">
              <a:solidFill>
                <a:srgbClr val="000000"/>
              </a:solidFill>
              <a:latin typeface="Calibri"/>
              <a:ea typeface="Calibri"/>
              <a:cs typeface="Calibri"/>
              <a:sym typeface="Calibri"/>
            </a:endParaRPr>
          </a:p>
          <a:p>
            <a:pPr marL="380990" indent="-380990" defTabSz="1219170">
              <a:buClr>
                <a:srgbClr val="000000"/>
              </a:buClr>
              <a:buSzPts val="1400"/>
              <a:buFont typeface="Arial"/>
              <a:buChar char="•"/>
            </a:pPr>
            <a:r>
              <a:rPr lang="en-US" sz="1867" kern="0" dirty="0">
                <a:solidFill>
                  <a:srgbClr val="000000"/>
                </a:solidFill>
                <a:latin typeface="Calibri"/>
                <a:ea typeface="Calibri"/>
                <a:cs typeface="Calibri"/>
                <a:sym typeface="Calibri"/>
              </a:rPr>
              <a:t>Potential to create catalogs of terms based on discipline or specialty</a:t>
            </a:r>
            <a:endParaRPr sz="1867" kern="0" dirty="0">
              <a:solidFill>
                <a:srgbClr val="000000"/>
              </a:solidFill>
              <a:latin typeface="Arial"/>
              <a:cs typeface="Arial"/>
              <a:sym typeface="Arial"/>
            </a:endParaRPr>
          </a:p>
          <a:p>
            <a:pPr marL="380990" indent="-262460" defTabSz="1219170">
              <a:buClr>
                <a:srgbClr val="000000"/>
              </a:buClr>
              <a:buSzPts val="1400"/>
            </a:pPr>
            <a:endParaRPr sz="1867" kern="0" dirty="0">
              <a:solidFill>
                <a:srgbClr val="000000"/>
              </a:solidFill>
              <a:latin typeface="Calibri"/>
              <a:ea typeface="Calibri"/>
              <a:cs typeface="Calibri"/>
              <a:sym typeface="Calibri"/>
            </a:endParaRPr>
          </a:p>
          <a:p>
            <a:pPr marL="380990" indent="-380990" defTabSz="1219170">
              <a:buClr>
                <a:srgbClr val="000000"/>
              </a:buClr>
              <a:buSzPts val="1400"/>
              <a:buFont typeface="Arial"/>
              <a:buChar char="•"/>
            </a:pPr>
            <a:r>
              <a:rPr lang="en-US" sz="1867" kern="0" dirty="0">
                <a:solidFill>
                  <a:srgbClr val="000000"/>
                </a:solidFill>
                <a:latin typeface="Calibri"/>
                <a:ea typeface="Calibri"/>
                <a:cs typeface="Calibri"/>
                <a:sym typeface="Calibri"/>
              </a:rPr>
              <a:t>Potential to create catalogs based on providers in a department by creating a term list of provider names</a:t>
            </a:r>
            <a:endParaRPr sz="1867" kern="0" dirty="0">
              <a:solidFill>
                <a:srgbClr val="000000"/>
              </a:solidFill>
              <a:latin typeface="Arial"/>
              <a:cs typeface="Arial"/>
              <a:sym typeface="Arial"/>
            </a:endParaRPr>
          </a:p>
        </p:txBody>
      </p:sp>
      <p:pic>
        <p:nvPicPr>
          <p:cNvPr id="581" name="Google Shape;581;p41"/>
          <p:cNvPicPr preferRelativeResize="0"/>
          <p:nvPr/>
        </p:nvPicPr>
        <p:blipFill rotWithShape="1">
          <a:blip r:embed="rId3">
            <a:alphaModFix/>
          </a:blip>
          <a:srcRect/>
          <a:stretch/>
        </p:blipFill>
        <p:spPr>
          <a:xfrm>
            <a:off x="6241098" y="1651344"/>
            <a:ext cx="5226757" cy="3747333"/>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585"/>
        <p:cNvGrpSpPr/>
        <p:nvPr/>
      </p:nvGrpSpPr>
      <p:grpSpPr>
        <a:xfrm>
          <a:off x="0" y="0"/>
          <a:ext cx="0" cy="0"/>
          <a:chOff x="0" y="0"/>
          <a:chExt cx="0" cy="0"/>
        </a:xfrm>
      </p:grpSpPr>
      <p:sp>
        <p:nvSpPr>
          <p:cNvPr id="586" name="Google Shape;586;p42"/>
          <p:cNvSpPr txBox="1">
            <a:spLocks noGrp="1"/>
          </p:cNvSpPr>
          <p:nvPr>
            <p:ph type="title"/>
          </p:nvPr>
        </p:nvSpPr>
        <p:spPr>
          <a:xfrm>
            <a:off x="730307" y="643427"/>
            <a:ext cx="9045261" cy="320088"/>
          </a:xfrm>
          <a:prstGeom prst="rect">
            <a:avLst/>
          </a:prstGeom>
          <a:noFill/>
          <a:ln>
            <a:noFill/>
          </a:ln>
        </p:spPr>
        <p:txBody>
          <a:bodyPr spcFirstLastPara="1" wrap="square" lIns="0" tIns="0" rIns="0" bIns="0" anchor="b" anchorCtr="0">
            <a:spAutoFit/>
          </a:bodyPr>
          <a:lstStyle/>
          <a:p>
            <a:r>
              <a:rPr lang="en-US"/>
              <a:t>EMERSE – Term collections</a:t>
            </a:r>
            <a:endParaRPr/>
          </a:p>
        </p:txBody>
      </p:sp>
      <p:sp>
        <p:nvSpPr>
          <p:cNvPr id="587" name="Google Shape;587;p42"/>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43</a:t>
            </a:fld>
            <a:endParaRPr kern="0"/>
          </a:p>
        </p:txBody>
      </p:sp>
      <p:sp>
        <p:nvSpPr>
          <p:cNvPr id="588" name="Google Shape;588;p42"/>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sp>
        <p:nvSpPr>
          <p:cNvPr id="589" name="Google Shape;589;p42"/>
          <p:cNvSpPr txBox="1"/>
          <p:nvPr/>
        </p:nvSpPr>
        <p:spPr>
          <a:xfrm>
            <a:off x="604331" y="1987579"/>
            <a:ext cx="4648607" cy="2996279"/>
          </a:xfrm>
          <a:prstGeom prst="rect">
            <a:avLst/>
          </a:prstGeom>
          <a:solidFill>
            <a:srgbClr val="EBEDEE"/>
          </a:solidFill>
          <a:ln w="9525" cap="flat" cmpd="sng">
            <a:solidFill>
              <a:srgbClr val="4F81BD"/>
            </a:solidFill>
            <a:prstDash val="solid"/>
            <a:round/>
            <a:headEnd type="none" w="sm" len="sm"/>
            <a:tailEnd type="none" w="sm" len="sm"/>
          </a:ln>
        </p:spPr>
        <p:txBody>
          <a:bodyPr spcFirstLastPara="1" wrap="square" lIns="121900" tIns="60933" rIns="121900" bIns="60933" anchor="t" anchorCtr="0">
            <a:spAutoFit/>
          </a:bodyPr>
          <a:lstStyle/>
          <a:p>
            <a:pPr defTabSz="1219170">
              <a:buClr>
                <a:srgbClr val="000000"/>
              </a:buClr>
              <a:buSzPts val="1400"/>
            </a:pPr>
            <a:r>
              <a:rPr lang="en-US" sz="1867" b="1" kern="0">
                <a:solidFill>
                  <a:srgbClr val="000000"/>
                </a:solidFill>
                <a:latin typeface="Calibri"/>
                <a:ea typeface="Calibri"/>
                <a:cs typeface="Calibri"/>
                <a:sym typeface="Calibri"/>
              </a:rPr>
              <a:t>Term collections upload feature</a:t>
            </a:r>
            <a:endParaRPr sz="1867" kern="0">
              <a:solidFill>
                <a:srgbClr val="000000"/>
              </a:solidFill>
              <a:latin typeface="Arial"/>
              <a:cs typeface="Arial"/>
              <a:sym typeface="Arial"/>
            </a:endParaRPr>
          </a:p>
          <a:p>
            <a:pPr defTabSz="1219170">
              <a:buClr>
                <a:srgbClr val="000000"/>
              </a:buClr>
              <a:buSzPts val="1400"/>
            </a:pPr>
            <a:endParaRPr sz="1867" kern="0">
              <a:solidFill>
                <a:srgbClr val="000000"/>
              </a:solidFill>
              <a:latin typeface="Calibri"/>
              <a:ea typeface="Calibri"/>
              <a:cs typeface="Calibri"/>
              <a:sym typeface="Calibri"/>
            </a:endParaRPr>
          </a:p>
          <a:p>
            <a:pPr marL="380990" indent="-380990" defTabSz="1219170">
              <a:buClr>
                <a:srgbClr val="000000"/>
              </a:buClr>
              <a:buSzPts val="1400"/>
              <a:buFont typeface="Arial"/>
              <a:buChar char="•"/>
            </a:pPr>
            <a:r>
              <a:rPr lang="en-US" sz="1867" kern="0">
                <a:solidFill>
                  <a:srgbClr val="000000"/>
                </a:solidFill>
                <a:latin typeface="Calibri"/>
                <a:ea typeface="Calibri"/>
                <a:cs typeface="Calibri"/>
                <a:sym typeface="Calibri"/>
              </a:rPr>
              <a:t>Allows common term collections to be shared with other research teams at other institutions who also have EMERSE installed</a:t>
            </a:r>
            <a:endParaRPr sz="1867" kern="0">
              <a:solidFill>
                <a:srgbClr val="000000"/>
              </a:solidFill>
              <a:latin typeface="Arial"/>
              <a:cs typeface="Arial"/>
              <a:sym typeface="Arial"/>
            </a:endParaRPr>
          </a:p>
          <a:p>
            <a:pPr marL="380990" indent="-262460" defTabSz="1219170">
              <a:buClr>
                <a:srgbClr val="000000"/>
              </a:buClr>
              <a:buSzPts val="1400"/>
            </a:pPr>
            <a:endParaRPr sz="1867" kern="0">
              <a:solidFill>
                <a:srgbClr val="000000"/>
              </a:solidFill>
              <a:latin typeface="Calibri"/>
              <a:ea typeface="Calibri"/>
              <a:cs typeface="Calibri"/>
              <a:sym typeface="Calibri"/>
            </a:endParaRPr>
          </a:p>
          <a:p>
            <a:pPr marL="380990" indent="-380990" defTabSz="1219170">
              <a:buClr>
                <a:srgbClr val="000000"/>
              </a:buClr>
              <a:buSzPts val="1400"/>
              <a:buFont typeface="Arial"/>
              <a:buChar char="•"/>
            </a:pPr>
            <a:r>
              <a:rPr lang="en-US" sz="1867" kern="0">
                <a:solidFill>
                  <a:srgbClr val="000000"/>
                </a:solidFill>
                <a:latin typeface="Calibri"/>
                <a:ea typeface="Calibri"/>
                <a:cs typeface="Calibri"/>
                <a:sym typeface="Calibri"/>
              </a:rPr>
              <a:t>Potential for many multi-institutional collaborative studies with the EMERSE consortium</a:t>
            </a:r>
            <a:endParaRPr sz="1867" kern="0">
              <a:solidFill>
                <a:srgbClr val="000000"/>
              </a:solidFill>
              <a:latin typeface="Arial"/>
              <a:cs typeface="Arial"/>
              <a:sym typeface="Arial"/>
            </a:endParaRPr>
          </a:p>
        </p:txBody>
      </p:sp>
      <p:pic>
        <p:nvPicPr>
          <p:cNvPr id="590" name="Google Shape;590;p42"/>
          <p:cNvPicPr preferRelativeResize="0"/>
          <p:nvPr/>
        </p:nvPicPr>
        <p:blipFill rotWithShape="1">
          <a:blip r:embed="rId3">
            <a:alphaModFix/>
          </a:blip>
          <a:srcRect/>
          <a:stretch/>
        </p:blipFill>
        <p:spPr>
          <a:xfrm>
            <a:off x="6390241" y="1715851"/>
            <a:ext cx="5077615" cy="3753507"/>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595" name="Google Shape;595;p43"/>
          <p:cNvSpPr txBox="1">
            <a:spLocks noGrp="1"/>
          </p:cNvSpPr>
          <p:nvPr>
            <p:ph type="title"/>
          </p:nvPr>
        </p:nvSpPr>
        <p:spPr>
          <a:xfrm>
            <a:off x="730307" y="643427"/>
            <a:ext cx="9045261" cy="320088"/>
          </a:xfrm>
          <a:prstGeom prst="rect">
            <a:avLst/>
          </a:prstGeom>
          <a:noFill/>
          <a:ln>
            <a:noFill/>
          </a:ln>
        </p:spPr>
        <p:txBody>
          <a:bodyPr spcFirstLastPara="1" wrap="square" lIns="0" tIns="0" rIns="0" bIns="0" anchor="b" anchorCtr="0">
            <a:spAutoFit/>
          </a:bodyPr>
          <a:lstStyle/>
          <a:p>
            <a:r>
              <a:rPr lang="en-US"/>
              <a:t>EMERSE – Sharing Terms Across Sites</a:t>
            </a:r>
            <a:endParaRPr/>
          </a:p>
        </p:txBody>
      </p:sp>
      <p:sp>
        <p:nvSpPr>
          <p:cNvPr id="596" name="Google Shape;596;p43"/>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000000"/>
              </a:buClr>
            </a:pPr>
            <a:fld id="{00000000-1234-1234-1234-123412341234}" type="slidenum">
              <a:rPr lang="en-US" kern="0"/>
              <a:pPr defTabSz="1219170">
                <a:buClr>
                  <a:srgbClr val="000000"/>
                </a:buClr>
              </a:pPr>
              <a:t>44</a:t>
            </a:fld>
            <a:endParaRPr sz="1333" kern="0"/>
          </a:p>
        </p:txBody>
      </p:sp>
      <p:sp>
        <p:nvSpPr>
          <p:cNvPr id="597" name="Google Shape;597;p43"/>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000000"/>
              </a:buClr>
            </a:pPr>
            <a:r>
              <a:rPr lang="en-US" kern="0"/>
              <a:t>2019 Informatics Summit  |   amia.org</a:t>
            </a:r>
            <a:endParaRPr kern="0"/>
          </a:p>
        </p:txBody>
      </p:sp>
      <p:sp>
        <p:nvSpPr>
          <p:cNvPr id="598" name="Google Shape;598;p43"/>
          <p:cNvSpPr txBox="1"/>
          <p:nvPr/>
        </p:nvSpPr>
        <p:spPr>
          <a:xfrm>
            <a:off x="324535" y="1245516"/>
            <a:ext cx="11042971" cy="779518"/>
          </a:xfrm>
          <a:prstGeom prst="rect">
            <a:avLst/>
          </a:prstGeom>
          <a:noFill/>
          <a:ln>
            <a:noFill/>
          </a:ln>
        </p:spPr>
        <p:txBody>
          <a:bodyPr spcFirstLastPara="1" wrap="square" lIns="121900" tIns="60933" rIns="121900" bIns="60933" anchor="t" anchorCtr="0">
            <a:spAutoFit/>
          </a:bodyPr>
          <a:lstStyle/>
          <a:p>
            <a:pPr algn="ctr" defTabSz="1219170">
              <a:buClr>
                <a:srgbClr val="000000"/>
              </a:buClr>
            </a:pPr>
            <a:r>
              <a:rPr lang="en-US" sz="2133" kern="0">
                <a:solidFill>
                  <a:srgbClr val="000000"/>
                </a:solidFill>
                <a:latin typeface="Arial"/>
                <a:ea typeface="Arial"/>
                <a:cs typeface="Arial"/>
                <a:sym typeface="Arial"/>
              </a:rPr>
              <a:t>PediaTrac</a:t>
            </a:r>
            <a:r>
              <a:rPr lang="en-US" sz="2133" kern="0" baseline="30000">
                <a:solidFill>
                  <a:srgbClr val="000000"/>
                </a:solidFill>
                <a:latin typeface="Arial"/>
                <a:ea typeface="Arial"/>
                <a:cs typeface="Arial"/>
                <a:sym typeface="Arial"/>
              </a:rPr>
              <a:t>TM</a:t>
            </a:r>
            <a:r>
              <a:rPr lang="en-US" sz="2133" kern="0">
                <a:solidFill>
                  <a:srgbClr val="000000"/>
                </a:solidFill>
                <a:latin typeface="Arial"/>
                <a:ea typeface="Arial"/>
                <a:cs typeface="Arial"/>
                <a:sym typeface="Arial"/>
              </a:rPr>
              <a:t>   a multi-disciplinary project dedicated to creating a comprehensive,</a:t>
            </a:r>
            <a:endParaRPr sz="1867" kern="0">
              <a:solidFill>
                <a:srgbClr val="000000"/>
              </a:solidFill>
              <a:latin typeface="Arial"/>
              <a:cs typeface="Arial"/>
              <a:sym typeface="Arial"/>
            </a:endParaRPr>
          </a:p>
          <a:p>
            <a:pPr algn="ctr" defTabSz="1219170">
              <a:buClr>
                <a:srgbClr val="000000"/>
              </a:buClr>
            </a:pPr>
            <a:r>
              <a:rPr lang="en-US" sz="2133" kern="0">
                <a:solidFill>
                  <a:srgbClr val="000000"/>
                </a:solidFill>
                <a:latin typeface="Arial"/>
                <a:ea typeface="Arial"/>
                <a:cs typeface="Arial"/>
                <a:sym typeface="Arial"/>
              </a:rPr>
              <a:t> user-friendly tool for tracking infant development across key domains</a:t>
            </a:r>
            <a:endParaRPr sz="1867" kern="0">
              <a:solidFill>
                <a:srgbClr val="000000"/>
              </a:solidFill>
              <a:latin typeface="Arial"/>
              <a:cs typeface="Arial"/>
              <a:sym typeface="Arial"/>
            </a:endParaRPr>
          </a:p>
        </p:txBody>
      </p:sp>
      <p:pic>
        <p:nvPicPr>
          <p:cNvPr id="599" name="Google Shape;599;p43"/>
          <p:cNvPicPr preferRelativeResize="0"/>
          <p:nvPr/>
        </p:nvPicPr>
        <p:blipFill rotWithShape="1">
          <a:blip r:embed="rId3">
            <a:alphaModFix/>
          </a:blip>
          <a:srcRect/>
          <a:stretch/>
        </p:blipFill>
        <p:spPr>
          <a:xfrm>
            <a:off x="9969502" y="3996116"/>
            <a:ext cx="875401" cy="881237"/>
          </a:xfrm>
          <a:prstGeom prst="rect">
            <a:avLst/>
          </a:prstGeom>
          <a:noFill/>
          <a:ln>
            <a:noFill/>
          </a:ln>
        </p:spPr>
      </p:pic>
      <p:pic>
        <p:nvPicPr>
          <p:cNvPr id="600" name="Google Shape;600;p43"/>
          <p:cNvPicPr preferRelativeResize="0"/>
          <p:nvPr/>
        </p:nvPicPr>
        <p:blipFill rotWithShape="1">
          <a:blip r:embed="rId4">
            <a:alphaModFix/>
          </a:blip>
          <a:srcRect/>
          <a:stretch/>
        </p:blipFill>
        <p:spPr>
          <a:xfrm>
            <a:off x="8935193" y="2867365"/>
            <a:ext cx="2944023" cy="627968"/>
          </a:xfrm>
          <a:prstGeom prst="rect">
            <a:avLst/>
          </a:prstGeom>
          <a:noFill/>
          <a:ln>
            <a:noFill/>
          </a:ln>
        </p:spPr>
      </p:pic>
      <p:pic>
        <p:nvPicPr>
          <p:cNvPr id="601" name="Google Shape;601;p43"/>
          <p:cNvPicPr preferRelativeResize="0"/>
          <p:nvPr/>
        </p:nvPicPr>
        <p:blipFill rotWithShape="1">
          <a:blip r:embed="rId5">
            <a:alphaModFix/>
          </a:blip>
          <a:srcRect/>
          <a:stretch/>
        </p:blipFill>
        <p:spPr>
          <a:xfrm>
            <a:off x="331817" y="3502526"/>
            <a:ext cx="1131212" cy="1131212"/>
          </a:xfrm>
          <a:prstGeom prst="rect">
            <a:avLst/>
          </a:prstGeom>
          <a:noFill/>
          <a:ln>
            <a:noFill/>
          </a:ln>
        </p:spPr>
      </p:pic>
      <p:pic>
        <p:nvPicPr>
          <p:cNvPr id="602" name="Google Shape;602;p43"/>
          <p:cNvPicPr preferRelativeResize="0"/>
          <p:nvPr/>
        </p:nvPicPr>
        <p:blipFill rotWithShape="1">
          <a:blip r:embed="rId6">
            <a:alphaModFix/>
          </a:blip>
          <a:srcRect/>
          <a:stretch/>
        </p:blipFill>
        <p:spPr>
          <a:xfrm>
            <a:off x="419961" y="2428165"/>
            <a:ext cx="954920" cy="954920"/>
          </a:xfrm>
          <a:prstGeom prst="rect">
            <a:avLst/>
          </a:prstGeom>
          <a:noFill/>
          <a:ln>
            <a:noFill/>
          </a:ln>
        </p:spPr>
      </p:pic>
      <p:pic>
        <p:nvPicPr>
          <p:cNvPr id="603" name="Google Shape;603;p43"/>
          <p:cNvPicPr preferRelativeResize="0"/>
          <p:nvPr/>
        </p:nvPicPr>
        <p:blipFill rotWithShape="1">
          <a:blip r:embed="rId7">
            <a:alphaModFix/>
          </a:blip>
          <a:srcRect/>
          <a:stretch/>
        </p:blipFill>
        <p:spPr>
          <a:xfrm>
            <a:off x="331817" y="4753177"/>
            <a:ext cx="1131212" cy="1055291"/>
          </a:xfrm>
          <a:prstGeom prst="rect">
            <a:avLst/>
          </a:prstGeom>
          <a:noFill/>
          <a:ln>
            <a:noFill/>
          </a:ln>
        </p:spPr>
      </p:pic>
      <p:pic>
        <p:nvPicPr>
          <p:cNvPr id="604" name="Google Shape;604;p43"/>
          <p:cNvPicPr preferRelativeResize="0"/>
          <p:nvPr/>
        </p:nvPicPr>
        <p:blipFill rotWithShape="1">
          <a:blip r:embed="rId8">
            <a:alphaModFix/>
          </a:blip>
          <a:srcRect/>
          <a:stretch/>
        </p:blipFill>
        <p:spPr>
          <a:xfrm>
            <a:off x="2844402" y="2298454"/>
            <a:ext cx="5743725" cy="3314031"/>
          </a:xfrm>
          <a:prstGeom prst="rect">
            <a:avLst/>
          </a:prstGeom>
          <a:noFill/>
          <a:ln>
            <a:no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608"/>
        <p:cNvGrpSpPr/>
        <p:nvPr/>
      </p:nvGrpSpPr>
      <p:grpSpPr>
        <a:xfrm>
          <a:off x="0" y="0"/>
          <a:ext cx="0" cy="0"/>
          <a:chOff x="0" y="0"/>
          <a:chExt cx="0" cy="0"/>
        </a:xfrm>
      </p:grpSpPr>
      <p:sp>
        <p:nvSpPr>
          <p:cNvPr id="609" name="Google Shape;609;p44"/>
          <p:cNvSpPr txBox="1">
            <a:spLocks noGrp="1"/>
          </p:cNvSpPr>
          <p:nvPr>
            <p:ph type="title"/>
          </p:nvPr>
        </p:nvSpPr>
        <p:spPr>
          <a:xfrm>
            <a:off x="730307" y="635156"/>
            <a:ext cx="9045261" cy="328360"/>
          </a:xfrm>
          <a:prstGeom prst="rect">
            <a:avLst/>
          </a:prstGeom>
          <a:noFill/>
          <a:ln>
            <a:noFill/>
          </a:ln>
        </p:spPr>
        <p:txBody>
          <a:bodyPr spcFirstLastPara="1" wrap="square" lIns="0" tIns="0" rIns="0" bIns="0" anchor="b" anchorCtr="0">
            <a:spAutoFit/>
          </a:bodyPr>
          <a:lstStyle/>
          <a:p>
            <a:r>
              <a:rPr lang="en-US" sz="2667"/>
              <a:t>EMERSE – Finding patients w/o coded T1D diagnosis</a:t>
            </a:r>
            <a:endParaRPr/>
          </a:p>
        </p:txBody>
      </p:sp>
      <p:sp>
        <p:nvSpPr>
          <p:cNvPr id="610" name="Google Shape;610;p44"/>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45</a:t>
            </a:fld>
            <a:endParaRPr kern="0"/>
          </a:p>
        </p:txBody>
      </p:sp>
      <p:sp>
        <p:nvSpPr>
          <p:cNvPr id="611" name="Google Shape;611;p44"/>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pic>
        <p:nvPicPr>
          <p:cNvPr id="612" name="Google Shape;612;p44"/>
          <p:cNvPicPr preferRelativeResize="0"/>
          <p:nvPr/>
        </p:nvPicPr>
        <p:blipFill rotWithShape="1">
          <a:blip r:embed="rId3">
            <a:alphaModFix/>
          </a:blip>
          <a:srcRect/>
          <a:stretch/>
        </p:blipFill>
        <p:spPr>
          <a:xfrm>
            <a:off x="2368231" y="1760140"/>
            <a:ext cx="7904085" cy="4338467"/>
          </a:xfrm>
          <a:prstGeom prst="rect">
            <a:avLst/>
          </a:prstGeom>
          <a:noFill/>
          <a:ln>
            <a:noFill/>
          </a:ln>
        </p:spPr>
      </p:pic>
      <p:sp>
        <p:nvSpPr>
          <p:cNvPr id="613" name="Google Shape;613;p44"/>
          <p:cNvSpPr txBox="1"/>
          <p:nvPr/>
        </p:nvSpPr>
        <p:spPr>
          <a:xfrm>
            <a:off x="622757" y="1115607"/>
            <a:ext cx="10790561" cy="492388"/>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2400" kern="0">
                <a:solidFill>
                  <a:srgbClr val="000000"/>
                </a:solidFill>
                <a:latin typeface="Arial"/>
                <a:ea typeface="Arial"/>
                <a:cs typeface="Arial"/>
                <a:sym typeface="Arial"/>
              </a:rPr>
              <a:t>Step 1: Search for all with coded T1D in notes or other structured data source</a:t>
            </a:r>
            <a:endParaRPr sz="1867" kern="0">
              <a:solidFill>
                <a:srgbClr val="000000"/>
              </a:solidFill>
              <a:latin typeface="Arial"/>
              <a:cs typeface="Arial"/>
              <a:sym typeface="Aria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617"/>
        <p:cNvGrpSpPr/>
        <p:nvPr/>
      </p:nvGrpSpPr>
      <p:grpSpPr>
        <a:xfrm>
          <a:off x="0" y="0"/>
          <a:ext cx="0" cy="0"/>
          <a:chOff x="0" y="0"/>
          <a:chExt cx="0" cy="0"/>
        </a:xfrm>
      </p:grpSpPr>
      <p:sp>
        <p:nvSpPr>
          <p:cNvPr id="618" name="Google Shape;618;p45"/>
          <p:cNvSpPr txBox="1">
            <a:spLocks noGrp="1"/>
          </p:cNvSpPr>
          <p:nvPr>
            <p:ph type="title"/>
          </p:nvPr>
        </p:nvSpPr>
        <p:spPr>
          <a:xfrm>
            <a:off x="730307" y="635156"/>
            <a:ext cx="9045261" cy="328360"/>
          </a:xfrm>
          <a:prstGeom prst="rect">
            <a:avLst/>
          </a:prstGeom>
          <a:noFill/>
          <a:ln>
            <a:noFill/>
          </a:ln>
        </p:spPr>
        <p:txBody>
          <a:bodyPr spcFirstLastPara="1" wrap="square" lIns="0" tIns="0" rIns="0" bIns="0" anchor="b" anchorCtr="0">
            <a:spAutoFit/>
          </a:bodyPr>
          <a:lstStyle/>
          <a:p>
            <a:r>
              <a:rPr lang="en-US" sz="2667"/>
              <a:t>EMERSE – Finding patients w/o coded T1D diagnosis</a:t>
            </a:r>
            <a:endParaRPr/>
          </a:p>
        </p:txBody>
      </p:sp>
      <p:sp>
        <p:nvSpPr>
          <p:cNvPr id="619" name="Google Shape;619;p45"/>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46</a:t>
            </a:fld>
            <a:endParaRPr kern="0"/>
          </a:p>
        </p:txBody>
      </p:sp>
      <p:sp>
        <p:nvSpPr>
          <p:cNvPr id="620" name="Google Shape;620;p45"/>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pic>
        <p:nvPicPr>
          <p:cNvPr id="621" name="Google Shape;621;p45"/>
          <p:cNvPicPr preferRelativeResize="0"/>
          <p:nvPr/>
        </p:nvPicPr>
        <p:blipFill rotWithShape="1">
          <a:blip r:embed="rId3">
            <a:alphaModFix/>
          </a:blip>
          <a:srcRect/>
          <a:stretch/>
        </p:blipFill>
        <p:spPr>
          <a:xfrm>
            <a:off x="600996" y="1285972"/>
            <a:ext cx="10990008" cy="3145808"/>
          </a:xfrm>
          <a:prstGeom prst="rect">
            <a:avLst/>
          </a:prstGeom>
          <a:noFill/>
          <a:ln>
            <a:noFill/>
          </a:ln>
        </p:spPr>
      </p:pic>
      <p:sp>
        <p:nvSpPr>
          <p:cNvPr id="622" name="Google Shape;622;p45"/>
          <p:cNvSpPr txBox="1"/>
          <p:nvPr/>
        </p:nvSpPr>
        <p:spPr>
          <a:xfrm>
            <a:off x="1341998" y="5150362"/>
            <a:ext cx="9149087" cy="492388"/>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2400" kern="0">
                <a:solidFill>
                  <a:srgbClr val="000000"/>
                </a:solidFill>
                <a:latin typeface="Arial"/>
                <a:ea typeface="Arial"/>
                <a:cs typeface="Arial"/>
                <a:sym typeface="Arial"/>
              </a:rPr>
              <a:t>Step 2: Move these patients to a permanent list called T1D coded</a:t>
            </a:r>
            <a:endParaRPr sz="2400" kern="0">
              <a:solidFill>
                <a:srgbClr val="000000"/>
              </a:solidFill>
              <a:latin typeface="Arial"/>
              <a:ea typeface="Arial"/>
              <a:cs typeface="Arial"/>
              <a:sym typeface="Arial"/>
            </a:endParaRPr>
          </a:p>
        </p:txBody>
      </p:sp>
      <p:sp>
        <p:nvSpPr>
          <p:cNvPr id="623" name="Google Shape;623;p45"/>
          <p:cNvSpPr/>
          <p:nvPr/>
        </p:nvSpPr>
        <p:spPr>
          <a:xfrm>
            <a:off x="8494971" y="2778898"/>
            <a:ext cx="2789248" cy="1341449"/>
          </a:xfrm>
          <a:prstGeom prst="ellipse">
            <a:avLst/>
          </a:prstGeom>
          <a:solidFill>
            <a:srgbClr val="D6B7FF"/>
          </a:solidFill>
          <a:ln>
            <a:noFill/>
          </a:ln>
        </p:spPr>
        <p:txBody>
          <a:bodyPr spcFirstLastPara="1" wrap="square" lIns="121900" tIns="121900" rIns="121900" bIns="121900" anchor="t" anchorCtr="0">
            <a:noAutofit/>
          </a:bodyPr>
          <a:lstStyle/>
          <a:p>
            <a:pPr algn="ctr" defTabSz="1219170">
              <a:buClr>
                <a:srgbClr val="000000"/>
              </a:buClr>
            </a:pPr>
            <a:r>
              <a:rPr lang="en-US" sz="1600" kern="0">
                <a:solidFill>
                  <a:srgbClr val="000000"/>
                </a:solidFill>
                <a:latin typeface="Roboto"/>
                <a:ea typeface="Roboto"/>
                <a:cs typeface="Roboto"/>
                <a:sym typeface="Roboto"/>
              </a:rPr>
              <a:t>Results returned</a:t>
            </a:r>
            <a:endParaRPr sz="1867" kern="0">
              <a:solidFill>
                <a:srgbClr val="000000"/>
              </a:solidFill>
              <a:latin typeface="Arial"/>
              <a:cs typeface="Arial"/>
              <a:sym typeface="Arial"/>
            </a:endParaRPr>
          </a:p>
          <a:p>
            <a:pPr algn="ctr" defTabSz="1219170">
              <a:buClr>
                <a:srgbClr val="000000"/>
              </a:buClr>
            </a:pPr>
            <a:r>
              <a:rPr lang="en-US" sz="1600" kern="0">
                <a:solidFill>
                  <a:srgbClr val="000000"/>
                </a:solidFill>
                <a:latin typeface="Roboto"/>
                <a:ea typeface="Roboto"/>
                <a:cs typeface="Roboto"/>
                <a:sym typeface="Roboto"/>
              </a:rPr>
              <a:t>in less than 9 seconds</a:t>
            </a:r>
            <a:endParaRPr sz="1867" kern="0">
              <a:solidFill>
                <a:srgbClr val="000000"/>
              </a:solidFill>
              <a:latin typeface="Arial"/>
              <a:cs typeface="Arial"/>
              <a:sym typeface="Aria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627"/>
        <p:cNvGrpSpPr/>
        <p:nvPr/>
      </p:nvGrpSpPr>
      <p:grpSpPr>
        <a:xfrm>
          <a:off x="0" y="0"/>
          <a:ext cx="0" cy="0"/>
          <a:chOff x="0" y="0"/>
          <a:chExt cx="0" cy="0"/>
        </a:xfrm>
      </p:grpSpPr>
      <p:sp>
        <p:nvSpPr>
          <p:cNvPr id="628" name="Google Shape;628;p46"/>
          <p:cNvSpPr txBox="1">
            <a:spLocks noGrp="1"/>
          </p:cNvSpPr>
          <p:nvPr>
            <p:ph type="title"/>
          </p:nvPr>
        </p:nvSpPr>
        <p:spPr>
          <a:xfrm>
            <a:off x="730307" y="668050"/>
            <a:ext cx="9045261" cy="295466"/>
          </a:xfrm>
          <a:prstGeom prst="rect">
            <a:avLst/>
          </a:prstGeom>
          <a:noFill/>
          <a:ln>
            <a:noFill/>
          </a:ln>
        </p:spPr>
        <p:txBody>
          <a:bodyPr spcFirstLastPara="1" wrap="square" lIns="0" tIns="0" rIns="0" bIns="0" anchor="b" anchorCtr="0">
            <a:spAutoFit/>
          </a:bodyPr>
          <a:lstStyle/>
          <a:p>
            <a:r>
              <a:rPr lang="en-US" sz="2400"/>
              <a:t>EMERSE – Finding patients w/o coded T1D diagnosis</a:t>
            </a:r>
            <a:endParaRPr/>
          </a:p>
        </p:txBody>
      </p:sp>
      <p:sp>
        <p:nvSpPr>
          <p:cNvPr id="629" name="Google Shape;629;p46"/>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47</a:t>
            </a:fld>
            <a:endParaRPr kern="0"/>
          </a:p>
        </p:txBody>
      </p:sp>
      <p:sp>
        <p:nvSpPr>
          <p:cNvPr id="630" name="Google Shape;630;p46"/>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sp>
        <p:nvSpPr>
          <p:cNvPr id="631" name="Google Shape;631;p46"/>
          <p:cNvSpPr txBox="1"/>
          <p:nvPr/>
        </p:nvSpPr>
        <p:spPr>
          <a:xfrm>
            <a:off x="626482" y="1168226"/>
            <a:ext cx="11115437" cy="492388"/>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2400" kern="0">
                <a:solidFill>
                  <a:srgbClr val="000000"/>
                </a:solidFill>
                <a:latin typeface="Arial"/>
                <a:ea typeface="Arial"/>
                <a:cs typeface="Arial"/>
                <a:sym typeface="Arial"/>
              </a:rPr>
              <a:t>Step 3: Search for patients where T1D is mentioned in the notes, with synonyms</a:t>
            </a:r>
            <a:endParaRPr sz="1867" kern="0">
              <a:solidFill>
                <a:srgbClr val="000000"/>
              </a:solidFill>
              <a:latin typeface="Arial"/>
              <a:cs typeface="Arial"/>
              <a:sym typeface="Arial"/>
            </a:endParaRPr>
          </a:p>
        </p:txBody>
      </p:sp>
      <p:sp>
        <p:nvSpPr>
          <p:cNvPr id="632" name="Google Shape;632;p46"/>
          <p:cNvSpPr txBox="1"/>
          <p:nvPr/>
        </p:nvSpPr>
        <p:spPr>
          <a:xfrm>
            <a:off x="403379" y="1772327"/>
            <a:ext cx="4105029" cy="2585269"/>
          </a:xfrm>
          <a:prstGeom prst="rect">
            <a:avLst/>
          </a:prstGeom>
          <a:solidFill>
            <a:srgbClr val="EBEDEE"/>
          </a:solidFill>
          <a:ln w="9525" cap="flat" cmpd="sng">
            <a:solidFill>
              <a:srgbClr val="395E89"/>
            </a:solidFill>
            <a:prstDash val="solid"/>
            <a:round/>
            <a:headEnd type="none" w="sm" len="sm"/>
            <a:tailEnd type="none" w="sm" len="sm"/>
          </a:ln>
        </p:spPr>
        <p:txBody>
          <a:bodyPr spcFirstLastPara="1" wrap="square" lIns="121900" tIns="60933" rIns="121900" bIns="60933" anchor="t" anchorCtr="0">
            <a:spAutoFit/>
          </a:bodyPr>
          <a:lstStyle/>
          <a:p>
            <a:pPr defTabSz="1219170">
              <a:buClr>
                <a:srgbClr val="000000"/>
              </a:buClr>
              <a:buSzPts val="1200"/>
            </a:pPr>
            <a:r>
              <a:rPr lang="en-US" sz="1600" b="1" kern="0">
                <a:solidFill>
                  <a:srgbClr val="000000"/>
                </a:solidFill>
                <a:latin typeface="Calibri"/>
                <a:ea typeface="Calibri"/>
                <a:cs typeface="Calibri"/>
                <a:sym typeface="Calibri"/>
              </a:rPr>
              <a:t>Unstructured search for T1D - Assumptions</a:t>
            </a:r>
            <a:endParaRPr sz="1867" kern="0">
              <a:solidFill>
                <a:srgbClr val="000000"/>
              </a:solidFill>
              <a:latin typeface="Arial"/>
              <a:cs typeface="Arial"/>
              <a:sym typeface="Arial"/>
            </a:endParaRPr>
          </a:p>
          <a:p>
            <a:pPr defTabSz="1219170">
              <a:buClr>
                <a:srgbClr val="000000"/>
              </a:buClr>
              <a:buSzPts val="1200"/>
            </a:pPr>
            <a:endParaRPr sz="1600" kern="0">
              <a:solidFill>
                <a:srgbClr val="000000"/>
              </a:solidFill>
              <a:latin typeface="Calibri"/>
              <a:ea typeface="Calibri"/>
              <a:cs typeface="Calibri"/>
              <a:sym typeface="Calibri"/>
            </a:endParaRPr>
          </a:p>
          <a:p>
            <a:pPr marL="380990" indent="-380990" defTabSz="1219170">
              <a:buClr>
                <a:srgbClr val="000000"/>
              </a:buClr>
              <a:buSzPts val="1200"/>
              <a:buFont typeface="Arial"/>
              <a:buChar char="•"/>
            </a:pPr>
            <a:r>
              <a:rPr lang="en-US" sz="1600" kern="0">
                <a:solidFill>
                  <a:srgbClr val="000000"/>
                </a:solidFill>
                <a:latin typeface="Calibri"/>
                <a:ea typeface="Calibri"/>
                <a:cs typeface="Calibri"/>
                <a:sym typeface="Calibri"/>
              </a:rPr>
              <a:t>Patients in this list should be in the coded list in the prior example</a:t>
            </a:r>
            <a:endParaRPr sz="1867" kern="0">
              <a:solidFill>
                <a:srgbClr val="000000"/>
              </a:solidFill>
              <a:latin typeface="Arial"/>
              <a:cs typeface="Arial"/>
              <a:sym typeface="Arial"/>
            </a:endParaRPr>
          </a:p>
          <a:p>
            <a:pPr marL="380990" indent="-279393" defTabSz="1219170">
              <a:buClr>
                <a:srgbClr val="000000"/>
              </a:buClr>
              <a:buSzPts val="1200"/>
            </a:pPr>
            <a:endParaRPr sz="1600" kern="0">
              <a:solidFill>
                <a:srgbClr val="000000"/>
              </a:solidFill>
              <a:latin typeface="Calibri"/>
              <a:ea typeface="Calibri"/>
              <a:cs typeface="Calibri"/>
              <a:sym typeface="Calibri"/>
            </a:endParaRPr>
          </a:p>
          <a:p>
            <a:pPr marL="380990" indent="-380990" defTabSz="1219170">
              <a:buClr>
                <a:srgbClr val="000000"/>
              </a:buClr>
              <a:buSzPts val="1200"/>
              <a:buFont typeface="Arial"/>
              <a:buChar char="•"/>
            </a:pPr>
            <a:r>
              <a:rPr lang="en-US" sz="1600" kern="0">
                <a:solidFill>
                  <a:srgbClr val="000000"/>
                </a:solidFill>
                <a:latin typeface="Calibri"/>
                <a:ea typeface="Calibri"/>
                <a:cs typeface="Calibri"/>
                <a:sym typeface="Calibri"/>
              </a:rPr>
              <a:t>We have not entered any exclusion criteria such as “do not suspect T1D”</a:t>
            </a:r>
            <a:endParaRPr sz="1867" kern="0">
              <a:solidFill>
                <a:srgbClr val="000000"/>
              </a:solidFill>
              <a:latin typeface="Arial"/>
              <a:cs typeface="Arial"/>
              <a:sym typeface="Arial"/>
            </a:endParaRPr>
          </a:p>
          <a:p>
            <a:pPr marL="380990" indent="-279393" defTabSz="1219170">
              <a:buClr>
                <a:srgbClr val="000000"/>
              </a:buClr>
              <a:buSzPts val="1200"/>
            </a:pPr>
            <a:endParaRPr sz="1600" kern="0">
              <a:solidFill>
                <a:srgbClr val="000000"/>
              </a:solidFill>
              <a:latin typeface="Calibri"/>
              <a:ea typeface="Calibri"/>
              <a:cs typeface="Calibri"/>
              <a:sym typeface="Calibri"/>
            </a:endParaRPr>
          </a:p>
          <a:p>
            <a:pPr marL="380990" indent="-380990" defTabSz="1219170">
              <a:buClr>
                <a:srgbClr val="000000"/>
              </a:buClr>
              <a:buSzPts val="1200"/>
              <a:buFont typeface="Arial"/>
              <a:buChar char="•"/>
            </a:pPr>
            <a:r>
              <a:rPr lang="en-US" sz="1600" kern="0">
                <a:solidFill>
                  <a:srgbClr val="000000"/>
                </a:solidFill>
                <a:latin typeface="Calibri"/>
                <a:ea typeface="Calibri"/>
                <a:cs typeface="Calibri"/>
                <a:sym typeface="Calibri"/>
              </a:rPr>
              <a:t>Resulting list would have patients who have T1D but have not been coded for it</a:t>
            </a:r>
            <a:endParaRPr sz="1867" kern="0">
              <a:solidFill>
                <a:srgbClr val="000000"/>
              </a:solidFill>
              <a:latin typeface="Arial"/>
              <a:cs typeface="Arial"/>
              <a:sym typeface="Arial"/>
            </a:endParaRPr>
          </a:p>
        </p:txBody>
      </p:sp>
      <p:pic>
        <p:nvPicPr>
          <p:cNvPr id="633" name="Google Shape;633;p46"/>
          <p:cNvPicPr preferRelativeResize="0"/>
          <p:nvPr/>
        </p:nvPicPr>
        <p:blipFill rotWithShape="1">
          <a:blip r:embed="rId3">
            <a:alphaModFix/>
          </a:blip>
          <a:srcRect/>
          <a:stretch/>
        </p:blipFill>
        <p:spPr>
          <a:xfrm>
            <a:off x="4835997" y="1799576"/>
            <a:ext cx="6952624" cy="4007145"/>
          </a:xfrm>
          <a:prstGeom prst="rect">
            <a:avLst/>
          </a:prstGeom>
          <a:noFill/>
          <a:ln>
            <a:noFill/>
          </a:ln>
        </p:spPr>
      </p:pic>
      <p:sp>
        <p:nvSpPr>
          <p:cNvPr id="634" name="Google Shape;634;p46"/>
          <p:cNvSpPr txBox="1"/>
          <p:nvPr/>
        </p:nvSpPr>
        <p:spPr>
          <a:xfrm>
            <a:off x="412150" y="4660313"/>
            <a:ext cx="4254141" cy="1231052"/>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2400" kern="0">
                <a:solidFill>
                  <a:srgbClr val="000000"/>
                </a:solidFill>
                <a:latin typeface="Arial"/>
                <a:ea typeface="Arial"/>
                <a:cs typeface="Arial"/>
                <a:sym typeface="Arial"/>
              </a:rPr>
              <a:t>Step 4: Save list of found patients as permanent list called T1D uncoded</a:t>
            </a:r>
            <a:endParaRPr sz="1867" kern="0">
              <a:solidFill>
                <a:srgbClr val="000000"/>
              </a:solidFill>
              <a:latin typeface="Arial"/>
              <a:cs typeface="Arial"/>
              <a:sym typeface="Arial"/>
            </a:endParaRPr>
          </a:p>
        </p:txBody>
      </p:sp>
      <p:sp>
        <p:nvSpPr>
          <p:cNvPr id="635" name="Google Shape;635;p46"/>
          <p:cNvSpPr/>
          <p:nvPr/>
        </p:nvSpPr>
        <p:spPr>
          <a:xfrm>
            <a:off x="8803231" y="3406321"/>
            <a:ext cx="2789248" cy="1341449"/>
          </a:xfrm>
          <a:prstGeom prst="ellipse">
            <a:avLst/>
          </a:prstGeom>
          <a:solidFill>
            <a:srgbClr val="D6B7FF"/>
          </a:solidFill>
          <a:ln>
            <a:noFill/>
          </a:ln>
        </p:spPr>
        <p:txBody>
          <a:bodyPr spcFirstLastPara="1" wrap="square" lIns="121900" tIns="121900" rIns="121900" bIns="121900" anchor="t" anchorCtr="0">
            <a:noAutofit/>
          </a:bodyPr>
          <a:lstStyle/>
          <a:p>
            <a:pPr algn="ctr" defTabSz="1219170">
              <a:buClr>
                <a:srgbClr val="000000"/>
              </a:buClr>
            </a:pPr>
            <a:r>
              <a:rPr lang="en-US" sz="1600" kern="0">
                <a:solidFill>
                  <a:srgbClr val="000000"/>
                </a:solidFill>
                <a:latin typeface="Roboto"/>
                <a:ea typeface="Roboto"/>
                <a:cs typeface="Roboto"/>
                <a:sym typeface="Roboto"/>
              </a:rPr>
              <a:t>Results returned</a:t>
            </a:r>
            <a:endParaRPr sz="1867" kern="0">
              <a:solidFill>
                <a:srgbClr val="000000"/>
              </a:solidFill>
              <a:latin typeface="Arial"/>
              <a:cs typeface="Arial"/>
              <a:sym typeface="Arial"/>
            </a:endParaRPr>
          </a:p>
          <a:p>
            <a:pPr algn="ctr" defTabSz="1219170">
              <a:buClr>
                <a:srgbClr val="000000"/>
              </a:buClr>
            </a:pPr>
            <a:r>
              <a:rPr lang="en-US" sz="1600" kern="0">
                <a:solidFill>
                  <a:srgbClr val="000000"/>
                </a:solidFill>
                <a:latin typeface="Roboto"/>
                <a:ea typeface="Roboto"/>
                <a:cs typeface="Roboto"/>
                <a:sym typeface="Roboto"/>
              </a:rPr>
              <a:t>in less than 9 seconds</a:t>
            </a:r>
            <a:endParaRPr sz="1867" kern="0">
              <a:solidFill>
                <a:srgbClr val="000000"/>
              </a:solidFill>
              <a:latin typeface="Arial"/>
              <a:cs typeface="Arial"/>
              <a:sym typeface="Aria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639"/>
        <p:cNvGrpSpPr/>
        <p:nvPr/>
      </p:nvGrpSpPr>
      <p:grpSpPr>
        <a:xfrm>
          <a:off x="0" y="0"/>
          <a:ext cx="0" cy="0"/>
          <a:chOff x="0" y="0"/>
          <a:chExt cx="0" cy="0"/>
        </a:xfrm>
      </p:grpSpPr>
      <p:sp>
        <p:nvSpPr>
          <p:cNvPr id="640" name="Google Shape;640;p47"/>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48</a:t>
            </a:fld>
            <a:endParaRPr kern="0"/>
          </a:p>
        </p:txBody>
      </p:sp>
      <p:sp>
        <p:nvSpPr>
          <p:cNvPr id="641" name="Google Shape;641;p47"/>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sp>
        <p:nvSpPr>
          <p:cNvPr id="642" name="Google Shape;642;p47"/>
          <p:cNvSpPr txBox="1">
            <a:spLocks noGrp="1"/>
          </p:cNvSpPr>
          <p:nvPr>
            <p:ph type="title"/>
          </p:nvPr>
        </p:nvSpPr>
        <p:spPr>
          <a:xfrm>
            <a:off x="730251" y="667620"/>
            <a:ext cx="9044516" cy="295466"/>
          </a:xfrm>
          <a:prstGeom prst="rect">
            <a:avLst/>
          </a:prstGeom>
          <a:noFill/>
          <a:ln>
            <a:noFill/>
          </a:ln>
        </p:spPr>
        <p:txBody>
          <a:bodyPr spcFirstLastPara="1" wrap="square" lIns="0" tIns="0" rIns="0" bIns="0" anchor="b" anchorCtr="0">
            <a:spAutoFit/>
          </a:bodyPr>
          <a:lstStyle/>
          <a:p>
            <a:r>
              <a:rPr lang="en-US" sz="2400"/>
              <a:t>EMERSE – Finding patients w/o coded T1D diagnosis</a:t>
            </a:r>
            <a:endParaRPr/>
          </a:p>
        </p:txBody>
      </p:sp>
      <p:pic>
        <p:nvPicPr>
          <p:cNvPr id="643" name="Google Shape;643;p47"/>
          <p:cNvPicPr preferRelativeResize="0"/>
          <p:nvPr/>
        </p:nvPicPr>
        <p:blipFill rotWithShape="1">
          <a:blip r:embed="rId3">
            <a:alphaModFix/>
          </a:blip>
          <a:srcRect/>
          <a:stretch/>
        </p:blipFill>
        <p:spPr>
          <a:xfrm>
            <a:off x="745554" y="1619432"/>
            <a:ext cx="10700892" cy="4560579"/>
          </a:xfrm>
          <a:prstGeom prst="rect">
            <a:avLst/>
          </a:prstGeom>
          <a:noFill/>
          <a:ln>
            <a:noFill/>
          </a:ln>
        </p:spPr>
      </p:pic>
      <p:sp>
        <p:nvSpPr>
          <p:cNvPr id="644" name="Google Shape;644;p47"/>
          <p:cNvSpPr txBox="1"/>
          <p:nvPr/>
        </p:nvSpPr>
        <p:spPr>
          <a:xfrm>
            <a:off x="719241" y="1105176"/>
            <a:ext cx="7724337" cy="492388"/>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2400" kern="0">
                <a:solidFill>
                  <a:srgbClr val="000000"/>
                </a:solidFill>
                <a:latin typeface="Arial"/>
                <a:ea typeface="Arial"/>
                <a:cs typeface="Arial"/>
                <a:sym typeface="Arial"/>
              </a:rPr>
              <a:t>Step 5: Compare coded T1D with uncoded T1D search</a:t>
            </a:r>
            <a:endParaRPr sz="1867" kern="0">
              <a:solidFill>
                <a:srgbClr val="000000"/>
              </a:solidFill>
              <a:latin typeface="Arial"/>
              <a:cs typeface="Arial"/>
              <a:sym typeface="Arial"/>
            </a:endParaRPr>
          </a:p>
        </p:txBody>
      </p:sp>
      <p:sp>
        <p:nvSpPr>
          <p:cNvPr id="645" name="Google Shape;645;p47"/>
          <p:cNvSpPr/>
          <p:nvPr/>
        </p:nvSpPr>
        <p:spPr>
          <a:xfrm>
            <a:off x="7806389" y="4666291"/>
            <a:ext cx="4166332" cy="1513720"/>
          </a:xfrm>
          <a:prstGeom prst="rect">
            <a:avLst/>
          </a:prstGeom>
          <a:solidFill>
            <a:srgbClr val="D6B7FF"/>
          </a:solidFill>
          <a:ln>
            <a:noFill/>
          </a:ln>
        </p:spPr>
        <p:txBody>
          <a:bodyPr spcFirstLastPara="1" wrap="square" lIns="121900" tIns="121900" rIns="121900" bIns="121900" anchor="t" anchorCtr="0">
            <a:noAutofit/>
          </a:bodyPr>
          <a:lstStyle/>
          <a:p>
            <a:pPr algn="ctr" defTabSz="1219170">
              <a:buClr>
                <a:srgbClr val="000000"/>
              </a:buClr>
            </a:pPr>
            <a:r>
              <a:rPr lang="en-US" sz="1600" kern="0">
                <a:solidFill>
                  <a:srgbClr val="000000"/>
                </a:solidFill>
                <a:latin typeface="Roboto"/>
                <a:ea typeface="Roboto"/>
                <a:cs typeface="Roboto"/>
                <a:sym typeface="Roboto"/>
              </a:rPr>
              <a:t>The patient list on the right mentions type 1 diabetes but none of those patients have any of the T1D ICD-10 codes in their charts</a:t>
            </a:r>
            <a:endParaRPr sz="1867" kern="0">
              <a:solidFill>
                <a:srgbClr val="000000"/>
              </a:solidFill>
              <a:latin typeface="Arial"/>
              <a:cs typeface="Arial"/>
              <a:sym typeface="Arial"/>
            </a:endParaRPr>
          </a:p>
          <a:p>
            <a:pPr algn="ctr" defTabSz="1219170">
              <a:buClr>
                <a:srgbClr val="000000"/>
              </a:buClr>
            </a:pPr>
            <a:endParaRPr sz="1600" kern="0">
              <a:solidFill>
                <a:srgbClr val="000000"/>
              </a:solidFill>
              <a:latin typeface="Roboto"/>
              <a:ea typeface="Roboto"/>
              <a:cs typeface="Roboto"/>
              <a:sym typeface="Roboto"/>
            </a:endParaRPr>
          </a:p>
          <a:p>
            <a:pPr algn="ctr" defTabSz="1219170">
              <a:buClr>
                <a:srgbClr val="000000"/>
              </a:buClr>
            </a:pPr>
            <a:r>
              <a:rPr lang="en-US" sz="1600" kern="0">
                <a:solidFill>
                  <a:srgbClr val="000000"/>
                </a:solidFill>
                <a:latin typeface="Roboto"/>
                <a:ea typeface="Roboto"/>
                <a:cs typeface="Roboto"/>
                <a:sym typeface="Roboto"/>
              </a:rPr>
              <a:t>Use this cohort to refine actual T1D Dx</a:t>
            </a:r>
            <a:endParaRPr sz="1867" kern="0">
              <a:solidFill>
                <a:srgbClr val="000000"/>
              </a:solidFill>
              <a:latin typeface="Arial"/>
              <a:cs typeface="Arial"/>
              <a:sym typeface="Aria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649"/>
        <p:cNvGrpSpPr/>
        <p:nvPr/>
      </p:nvGrpSpPr>
      <p:grpSpPr>
        <a:xfrm>
          <a:off x="0" y="0"/>
          <a:ext cx="0" cy="0"/>
          <a:chOff x="0" y="0"/>
          <a:chExt cx="0" cy="0"/>
        </a:xfrm>
      </p:grpSpPr>
      <p:sp>
        <p:nvSpPr>
          <p:cNvPr id="650" name="Google Shape;650;p48"/>
          <p:cNvSpPr txBox="1">
            <a:spLocks noGrp="1"/>
          </p:cNvSpPr>
          <p:nvPr>
            <p:ph type="title"/>
          </p:nvPr>
        </p:nvSpPr>
        <p:spPr>
          <a:xfrm>
            <a:off x="730307" y="635156"/>
            <a:ext cx="9045261" cy="328360"/>
          </a:xfrm>
          <a:prstGeom prst="rect">
            <a:avLst/>
          </a:prstGeom>
          <a:noFill/>
          <a:ln>
            <a:noFill/>
          </a:ln>
        </p:spPr>
        <p:txBody>
          <a:bodyPr spcFirstLastPara="1" wrap="square" lIns="0" tIns="0" rIns="0" bIns="0" anchor="b" anchorCtr="0">
            <a:spAutoFit/>
          </a:bodyPr>
          <a:lstStyle/>
          <a:p>
            <a:r>
              <a:rPr lang="en-US" sz="2667"/>
              <a:t>EMERSE – Searching within a patient list</a:t>
            </a:r>
            <a:endParaRPr/>
          </a:p>
        </p:txBody>
      </p:sp>
      <p:sp>
        <p:nvSpPr>
          <p:cNvPr id="651" name="Google Shape;651;p48"/>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49</a:t>
            </a:fld>
            <a:endParaRPr kern="0"/>
          </a:p>
        </p:txBody>
      </p:sp>
      <p:sp>
        <p:nvSpPr>
          <p:cNvPr id="652" name="Google Shape;652;p48"/>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pic>
        <p:nvPicPr>
          <p:cNvPr id="653" name="Google Shape;653;p48"/>
          <p:cNvPicPr preferRelativeResize="0"/>
          <p:nvPr/>
        </p:nvPicPr>
        <p:blipFill rotWithShape="1">
          <a:blip r:embed="rId3">
            <a:alphaModFix/>
          </a:blip>
          <a:srcRect/>
          <a:stretch/>
        </p:blipFill>
        <p:spPr>
          <a:xfrm>
            <a:off x="666611" y="2022866"/>
            <a:ext cx="8722620" cy="2936660"/>
          </a:xfrm>
          <a:prstGeom prst="rect">
            <a:avLst/>
          </a:prstGeom>
          <a:noFill/>
          <a:ln>
            <a:noFill/>
          </a:ln>
        </p:spPr>
      </p:pic>
      <p:sp>
        <p:nvSpPr>
          <p:cNvPr id="654" name="Google Shape;654;p48"/>
          <p:cNvSpPr txBox="1"/>
          <p:nvPr/>
        </p:nvSpPr>
        <p:spPr>
          <a:xfrm>
            <a:off x="510593" y="1166571"/>
            <a:ext cx="7045092" cy="533489"/>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2667" kern="0">
                <a:solidFill>
                  <a:srgbClr val="000000"/>
                </a:solidFill>
                <a:latin typeface="Arial"/>
                <a:ea typeface="Arial"/>
                <a:cs typeface="Arial"/>
                <a:sym typeface="Arial"/>
              </a:rPr>
              <a:t>These patients have a coded type 2 diabetes</a:t>
            </a:r>
            <a:endParaRPr sz="1867" kern="0">
              <a:solidFill>
                <a:srgbClr val="000000"/>
              </a:solidFill>
              <a:latin typeface="Arial"/>
              <a:cs typeface="Arial"/>
              <a:sym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FB3C9D-DAA0-4304-BCC2-3013361AC7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6983" y="5808448"/>
            <a:ext cx="2145117" cy="931961"/>
          </a:xfrm>
          <a:prstGeom prst="rect">
            <a:avLst/>
          </a:prstGeom>
        </p:spPr>
      </p:pic>
      <p:pic>
        <p:nvPicPr>
          <p:cNvPr id="7" name="Picture 2" descr="http://democracycollaborative.org/sites/clone.community-wealth.org/files/8508UH_CORP_2CP_V3.jpg">
            <a:extLst>
              <a:ext uri="{FF2B5EF4-FFF2-40B4-BE49-F238E27FC236}">
                <a16:creationId xmlns:a16="http://schemas.microsoft.com/office/drawing/2014/main" id="{749D76BD-5C05-4EFC-B2D8-376BABF67C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250" y="5740963"/>
            <a:ext cx="956313" cy="10669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media.licdn.com/mpr/mpr/shrink_200_200/p/6/000/2cb/202/20f6698.png">
            <a:extLst>
              <a:ext uri="{FF2B5EF4-FFF2-40B4-BE49-F238E27FC236}">
                <a16:creationId xmlns:a16="http://schemas.microsoft.com/office/drawing/2014/main" id="{5444378E-44F4-4F58-AEE3-2DB1F6ED15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3250" y="5692998"/>
            <a:ext cx="1162862" cy="11628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820C2B-57E1-468F-8EFE-D17E9C1586E2}"/>
              </a:ext>
            </a:extLst>
          </p:cNvPr>
          <p:cNvSpPr txBox="1"/>
          <p:nvPr/>
        </p:nvSpPr>
        <p:spPr>
          <a:xfrm>
            <a:off x="1071154" y="923109"/>
            <a:ext cx="457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1EAFAC01-17B9-3A09-35DF-41255130296F}"/>
              </a:ext>
            </a:extLst>
          </p:cNvPr>
          <p:cNvPicPr>
            <a:picLocks noChangeAspect="1"/>
          </p:cNvPicPr>
          <p:nvPr/>
        </p:nvPicPr>
        <p:blipFill>
          <a:blip r:embed="rId5"/>
          <a:stretch>
            <a:fillRect/>
          </a:stretch>
        </p:blipFill>
        <p:spPr>
          <a:xfrm>
            <a:off x="2584185" y="1750423"/>
            <a:ext cx="6746200" cy="3744712"/>
          </a:xfrm>
          <a:prstGeom prst="rect">
            <a:avLst/>
          </a:prstGeom>
        </p:spPr>
      </p:pic>
      <p:sp>
        <p:nvSpPr>
          <p:cNvPr id="5" name="Google Shape;239;p6">
            <a:extLst>
              <a:ext uri="{FF2B5EF4-FFF2-40B4-BE49-F238E27FC236}">
                <a16:creationId xmlns:a16="http://schemas.microsoft.com/office/drawing/2014/main" id="{65BC4FFB-EB79-EEF0-3E11-8A799BF42A72}"/>
              </a:ext>
            </a:extLst>
          </p:cNvPr>
          <p:cNvSpPr txBox="1"/>
          <p:nvPr/>
        </p:nvSpPr>
        <p:spPr>
          <a:xfrm>
            <a:off x="378983" y="742700"/>
            <a:ext cx="11434033" cy="95410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400"/>
              <a:buFont typeface="Arial"/>
              <a:buChar char="•"/>
            </a:pPr>
            <a:r>
              <a:rPr lang="en-US" sz="1400" dirty="0">
                <a:solidFill>
                  <a:srgbClr val="000000"/>
                </a:solidFill>
                <a:latin typeface="Arial"/>
                <a:ea typeface="Arial"/>
                <a:cs typeface="Arial"/>
                <a:sym typeface="Arial"/>
              </a:rPr>
              <a:t>Used for research and clinical operations (billing/coding, quality, infection control)</a:t>
            </a:r>
            <a:endParaRPr dirty="0"/>
          </a:p>
          <a:p>
            <a:pPr marL="342900" marR="0" lvl="0" indent="-25400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400"/>
              <a:buFont typeface="Arial"/>
              <a:buChar char="•"/>
            </a:pPr>
            <a:r>
              <a:rPr lang="en-US" sz="1400" dirty="0">
                <a:solidFill>
                  <a:srgbClr val="000000"/>
                </a:solidFill>
                <a:latin typeface="Arial"/>
                <a:ea typeface="Arial"/>
                <a:cs typeface="Arial"/>
                <a:sym typeface="Arial"/>
              </a:rPr>
              <a:t>University of Michigan is tracking research where EMERSE has been referenced (</a:t>
            </a:r>
            <a:r>
              <a:rPr lang="en-US" sz="1400" dirty="0" smtClean="0">
                <a:solidFill>
                  <a:srgbClr val="000000"/>
                </a:solidFill>
                <a:latin typeface="Arial"/>
                <a:ea typeface="Arial"/>
                <a:cs typeface="Arial"/>
                <a:sym typeface="Arial"/>
              </a:rPr>
              <a:t>project-emerse.org/publications.html)</a:t>
            </a:r>
            <a:endParaRPr sz="1400" b="0" i="0" u="none" strike="noStrike" cap="none" dirty="0">
              <a:solidFill>
                <a:srgbClr val="000000"/>
              </a:solidFill>
              <a:latin typeface="Arial"/>
              <a:ea typeface="Arial"/>
              <a:cs typeface="Arial"/>
              <a:sym typeface="Arial"/>
            </a:endParaRPr>
          </a:p>
          <a:p>
            <a:pPr marL="342900" marR="0" lvl="0" indent="-25400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 name="Google Shape;227;p5">
            <a:extLst>
              <a:ext uri="{FF2B5EF4-FFF2-40B4-BE49-F238E27FC236}">
                <a16:creationId xmlns:a16="http://schemas.microsoft.com/office/drawing/2014/main" id="{394F2B2B-EB67-EE06-DA1D-F1735C263C6D}"/>
              </a:ext>
            </a:extLst>
          </p:cNvPr>
          <p:cNvSpPr txBox="1">
            <a:spLocks noGrp="1"/>
          </p:cNvSpPr>
          <p:nvPr>
            <p:ph type="title"/>
          </p:nvPr>
        </p:nvSpPr>
        <p:spPr>
          <a:xfrm>
            <a:off x="636359" y="200839"/>
            <a:ext cx="10919281" cy="344710"/>
          </a:xfrm>
          <a:prstGeom prst="rect">
            <a:avLst/>
          </a:prstGeom>
          <a:noFill/>
          <a:ln>
            <a:noFill/>
          </a:ln>
        </p:spPr>
        <p:txBody>
          <a:bodyPr spcFirstLastPara="1" wrap="square" lIns="0" tIns="0" rIns="0" bIns="0" anchor="b" anchorCtr="0">
            <a:spAutoFit/>
          </a:bodyPr>
          <a:lstStyle/>
          <a:p>
            <a:pPr marL="0" lvl="0" indent="0" algn="l" rtl="0">
              <a:lnSpc>
                <a:spcPct val="80000"/>
              </a:lnSpc>
              <a:spcBef>
                <a:spcPts val="0"/>
              </a:spcBef>
              <a:spcAft>
                <a:spcPts val="0"/>
              </a:spcAft>
              <a:buNone/>
            </a:pPr>
            <a:r>
              <a:rPr lang="en-US" sz="2800" dirty="0">
                <a:latin typeface="+mn-lt"/>
              </a:rPr>
              <a:t>The Open-Source EMERSE (Electronic Medical Record Search Engine) Tool</a:t>
            </a:r>
            <a:endParaRPr sz="2800" dirty="0">
              <a:latin typeface="+mn-lt"/>
            </a:endParaRPr>
          </a:p>
        </p:txBody>
      </p:sp>
    </p:spTree>
    <p:extLst>
      <p:ext uri="{BB962C8B-B14F-4D97-AF65-F5344CB8AC3E}">
        <p14:creationId xmlns:p14="http://schemas.microsoft.com/office/powerpoint/2010/main" val="27727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658"/>
        <p:cNvGrpSpPr/>
        <p:nvPr/>
      </p:nvGrpSpPr>
      <p:grpSpPr>
        <a:xfrm>
          <a:off x="0" y="0"/>
          <a:ext cx="0" cy="0"/>
          <a:chOff x="0" y="0"/>
          <a:chExt cx="0" cy="0"/>
        </a:xfrm>
      </p:grpSpPr>
      <p:sp>
        <p:nvSpPr>
          <p:cNvPr id="659" name="Google Shape;659;p49"/>
          <p:cNvSpPr txBox="1">
            <a:spLocks noGrp="1"/>
          </p:cNvSpPr>
          <p:nvPr>
            <p:ph type="title"/>
          </p:nvPr>
        </p:nvSpPr>
        <p:spPr>
          <a:xfrm>
            <a:off x="730307" y="635156"/>
            <a:ext cx="9045261" cy="328360"/>
          </a:xfrm>
          <a:prstGeom prst="rect">
            <a:avLst/>
          </a:prstGeom>
          <a:noFill/>
          <a:ln>
            <a:noFill/>
          </a:ln>
        </p:spPr>
        <p:txBody>
          <a:bodyPr spcFirstLastPara="1" wrap="square" lIns="0" tIns="0" rIns="0" bIns="0" anchor="b" anchorCtr="0">
            <a:spAutoFit/>
          </a:bodyPr>
          <a:lstStyle/>
          <a:p>
            <a:r>
              <a:rPr lang="en-US" sz="2667" dirty="0"/>
              <a:t>EMERSE – Searching within a patient list</a:t>
            </a:r>
            <a:endParaRPr dirty="0"/>
          </a:p>
        </p:txBody>
      </p:sp>
      <p:sp>
        <p:nvSpPr>
          <p:cNvPr id="660" name="Google Shape;660;p49"/>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50</a:t>
            </a:fld>
            <a:endParaRPr kern="0"/>
          </a:p>
        </p:txBody>
      </p:sp>
      <p:sp>
        <p:nvSpPr>
          <p:cNvPr id="661" name="Google Shape;661;p49"/>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pic>
        <p:nvPicPr>
          <p:cNvPr id="662" name="Google Shape;662;p49"/>
          <p:cNvPicPr preferRelativeResize="0"/>
          <p:nvPr/>
        </p:nvPicPr>
        <p:blipFill rotWithShape="1">
          <a:blip r:embed="rId3">
            <a:alphaModFix/>
          </a:blip>
          <a:srcRect/>
          <a:stretch/>
        </p:blipFill>
        <p:spPr>
          <a:xfrm>
            <a:off x="5341672" y="1619324"/>
            <a:ext cx="6238883" cy="3619352"/>
          </a:xfrm>
          <a:prstGeom prst="rect">
            <a:avLst/>
          </a:prstGeom>
          <a:noFill/>
          <a:ln>
            <a:noFill/>
          </a:ln>
        </p:spPr>
      </p:pic>
      <p:sp>
        <p:nvSpPr>
          <p:cNvPr id="663" name="Google Shape;663;p49"/>
          <p:cNvSpPr txBox="1"/>
          <p:nvPr/>
        </p:nvSpPr>
        <p:spPr>
          <a:xfrm>
            <a:off x="368393" y="2357398"/>
            <a:ext cx="4683831" cy="2092826"/>
          </a:xfrm>
          <a:prstGeom prst="rect">
            <a:avLst/>
          </a:prstGeom>
          <a:solidFill>
            <a:schemeClr val="lt2"/>
          </a:solidFill>
          <a:ln>
            <a:noFill/>
          </a:ln>
        </p:spPr>
        <p:txBody>
          <a:bodyPr spcFirstLastPara="1" wrap="square" lIns="121900" tIns="60933" rIns="121900" bIns="60933" anchor="t" anchorCtr="0">
            <a:spAutoFit/>
          </a:bodyPr>
          <a:lstStyle/>
          <a:p>
            <a:pPr defTabSz="1219170">
              <a:buClr>
                <a:srgbClr val="000000"/>
              </a:buClr>
            </a:pPr>
            <a:r>
              <a:rPr lang="en-US" sz="1600" b="1" kern="0" dirty="0">
                <a:solidFill>
                  <a:srgbClr val="000000"/>
                </a:solidFill>
                <a:latin typeface="Arial"/>
                <a:ea typeface="Arial"/>
                <a:cs typeface="Arial"/>
                <a:sym typeface="Arial"/>
              </a:rPr>
              <a:t>Who is taking specific drugs to control T2D?</a:t>
            </a:r>
            <a:endParaRPr sz="1867" kern="0" dirty="0">
              <a:solidFill>
                <a:srgbClr val="000000"/>
              </a:solidFill>
              <a:latin typeface="Arial"/>
              <a:cs typeface="Arial"/>
              <a:sym typeface="Arial"/>
            </a:endParaRPr>
          </a:p>
          <a:p>
            <a:pPr marL="228594" indent="-126997" defTabSz="1219170">
              <a:buClr>
                <a:srgbClr val="000000"/>
              </a:buClr>
              <a:buSzPts val="1200"/>
            </a:pPr>
            <a:endParaRPr sz="1600" kern="0" dirty="0">
              <a:solidFill>
                <a:srgbClr val="000000"/>
              </a:solidFill>
              <a:latin typeface="Arial"/>
              <a:ea typeface="Arial"/>
              <a:cs typeface="Arial"/>
              <a:sym typeface="Arial"/>
            </a:endParaRPr>
          </a:p>
          <a:p>
            <a:pPr marL="228594" indent="-228594" defTabSz="1219170">
              <a:buClr>
                <a:srgbClr val="000000"/>
              </a:buClr>
              <a:buSzPts val="1200"/>
              <a:buFont typeface="Arial"/>
              <a:buChar char="•"/>
            </a:pPr>
            <a:r>
              <a:rPr lang="en-US" sz="1600" kern="0" dirty="0">
                <a:solidFill>
                  <a:srgbClr val="000000"/>
                </a:solidFill>
                <a:latin typeface="Arial"/>
                <a:ea typeface="Arial"/>
                <a:cs typeface="Arial"/>
                <a:sym typeface="Arial"/>
              </a:rPr>
              <a:t>We want to visually see who in this list of T2D patients has a mention of 3 different drugs, all beta-blockers, somewhere in their notes</a:t>
            </a:r>
            <a:endParaRPr sz="1867" kern="0" dirty="0">
              <a:solidFill>
                <a:srgbClr val="000000"/>
              </a:solidFill>
              <a:latin typeface="Arial"/>
              <a:cs typeface="Arial"/>
              <a:sym typeface="Arial"/>
            </a:endParaRPr>
          </a:p>
          <a:p>
            <a:pPr defTabSz="1219170">
              <a:buClr>
                <a:srgbClr val="000000"/>
              </a:buClr>
            </a:pPr>
            <a:endParaRPr sz="1600" kern="0" dirty="0">
              <a:solidFill>
                <a:srgbClr val="000000"/>
              </a:solidFill>
              <a:latin typeface="Arial"/>
              <a:ea typeface="Arial"/>
              <a:cs typeface="Arial"/>
              <a:sym typeface="Arial"/>
            </a:endParaRPr>
          </a:p>
          <a:p>
            <a:pPr marL="228594" indent="-228594" defTabSz="1219170">
              <a:buClr>
                <a:srgbClr val="000000"/>
              </a:buClr>
              <a:buSzPts val="1200"/>
              <a:buFont typeface="Arial"/>
              <a:buChar char="•"/>
            </a:pPr>
            <a:r>
              <a:rPr lang="en-US" sz="1600" b="1" kern="0" dirty="0">
                <a:solidFill>
                  <a:schemeClr val="accent5">
                    <a:lumMod val="60000"/>
                    <a:lumOff val="40000"/>
                  </a:schemeClr>
                </a:solidFill>
                <a:latin typeface="Arial"/>
                <a:ea typeface="Arial"/>
                <a:cs typeface="Arial"/>
                <a:sym typeface="Arial"/>
              </a:rPr>
              <a:t>When searching in a saved patient list, the search is done using logical OR</a:t>
            </a:r>
            <a:endParaRPr sz="1867" b="1" kern="0" dirty="0">
              <a:solidFill>
                <a:schemeClr val="accent5">
                  <a:lumMod val="60000"/>
                  <a:lumOff val="40000"/>
                </a:schemeClr>
              </a:solidFill>
              <a:latin typeface="Arial"/>
              <a:cs typeface="Arial"/>
              <a:sym typeface="Aria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667"/>
        <p:cNvGrpSpPr/>
        <p:nvPr/>
      </p:nvGrpSpPr>
      <p:grpSpPr>
        <a:xfrm>
          <a:off x="0" y="0"/>
          <a:ext cx="0" cy="0"/>
          <a:chOff x="0" y="0"/>
          <a:chExt cx="0" cy="0"/>
        </a:xfrm>
      </p:grpSpPr>
      <p:sp>
        <p:nvSpPr>
          <p:cNvPr id="668" name="Google Shape;668;p50"/>
          <p:cNvSpPr txBox="1">
            <a:spLocks noGrp="1"/>
          </p:cNvSpPr>
          <p:nvPr>
            <p:ph type="title"/>
          </p:nvPr>
        </p:nvSpPr>
        <p:spPr>
          <a:xfrm>
            <a:off x="730307" y="635156"/>
            <a:ext cx="9045261" cy="328360"/>
          </a:xfrm>
          <a:prstGeom prst="rect">
            <a:avLst/>
          </a:prstGeom>
          <a:noFill/>
          <a:ln>
            <a:noFill/>
          </a:ln>
        </p:spPr>
        <p:txBody>
          <a:bodyPr spcFirstLastPara="1" wrap="square" lIns="0" tIns="0" rIns="0" bIns="0" anchor="b" anchorCtr="0">
            <a:spAutoFit/>
          </a:bodyPr>
          <a:lstStyle/>
          <a:p>
            <a:r>
              <a:rPr lang="en-US" sz="2667"/>
              <a:t>EMERSE – Searching within a patient list</a:t>
            </a:r>
            <a:endParaRPr/>
          </a:p>
        </p:txBody>
      </p:sp>
      <p:sp>
        <p:nvSpPr>
          <p:cNvPr id="669" name="Google Shape;669;p50"/>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51</a:t>
            </a:fld>
            <a:endParaRPr kern="0"/>
          </a:p>
        </p:txBody>
      </p:sp>
      <p:sp>
        <p:nvSpPr>
          <p:cNvPr id="670" name="Google Shape;670;p50"/>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pic>
        <p:nvPicPr>
          <p:cNvPr id="671" name="Google Shape;671;p50"/>
          <p:cNvPicPr preferRelativeResize="0"/>
          <p:nvPr/>
        </p:nvPicPr>
        <p:blipFill rotWithShape="1">
          <a:blip r:embed="rId3">
            <a:alphaModFix/>
          </a:blip>
          <a:srcRect/>
          <a:stretch/>
        </p:blipFill>
        <p:spPr>
          <a:xfrm>
            <a:off x="7051763" y="1602986"/>
            <a:ext cx="4416092" cy="3827279"/>
          </a:xfrm>
          <a:prstGeom prst="rect">
            <a:avLst/>
          </a:prstGeom>
          <a:noFill/>
          <a:ln>
            <a:noFill/>
          </a:ln>
        </p:spPr>
      </p:pic>
      <p:sp>
        <p:nvSpPr>
          <p:cNvPr id="672" name="Google Shape;672;p50"/>
          <p:cNvSpPr txBox="1"/>
          <p:nvPr/>
        </p:nvSpPr>
        <p:spPr>
          <a:xfrm>
            <a:off x="515227" y="2492822"/>
            <a:ext cx="5800053" cy="2134312"/>
          </a:xfrm>
          <a:prstGeom prst="rect">
            <a:avLst/>
          </a:prstGeom>
          <a:solidFill>
            <a:schemeClr val="lt2"/>
          </a:solidFill>
          <a:ln w="9525" cap="flat" cmpd="sng">
            <a:solidFill>
              <a:srgbClr val="395E89"/>
            </a:solidFill>
            <a:prstDash val="solid"/>
            <a:round/>
            <a:headEnd type="none" w="sm" len="sm"/>
            <a:tailEnd type="none" w="sm" len="sm"/>
          </a:ln>
        </p:spPr>
        <p:txBody>
          <a:bodyPr spcFirstLastPara="1" wrap="square" lIns="121900" tIns="60933" rIns="121900" bIns="60933" anchor="t" anchorCtr="0">
            <a:spAutoFit/>
          </a:bodyPr>
          <a:lstStyle/>
          <a:p>
            <a:pPr defTabSz="1219170">
              <a:buClr>
                <a:srgbClr val="000000"/>
              </a:buClr>
              <a:buSzPts val="1400"/>
            </a:pPr>
            <a:r>
              <a:rPr lang="en-US" sz="1867" b="1" kern="0">
                <a:solidFill>
                  <a:srgbClr val="000000"/>
                </a:solidFill>
                <a:latin typeface="Calibri"/>
                <a:ea typeface="Calibri"/>
                <a:cs typeface="Calibri"/>
                <a:sym typeface="Calibri"/>
              </a:rPr>
              <a:t>Highlighting documents with mosaic view</a:t>
            </a:r>
            <a:endParaRPr sz="1867" b="1" kern="0">
              <a:solidFill>
                <a:srgbClr val="000000"/>
              </a:solidFill>
              <a:latin typeface="Calibri"/>
              <a:ea typeface="Calibri"/>
              <a:cs typeface="Calibri"/>
              <a:sym typeface="Calibri"/>
            </a:endParaRPr>
          </a:p>
          <a:p>
            <a:pPr defTabSz="1219170">
              <a:buClr>
                <a:srgbClr val="000000"/>
              </a:buClr>
              <a:buSzPts val="1400"/>
            </a:pPr>
            <a:endParaRPr sz="1867" kern="0">
              <a:solidFill>
                <a:srgbClr val="000000"/>
              </a:solidFill>
              <a:latin typeface="Calibri"/>
              <a:ea typeface="Calibri"/>
              <a:cs typeface="Calibri"/>
              <a:sym typeface="Calibri"/>
            </a:endParaRPr>
          </a:p>
          <a:p>
            <a:pPr marL="380990" indent="-380990" defTabSz="1219170">
              <a:buClr>
                <a:srgbClr val="000000"/>
              </a:buClr>
              <a:buSzPts val="1400"/>
              <a:buFont typeface="Arial"/>
              <a:buChar char="•"/>
            </a:pPr>
            <a:r>
              <a:rPr lang="en-US" sz="1867" kern="0">
                <a:solidFill>
                  <a:srgbClr val="000000"/>
                </a:solidFill>
                <a:latin typeface="Calibri"/>
                <a:ea typeface="Calibri"/>
                <a:cs typeface="Calibri"/>
                <a:sym typeface="Calibri"/>
              </a:rPr>
              <a:t>Allows view of T2D patients who have these drugs mentioned in their notes</a:t>
            </a:r>
            <a:endParaRPr sz="1867" kern="0">
              <a:solidFill>
                <a:srgbClr val="000000"/>
              </a:solidFill>
              <a:latin typeface="Arial"/>
              <a:cs typeface="Arial"/>
              <a:sym typeface="Arial"/>
            </a:endParaRPr>
          </a:p>
          <a:p>
            <a:pPr defTabSz="1219170">
              <a:buClr>
                <a:srgbClr val="000000"/>
              </a:buClr>
              <a:buSzPts val="1400"/>
            </a:pPr>
            <a:endParaRPr sz="1867" kern="0">
              <a:solidFill>
                <a:srgbClr val="000000"/>
              </a:solidFill>
              <a:latin typeface="Calibri"/>
              <a:ea typeface="Calibri"/>
              <a:cs typeface="Calibri"/>
              <a:sym typeface="Calibri"/>
            </a:endParaRPr>
          </a:p>
          <a:p>
            <a:pPr marL="380990" indent="-380990" defTabSz="1219170">
              <a:buClr>
                <a:srgbClr val="000000"/>
              </a:buClr>
              <a:buSzPts val="1400"/>
              <a:buFont typeface="Arial"/>
              <a:buChar char="•"/>
            </a:pPr>
            <a:r>
              <a:rPr lang="en-US" sz="1867" kern="0">
                <a:solidFill>
                  <a:srgbClr val="000000"/>
                </a:solidFill>
                <a:latin typeface="Calibri"/>
                <a:ea typeface="Calibri"/>
                <a:cs typeface="Calibri"/>
                <a:sym typeface="Calibri"/>
              </a:rPr>
              <a:t>Can quickly narrow down someone who might has more than one drug brand mentioned in their notes</a:t>
            </a:r>
            <a:endParaRPr sz="1867" kern="0">
              <a:solidFill>
                <a:srgbClr val="000000"/>
              </a:solidFill>
              <a:latin typeface="Arial"/>
              <a:cs typeface="Arial"/>
              <a:sym typeface="Aria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676"/>
        <p:cNvGrpSpPr/>
        <p:nvPr/>
      </p:nvGrpSpPr>
      <p:grpSpPr>
        <a:xfrm>
          <a:off x="0" y="0"/>
          <a:ext cx="0" cy="0"/>
          <a:chOff x="0" y="0"/>
          <a:chExt cx="0" cy="0"/>
        </a:xfrm>
      </p:grpSpPr>
      <p:sp>
        <p:nvSpPr>
          <p:cNvPr id="677" name="Google Shape;677;p51"/>
          <p:cNvSpPr txBox="1">
            <a:spLocks noGrp="1"/>
          </p:cNvSpPr>
          <p:nvPr>
            <p:ph type="title"/>
          </p:nvPr>
        </p:nvSpPr>
        <p:spPr>
          <a:xfrm>
            <a:off x="730307" y="635156"/>
            <a:ext cx="9045261" cy="328360"/>
          </a:xfrm>
          <a:prstGeom prst="rect">
            <a:avLst/>
          </a:prstGeom>
          <a:noFill/>
          <a:ln>
            <a:noFill/>
          </a:ln>
        </p:spPr>
        <p:txBody>
          <a:bodyPr spcFirstLastPara="1" wrap="square" lIns="0" tIns="0" rIns="0" bIns="0" anchor="b" anchorCtr="0">
            <a:spAutoFit/>
          </a:bodyPr>
          <a:lstStyle/>
          <a:p>
            <a:r>
              <a:rPr lang="en-US" sz="2667"/>
              <a:t>EMERSE – Searching all patients for Dx and Rx classes</a:t>
            </a:r>
            <a:endParaRPr/>
          </a:p>
        </p:txBody>
      </p:sp>
      <p:sp>
        <p:nvSpPr>
          <p:cNvPr id="678" name="Google Shape;678;p51"/>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52</a:t>
            </a:fld>
            <a:endParaRPr kern="0"/>
          </a:p>
        </p:txBody>
      </p:sp>
      <p:sp>
        <p:nvSpPr>
          <p:cNvPr id="679" name="Google Shape;679;p51"/>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pic>
        <p:nvPicPr>
          <p:cNvPr id="680" name="Google Shape;680;p51"/>
          <p:cNvPicPr preferRelativeResize="0"/>
          <p:nvPr/>
        </p:nvPicPr>
        <p:blipFill rotWithShape="1">
          <a:blip r:embed="rId3">
            <a:alphaModFix/>
          </a:blip>
          <a:srcRect/>
          <a:stretch/>
        </p:blipFill>
        <p:spPr>
          <a:xfrm>
            <a:off x="5049789" y="1719900"/>
            <a:ext cx="6969212" cy="3613665"/>
          </a:xfrm>
          <a:prstGeom prst="rect">
            <a:avLst/>
          </a:prstGeom>
          <a:noFill/>
          <a:ln>
            <a:noFill/>
          </a:ln>
        </p:spPr>
      </p:pic>
      <p:sp>
        <p:nvSpPr>
          <p:cNvPr id="681" name="Google Shape;681;p51"/>
          <p:cNvSpPr txBox="1"/>
          <p:nvPr/>
        </p:nvSpPr>
        <p:spPr>
          <a:xfrm>
            <a:off x="173001" y="1452650"/>
            <a:ext cx="4683831" cy="1600384"/>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121900" tIns="60933" rIns="121900" bIns="60933" anchor="t" anchorCtr="0">
            <a:spAutoFit/>
          </a:bodyPr>
          <a:lstStyle/>
          <a:p>
            <a:pPr defTabSz="1219170">
              <a:buClr>
                <a:srgbClr val="000000"/>
              </a:buClr>
            </a:pPr>
            <a:r>
              <a:rPr lang="en-US" sz="1600" b="1" kern="0">
                <a:solidFill>
                  <a:srgbClr val="000000"/>
                </a:solidFill>
                <a:latin typeface="Arial"/>
                <a:ea typeface="Arial"/>
                <a:cs typeface="Arial"/>
                <a:sym typeface="Arial"/>
              </a:rPr>
              <a:t>Who is taking different classes of drugs to control T2D?</a:t>
            </a:r>
            <a:endParaRPr sz="1867" kern="0">
              <a:solidFill>
                <a:srgbClr val="000000"/>
              </a:solidFill>
              <a:latin typeface="Arial"/>
              <a:cs typeface="Arial"/>
              <a:sym typeface="Arial"/>
            </a:endParaRPr>
          </a:p>
          <a:p>
            <a:pPr marL="228594" indent="-126997" defTabSz="1219170">
              <a:buClr>
                <a:srgbClr val="000000"/>
              </a:buClr>
              <a:buSzPts val="1200"/>
            </a:pPr>
            <a:endParaRPr sz="1600" kern="0">
              <a:solidFill>
                <a:srgbClr val="000000"/>
              </a:solidFill>
              <a:latin typeface="Arial"/>
              <a:ea typeface="Arial"/>
              <a:cs typeface="Arial"/>
              <a:sym typeface="Arial"/>
            </a:endParaRPr>
          </a:p>
          <a:p>
            <a:pPr marL="228594" indent="-228594" defTabSz="1219170">
              <a:buClr>
                <a:srgbClr val="000000"/>
              </a:buClr>
              <a:buSzPts val="1200"/>
              <a:buFont typeface="Arial"/>
              <a:buChar char="•"/>
            </a:pPr>
            <a:r>
              <a:rPr lang="en-US" sz="1600" kern="0">
                <a:solidFill>
                  <a:srgbClr val="000000"/>
                </a:solidFill>
                <a:latin typeface="Arial"/>
                <a:ea typeface="Arial"/>
                <a:cs typeface="Arial"/>
                <a:sym typeface="Arial"/>
              </a:rPr>
              <a:t>We want to visually see who in this list of T2D patients has a mention of 3 different drug classes mentioned in their same note</a:t>
            </a:r>
            <a:endParaRPr sz="1867" kern="0">
              <a:solidFill>
                <a:srgbClr val="000000"/>
              </a:solidFill>
              <a:latin typeface="Arial"/>
              <a:cs typeface="Arial"/>
              <a:sym typeface="Arial"/>
            </a:endParaRPr>
          </a:p>
        </p:txBody>
      </p:sp>
      <p:sp>
        <p:nvSpPr>
          <p:cNvPr id="682" name="Google Shape;682;p51"/>
          <p:cNvSpPr/>
          <p:nvPr/>
        </p:nvSpPr>
        <p:spPr>
          <a:xfrm>
            <a:off x="728186" y="3804914"/>
            <a:ext cx="3372495" cy="1600439"/>
          </a:xfrm>
          <a:prstGeom prst="ellipse">
            <a:avLst/>
          </a:prstGeom>
          <a:solidFill>
            <a:srgbClr val="D6B7FF"/>
          </a:solidFill>
          <a:ln>
            <a:noFill/>
          </a:ln>
        </p:spPr>
        <p:txBody>
          <a:bodyPr spcFirstLastPara="1" wrap="square" lIns="121900" tIns="121900" rIns="121900" bIns="121900" anchor="t" anchorCtr="0">
            <a:noAutofit/>
          </a:bodyPr>
          <a:lstStyle/>
          <a:p>
            <a:pPr algn="ctr" defTabSz="1219170">
              <a:buClr>
                <a:srgbClr val="000000"/>
              </a:buClr>
            </a:pPr>
            <a:r>
              <a:rPr lang="en-US" sz="1600" kern="0">
                <a:solidFill>
                  <a:srgbClr val="000000"/>
                </a:solidFill>
                <a:latin typeface="Roboto"/>
                <a:ea typeface="Roboto"/>
                <a:cs typeface="Roboto"/>
                <a:sym typeface="Roboto"/>
              </a:rPr>
              <a:t>Results returned</a:t>
            </a:r>
            <a:endParaRPr sz="1867" kern="0">
              <a:solidFill>
                <a:srgbClr val="000000"/>
              </a:solidFill>
              <a:latin typeface="Arial"/>
              <a:cs typeface="Arial"/>
              <a:sym typeface="Arial"/>
            </a:endParaRPr>
          </a:p>
          <a:p>
            <a:pPr algn="ctr" defTabSz="1219170">
              <a:buClr>
                <a:srgbClr val="000000"/>
              </a:buClr>
            </a:pPr>
            <a:r>
              <a:rPr lang="en-US" sz="1600" kern="0">
                <a:solidFill>
                  <a:srgbClr val="000000"/>
                </a:solidFill>
                <a:latin typeface="Roboto"/>
                <a:ea typeface="Roboto"/>
                <a:cs typeface="Roboto"/>
                <a:sym typeface="Roboto"/>
              </a:rPr>
              <a:t>in less than 3 seconds</a:t>
            </a:r>
            <a:endParaRPr sz="1867" kern="0">
              <a:solidFill>
                <a:srgbClr val="000000"/>
              </a:solidFill>
              <a:latin typeface="Arial"/>
              <a:cs typeface="Arial"/>
              <a:sym typeface="Arial"/>
            </a:endParaRPr>
          </a:p>
          <a:p>
            <a:pPr algn="ctr" defTabSz="1219170">
              <a:buClr>
                <a:srgbClr val="000000"/>
              </a:buClr>
            </a:pPr>
            <a:endParaRPr sz="533" kern="0">
              <a:solidFill>
                <a:srgbClr val="000000"/>
              </a:solidFill>
              <a:latin typeface="Roboto"/>
              <a:ea typeface="Roboto"/>
              <a:cs typeface="Roboto"/>
              <a:sym typeface="Roboto"/>
            </a:endParaRPr>
          </a:p>
          <a:p>
            <a:pPr algn="ctr" defTabSz="1219170">
              <a:buClr>
                <a:srgbClr val="000000"/>
              </a:buClr>
            </a:pPr>
            <a:r>
              <a:rPr lang="en-US" sz="1600" kern="0">
                <a:solidFill>
                  <a:srgbClr val="000000"/>
                </a:solidFill>
                <a:latin typeface="Roboto"/>
                <a:ea typeface="Roboto"/>
                <a:cs typeface="Roboto"/>
                <a:sym typeface="Roboto"/>
              </a:rPr>
              <a:t> 345 terms searched simultaneously</a:t>
            </a:r>
            <a:endParaRPr sz="1867" kern="0">
              <a:solidFill>
                <a:srgbClr val="000000"/>
              </a:solidFill>
              <a:latin typeface="Arial"/>
              <a:cs typeface="Arial"/>
              <a:sym typeface="Aria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686"/>
        <p:cNvGrpSpPr/>
        <p:nvPr/>
      </p:nvGrpSpPr>
      <p:grpSpPr>
        <a:xfrm>
          <a:off x="0" y="0"/>
          <a:ext cx="0" cy="0"/>
          <a:chOff x="0" y="0"/>
          <a:chExt cx="0" cy="0"/>
        </a:xfrm>
      </p:grpSpPr>
      <p:sp>
        <p:nvSpPr>
          <p:cNvPr id="687" name="Google Shape;687;p52"/>
          <p:cNvSpPr txBox="1">
            <a:spLocks noGrp="1"/>
          </p:cNvSpPr>
          <p:nvPr>
            <p:ph type="title"/>
          </p:nvPr>
        </p:nvSpPr>
        <p:spPr>
          <a:xfrm>
            <a:off x="730307" y="569562"/>
            <a:ext cx="9045261" cy="393954"/>
          </a:xfrm>
          <a:prstGeom prst="rect">
            <a:avLst/>
          </a:prstGeom>
          <a:noFill/>
          <a:ln>
            <a:noFill/>
          </a:ln>
        </p:spPr>
        <p:txBody>
          <a:bodyPr spcFirstLastPara="1" wrap="square" lIns="0" tIns="0" rIns="0" bIns="0" anchor="b" anchorCtr="0">
            <a:spAutoFit/>
          </a:bodyPr>
          <a:lstStyle/>
          <a:p>
            <a:r>
              <a:rPr lang="en-US" sz="3200" dirty="0"/>
              <a:t>EMERSE – Searching within a patient list</a:t>
            </a:r>
            <a:endParaRPr dirty="0"/>
          </a:p>
        </p:txBody>
      </p:sp>
      <p:sp>
        <p:nvSpPr>
          <p:cNvPr id="688" name="Google Shape;688;p52"/>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53</a:t>
            </a:fld>
            <a:endParaRPr kern="0"/>
          </a:p>
        </p:txBody>
      </p:sp>
      <p:sp>
        <p:nvSpPr>
          <p:cNvPr id="689" name="Google Shape;689;p52"/>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pic>
        <p:nvPicPr>
          <p:cNvPr id="690" name="Google Shape;690;p52"/>
          <p:cNvPicPr preferRelativeResize="0"/>
          <p:nvPr/>
        </p:nvPicPr>
        <p:blipFill rotWithShape="1">
          <a:blip r:embed="rId3">
            <a:alphaModFix/>
          </a:blip>
          <a:srcRect/>
          <a:stretch/>
        </p:blipFill>
        <p:spPr>
          <a:xfrm>
            <a:off x="5497825" y="1413605"/>
            <a:ext cx="6024180" cy="4489393"/>
          </a:xfrm>
          <a:prstGeom prst="rect">
            <a:avLst/>
          </a:prstGeom>
          <a:noFill/>
          <a:ln>
            <a:noFill/>
          </a:ln>
        </p:spPr>
      </p:pic>
      <p:sp>
        <p:nvSpPr>
          <p:cNvPr id="691" name="Google Shape;691;p52"/>
          <p:cNvSpPr txBox="1"/>
          <p:nvPr/>
        </p:nvSpPr>
        <p:spPr>
          <a:xfrm>
            <a:off x="370354" y="2363759"/>
            <a:ext cx="4453820" cy="2831490"/>
          </a:xfrm>
          <a:prstGeom prst="rect">
            <a:avLst/>
          </a:prstGeom>
          <a:solidFill>
            <a:schemeClr val="lt2"/>
          </a:solidFill>
          <a:ln w="9525" cap="flat" cmpd="sng">
            <a:solidFill>
              <a:srgbClr val="395E89"/>
            </a:solidFill>
            <a:prstDash val="solid"/>
            <a:round/>
            <a:headEnd type="none" w="sm" len="sm"/>
            <a:tailEnd type="none" w="sm" len="sm"/>
          </a:ln>
        </p:spPr>
        <p:txBody>
          <a:bodyPr spcFirstLastPara="1" wrap="square" lIns="121900" tIns="60933" rIns="121900" bIns="60933" anchor="t" anchorCtr="0">
            <a:spAutoFit/>
          </a:bodyPr>
          <a:lstStyle/>
          <a:p>
            <a:pPr defTabSz="1219170">
              <a:buClr>
                <a:srgbClr val="000000"/>
              </a:buClr>
              <a:buSzPts val="1200"/>
            </a:pPr>
            <a:r>
              <a:rPr lang="en-US" sz="1600" b="1" kern="0" dirty="0">
                <a:solidFill>
                  <a:srgbClr val="000000"/>
                </a:solidFill>
                <a:latin typeface="Calibri"/>
                <a:ea typeface="Calibri"/>
                <a:cs typeface="Calibri"/>
                <a:sym typeface="Calibri"/>
              </a:rPr>
              <a:t>Breast Cancer</a:t>
            </a:r>
            <a:endParaRPr sz="1867" kern="0" dirty="0">
              <a:solidFill>
                <a:srgbClr val="000000"/>
              </a:solidFill>
              <a:latin typeface="Arial"/>
              <a:cs typeface="Arial"/>
              <a:sym typeface="Arial"/>
            </a:endParaRPr>
          </a:p>
          <a:p>
            <a:pPr defTabSz="1219170">
              <a:buClr>
                <a:srgbClr val="000000"/>
              </a:buClr>
              <a:buSzPts val="1200"/>
            </a:pPr>
            <a:endParaRPr sz="1600" kern="0" dirty="0">
              <a:solidFill>
                <a:srgbClr val="000000"/>
              </a:solidFill>
              <a:latin typeface="Calibri"/>
              <a:ea typeface="Calibri"/>
              <a:cs typeface="Calibri"/>
              <a:sym typeface="Calibri"/>
            </a:endParaRPr>
          </a:p>
          <a:p>
            <a:pPr marL="380990" indent="-380990" defTabSz="1219170">
              <a:buClr>
                <a:srgbClr val="000000"/>
              </a:buClr>
              <a:buSzPts val="1200"/>
              <a:buFont typeface="Arial"/>
              <a:buChar char="•"/>
            </a:pPr>
            <a:r>
              <a:rPr lang="en-US" sz="1600" kern="0" dirty="0">
                <a:solidFill>
                  <a:srgbClr val="000000"/>
                </a:solidFill>
                <a:latin typeface="Calibri"/>
                <a:ea typeface="Calibri"/>
                <a:cs typeface="Calibri"/>
                <a:sym typeface="Calibri"/>
              </a:rPr>
              <a:t>This example shows visually how many patients had a mention of breast cancer and the various stages in their notes</a:t>
            </a:r>
            <a:endParaRPr sz="1867" kern="0" dirty="0">
              <a:solidFill>
                <a:srgbClr val="000000"/>
              </a:solidFill>
              <a:latin typeface="Arial"/>
              <a:cs typeface="Arial"/>
              <a:sym typeface="Arial"/>
            </a:endParaRPr>
          </a:p>
          <a:p>
            <a:pPr marL="380990" indent="-279393" defTabSz="1219170">
              <a:buClr>
                <a:srgbClr val="000000"/>
              </a:buClr>
              <a:buSzPts val="1200"/>
            </a:pPr>
            <a:endParaRPr sz="1600" kern="0" dirty="0">
              <a:solidFill>
                <a:srgbClr val="000000"/>
              </a:solidFill>
              <a:latin typeface="Calibri"/>
              <a:ea typeface="Calibri"/>
              <a:cs typeface="Calibri"/>
              <a:sym typeface="Calibri"/>
            </a:endParaRPr>
          </a:p>
          <a:p>
            <a:pPr marL="380990" indent="-380990" defTabSz="1219170">
              <a:buClr>
                <a:srgbClr val="000000"/>
              </a:buClr>
              <a:buSzPts val="1200"/>
              <a:buFont typeface="Arial"/>
              <a:buChar char="•"/>
            </a:pPr>
            <a:r>
              <a:rPr lang="en-US" sz="1600" kern="0" dirty="0">
                <a:solidFill>
                  <a:srgbClr val="000000"/>
                </a:solidFill>
                <a:latin typeface="Calibri"/>
                <a:ea typeface="Calibri"/>
                <a:cs typeface="Calibri"/>
                <a:sym typeface="Calibri"/>
              </a:rPr>
              <a:t>The search quickly shows which patients match all 5 of the search criteria in our existing list the initial search was simply “breast cancer”</a:t>
            </a:r>
            <a:endParaRPr sz="1600" kern="0" dirty="0">
              <a:solidFill>
                <a:srgbClr val="000000"/>
              </a:solidFill>
              <a:latin typeface="Calibri"/>
              <a:ea typeface="Calibri"/>
              <a:cs typeface="Calibri"/>
              <a:sym typeface="Calibri"/>
            </a:endParaRPr>
          </a:p>
          <a:p>
            <a:pPr defTabSz="1219170">
              <a:buClr>
                <a:srgbClr val="000000"/>
              </a:buClr>
            </a:pPr>
            <a:endParaRPr sz="1600" kern="0" dirty="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695"/>
        <p:cNvGrpSpPr/>
        <p:nvPr/>
      </p:nvGrpSpPr>
      <p:grpSpPr>
        <a:xfrm>
          <a:off x="0" y="0"/>
          <a:ext cx="0" cy="0"/>
          <a:chOff x="0" y="0"/>
          <a:chExt cx="0" cy="0"/>
        </a:xfrm>
      </p:grpSpPr>
      <p:sp>
        <p:nvSpPr>
          <p:cNvPr id="696" name="Google Shape;696;p53"/>
          <p:cNvSpPr txBox="1">
            <a:spLocks noGrp="1"/>
          </p:cNvSpPr>
          <p:nvPr>
            <p:ph type="title"/>
          </p:nvPr>
        </p:nvSpPr>
        <p:spPr>
          <a:xfrm>
            <a:off x="730307" y="635156"/>
            <a:ext cx="9045261" cy="328360"/>
          </a:xfrm>
          <a:prstGeom prst="rect">
            <a:avLst/>
          </a:prstGeom>
          <a:noFill/>
          <a:ln>
            <a:noFill/>
          </a:ln>
        </p:spPr>
        <p:txBody>
          <a:bodyPr spcFirstLastPara="1" wrap="square" lIns="0" tIns="0" rIns="0" bIns="0" anchor="b" anchorCtr="0">
            <a:spAutoFit/>
          </a:bodyPr>
          <a:lstStyle/>
          <a:p>
            <a:r>
              <a:rPr lang="en-US" sz="2667"/>
              <a:t>EMERSE – Searching within a patient list</a:t>
            </a:r>
            <a:endParaRPr/>
          </a:p>
        </p:txBody>
      </p:sp>
      <p:sp>
        <p:nvSpPr>
          <p:cNvPr id="697" name="Google Shape;697;p53"/>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54</a:t>
            </a:fld>
            <a:endParaRPr kern="0"/>
          </a:p>
        </p:txBody>
      </p:sp>
      <p:sp>
        <p:nvSpPr>
          <p:cNvPr id="698" name="Google Shape;698;p53"/>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pic>
        <p:nvPicPr>
          <p:cNvPr id="699" name="Google Shape;699;p53"/>
          <p:cNvPicPr preferRelativeResize="0"/>
          <p:nvPr/>
        </p:nvPicPr>
        <p:blipFill rotWithShape="1">
          <a:blip r:embed="rId3">
            <a:alphaModFix/>
          </a:blip>
          <a:srcRect/>
          <a:stretch/>
        </p:blipFill>
        <p:spPr>
          <a:xfrm>
            <a:off x="5903033" y="1385763"/>
            <a:ext cx="5094051" cy="4503604"/>
          </a:xfrm>
          <a:prstGeom prst="rect">
            <a:avLst/>
          </a:prstGeom>
          <a:noFill/>
          <a:ln>
            <a:noFill/>
          </a:ln>
        </p:spPr>
      </p:pic>
      <p:sp>
        <p:nvSpPr>
          <p:cNvPr id="700" name="Google Shape;700;p53"/>
          <p:cNvSpPr txBox="1"/>
          <p:nvPr/>
        </p:nvSpPr>
        <p:spPr>
          <a:xfrm>
            <a:off x="370354" y="1890118"/>
            <a:ext cx="4453820" cy="3323932"/>
          </a:xfrm>
          <a:prstGeom prst="rect">
            <a:avLst/>
          </a:prstGeom>
          <a:solidFill>
            <a:schemeClr val="lt2"/>
          </a:solidFill>
          <a:ln w="9525" cap="flat" cmpd="sng">
            <a:solidFill>
              <a:srgbClr val="395E89"/>
            </a:solidFill>
            <a:prstDash val="solid"/>
            <a:round/>
            <a:headEnd type="none" w="sm" len="sm"/>
            <a:tailEnd type="none" w="sm" len="sm"/>
          </a:ln>
        </p:spPr>
        <p:txBody>
          <a:bodyPr spcFirstLastPara="1" wrap="square" lIns="121900" tIns="60933" rIns="121900" bIns="60933" anchor="t" anchorCtr="0">
            <a:spAutoFit/>
          </a:bodyPr>
          <a:lstStyle/>
          <a:p>
            <a:pPr defTabSz="1219170">
              <a:buClr>
                <a:srgbClr val="000000"/>
              </a:buClr>
              <a:buSzPts val="1200"/>
            </a:pPr>
            <a:r>
              <a:rPr lang="en-US" sz="1600" b="1" kern="0">
                <a:solidFill>
                  <a:srgbClr val="000000"/>
                </a:solidFill>
                <a:latin typeface="Calibri"/>
                <a:ea typeface="Calibri"/>
                <a:cs typeface="Calibri"/>
                <a:sym typeface="Calibri"/>
              </a:rPr>
              <a:t>Breast Cancer</a:t>
            </a:r>
            <a:endParaRPr sz="1867" kern="0">
              <a:solidFill>
                <a:srgbClr val="000000"/>
              </a:solidFill>
              <a:latin typeface="Arial"/>
              <a:cs typeface="Arial"/>
              <a:sym typeface="Arial"/>
            </a:endParaRPr>
          </a:p>
          <a:p>
            <a:pPr defTabSz="1219170">
              <a:buClr>
                <a:srgbClr val="000000"/>
              </a:buClr>
              <a:buSzPts val="1200"/>
            </a:pPr>
            <a:endParaRPr sz="1600" kern="0">
              <a:solidFill>
                <a:srgbClr val="000000"/>
              </a:solidFill>
              <a:latin typeface="Calibri"/>
              <a:ea typeface="Calibri"/>
              <a:cs typeface="Calibri"/>
              <a:sym typeface="Calibri"/>
            </a:endParaRPr>
          </a:p>
          <a:p>
            <a:pPr marL="380990" indent="-380990" defTabSz="1219170">
              <a:buClr>
                <a:srgbClr val="000000"/>
              </a:buClr>
              <a:buSzPts val="1200"/>
              <a:buFont typeface="Arial"/>
              <a:buChar char="•"/>
            </a:pPr>
            <a:r>
              <a:rPr lang="en-US" sz="1600" kern="0">
                <a:solidFill>
                  <a:srgbClr val="000000"/>
                </a:solidFill>
                <a:latin typeface="Calibri"/>
                <a:ea typeface="Calibri"/>
                <a:cs typeface="Calibri"/>
                <a:sym typeface="Calibri"/>
              </a:rPr>
              <a:t>We implicitly know that this patient has a mention of stages 1 through 4 mentioned in his/her notes</a:t>
            </a:r>
            <a:endParaRPr sz="1867" kern="0">
              <a:solidFill>
                <a:srgbClr val="000000"/>
              </a:solidFill>
              <a:latin typeface="Arial"/>
              <a:cs typeface="Arial"/>
              <a:sym typeface="Arial"/>
            </a:endParaRPr>
          </a:p>
          <a:p>
            <a:pPr marL="380990" indent="-279393" defTabSz="1219170">
              <a:buClr>
                <a:srgbClr val="000000"/>
              </a:buClr>
              <a:buSzPts val="1200"/>
            </a:pPr>
            <a:endParaRPr sz="1600" kern="0">
              <a:solidFill>
                <a:srgbClr val="000000"/>
              </a:solidFill>
              <a:latin typeface="Calibri"/>
              <a:ea typeface="Calibri"/>
              <a:cs typeface="Calibri"/>
              <a:sym typeface="Calibri"/>
            </a:endParaRPr>
          </a:p>
          <a:p>
            <a:pPr marL="380990" indent="-380990" defTabSz="1219170">
              <a:buClr>
                <a:srgbClr val="000000"/>
              </a:buClr>
              <a:buSzPts val="1200"/>
              <a:buFont typeface="Arial"/>
              <a:buChar char="•"/>
            </a:pPr>
            <a:r>
              <a:rPr lang="en-US" sz="1600" kern="0">
                <a:solidFill>
                  <a:srgbClr val="000000"/>
                </a:solidFill>
                <a:latin typeface="Calibri"/>
                <a:ea typeface="Calibri"/>
                <a:cs typeface="Calibri"/>
                <a:sym typeface="Calibri"/>
              </a:rPr>
              <a:t>Now we can look to see if it was related to cancer or some other disease</a:t>
            </a:r>
            <a:endParaRPr sz="1867" kern="0">
              <a:solidFill>
                <a:srgbClr val="000000"/>
              </a:solidFill>
              <a:latin typeface="Arial"/>
              <a:cs typeface="Arial"/>
              <a:sym typeface="Arial"/>
            </a:endParaRPr>
          </a:p>
          <a:p>
            <a:pPr marL="380990" indent="-279393" defTabSz="1219170">
              <a:buClr>
                <a:srgbClr val="000000"/>
              </a:buClr>
              <a:buSzPts val="1200"/>
            </a:pPr>
            <a:endParaRPr sz="1600" kern="0">
              <a:solidFill>
                <a:srgbClr val="000000"/>
              </a:solidFill>
              <a:latin typeface="Calibri"/>
              <a:ea typeface="Calibri"/>
              <a:cs typeface="Calibri"/>
              <a:sym typeface="Calibri"/>
            </a:endParaRPr>
          </a:p>
          <a:p>
            <a:pPr marL="380990" indent="-380990" defTabSz="1219170">
              <a:buClr>
                <a:srgbClr val="000000"/>
              </a:buClr>
              <a:buSzPts val="1200"/>
              <a:buFont typeface="Arial"/>
              <a:buChar char="•"/>
            </a:pPr>
            <a:r>
              <a:rPr lang="en-US" sz="1600" kern="0">
                <a:solidFill>
                  <a:srgbClr val="000000"/>
                </a:solidFill>
                <a:latin typeface="Calibri"/>
                <a:ea typeface="Calibri"/>
                <a:cs typeface="Calibri"/>
                <a:sym typeface="Calibri"/>
              </a:rPr>
              <a:t>Can add terms to exclude and do another search within this list</a:t>
            </a:r>
            <a:endParaRPr sz="1867" kern="0">
              <a:solidFill>
                <a:srgbClr val="000000"/>
              </a:solidFill>
              <a:latin typeface="Arial"/>
              <a:cs typeface="Arial"/>
              <a:sym typeface="Arial"/>
            </a:endParaRPr>
          </a:p>
          <a:p>
            <a:pPr marL="380990" indent="-279393" defTabSz="1219170">
              <a:buClr>
                <a:srgbClr val="000000"/>
              </a:buClr>
              <a:buSzPts val="1200"/>
            </a:pPr>
            <a:endParaRPr sz="1600" kern="0">
              <a:solidFill>
                <a:srgbClr val="000000"/>
              </a:solidFill>
              <a:latin typeface="Calibri"/>
              <a:ea typeface="Calibri"/>
              <a:cs typeface="Calibri"/>
              <a:sym typeface="Calibri"/>
            </a:endParaRPr>
          </a:p>
          <a:p>
            <a:pPr marL="380990" indent="-380990" defTabSz="1219170">
              <a:buClr>
                <a:srgbClr val="000000"/>
              </a:buClr>
              <a:buSzPts val="1200"/>
              <a:buFont typeface="Arial"/>
              <a:buChar char="•"/>
            </a:pPr>
            <a:r>
              <a:rPr lang="en-US" sz="1600" kern="0">
                <a:solidFill>
                  <a:srgbClr val="000000"/>
                </a:solidFill>
                <a:latin typeface="Calibri"/>
                <a:ea typeface="Calibri"/>
                <a:cs typeface="Calibri"/>
                <a:sym typeface="Calibri"/>
              </a:rPr>
              <a:t>We can tag matches and save as a new list</a:t>
            </a:r>
            <a:endParaRPr sz="1867" kern="0">
              <a:solidFill>
                <a:srgbClr val="000000"/>
              </a:solidFill>
              <a:latin typeface="Arial"/>
              <a:cs typeface="Arial"/>
              <a:sym typeface="Aria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EF7CF6C-E838-6E2B-3B9F-54349E14358A}"/>
              </a:ext>
            </a:extLst>
          </p:cNvPr>
          <p:cNvGrpSpPr/>
          <p:nvPr/>
        </p:nvGrpSpPr>
        <p:grpSpPr>
          <a:xfrm>
            <a:off x="3165372" y="592627"/>
            <a:ext cx="5652910" cy="5672745"/>
            <a:chOff x="2527069" y="508073"/>
            <a:chExt cx="6552470" cy="6575461"/>
          </a:xfrm>
        </p:grpSpPr>
        <p:pic>
          <p:nvPicPr>
            <p:cNvPr id="3" name="Picture 2">
              <a:extLst>
                <a:ext uri="{FF2B5EF4-FFF2-40B4-BE49-F238E27FC236}">
                  <a16:creationId xmlns:a16="http://schemas.microsoft.com/office/drawing/2014/main" id="{DFDC17D5-1569-7A80-A91B-55EE9B71A127}"/>
                </a:ext>
              </a:extLst>
            </p:cNvPr>
            <p:cNvPicPr>
              <a:picLocks noChangeAspect="1"/>
            </p:cNvPicPr>
            <p:nvPr/>
          </p:nvPicPr>
          <p:blipFill>
            <a:blip r:embed="rId2"/>
            <a:stretch>
              <a:fillRect/>
            </a:stretch>
          </p:blipFill>
          <p:spPr>
            <a:xfrm>
              <a:off x="2527069" y="508073"/>
              <a:ext cx="6552470" cy="6575461"/>
            </a:xfrm>
            <a:prstGeom prst="rect">
              <a:avLst/>
            </a:prstGeom>
          </p:spPr>
        </p:pic>
        <p:sp>
          <p:nvSpPr>
            <p:cNvPr id="4" name="Rectangle 3">
              <a:extLst>
                <a:ext uri="{FF2B5EF4-FFF2-40B4-BE49-F238E27FC236}">
                  <a16:creationId xmlns:a16="http://schemas.microsoft.com/office/drawing/2014/main" id="{0696B9DB-10B0-520C-376B-D039536AD1E9}"/>
                </a:ext>
              </a:extLst>
            </p:cNvPr>
            <p:cNvSpPr/>
            <p:nvPr/>
          </p:nvSpPr>
          <p:spPr>
            <a:xfrm>
              <a:off x="4437776" y="1560352"/>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A4F4026-7F71-BC9F-59E9-B3766B286AFF}"/>
                </a:ext>
              </a:extLst>
            </p:cNvPr>
            <p:cNvSpPr/>
            <p:nvPr/>
          </p:nvSpPr>
          <p:spPr>
            <a:xfrm>
              <a:off x="5781414" y="1570139"/>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321133E-1487-4160-12D7-0D02DD933746}"/>
                </a:ext>
              </a:extLst>
            </p:cNvPr>
            <p:cNvSpPr/>
            <p:nvPr/>
          </p:nvSpPr>
          <p:spPr>
            <a:xfrm>
              <a:off x="7276054" y="1596704"/>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16C6A7-9C1F-DF05-3944-9088707CA566}"/>
                </a:ext>
              </a:extLst>
            </p:cNvPr>
            <p:cNvSpPr/>
            <p:nvPr/>
          </p:nvSpPr>
          <p:spPr>
            <a:xfrm>
              <a:off x="7428454" y="1791049"/>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7D4663-8C97-1EBE-2F62-8645AC57978C}"/>
                </a:ext>
              </a:extLst>
            </p:cNvPr>
            <p:cNvSpPr/>
            <p:nvPr/>
          </p:nvSpPr>
          <p:spPr>
            <a:xfrm>
              <a:off x="3646417" y="1791049"/>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63233A6-DAAF-84EF-774E-8D26C643C8F9}"/>
                </a:ext>
              </a:extLst>
            </p:cNvPr>
            <p:cNvSpPr/>
            <p:nvPr/>
          </p:nvSpPr>
          <p:spPr>
            <a:xfrm>
              <a:off x="4222461" y="2072080"/>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CC1267F-2896-5B7A-2A50-DFBEE2B8D958}"/>
                </a:ext>
              </a:extLst>
            </p:cNvPr>
            <p:cNvSpPr/>
            <p:nvPr/>
          </p:nvSpPr>
          <p:spPr>
            <a:xfrm>
              <a:off x="6258190" y="2072080"/>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07B57B4-1A5F-EA0C-3A8B-3690CC84A256}"/>
                </a:ext>
              </a:extLst>
            </p:cNvPr>
            <p:cNvSpPr/>
            <p:nvPr/>
          </p:nvSpPr>
          <p:spPr>
            <a:xfrm>
              <a:off x="7439642" y="2283203"/>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95BA43-CC6E-C39B-EDBE-B26E196555D8}"/>
                </a:ext>
              </a:extLst>
            </p:cNvPr>
            <p:cNvSpPr/>
            <p:nvPr/>
          </p:nvSpPr>
          <p:spPr>
            <a:xfrm>
              <a:off x="4868708" y="2327944"/>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5D42E83-E388-95A2-E53F-25159424CF68}"/>
                </a:ext>
              </a:extLst>
            </p:cNvPr>
            <p:cNvSpPr/>
            <p:nvPr/>
          </p:nvSpPr>
          <p:spPr>
            <a:xfrm>
              <a:off x="3889698" y="2554447"/>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701164B-FA7A-790C-BE13-3D004BB60C0A}"/>
                </a:ext>
              </a:extLst>
            </p:cNvPr>
            <p:cNvSpPr/>
            <p:nvPr/>
          </p:nvSpPr>
          <p:spPr>
            <a:xfrm>
              <a:off x="5560023" y="2554447"/>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9AA719C-1E4B-B691-191A-F937BC1779F5}"/>
                </a:ext>
              </a:extLst>
            </p:cNvPr>
            <p:cNvSpPr/>
            <p:nvPr/>
          </p:nvSpPr>
          <p:spPr>
            <a:xfrm>
              <a:off x="7481587" y="2554447"/>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82C78F5-0F39-6CDB-C0DB-E4868618A8DE}"/>
                </a:ext>
              </a:extLst>
            </p:cNvPr>
            <p:cNvSpPr/>
            <p:nvPr/>
          </p:nvSpPr>
          <p:spPr>
            <a:xfrm>
              <a:off x="4990348" y="2810311"/>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1C26053-3C9C-ADE0-D4B6-2320D49EA575}"/>
                </a:ext>
              </a:extLst>
            </p:cNvPr>
            <p:cNvSpPr/>
            <p:nvPr/>
          </p:nvSpPr>
          <p:spPr>
            <a:xfrm>
              <a:off x="6258190" y="2778153"/>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A725AC7-87DC-DDFF-0321-0310E9C302C0}"/>
                </a:ext>
              </a:extLst>
            </p:cNvPr>
            <p:cNvSpPr/>
            <p:nvPr/>
          </p:nvSpPr>
          <p:spPr>
            <a:xfrm>
              <a:off x="7838116" y="2787940"/>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0B7B7A0-B557-721F-3339-3B7B250D4F32}"/>
                </a:ext>
              </a:extLst>
            </p:cNvPr>
            <p:cNvSpPr/>
            <p:nvPr/>
          </p:nvSpPr>
          <p:spPr>
            <a:xfrm>
              <a:off x="4009169" y="3049398"/>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CD8A33E-05EA-4E2A-0090-E17C33AF5736}"/>
                </a:ext>
              </a:extLst>
            </p:cNvPr>
            <p:cNvSpPr/>
            <p:nvPr/>
          </p:nvSpPr>
          <p:spPr>
            <a:xfrm>
              <a:off x="5735950" y="3049398"/>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4340874-5822-2988-9E41-5E3B2754BD6A}"/>
                </a:ext>
              </a:extLst>
            </p:cNvPr>
            <p:cNvSpPr/>
            <p:nvPr/>
          </p:nvSpPr>
          <p:spPr>
            <a:xfrm>
              <a:off x="7410543" y="3074025"/>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4E41085-0ABC-1456-FB6E-D0CFD084A046}"/>
                </a:ext>
              </a:extLst>
            </p:cNvPr>
            <p:cNvSpPr/>
            <p:nvPr/>
          </p:nvSpPr>
          <p:spPr>
            <a:xfrm>
              <a:off x="3889698" y="3273318"/>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385F613-E9EE-CA07-8341-B441B3D7C9AB}"/>
                </a:ext>
              </a:extLst>
            </p:cNvPr>
            <p:cNvSpPr/>
            <p:nvPr/>
          </p:nvSpPr>
          <p:spPr>
            <a:xfrm>
              <a:off x="5654183" y="3294776"/>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0DE3A0F-3213-1A4F-2AEA-8C24D17A8699}"/>
                </a:ext>
              </a:extLst>
            </p:cNvPr>
            <p:cNvSpPr/>
            <p:nvPr/>
          </p:nvSpPr>
          <p:spPr>
            <a:xfrm>
              <a:off x="7366939" y="3289183"/>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DF5679B-031C-8AC0-419A-0B93995BA5A4}"/>
                </a:ext>
              </a:extLst>
            </p:cNvPr>
            <p:cNvSpPr/>
            <p:nvPr/>
          </p:nvSpPr>
          <p:spPr>
            <a:xfrm>
              <a:off x="4251825" y="3540155"/>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8C1E9CC-9424-F5EF-2901-8A348CC8B27A}"/>
                </a:ext>
              </a:extLst>
            </p:cNvPr>
            <p:cNvSpPr/>
            <p:nvPr/>
          </p:nvSpPr>
          <p:spPr>
            <a:xfrm>
              <a:off x="6379830" y="3540155"/>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BE4A04D-49EE-6FDE-3164-D29ECDE771B9}"/>
                </a:ext>
              </a:extLst>
            </p:cNvPr>
            <p:cNvSpPr/>
            <p:nvPr/>
          </p:nvSpPr>
          <p:spPr>
            <a:xfrm>
              <a:off x="7329452" y="3552601"/>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A5F8390-99D9-FDF1-8251-8B57C9F3F0A9}"/>
                </a:ext>
              </a:extLst>
            </p:cNvPr>
            <p:cNvSpPr/>
            <p:nvPr/>
          </p:nvSpPr>
          <p:spPr>
            <a:xfrm>
              <a:off x="7428454" y="1749104"/>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1BBA9C8-2AB3-4598-928B-A2FBE9CDA00F}"/>
                </a:ext>
              </a:extLst>
            </p:cNvPr>
            <p:cNvSpPr/>
            <p:nvPr/>
          </p:nvSpPr>
          <p:spPr>
            <a:xfrm>
              <a:off x="4115436" y="4015852"/>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38CEEB5-B633-B433-19C9-04F8DF39AFA5}"/>
                </a:ext>
              </a:extLst>
            </p:cNvPr>
            <p:cNvSpPr/>
            <p:nvPr/>
          </p:nvSpPr>
          <p:spPr>
            <a:xfrm>
              <a:off x="5560508" y="1830117"/>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B43E7D9-F055-5ED3-83BC-A072258784E2}"/>
                </a:ext>
              </a:extLst>
            </p:cNvPr>
            <p:cNvSpPr/>
            <p:nvPr/>
          </p:nvSpPr>
          <p:spPr>
            <a:xfrm>
              <a:off x="7052350" y="3781765"/>
              <a:ext cx="387292"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A378829-1A53-32A2-0DBC-49763464E83F}"/>
                </a:ext>
              </a:extLst>
            </p:cNvPr>
            <p:cNvSpPr/>
            <p:nvPr/>
          </p:nvSpPr>
          <p:spPr>
            <a:xfrm>
              <a:off x="5117583" y="3779241"/>
              <a:ext cx="442440" cy="1696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04391B7-94C4-D716-09EB-20D45462A4AB}"/>
                </a:ext>
              </a:extLst>
            </p:cNvPr>
            <p:cNvSpPr/>
            <p:nvPr/>
          </p:nvSpPr>
          <p:spPr>
            <a:xfrm>
              <a:off x="3979180" y="3814623"/>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EF13244-1F04-ED63-110B-B14A9201D6C0}"/>
                </a:ext>
              </a:extLst>
            </p:cNvPr>
            <p:cNvSpPr/>
            <p:nvPr/>
          </p:nvSpPr>
          <p:spPr>
            <a:xfrm>
              <a:off x="6930719" y="5734086"/>
              <a:ext cx="345335"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7C8C782-5352-1FBA-A2D3-624EFDB1A095}"/>
                </a:ext>
              </a:extLst>
            </p:cNvPr>
            <p:cNvSpPr/>
            <p:nvPr/>
          </p:nvSpPr>
          <p:spPr>
            <a:xfrm>
              <a:off x="3835179" y="5474674"/>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D0571BC-BBEB-22C2-AC84-07DE2A8DC055}"/>
                </a:ext>
              </a:extLst>
            </p:cNvPr>
            <p:cNvSpPr/>
            <p:nvPr/>
          </p:nvSpPr>
          <p:spPr>
            <a:xfrm>
              <a:off x="5330145" y="5706072"/>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3947662-57B2-B498-34F8-B8EF6C44BFD8}"/>
                </a:ext>
              </a:extLst>
            </p:cNvPr>
            <p:cNvSpPr/>
            <p:nvPr/>
          </p:nvSpPr>
          <p:spPr>
            <a:xfrm>
              <a:off x="5654183" y="5464888"/>
              <a:ext cx="325048"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B0E21F4-EC8C-0C1D-014B-BA838B4CA542}"/>
                </a:ext>
              </a:extLst>
            </p:cNvPr>
            <p:cNvSpPr/>
            <p:nvPr/>
          </p:nvSpPr>
          <p:spPr>
            <a:xfrm>
              <a:off x="4437776" y="5519957"/>
              <a:ext cx="271247" cy="134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343F128-BD68-4430-4FD5-39227BFA2058}"/>
                </a:ext>
              </a:extLst>
            </p:cNvPr>
            <p:cNvSpPr/>
            <p:nvPr/>
          </p:nvSpPr>
          <p:spPr>
            <a:xfrm>
              <a:off x="3917668" y="5734086"/>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C4AE9E5-24AF-7550-B348-F5EC7A7F88DC}"/>
                </a:ext>
              </a:extLst>
            </p:cNvPr>
            <p:cNvSpPr/>
            <p:nvPr/>
          </p:nvSpPr>
          <p:spPr>
            <a:xfrm>
              <a:off x="4151159" y="6000923"/>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1AF1900-6A67-C1D4-96F3-A80316D2C309}"/>
                </a:ext>
              </a:extLst>
            </p:cNvPr>
            <p:cNvSpPr/>
            <p:nvPr/>
          </p:nvSpPr>
          <p:spPr>
            <a:xfrm>
              <a:off x="5438382" y="5989739"/>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8C70BDB-8B4E-92EE-C6A1-8787DE185726}"/>
                </a:ext>
              </a:extLst>
            </p:cNvPr>
            <p:cNvSpPr/>
            <p:nvPr/>
          </p:nvSpPr>
          <p:spPr>
            <a:xfrm>
              <a:off x="6937705" y="5996729"/>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0E6E1FA-B6E4-F0A6-0A6D-574CCF0DA418}"/>
                </a:ext>
              </a:extLst>
            </p:cNvPr>
            <p:cNvSpPr/>
            <p:nvPr/>
          </p:nvSpPr>
          <p:spPr>
            <a:xfrm>
              <a:off x="8499451" y="5989739"/>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65562F5-2DF0-93B6-22C9-E72616E4C2C2}"/>
                </a:ext>
              </a:extLst>
            </p:cNvPr>
            <p:cNvSpPr/>
            <p:nvPr/>
          </p:nvSpPr>
          <p:spPr>
            <a:xfrm>
              <a:off x="4067267" y="6215703"/>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CDB060D-2DDA-9C5C-4565-3FFA8629EA1B}"/>
                </a:ext>
              </a:extLst>
            </p:cNvPr>
            <p:cNvSpPr/>
            <p:nvPr/>
          </p:nvSpPr>
          <p:spPr>
            <a:xfrm>
              <a:off x="5410902" y="6215703"/>
              <a:ext cx="325048"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6E16907-3C44-5C2C-6F91-285259841514}"/>
                </a:ext>
              </a:extLst>
            </p:cNvPr>
            <p:cNvSpPr/>
            <p:nvPr/>
          </p:nvSpPr>
          <p:spPr>
            <a:xfrm>
              <a:off x="7123658" y="6215703"/>
              <a:ext cx="395677" cy="193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210E079D-0A76-A6A8-66DB-392731681696}"/>
                </a:ext>
              </a:extLst>
            </p:cNvPr>
            <p:cNvSpPr/>
            <p:nvPr/>
          </p:nvSpPr>
          <p:spPr>
            <a:xfrm>
              <a:off x="5312549" y="4009667"/>
              <a:ext cx="341634"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F7C4B56-7583-FB95-927C-130A6999D5B9}"/>
                </a:ext>
              </a:extLst>
            </p:cNvPr>
            <p:cNvSpPr/>
            <p:nvPr/>
          </p:nvSpPr>
          <p:spPr>
            <a:xfrm>
              <a:off x="7064240" y="4044408"/>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638F300-E5EA-3020-D7EA-F0FBB797FE6F}"/>
                </a:ext>
              </a:extLst>
            </p:cNvPr>
            <p:cNvSpPr/>
            <p:nvPr/>
          </p:nvSpPr>
          <p:spPr>
            <a:xfrm>
              <a:off x="4316135" y="4301561"/>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638AE6F-0F05-7B03-EC06-9E37ABA0C15B}"/>
                </a:ext>
              </a:extLst>
            </p:cNvPr>
            <p:cNvSpPr/>
            <p:nvPr/>
          </p:nvSpPr>
          <p:spPr>
            <a:xfrm>
              <a:off x="4559416" y="4520158"/>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D737135-4046-2F3B-8B35-3BD9C43C3152}"/>
                </a:ext>
              </a:extLst>
            </p:cNvPr>
            <p:cNvSpPr/>
            <p:nvPr/>
          </p:nvSpPr>
          <p:spPr>
            <a:xfrm>
              <a:off x="6226841" y="4246228"/>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FDF69599-D095-6861-AD14-EBB1C8DC62FE}"/>
                </a:ext>
              </a:extLst>
            </p:cNvPr>
            <p:cNvSpPr/>
            <p:nvPr/>
          </p:nvSpPr>
          <p:spPr>
            <a:xfrm>
              <a:off x="8259188" y="4234449"/>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7AED695F-C2BE-335D-70B4-F15402E6B504}"/>
                </a:ext>
              </a:extLst>
            </p:cNvPr>
            <p:cNvSpPr/>
            <p:nvPr/>
          </p:nvSpPr>
          <p:spPr>
            <a:xfrm>
              <a:off x="6295943" y="4539302"/>
              <a:ext cx="327168" cy="115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8A61CA1-45D8-BB6A-F29D-5D99AC19A0B7}"/>
                </a:ext>
              </a:extLst>
            </p:cNvPr>
            <p:cNvSpPr/>
            <p:nvPr/>
          </p:nvSpPr>
          <p:spPr>
            <a:xfrm>
              <a:off x="4437775" y="4799578"/>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AE2F2DD1-6137-D396-6FD3-71B9EA369831}"/>
                </a:ext>
              </a:extLst>
            </p:cNvPr>
            <p:cNvSpPr/>
            <p:nvPr/>
          </p:nvSpPr>
          <p:spPr>
            <a:xfrm>
              <a:off x="6694424" y="4732466"/>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62EAE70B-53A4-F997-4877-D41701B926C8}"/>
                </a:ext>
              </a:extLst>
            </p:cNvPr>
            <p:cNvSpPr/>
            <p:nvPr/>
          </p:nvSpPr>
          <p:spPr>
            <a:xfrm>
              <a:off x="4752662" y="5020057"/>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E81234C5-3F8C-C990-FFA3-A66B6DD46FB4}"/>
                </a:ext>
              </a:extLst>
            </p:cNvPr>
            <p:cNvSpPr/>
            <p:nvPr/>
          </p:nvSpPr>
          <p:spPr>
            <a:xfrm>
              <a:off x="6572783" y="5008230"/>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F75EB2A7-7870-8EF3-74C3-89C5CA948568}"/>
                </a:ext>
              </a:extLst>
            </p:cNvPr>
            <p:cNvSpPr/>
            <p:nvPr/>
          </p:nvSpPr>
          <p:spPr>
            <a:xfrm>
              <a:off x="4394440" y="5242256"/>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63C67224-3F59-B7AF-674F-B741EFB46810}"/>
                </a:ext>
              </a:extLst>
            </p:cNvPr>
            <p:cNvSpPr/>
            <p:nvPr/>
          </p:nvSpPr>
          <p:spPr>
            <a:xfrm>
              <a:off x="7036970" y="5488657"/>
              <a:ext cx="325047" cy="160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24923AD0-49DC-3462-E640-98868A947BEF}"/>
                </a:ext>
              </a:extLst>
            </p:cNvPr>
            <p:cNvSpPr/>
            <p:nvPr/>
          </p:nvSpPr>
          <p:spPr>
            <a:xfrm>
              <a:off x="6524471" y="5262612"/>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5FAEB5A2-C0B8-7574-6DAD-F59F18B6B8EF}"/>
                </a:ext>
              </a:extLst>
            </p:cNvPr>
            <p:cNvSpPr/>
            <p:nvPr/>
          </p:nvSpPr>
          <p:spPr>
            <a:xfrm>
              <a:off x="7124355" y="5269684"/>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8EA3F13-02A9-7AA4-FF87-49F597A6F5BE}"/>
                </a:ext>
              </a:extLst>
            </p:cNvPr>
            <p:cNvSpPr/>
            <p:nvPr/>
          </p:nvSpPr>
          <p:spPr>
            <a:xfrm>
              <a:off x="8259188" y="5242256"/>
              <a:ext cx="243281" cy="13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292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Shape 704"/>
        <p:cNvGrpSpPr/>
        <p:nvPr/>
      </p:nvGrpSpPr>
      <p:grpSpPr>
        <a:xfrm>
          <a:off x="0" y="0"/>
          <a:ext cx="0" cy="0"/>
          <a:chOff x="0" y="0"/>
          <a:chExt cx="0" cy="0"/>
        </a:xfrm>
      </p:grpSpPr>
      <p:sp>
        <p:nvSpPr>
          <p:cNvPr id="706" name="Google Shape;706;p54"/>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FFFFFF"/>
              </a:buClr>
              <a:buSzPts val="900"/>
              <a:buFontTx/>
              <a:buNone/>
              <a:tabLst/>
              <a:defRPr/>
            </a:pPr>
            <a:fld id="{00000000-1234-1234-1234-123412341234}" type="slidenum">
              <a:rPr kumimoji="0" lang="en-US" sz="1200" b="1" i="0" u="none" strike="noStrike" kern="0" cap="none" spc="0" normalizeH="0" baseline="0" noProof="0">
                <a:ln>
                  <a:noFill/>
                </a:ln>
                <a:solidFill>
                  <a:srgbClr val="FFFFFF"/>
                </a:solidFill>
                <a:effectLst/>
                <a:uLnTx/>
                <a:uFillTx/>
                <a:latin typeface="Roboto"/>
                <a:sym typeface="Roboto"/>
              </a:rPr>
              <a:pPr marL="0" marR="0" lvl="0" indent="0" algn="r" defTabSz="1219170" rtl="0" eaLnBrk="1" fontAlgn="auto" latinLnBrk="0" hangingPunct="1">
                <a:lnSpc>
                  <a:spcPct val="100000"/>
                </a:lnSpc>
                <a:spcBef>
                  <a:spcPts val="0"/>
                </a:spcBef>
                <a:spcAft>
                  <a:spcPts val="0"/>
                </a:spcAft>
                <a:buClr>
                  <a:srgbClr val="FFFFFF"/>
                </a:buClr>
                <a:buSzPts val="900"/>
                <a:buFontTx/>
                <a:buNone/>
                <a:tabLst/>
                <a:defRPr/>
              </a:pPr>
              <a:t>56</a:t>
            </a:fld>
            <a:endParaRPr kumimoji="0" sz="1200" b="1" i="0" u="none" strike="noStrike" kern="0" cap="none" spc="0" normalizeH="0" baseline="0" noProof="0">
              <a:ln>
                <a:noFill/>
              </a:ln>
              <a:solidFill>
                <a:srgbClr val="FFFFFF"/>
              </a:solidFill>
              <a:effectLst/>
              <a:uLnTx/>
              <a:uFillTx/>
              <a:latin typeface="Roboto"/>
              <a:sym typeface="Roboto"/>
            </a:endParaRPr>
          </a:p>
        </p:txBody>
      </p:sp>
      <p:sp>
        <p:nvSpPr>
          <p:cNvPr id="707" name="Google Shape;707;p54"/>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marL="0" marR="0" lvl="0" indent="0" algn="l" defTabSz="1219170" rtl="0" eaLnBrk="1" fontAlgn="auto" latinLnBrk="0" hangingPunct="1">
              <a:lnSpc>
                <a:spcPct val="100000"/>
              </a:lnSpc>
              <a:spcBef>
                <a:spcPts val="0"/>
              </a:spcBef>
              <a:spcAft>
                <a:spcPts val="0"/>
              </a:spcAft>
              <a:buClr>
                <a:srgbClr val="FFFFFF"/>
              </a:buClr>
              <a:buSzPts val="900"/>
              <a:buFontTx/>
              <a:buNone/>
              <a:tabLst/>
              <a:defRPr/>
            </a:pPr>
            <a:r>
              <a:rPr kumimoji="0" lang="en-US" sz="1200" b="1" i="0" u="none" strike="noStrike" kern="0" cap="none" spc="0" normalizeH="0" baseline="0" noProof="0">
                <a:ln>
                  <a:noFill/>
                </a:ln>
                <a:solidFill>
                  <a:srgbClr val="FFFFFF"/>
                </a:solidFill>
                <a:effectLst/>
                <a:uLnTx/>
                <a:uFillTx/>
                <a:latin typeface="Roboto"/>
                <a:sym typeface="Roboto"/>
              </a:rPr>
              <a:t>2022 Informatics Summit  |   amia.org</a:t>
            </a:r>
            <a:endParaRPr kumimoji="0" sz="1200" b="1" i="0" u="none" strike="noStrike" kern="0" cap="none" spc="0" normalizeH="0" baseline="0" noProof="0">
              <a:ln>
                <a:noFill/>
              </a:ln>
              <a:solidFill>
                <a:srgbClr val="FFFFFF"/>
              </a:solidFill>
              <a:effectLst/>
              <a:uLnTx/>
              <a:uFillTx/>
              <a:latin typeface="Roboto"/>
              <a:sym typeface="Roboto"/>
            </a:endParaRPr>
          </a:p>
        </p:txBody>
      </p:sp>
      <p:pic>
        <p:nvPicPr>
          <p:cNvPr id="6" name="Picture 5"/>
          <p:cNvPicPr>
            <a:picLocks noChangeAspect="1"/>
          </p:cNvPicPr>
          <p:nvPr/>
        </p:nvPicPr>
        <p:blipFill>
          <a:blip r:embed="rId3"/>
          <a:stretch>
            <a:fillRect/>
          </a:stretch>
        </p:blipFill>
        <p:spPr>
          <a:xfrm>
            <a:off x="1383383" y="57620"/>
            <a:ext cx="9425233" cy="6742760"/>
          </a:xfrm>
          <a:prstGeom prst="rect">
            <a:avLst/>
          </a:prstGeom>
        </p:spPr>
      </p:pic>
    </p:spTree>
    <p:extLst>
      <p:ext uri="{BB962C8B-B14F-4D97-AF65-F5344CB8AC3E}">
        <p14:creationId xmlns:p14="http://schemas.microsoft.com/office/powerpoint/2010/main" val="28980014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Shape 704"/>
        <p:cNvGrpSpPr/>
        <p:nvPr/>
      </p:nvGrpSpPr>
      <p:grpSpPr>
        <a:xfrm>
          <a:off x="0" y="0"/>
          <a:ext cx="0" cy="0"/>
          <a:chOff x="0" y="0"/>
          <a:chExt cx="0" cy="0"/>
        </a:xfrm>
      </p:grpSpPr>
      <p:sp>
        <p:nvSpPr>
          <p:cNvPr id="705" name="Google Shape;705;p54"/>
          <p:cNvSpPr txBox="1">
            <a:spLocks noGrp="1"/>
          </p:cNvSpPr>
          <p:nvPr>
            <p:ph type="title"/>
          </p:nvPr>
        </p:nvSpPr>
        <p:spPr>
          <a:xfrm>
            <a:off x="730307" y="635156"/>
            <a:ext cx="9045261" cy="328360"/>
          </a:xfrm>
          <a:prstGeom prst="rect">
            <a:avLst/>
          </a:prstGeom>
          <a:noFill/>
          <a:ln>
            <a:noFill/>
          </a:ln>
        </p:spPr>
        <p:txBody>
          <a:bodyPr spcFirstLastPara="1" wrap="square" lIns="0" tIns="0" rIns="0" bIns="0" anchor="b" anchorCtr="0">
            <a:spAutoFit/>
          </a:bodyPr>
          <a:lstStyle/>
          <a:p>
            <a:r>
              <a:rPr lang="en-US" sz="2667"/>
              <a:t>EMERSE – Searching with wild cards</a:t>
            </a:r>
            <a:endParaRPr/>
          </a:p>
        </p:txBody>
      </p:sp>
      <p:sp>
        <p:nvSpPr>
          <p:cNvPr id="706" name="Google Shape;706;p54"/>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57</a:t>
            </a:fld>
            <a:endParaRPr kern="0"/>
          </a:p>
        </p:txBody>
      </p:sp>
      <p:sp>
        <p:nvSpPr>
          <p:cNvPr id="707" name="Google Shape;707;p54"/>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pic>
        <p:nvPicPr>
          <p:cNvPr id="708" name="Google Shape;708;p54"/>
          <p:cNvPicPr preferRelativeResize="0"/>
          <p:nvPr/>
        </p:nvPicPr>
        <p:blipFill rotWithShape="1">
          <a:blip r:embed="rId3">
            <a:alphaModFix/>
          </a:blip>
          <a:srcRect/>
          <a:stretch/>
        </p:blipFill>
        <p:spPr>
          <a:xfrm>
            <a:off x="3936770" y="4055987"/>
            <a:ext cx="6994031" cy="1371685"/>
          </a:xfrm>
          <a:prstGeom prst="rect">
            <a:avLst/>
          </a:prstGeom>
          <a:noFill/>
          <a:ln>
            <a:noFill/>
          </a:ln>
        </p:spPr>
      </p:pic>
      <p:pic>
        <p:nvPicPr>
          <p:cNvPr id="709" name="Google Shape;709;p54"/>
          <p:cNvPicPr preferRelativeResize="0"/>
          <p:nvPr/>
        </p:nvPicPr>
        <p:blipFill rotWithShape="1">
          <a:blip r:embed="rId4">
            <a:alphaModFix/>
          </a:blip>
          <a:srcRect/>
          <a:stretch/>
        </p:blipFill>
        <p:spPr>
          <a:xfrm>
            <a:off x="287243" y="1207636"/>
            <a:ext cx="2422659" cy="4784497"/>
          </a:xfrm>
          <a:prstGeom prst="rect">
            <a:avLst/>
          </a:prstGeom>
          <a:noFill/>
          <a:ln>
            <a:noFill/>
          </a:ln>
        </p:spPr>
      </p:pic>
      <p:sp>
        <p:nvSpPr>
          <p:cNvPr id="710" name="Google Shape;710;p54"/>
          <p:cNvSpPr txBox="1"/>
          <p:nvPr/>
        </p:nvSpPr>
        <p:spPr>
          <a:xfrm>
            <a:off x="3363602" y="1758526"/>
            <a:ext cx="7567199" cy="1764788"/>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121900" tIns="60933" rIns="121900" bIns="60933" anchor="t" anchorCtr="0">
            <a:spAutoFit/>
          </a:bodyPr>
          <a:lstStyle/>
          <a:p>
            <a:pPr marL="457189" indent="-457189" defTabSz="1219170">
              <a:buClr>
                <a:srgbClr val="000000"/>
              </a:buClr>
              <a:buSzPts val="2000"/>
              <a:buFont typeface="Arial"/>
              <a:buChar char="•"/>
            </a:pPr>
            <a:r>
              <a:rPr lang="en-US" sz="2667" kern="0">
                <a:solidFill>
                  <a:srgbClr val="000000"/>
                </a:solidFill>
                <a:latin typeface="Arial"/>
                <a:ea typeface="Arial"/>
                <a:cs typeface="Arial"/>
                <a:sym typeface="Arial"/>
              </a:rPr>
              <a:t>Using the * character allows for the expansion of the word-stem</a:t>
            </a:r>
            <a:endParaRPr sz="1867" kern="0">
              <a:solidFill>
                <a:srgbClr val="000000"/>
              </a:solidFill>
              <a:latin typeface="Arial"/>
              <a:cs typeface="Arial"/>
              <a:sym typeface="Arial"/>
            </a:endParaRPr>
          </a:p>
          <a:p>
            <a:pPr marL="457189" indent="-287859" defTabSz="1219170">
              <a:buClr>
                <a:srgbClr val="000000"/>
              </a:buClr>
              <a:buSzPts val="2000"/>
            </a:pPr>
            <a:endParaRPr sz="2667" kern="0">
              <a:solidFill>
                <a:srgbClr val="000000"/>
              </a:solidFill>
              <a:latin typeface="Arial"/>
              <a:ea typeface="Arial"/>
              <a:cs typeface="Arial"/>
              <a:sym typeface="Arial"/>
            </a:endParaRPr>
          </a:p>
          <a:p>
            <a:pPr marL="457189" indent="-457189" defTabSz="1219170">
              <a:buClr>
                <a:srgbClr val="000000"/>
              </a:buClr>
              <a:buSzPts val="2000"/>
              <a:buFont typeface="Arial"/>
              <a:buChar char="•"/>
            </a:pPr>
            <a:r>
              <a:rPr lang="en-US" sz="2667" kern="0">
                <a:solidFill>
                  <a:srgbClr val="000000"/>
                </a:solidFill>
                <a:latin typeface="Arial"/>
                <a:ea typeface="Arial"/>
                <a:cs typeface="Arial"/>
                <a:sym typeface="Arial"/>
              </a:rPr>
              <a:t>In this example, hyperten is expanded</a:t>
            </a:r>
            <a:endParaRPr sz="1867" kern="0">
              <a:solidFill>
                <a:srgbClr val="000000"/>
              </a:solidFill>
              <a:latin typeface="Arial"/>
              <a:cs typeface="Arial"/>
              <a:sym typeface="Aria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Shape 714"/>
        <p:cNvGrpSpPr/>
        <p:nvPr/>
      </p:nvGrpSpPr>
      <p:grpSpPr>
        <a:xfrm>
          <a:off x="0" y="0"/>
          <a:ext cx="0" cy="0"/>
          <a:chOff x="0" y="0"/>
          <a:chExt cx="0" cy="0"/>
        </a:xfrm>
      </p:grpSpPr>
      <p:sp>
        <p:nvSpPr>
          <p:cNvPr id="715" name="Google Shape;715;p55"/>
          <p:cNvSpPr txBox="1">
            <a:spLocks noGrp="1"/>
          </p:cNvSpPr>
          <p:nvPr>
            <p:ph type="title"/>
          </p:nvPr>
        </p:nvSpPr>
        <p:spPr>
          <a:xfrm>
            <a:off x="730307" y="618806"/>
            <a:ext cx="9045261" cy="344710"/>
          </a:xfrm>
          <a:prstGeom prst="rect">
            <a:avLst/>
          </a:prstGeom>
          <a:noFill/>
          <a:ln>
            <a:noFill/>
          </a:ln>
        </p:spPr>
        <p:txBody>
          <a:bodyPr spcFirstLastPara="1" wrap="square" lIns="0" tIns="0" rIns="0" bIns="0" anchor="b" anchorCtr="0">
            <a:spAutoFit/>
          </a:bodyPr>
          <a:lstStyle/>
          <a:p>
            <a:r>
              <a:rPr lang="en-US" sz="2800" dirty="0"/>
              <a:t>EMERSE – Temporal searching</a:t>
            </a:r>
            <a:endParaRPr sz="2400" dirty="0"/>
          </a:p>
        </p:txBody>
      </p:sp>
      <p:sp>
        <p:nvSpPr>
          <p:cNvPr id="716" name="Google Shape;716;p55"/>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58</a:t>
            </a:fld>
            <a:endParaRPr kern="0"/>
          </a:p>
        </p:txBody>
      </p:sp>
      <p:sp>
        <p:nvSpPr>
          <p:cNvPr id="717" name="Google Shape;717;p55"/>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sp>
        <p:nvSpPr>
          <p:cNvPr id="718" name="Google Shape;718;p55"/>
          <p:cNvSpPr txBox="1"/>
          <p:nvPr/>
        </p:nvSpPr>
        <p:spPr>
          <a:xfrm>
            <a:off x="1019403" y="1230872"/>
            <a:ext cx="4160872" cy="2092826"/>
          </a:xfrm>
          <a:prstGeom prst="rect">
            <a:avLst/>
          </a:prstGeom>
          <a:noFill/>
          <a:ln w="9525" cap="flat" cmpd="sng">
            <a:solidFill>
              <a:srgbClr val="4F81BD"/>
            </a:solidFill>
            <a:prstDash val="solid"/>
            <a:round/>
            <a:headEnd type="none" w="sm" len="sm"/>
            <a:tailEnd type="none" w="sm" len="sm"/>
          </a:ln>
        </p:spPr>
        <p:txBody>
          <a:bodyPr spcFirstLastPara="1" wrap="square" lIns="121900" tIns="60933" rIns="121900" bIns="60933" anchor="t" anchorCtr="0">
            <a:spAutoFit/>
          </a:bodyPr>
          <a:lstStyle/>
          <a:p>
            <a:pPr defTabSz="1219170">
              <a:buClr>
                <a:srgbClr val="000000"/>
              </a:buClr>
              <a:buSzPts val="1200"/>
            </a:pPr>
            <a:r>
              <a:rPr lang="en-US" sz="1600" b="1" kern="0" dirty="0">
                <a:solidFill>
                  <a:srgbClr val="000000"/>
                </a:solidFill>
                <a:latin typeface="Calibri"/>
                <a:ea typeface="Calibri"/>
                <a:cs typeface="Calibri"/>
                <a:sym typeface="Calibri"/>
              </a:rPr>
              <a:t>Notes – Temporal searching</a:t>
            </a:r>
            <a:endParaRPr sz="1867" kern="0" dirty="0">
              <a:solidFill>
                <a:srgbClr val="000000"/>
              </a:solidFill>
              <a:latin typeface="Arial"/>
              <a:cs typeface="Arial"/>
              <a:sym typeface="Arial"/>
            </a:endParaRPr>
          </a:p>
          <a:p>
            <a:pPr defTabSz="1219170">
              <a:buClr>
                <a:srgbClr val="000000"/>
              </a:buClr>
              <a:buSzPts val="1200"/>
            </a:pPr>
            <a:endParaRPr sz="1600" kern="0" dirty="0">
              <a:solidFill>
                <a:srgbClr val="000000"/>
              </a:solidFill>
              <a:latin typeface="Calibri"/>
              <a:ea typeface="Calibri"/>
              <a:cs typeface="Calibri"/>
              <a:sym typeface="Calibri"/>
            </a:endParaRPr>
          </a:p>
          <a:p>
            <a:pPr marL="380990" indent="-380990" defTabSz="1219170">
              <a:buClr>
                <a:srgbClr val="000000"/>
              </a:buClr>
              <a:buSzPts val="1200"/>
              <a:buFont typeface="Arial"/>
              <a:buChar char="•"/>
            </a:pPr>
            <a:r>
              <a:rPr lang="en-US" sz="1600" kern="0" dirty="0">
                <a:solidFill>
                  <a:srgbClr val="000000"/>
                </a:solidFill>
                <a:latin typeface="Calibri"/>
                <a:ea typeface="Calibri"/>
                <a:cs typeface="Calibri"/>
                <a:sym typeface="Calibri"/>
              </a:rPr>
              <a:t>Updated every morning at 6 a.m.</a:t>
            </a:r>
            <a:endParaRPr sz="1867" kern="0" dirty="0">
              <a:solidFill>
                <a:srgbClr val="000000"/>
              </a:solidFill>
              <a:latin typeface="Arial"/>
              <a:cs typeface="Arial"/>
              <a:sym typeface="Arial"/>
            </a:endParaRPr>
          </a:p>
          <a:p>
            <a:pPr marL="380990" indent="-380990" defTabSz="1219170">
              <a:buClr>
                <a:srgbClr val="000000"/>
              </a:buClr>
              <a:buSzPts val="1200"/>
              <a:buFont typeface="Arial"/>
              <a:buChar char="•"/>
            </a:pPr>
            <a:r>
              <a:rPr lang="en-US" sz="1600" kern="0" dirty="0">
                <a:solidFill>
                  <a:srgbClr val="000000"/>
                </a:solidFill>
                <a:latin typeface="Calibri"/>
                <a:ea typeface="Calibri"/>
                <a:cs typeface="Calibri"/>
                <a:sym typeface="Calibri"/>
              </a:rPr>
              <a:t>Allows for near real-time searches</a:t>
            </a:r>
            <a:endParaRPr sz="1867" kern="0" dirty="0">
              <a:solidFill>
                <a:srgbClr val="000000"/>
              </a:solidFill>
              <a:latin typeface="Arial"/>
              <a:cs typeface="Arial"/>
              <a:sym typeface="Arial"/>
            </a:endParaRPr>
          </a:p>
          <a:p>
            <a:pPr marL="380990" indent="-380990" defTabSz="1219170">
              <a:buClr>
                <a:srgbClr val="000000"/>
              </a:buClr>
              <a:buSzPts val="1200"/>
              <a:buFont typeface="Arial"/>
              <a:buChar char="•"/>
            </a:pPr>
            <a:r>
              <a:rPr lang="en-US" sz="1600" kern="0" dirty="0">
                <a:solidFill>
                  <a:srgbClr val="000000"/>
                </a:solidFill>
                <a:latin typeface="Calibri"/>
                <a:ea typeface="Calibri"/>
                <a:cs typeface="Calibri"/>
                <a:sym typeface="Calibri"/>
              </a:rPr>
              <a:t>Potential use for differential Dx follow-up for ED patients post-discharge</a:t>
            </a:r>
            <a:endParaRPr sz="1867" kern="0" dirty="0">
              <a:solidFill>
                <a:srgbClr val="000000"/>
              </a:solidFill>
              <a:latin typeface="Arial"/>
              <a:cs typeface="Arial"/>
              <a:sym typeface="Arial"/>
            </a:endParaRPr>
          </a:p>
          <a:p>
            <a:pPr marL="380990" indent="-380990" defTabSz="1219170">
              <a:buClr>
                <a:srgbClr val="000000"/>
              </a:buClr>
              <a:buSzPts val="1200"/>
              <a:buFont typeface="Arial"/>
              <a:buChar char="•"/>
            </a:pPr>
            <a:r>
              <a:rPr lang="en-US" sz="1600" kern="0" dirty="0">
                <a:solidFill>
                  <a:srgbClr val="000000"/>
                </a:solidFill>
                <a:latin typeface="Calibri"/>
                <a:ea typeface="Calibri"/>
                <a:cs typeface="Calibri"/>
                <a:sym typeface="Calibri"/>
              </a:rPr>
              <a:t>In-patient tracking (e.g., DVT, sepsis)</a:t>
            </a:r>
            <a:endParaRPr sz="1867" kern="0" dirty="0">
              <a:solidFill>
                <a:srgbClr val="000000"/>
              </a:solidFill>
              <a:latin typeface="Arial"/>
              <a:cs typeface="Arial"/>
              <a:sym typeface="Arial"/>
            </a:endParaRPr>
          </a:p>
          <a:p>
            <a:pPr marL="380990" indent="-279393" defTabSz="1219170">
              <a:buClr>
                <a:srgbClr val="000000"/>
              </a:buClr>
              <a:buSzPts val="1200"/>
            </a:pPr>
            <a:endParaRPr sz="1600" kern="0" dirty="0">
              <a:solidFill>
                <a:srgbClr val="000000"/>
              </a:solidFill>
              <a:latin typeface="Calibri"/>
              <a:ea typeface="Calibri"/>
              <a:cs typeface="Calibri"/>
              <a:sym typeface="Calibri"/>
            </a:endParaRPr>
          </a:p>
        </p:txBody>
      </p:sp>
      <p:pic>
        <p:nvPicPr>
          <p:cNvPr id="719" name="Google Shape;719;p55"/>
          <p:cNvPicPr preferRelativeResize="0"/>
          <p:nvPr/>
        </p:nvPicPr>
        <p:blipFill rotWithShape="1">
          <a:blip r:embed="rId3">
            <a:alphaModFix/>
          </a:blip>
          <a:srcRect/>
          <a:stretch/>
        </p:blipFill>
        <p:spPr>
          <a:xfrm>
            <a:off x="414189" y="3518325"/>
            <a:ext cx="5153599" cy="2593057"/>
          </a:xfrm>
          <a:prstGeom prst="rect">
            <a:avLst/>
          </a:prstGeom>
          <a:noFill/>
          <a:ln>
            <a:noFill/>
          </a:ln>
        </p:spPr>
      </p:pic>
      <p:pic>
        <p:nvPicPr>
          <p:cNvPr id="720" name="Google Shape;720;p55"/>
          <p:cNvPicPr preferRelativeResize="0"/>
          <p:nvPr/>
        </p:nvPicPr>
        <p:blipFill rotWithShape="1">
          <a:blip r:embed="rId4">
            <a:alphaModFix/>
          </a:blip>
          <a:srcRect/>
          <a:stretch/>
        </p:blipFill>
        <p:spPr>
          <a:xfrm>
            <a:off x="6236537" y="1178285"/>
            <a:ext cx="5382635" cy="4933096"/>
          </a:xfrm>
          <a:prstGeom prst="rect">
            <a:avLst/>
          </a:prstGeom>
          <a:noFill/>
          <a:ln>
            <a:noFill/>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Shape 724"/>
        <p:cNvGrpSpPr/>
        <p:nvPr/>
      </p:nvGrpSpPr>
      <p:grpSpPr>
        <a:xfrm>
          <a:off x="0" y="0"/>
          <a:ext cx="0" cy="0"/>
          <a:chOff x="0" y="0"/>
          <a:chExt cx="0" cy="0"/>
        </a:xfrm>
      </p:grpSpPr>
      <p:sp>
        <p:nvSpPr>
          <p:cNvPr id="725" name="Google Shape;725;p56"/>
          <p:cNvSpPr txBox="1">
            <a:spLocks noGrp="1"/>
          </p:cNvSpPr>
          <p:nvPr>
            <p:ph type="title"/>
          </p:nvPr>
        </p:nvSpPr>
        <p:spPr>
          <a:xfrm>
            <a:off x="730307" y="569562"/>
            <a:ext cx="9045261" cy="393954"/>
          </a:xfrm>
          <a:prstGeom prst="rect">
            <a:avLst/>
          </a:prstGeom>
          <a:noFill/>
          <a:ln>
            <a:noFill/>
          </a:ln>
        </p:spPr>
        <p:txBody>
          <a:bodyPr spcFirstLastPara="1" wrap="square" lIns="0" tIns="0" rIns="0" bIns="0" anchor="b" anchorCtr="0">
            <a:spAutoFit/>
          </a:bodyPr>
          <a:lstStyle/>
          <a:p>
            <a:r>
              <a:rPr lang="en-US" sz="3200"/>
              <a:t>EMERSE – Temporal searching</a:t>
            </a:r>
            <a:endParaRPr/>
          </a:p>
        </p:txBody>
      </p:sp>
      <p:sp>
        <p:nvSpPr>
          <p:cNvPr id="726" name="Google Shape;726;p56"/>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59</a:t>
            </a:fld>
            <a:endParaRPr kern="0"/>
          </a:p>
        </p:txBody>
      </p:sp>
      <p:sp>
        <p:nvSpPr>
          <p:cNvPr id="727" name="Google Shape;727;p56"/>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pic>
        <p:nvPicPr>
          <p:cNvPr id="728" name="Google Shape;728;p56"/>
          <p:cNvPicPr preferRelativeResize="0"/>
          <p:nvPr/>
        </p:nvPicPr>
        <p:blipFill rotWithShape="1">
          <a:blip r:embed="rId3">
            <a:alphaModFix/>
          </a:blip>
          <a:srcRect/>
          <a:stretch/>
        </p:blipFill>
        <p:spPr>
          <a:xfrm>
            <a:off x="771699" y="2699639"/>
            <a:ext cx="10648603" cy="3405927"/>
          </a:xfrm>
          <a:prstGeom prst="rect">
            <a:avLst/>
          </a:prstGeom>
          <a:noFill/>
          <a:ln>
            <a:noFill/>
          </a:ln>
        </p:spPr>
      </p:pic>
      <p:sp>
        <p:nvSpPr>
          <p:cNvPr id="729" name="Google Shape;729;p56"/>
          <p:cNvSpPr txBox="1"/>
          <p:nvPr/>
        </p:nvSpPr>
        <p:spPr>
          <a:xfrm>
            <a:off x="605839" y="1095081"/>
            <a:ext cx="11342539" cy="1559668"/>
          </a:xfrm>
          <a:prstGeom prst="rect">
            <a:avLst/>
          </a:prstGeom>
          <a:noFill/>
          <a:ln>
            <a:noFill/>
          </a:ln>
        </p:spPr>
        <p:txBody>
          <a:bodyPr spcFirstLastPara="1" wrap="square" lIns="121900" tIns="60933" rIns="121900" bIns="60933" anchor="t" anchorCtr="0">
            <a:spAutoFit/>
          </a:bodyPr>
          <a:lstStyle/>
          <a:p>
            <a:pPr defTabSz="1219170">
              <a:buClr>
                <a:srgbClr val="000000"/>
              </a:buClr>
              <a:buSzPts val="1400"/>
            </a:pPr>
            <a:r>
              <a:rPr lang="en-US" sz="1867" b="1" kern="0">
                <a:solidFill>
                  <a:srgbClr val="000000"/>
                </a:solidFill>
                <a:latin typeface="Calibri"/>
                <a:ea typeface="Calibri"/>
                <a:cs typeface="Calibri"/>
                <a:sym typeface="Calibri"/>
              </a:rPr>
              <a:t>Clinician Names</a:t>
            </a:r>
            <a:endParaRPr sz="1867" kern="0">
              <a:solidFill>
                <a:srgbClr val="000000"/>
              </a:solidFill>
              <a:latin typeface="Arial"/>
              <a:cs typeface="Arial"/>
              <a:sym typeface="Arial"/>
            </a:endParaRPr>
          </a:p>
          <a:p>
            <a:pPr defTabSz="1219170">
              <a:buClr>
                <a:srgbClr val="000000"/>
              </a:buClr>
              <a:buSzPts val="1400"/>
            </a:pPr>
            <a:endParaRPr sz="1867" kern="0">
              <a:solidFill>
                <a:srgbClr val="000000"/>
              </a:solidFill>
              <a:latin typeface="Calibri"/>
              <a:ea typeface="Calibri"/>
              <a:cs typeface="Calibri"/>
              <a:sym typeface="Calibri"/>
            </a:endParaRPr>
          </a:p>
          <a:p>
            <a:pPr marL="380990" indent="-380990" defTabSz="1219170">
              <a:buClr>
                <a:srgbClr val="000000"/>
              </a:buClr>
              <a:buSzPts val="1400"/>
              <a:buFont typeface="Arial"/>
              <a:buChar char="•"/>
            </a:pPr>
            <a:r>
              <a:rPr lang="en-US" sz="1867" kern="0">
                <a:solidFill>
                  <a:srgbClr val="000000"/>
                </a:solidFill>
                <a:latin typeface="Calibri"/>
                <a:ea typeface="Calibri"/>
                <a:cs typeface="Calibri"/>
                <a:sym typeface="Calibri"/>
              </a:rPr>
              <a:t>The names of all signing clinicians are searchable and can become part of search strategies</a:t>
            </a:r>
            <a:endParaRPr sz="1867" kern="0">
              <a:solidFill>
                <a:srgbClr val="000000"/>
              </a:solidFill>
              <a:latin typeface="Arial"/>
              <a:cs typeface="Arial"/>
              <a:sym typeface="Arial"/>
            </a:endParaRPr>
          </a:p>
          <a:p>
            <a:pPr marL="380990" indent="-262460" defTabSz="1219170">
              <a:buClr>
                <a:srgbClr val="000000"/>
              </a:buClr>
              <a:buSzPts val="1400"/>
            </a:pPr>
            <a:endParaRPr sz="1867" kern="0">
              <a:solidFill>
                <a:srgbClr val="000000"/>
              </a:solidFill>
              <a:latin typeface="Calibri"/>
              <a:ea typeface="Calibri"/>
              <a:cs typeface="Calibri"/>
              <a:sym typeface="Calibri"/>
            </a:endParaRPr>
          </a:p>
          <a:p>
            <a:pPr marL="380990" indent="-380990" defTabSz="1219170">
              <a:buClr>
                <a:srgbClr val="000000"/>
              </a:buClr>
              <a:buSzPts val="1400"/>
              <a:buFont typeface="Arial"/>
              <a:buChar char="•"/>
            </a:pPr>
            <a:r>
              <a:rPr lang="en-US" sz="1867" kern="0">
                <a:solidFill>
                  <a:srgbClr val="000000"/>
                </a:solidFill>
                <a:latin typeface="Calibri"/>
                <a:ea typeface="Calibri"/>
                <a:cs typeface="Calibri"/>
                <a:sym typeface="Calibri"/>
              </a:rPr>
              <a:t>Search for both last name first name and first name last name to catch all instances of common names</a:t>
            </a:r>
            <a:endParaRPr sz="1867" kern="0">
              <a:solidFill>
                <a:srgbClr val="000000"/>
              </a:solidFill>
              <a:latin typeface="Arial"/>
              <a:cs typeface="Arial"/>
              <a:sym typeface="Aria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FB3C9D-DAA0-4304-BCC2-3013361AC7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6983" y="5808448"/>
            <a:ext cx="2145117" cy="931961"/>
          </a:xfrm>
          <a:prstGeom prst="rect">
            <a:avLst/>
          </a:prstGeom>
        </p:spPr>
      </p:pic>
      <p:pic>
        <p:nvPicPr>
          <p:cNvPr id="7" name="Picture 2" descr="http://democracycollaborative.org/sites/clone.community-wealth.org/files/8508UH_CORP_2CP_V3.jpg">
            <a:extLst>
              <a:ext uri="{FF2B5EF4-FFF2-40B4-BE49-F238E27FC236}">
                <a16:creationId xmlns:a16="http://schemas.microsoft.com/office/drawing/2014/main" id="{749D76BD-5C05-4EFC-B2D8-376BABF67C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250" y="5740963"/>
            <a:ext cx="956313" cy="10669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media.licdn.com/mpr/mpr/shrink_200_200/p/6/000/2cb/202/20f6698.png">
            <a:extLst>
              <a:ext uri="{FF2B5EF4-FFF2-40B4-BE49-F238E27FC236}">
                <a16:creationId xmlns:a16="http://schemas.microsoft.com/office/drawing/2014/main" id="{5444378E-44F4-4F58-AEE3-2DB1F6ED15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3250" y="5692998"/>
            <a:ext cx="1162862" cy="11628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820C2B-57E1-468F-8EFE-D17E9C1586E2}"/>
              </a:ext>
            </a:extLst>
          </p:cNvPr>
          <p:cNvSpPr txBox="1"/>
          <p:nvPr/>
        </p:nvSpPr>
        <p:spPr>
          <a:xfrm>
            <a:off x="1071154" y="923109"/>
            <a:ext cx="457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Google Shape;252;p7">
            <a:extLst>
              <a:ext uri="{FF2B5EF4-FFF2-40B4-BE49-F238E27FC236}">
                <a16:creationId xmlns:a16="http://schemas.microsoft.com/office/drawing/2014/main" id="{A575AC79-DA8E-C599-2874-36D5E0CE3EAC}"/>
              </a:ext>
            </a:extLst>
          </p:cNvPr>
          <p:cNvSpPr txBox="1"/>
          <p:nvPr/>
        </p:nvSpPr>
        <p:spPr>
          <a:xfrm>
            <a:off x="790592" y="1865585"/>
            <a:ext cx="10697896" cy="83099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Arial"/>
              <a:buChar char="•"/>
            </a:pPr>
            <a:r>
              <a:rPr lang="en-US" sz="1600" dirty="0">
                <a:solidFill>
                  <a:schemeClr val="dk1"/>
                </a:solidFill>
                <a:latin typeface="Arial"/>
                <a:ea typeface="Arial"/>
                <a:cs typeface="Arial"/>
                <a:sym typeface="Arial"/>
              </a:rPr>
              <a:t>University Hospitals Health System of Cleveland, Ohio, ~ 2 million patients</a:t>
            </a:r>
            <a:endParaRPr dirty="0"/>
          </a:p>
          <a:p>
            <a:pPr marL="285750" marR="0" lvl="0" indent="-184150" algn="l" rtl="0">
              <a:spcBef>
                <a:spcPts val="0"/>
              </a:spcBef>
              <a:spcAft>
                <a:spcPts val="0"/>
              </a:spcAft>
              <a:buClr>
                <a:schemeClr val="dk1"/>
              </a:buClr>
              <a:buSzPts val="1600"/>
              <a:buFont typeface="Arial"/>
              <a:buNone/>
            </a:pPr>
            <a:endParaRPr sz="1600"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600"/>
              <a:buFont typeface="Arial"/>
              <a:buChar char="•"/>
            </a:pPr>
            <a:r>
              <a:rPr lang="en-US" sz="1600" dirty="0">
                <a:solidFill>
                  <a:schemeClr val="dk1"/>
                </a:solidFill>
                <a:latin typeface="Arial"/>
                <a:ea typeface="Arial"/>
                <a:cs typeface="Arial"/>
                <a:sym typeface="Arial"/>
              </a:rPr>
              <a:t>Case Western Reserve University, Cleveland, Ohio, Jonathan L. Haines, PhD, </a:t>
            </a:r>
            <a:r>
              <a:rPr lang="en-US" sz="1600" dirty="0" smtClean="0">
                <a:solidFill>
                  <a:schemeClr val="dk1"/>
                </a:solidFill>
                <a:latin typeface="Arial"/>
                <a:ea typeface="Arial"/>
                <a:cs typeface="Arial"/>
                <a:sym typeface="Arial"/>
              </a:rPr>
              <a:t>Faculty Director</a:t>
            </a:r>
            <a:endParaRPr dirty="0"/>
          </a:p>
        </p:txBody>
      </p:sp>
      <p:sp>
        <p:nvSpPr>
          <p:cNvPr id="4" name="Google Shape;253;p7">
            <a:extLst>
              <a:ext uri="{FF2B5EF4-FFF2-40B4-BE49-F238E27FC236}">
                <a16:creationId xmlns:a16="http://schemas.microsoft.com/office/drawing/2014/main" id="{18A3F0DD-8CCE-D774-A5FA-A0B64A639B4A}"/>
              </a:ext>
            </a:extLst>
          </p:cNvPr>
          <p:cNvSpPr txBox="1"/>
          <p:nvPr/>
        </p:nvSpPr>
        <p:spPr>
          <a:xfrm>
            <a:off x="2531278" y="3665757"/>
            <a:ext cx="7216524" cy="1200329"/>
          </a:xfrm>
          <a:prstGeom prst="rect">
            <a:avLst/>
          </a:prstGeom>
          <a:solidFill>
            <a:schemeClr val="l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dk1"/>
                </a:solidFill>
                <a:latin typeface="Arial"/>
                <a:ea typeface="Arial"/>
                <a:cs typeface="Arial"/>
                <a:sym typeface="Arial"/>
              </a:rPr>
              <a:t>Translating big data to better understand disease mechanism, improve clinical care,</a:t>
            </a:r>
            <a:endParaRPr dirty="0"/>
          </a:p>
          <a:p>
            <a:pPr marL="0" marR="0" lvl="0" indent="0" algn="ctr" rtl="0">
              <a:spcBef>
                <a:spcPts val="0"/>
              </a:spcBef>
              <a:spcAft>
                <a:spcPts val="0"/>
              </a:spcAft>
              <a:buNone/>
            </a:pPr>
            <a:r>
              <a:rPr lang="en-US" sz="2400" dirty="0">
                <a:solidFill>
                  <a:schemeClr val="dk1"/>
                </a:solidFill>
                <a:latin typeface="Arial"/>
                <a:ea typeface="Arial"/>
                <a:cs typeface="Arial"/>
                <a:sym typeface="Arial"/>
              </a:rPr>
              <a:t> and inform population health</a:t>
            </a:r>
            <a:endParaRPr dirty="0"/>
          </a:p>
        </p:txBody>
      </p:sp>
      <p:sp>
        <p:nvSpPr>
          <p:cNvPr id="5" name="Google Shape;227;p5">
            <a:extLst>
              <a:ext uri="{FF2B5EF4-FFF2-40B4-BE49-F238E27FC236}">
                <a16:creationId xmlns:a16="http://schemas.microsoft.com/office/drawing/2014/main" id="{EF5B80E4-E1ED-AFE4-E25C-0E43E622D9E7}"/>
              </a:ext>
            </a:extLst>
          </p:cNvPr>
          <p:cNvSpPr txBox="1">
            <a:spLocks noGrp="1"/>
          </p:cNvSpPr>
          <p:nvPr>
            <p:ph type="title"/>
          </p:nvPr>
        </p:nvSpPr>
        <p:spPr>
          <a:xfrm>
            <a:off x="679900" y="307216"/>
            <a:ext cx="10919281" cy="344710"/>
          </a:xfrm>
          <a:prstGeom prst="rect">
            <a:avLst/>
          </a:prstGeom>
          <a:noFill/>
          <a:ln>
            <a:noFill/>
          </a:ln>
        </p:spPr>
        <p:txBody>
          <a:bodyPr spcFirstLastPara="1" wrap="square" lIns="0" tIns="0" rIns="0" bIns="0" anchor="b" anchorCtr="0">
            <a:spAutoFit/>
          </a:bodyPr>
          <a:lstStyle/>
          <a:p>
            <a:pPr marL="0" lvl="0" indent="0" rtl="0">
              <a:lnSpc>
                <a:spcPct val="80000"/>
              </a:lnSpc>
              <a:spcBef>
                <a:spcPts val="0"/>
              </a:spcBef>
              <a:spcAft>
                <a:spcPts val="0"/>
              </a:spcAft>
              <a:buNone/>
            </a:pPr>
            <a:r>
              <a:rPr lang="en-US" sz="2800" dirty="0">
                <a:latin typeface="+mn-lt"/>
              </a:rPr>
              <a:t>Cleveland Institute for Computational Biology</a:t>
            </a:r>
            <a:endParaRPr sz="2800" dirty="0">
              <a:latin typeface="+mn-lt"/>
            </a:endParaRPr>
          </a:p>
        </p:txBody>
      </p:sp>
    </p:spTree>
    <p:extLst>
      <p:ext uri="{BB962C8B-B14F-4D97-AF65-F5344CB8AC3E}">
        <p14:creationId xmlns:p14="http://schemas.microsoft.com/office/powerpoint/2010/main" val="185457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733"/>
        <p:cNvGrpSpPr/>
        <p:nvPr/>
      </p:nvGrpSpPr>
      <p:grpSpPr>
        <a:xfrm>
          <a:off x="0" y="0"/>
          <a:ext cx="0" cy="0"/>
          <a:chOff x="0" y="0"/>
          <a:chExt cx="0" cy="0"/>
        </a:xfrm>
      </p:grpSpPr>
      <p:sp>
        <p:nvSpPr>
          <p:cNvPr id="734" name="Google Shape;734;p57"/>
          <p:cNvSpPr txBox="1">
            <a:spLocks noGrp="1"/>
          </p:cNvSpPr>
          <p:nvPr>
            <p:ph type="title"/>
          </p:nvPr>
        </p:nvSpPr>
        <p:spPr>
          <a:xfrm>
            <a:off x="730307" y="618806"/>
            <a:ext cx="9045261" cy="344710"/>
          </a:xfrm>
          <a:prstGeom prst="rect">
            <a:avLst/>
          </a:prstGeom>
          <a:noFill/>
          <a:ln>
            <a:noFill/>
          </a:ln>
        </p:spPr>
        <p:txBody>
          <a:bodyPr spcFirstLastPara="1" wrap="square" lIns="0" tIns="0" rIns="0" bIns="0" anchor="b" anchorCtr="0">
            <a:spAutoFit/>
          </a:bodyPr>
          <a:lstStyle/>
          <a:p>
            <a:r>
              <a:rPr lang="en-US" sz="2800" dirty="0"/>
              <a:t>EMERSE – Enhancing notes content</a:t>
            </a:r>
            <a:endParaRPr sz="2400" dirty="0"/>
          </a:p>
        </p:txBody>
      </p:sp>
      <p:sp>
        <p:nvSpPr>
          <p:cNvPr id="735" name="Google Shape;735;p57"/>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60</a:t>
            </a:fld>
            <a:endParaRPr kern="0"/>
          </a:p>
        </p:txBody>
      </p:sp>
      <p:sp>
        <p:nvSpPr>
          <p:cNvPr id="736" name="Google Shape;736;p57"/>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sp>
        <p:nvSpPr>
          <p:cNvPr id="737" name="Google Shape;737;p57"/>
          <p:cNvSpPr txBox="1"/>
          <p:nvPr/>
        </p:nvSpPr>
        <p:spPr>
          <a:xfrm>
            <a:off x="801943" y="2567558"/>
            <a:ext cx="4750243" cy="3283601"/>
          </a:xfrm>
          <a:prstGeom prst="rect">
            <a:avLst/>
          </a:prstGeom>
          <a:solidFill>
            <a:schemeClr val="lt2"/>
          </a:solidFill>
          <a:ln w="9525" cap="flat" cmpd="sng">
            <a:solidFill>
              <a:srgbClr val="4F81BD"/>
            </a:solidFill>
            <a:prstDash val="solid"/>
            <a:round/>
            <a:headEnd type="none" w="sm" len="sm"/>
            <a:tailEnd type="none" w="sm" len="sm"/>
          </a:ln>
        </p:spPr>
        <p:txBody>
          <a:bodyPr spcFirstLastPara="1" wrap="square" lIns="121900" tIns="60933" rIns="121900" bIns="60933" anchor="t" anchorCtr="0">
            <a:spAutoFit/>
          </a:bodyPr>
          <a:lstStyle/>
          <a:p>
            <a:pPr defTabSz="1219170">
              <a:buClr>
                <a:srgbClr val="000000"/>
              </a:buClr>
              <a:buSzPts val="1400"/>
            </a:pPr>
            <a:r>
              <a:rPr lang="en-US" sz="1867" b="1" kern="0">
                <a:solidFill>
                  <a:srgbClr val="000000"/>
                </a:solidFill>
                <a:latin typeface="Calibri"/>
                <a:ea typeface="Calibri"/>
                <a:cs typeface="Calibri"/>
                <a:sym typeface="Calibri"/>
              </a:rPr>
              <a:t>EMR Note Types</a:t>
            </a:r>
            <a:endParaRPr sz="1867" kern="0">
              <a:solidFill>
                <a:srgbClr val="000000"/>
              </a:solidFill>
              <a:latin typeface="Arial"/>
              <a:cs typeface="Arial"/>
              <a:sym typeface="Arial"/>
            </a:endParaRPr>
          </a:p>
          <a:p>
            <a:pPr defTabSz="1219170">
              <a:buClr>
                <a:srgbClr val="000000"/>
              </a:buClr>
              <a:buSzPts val="1400"/>
            </a:pPr>
            <a:endParaRPr sz="1867" kern="0">
              <a:solidFill>
                <a:srgbClr val="000000"/>
              </a:solidFill>
              <a:latin typeface="Calibri"/>
              <a:ea typeface="Calibri"/>
              <a:cs typeface="Calibri"/>
              <a:sym typeface="Calibri"/>
            </a:endParaRPr>
          </a:p>
          <a:p>
            <a:pPr marL="380990" indent="-380990" defTabSz="1219170">
              <a:buClr>
                <a:srgbClr val="000000"/>
              </a:buClr>
              <a:buSzPts val="1400"/>
              <a:buFont typeface="Arial"/>
              <a:buChar char="•"/>
            </a:pPr>
            <a:r>
              <a:rPr lang="en-US" sz="1867" kern="0">
                <a:solidFill>
                  <a:srgbClr val="000000"/>
                </a:solidFill>
                <a:latin typeface="Calibri"/>
                <a:ea typeface="Calibri"/>
                <a:cs typeface="Calibri"/>
                <a:sym typeface="Calibri"/>
              </a:rPr>
              <a:t>Over 2000 found during implementation</a:t>
            </a:r>
            <a:endParaRPr sz="1867" kern="0">
              <a:solidFill>
                <a:srgbClr val="000000"/>
              </a:solidFill>
              <a:latin typeface="Arial"/>
              <a:cs typeface="Arial"/>
              <a:sym typeface="Arial"/>
            </a:endParaRPr>
          </a:p>
          <a:p>
            <a:pPr marL="380990" indent="-262460" defTabSz="1219170">
              <a:buClr>
                <a:srgbClr val="000000"/>
              </a:buClr>
              <a:buSzPts val="1400"/>
            </a:pPr>
            <a:endParaRPr sz="1867" kern="0">
              <a:solidFill>
                <a:srgbClr val="000000"/>
              </a:solidFill>
              <a:latin typeface="Calibri"/>
              <a:ea typeface="Calibri"/>
              <a:cs typeface="Calibri"/>
              <a:sym typeface="Calibri"/>
            </a:endParaRPr>
          </a:p>
          <a:p>
            <a:pPr marL="380990" indent="-380990" defTabSz="1219170">
              <a:buClr>
                <a:srgbClr val="000000"/>
              </a:buClr>
              <a:buSzPts val="1400"/>
              <a:buFont typeface="Arial"/>
              <a:buChar char="•"/>
            </a:pPr>
            <a:r>
              <a:rPr lang="en-US" sz="1867" kern="0">
                <a:solidFill>
                  <a:srgbClr val="000000"/>
                </a:solidFill>
                <a:latin typeface="Calibri"/>
                <a:ea typeface="Calibri"/>
                <a:cs typeface="Calibri"/>
                <a:sym typeface="Calibri"/>
              </a:rPr>
              <a:t>Can search for many of these by name as part of a search strategy (e.g. Triage ED Peds and some condition of interest)</a:t>
            </a:r>
            <a:endParaRPr sz="1867" kern="0">
              <a:solidFill>
                <a:srgbClr val="000000"/>
              </a:solidFill>
              <a:latin typeface="Arial"/>
              <a:cs typeface="Arial"/>
              <a:sym typeface="Arial"/>
            </a:endParaRPr>
          </a:p>
          <a:p>
            <a:pPr marL="380990" indent="-262460" defTabSz="1219170">
              <a:buClr>
                <a:srgbClr val="000000"/>
              </a:buClr>
              <a:buSzPts val="1400"/>
            </a:pPr>
            <a:endParaRPr sz="1867" kern="0">
              <a:solidFill>
                <a:srgbClr val="000000"/>
              </a:solidFill>
              <a:latin typeface="Calibri"/>
              <a:ea typeface="Calibri"/>
              <a:cs typeface="Calibri"/>
              <a:sym typeface="Calibri"/>
            </a:endParaRPr>
          </a:p>
          <a:p>
            <a:pPr marL="380990" indent="-380990" defTabSz="1219170">
              <a:buClr>
                <a:srgbClr val="000000"/>
              </a:buClr>
              <a:buSzPts val="1400"/>
              <a:buFont typeface="Arial"/>
              <a:buChar char="•"/>
            </a:pPr>
            <a:r>
              <a:rPr lang="en-US" sz="1867" kern="0">
                <a:solidFill>
                  <a:srgbClr val="000000"/>
                </a:solidFill>
                <a:latin typeface="Calibri"/>
                <a:ea typeface="Calibri"/>
                <a:cs typeface="Calibri"/>
                <a:sym typeface="Calibri"/>
              </a:rPr>
              <a:t>Adding additional meta-data may be useful for research and ops (e.g., GIS data)</a:t>
            </a:r>
            <a:endParaRPr sz="1867" kern="0">
              <a:solidFill>
                <a:srgbClr val="000000"/>
              </a:solidFill>
              <a:latin typeface="Arial"/>
              <a:cs typeface="Arial"/>
              <a:sym typeface="Arial"/>
            </a:endParaRPr>
          </a:p>
          <a:p>
            <a:pPr marL="380990" indent="-262460" defTabSz="1219170">
              <a:buClr>
                <a:srgbClr val="000000"/>
              </a:buClr>
              <a:buSzPts val="1400"/>
            </a:pPr>
            <a:endParaRPr sz="1867" kern="0">
              <a:solidFill>
                <a:srgbClr val="000000"/>
              </a:solidFill>
              <a:latin typeface="Calibri"/>
              <a:ea typeface="Calibri"/>
              <a:cs typeface="Calibri"/>
              <a:sym typeface="Calibri"/>
            </a:endParaRPr>
          </a:p>
        </p:txBody>
      </p:sp>
      <p:sp>
        <p:nvSpPr>
          <p:cNvPr id="738" name="Google Shape;738;p57"/>
          <p:cNvSpPr txBox="1"/>
          <p:nvPr/>
        </p:nvSpPr>
        <p:spPr>
          <a:xfrm>
            <a:off x="2042327" y="1253715"/>
            <a:ext cx="8107348" cy="533489"/>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2667" kern="0">
                <a:solidFill>
                  <a:srgbClr val="000000"/>
                </a:solidFill>
                <a:latin typeface="Arial"/>
                <a:ea typeface="Arial"/>
                <a:cs typeface="Arial"/>
                <a:sym typeface="Arial"/>
              </a:rPr>
              <a:t>Meta-data added to note headers is fully searchable</a:t>
            </a:r>
            <a:endParaRPr sz="1867" kern="0">
              <a:solidFill>
                <a:srgbClr val="000000"/>
              </a:solidFill>
              <a:latin typeface="Arial"/>
              <a:cs typeface="Arial"/>
              <a:sym typeface="Arial"/>
            </a:endParaRPr>
          </a:p>
        </p:txBody>
      </p:sp>
      <p:pic>
        <p:nvPicPr>
          <p:cNvPr id="739" name="Google Shape;739;p57"/>
          <p:cNvPicPr preferRelativeResize="0"/>
          <p:nvPr/>
        </p:nvPicPr>
        <p:blipFill rotWithShape="1">
          <a:blip r:embed="rId3">
            <a:alphaModFix/>
          </a:blip>
          <a:srcRect/>
          <a:stretch/>
        </p:blipFill>
        <p:spPr>
          <a:xfrm>
            <a:off x="6907337" y="2045338"/>
            <a:ext cx="4041036" cy="3695740"/>
          </a:xfrm>
          <a:prstGeom prst="rect">
            <a:avLst/>
          </a:prstGeom>
          <a:noFill/>
          <a:ln>
            <a:noFill/>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Shape 743"/>
        <p:cNvGrpSpPr/>
        <p:nvPr/>
      </p:nvGrpSpPr>
      <p:grpSpPr>
        <a:xfrm>
          <a:off x="0" y="0"/>
          <a:ext cx="0" cy="0"/>
          <a:chOff x="0" y="0"/>
          <a:chExt cx="0" cy="0"/>
        </a:xfrm>
      </p:grpSpPr>
      <p:sp>
        <p:nvSpPr>
          <p:cNvPr id="744" name="Google Shape;744;p58"/>
          <p:cNvSpPr txBox="1">
            <a:spLocks noGrp="1"/>
          </p:cNvSpPr>
          <p:nvPr>
            <p:ph type="title"/>
          </p:nvPr>
        </p:nvSpPr>
        <p:spPr>
          <a:xfrm>
            <a:off x="730307" y="635156"/>
            <a:ext cx="9045261" cy="328360"/>
          </a:xfrm>
          <a:prstGeom prst="rect">
            <a:avLst/>
          </a:prstGeom>
          <a:noFill/>
          <a:ln>
            <a:noFill/>
          </a:ln>
        </p:spPr>
        <p:txBody>
          <a:bodyPr spcFirstLastPara="1" wrap="square" lIns="0" tIns="0" rIns="0" bIns="0" anchor="b" anchorCtr="0">
            <a:spAutoFit/>
          </a:bodyPr>
          <a:lstStyle/>
          <a:p>
            <a:r>
              <a:rPr lang="en-US" sz="2667"/>
              <a:t>EMERSE – Advanced Searches</a:t>
            </a:r>
            <a:endParaRPr/>
          </a:p>
        </p:txBody>
      </p:sp>
      <p:sp>
        <p:nvSpPr>
          <p:cNvPr id="745" name="Google Shape;745;p58"/>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61</a:t>
            </a:fld>
            <a:endParaRPr kern="0"/>
          </a:p>
        </p:txBody>
      </p:sp>
      <p:sp>
        <p:nvSpPr>
          <p:cNvPr id="746" name="Google Shape;746;p58"/>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pic>
        <p:nvPicPr>
          <p:cNvPr id="747" name="Google Shape;747;p58"/>
          <p:cNvPicPr preferRelativeResize="0"/>
          <p:nvPr/>
        </p:nvPicPr>
        <p:blipFill rotWithShape="1">
          <a:blip r:embed="rId3">
            <a:alphaModFix/>
          </a:blip>
          <a:srcRect/>
          <a:stretch/>
        </p:blipFill>
        <p:spPr>
          <a:xfrm>
            <a:off x="1188656" y="1681634"/>
            <a:ext cx="9814689" cy="4019413"/>
          </a:xfrm>
          <a:prstGeom prst="rect">
            <a:avLst/>
          </a:prstGeom>
          <a:noFill/>
          <a:ln>
            <a:noFill/>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Shape 751"/>
        <p:cNvGrpSpPr/>
        <p:nvPr/>
      </p:nvGrpSpPr>
      <p:grpSpPr>
        <a:xfrm>
          <a:off x="0" y="0"/>
          <a:ext cx="0" cy="0"/>
          <a:chOff x="0" y="0"/>
          <a:chExt cx="0" cy="0"/>
        </a:xfrm>
      </p:grpSpPr>
      <p:sp>
        <p:nvSpPr>
          <p:cNvPr id="752" name="Google Shape;752;p59"/>
          <p:cNvSpPr txBox="1">
            <a:spLocks noGrp="1"/>
          </p:cNvSpPr>
          <p:nvPr>
            <p:ph type="title"/>
          </p:nvPr>
        </p:nvSpPr>
        <p:spPr>
          <a:xfrm>
            <a:off x="730307" y="569562"/>
            <a:ext cx="9045261" cy="393954"/>
          </a:xfrm>
          <a:prstGeom prst="rect">
            <a:avLst/>
          </a:prstGeom>
          <a:noFill/>
          <a:ln>
            <a:noFill/>
          </a:ln>
        </p:spPr>
        <p:txBody>
          <a:bodyPr spcFirstLastPara="1" wrap="square" lIns="0" tIns="0" rIns="0" bIns="0" anchor="b" anchorCtr="0">
            <a:spAutoFit/>
          </a:bodyPr>
          <a:lstStyle/>
          <a:p>
            <a:r>
              <a:rPr lang="en-US" sz="3200"/>
              <a:t>EMERSE – Proximity Search</a:t>
            </a:r>
            <a:endParaRPr/>
          </a:p>
        </p:txBody>
      </p:sp>
      <p:sp>
        <p:nvSpPr>
          <p:cNvPr id="753" name="Google Shape;753;p59"/>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62</a:t>
            </a:fld>
            <a:endParaRPr kern="0"/>
          </a:p>
        </p:txBody>
      </p:sp>
      <p:sp>
        <p:nvSpPr>
          <p:cNvPr id="754" name="Google Shape;754;p59"/>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pic>
        <p:nvPicPr>
          <p:cNvPr id="755" name="Google Shape;755;p59"/>
          <p:cNvPicPr preferRelativeResize="0"/>
          <p:nvPr/>
        </p:nvPicPr>
        <p:blipFill rotWithShape="1">
          <a:blip r:embed="rId3">
            <a:alphaModFix/>
          </a:blip>
          <a:srcRect/>
          <a:stretch/>
        </p:blipFill>
        <p:spPr>
          <a:xfrm>
            <a:off x="2306830" y="1769053"/>
            <a:ext cx="7149351" cy="3637489"/>
          </a:xfrm>
          <a:prstGeom prst="rect">
            <a:avLst/>
          </a:prstGeom>
          <a:noFill/>
          <a:ln>
            <a:noFill/>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Shape 759"/>
        <p:cNvGrpSpPr/>
        <p:nvPr/>
      </p:nvGrpSpPr>
      <p:grpSpPr>
        <a:xfrm>
          <a:off x="0" y="0"/>
          <a:ext cx="0" cy="0"/>
          <a:chOff x="0" y="0"/>
          <a:chExt cx="0" cy="0"/>
        </a:xfrm>
      </p:grpSpPr>
      <p:sp>
        <p:nvSpPr>
          <p:cNvPr id="760" name="Google Shape;760;p60"/>
          <p:cNvSpPr txBox="1">
            <a:spLocks noGrp="1"/>
          </p:cNvSpPr>
          <p:nvPr>
            <p:ph type="title"/>
          </p:nvPr>
        </p:nvSpPr>
        <p:spPr>
          <a:xfrm>
            <a:off x="730307" y="635156"/>
            <a:ext cx="9045261" cy="328360"/>
          </a:xfrm>
          <a:prstGeom prst="rect">
            <a:avLst/>
          </a:prstGeom>
          <a:noFill/>
          <a:ln>
            <a:noFill/>
          </a:ln>
        </p:spPr>
        <p:txBody>
          <a:bodyPr spcFirstLastPara="1" wrap="square" lIns="0" tIns="0" rIns="0" bIns="0" anchor="b" anchorCtr="0">
            <a:spAutoFit/>
          </a:bodyPr>
          <a:lstStyle/>
          <a:p>
            <a:r>
              <a:rPr lang="en-US" sz="2667"/>
              <a:t>EMERSE – Excluding terms from a search</a:t>
            </a:r>
            <a:endParaRPr/>
          </a:p>
        </p:txBody>
      </p:sp>
      <p:sp>
        <p:nvSpPr>
          <p:cNvPr id="761" name="Google Shape;761;p60"/>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63</a:t>
            </a:fld>
            <a:endParaRPr kern="0"/>
          </a:p>
        </p:txBody>
      </p:sp>
      <p:sp>
        <p:nvSpPr>
          <p:cNvPr id="762" name="Google Shape;762;p60"/>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pic>
        <p:nvPicPr>
          <p:cNvPr id="763" name="Google Shape;763;p60"/>
          <p:cNvPicPr preferRelativeResize="0"/>
          <p:nvPr/>
        </p:nvPicPr>
        <p:blipFill rotWithShape="1">
          <a:blip r:embed="rId3">
            <a:alphaModFix/>
          </a:blip>
          <a:srcRect/>
          <a:stretch/>
        </p:blipFill>
        <p:spPr>
          <a:xfrm>
            <a:off x="491189" y="1360953"/>
            <a:ext cx="7043292" cy="3246191"/>
          </a:xfrm>
          <a:prstGeom prst="rect">
            <a:avLst/>
          </a:prstGeom>
          <a:noFill/>
          <a:ln>
            <a:noFill/>
          </a:ln>
        </p:spPr>
      </p:pic>
      <p:pic>
        <p:nvPicPr>
          <p:cNvPr id="764" name="Google Shape;764;p60"/>
          <p:cNvPicPr preferRelativeResize="0"/>
          <p:nvPr/>
        </p:nvPicPr>
        <p:blipFill rotWithShape="1">
          <a:blip r:embed="rId4">
            <a:alphaModFix/>
          </a:blip>
          <a:srcRect r="40031"/>
          <a:stretch/>
        </p:blipFill>
        <p:spPr>
          <a:xfrm>
            <a:off x="8471497" y="1290897"/>
            <a:ext cx="3071432" cy="4435615"/>
          </a:xfrm>
          <a:prstGeom prst="rect">
            <a:avLst/>
          </a:prstGeom>
          <a:noFill/>
          <a:ln>
            <a:noFill/>
          </a:ln>
        </p:spPr>
      </p:pic>
      <p:sp>
        <p:nvSpPr>
          <p:cNvPr id="765" name="Google Shape;765;p60"/>
          <p:cNvSpPr/>
          <p:nvPr/>
        </p:nvSpPr>
        <p:spPr>
          <a:xfrm>
            <a:off x="412248" y="4754003"/>
            <a:ext cx="7666048" cy="1468776"/>
          </a:xfrm>
          <a:prstGeom prst="roundRect">
            <a:avLst>
              <a:gd name="adj" fmla="val 16667"/>
            </a:avLst>
          </a:prstGeom>
          <a:solidFill>
            <a:srgbClr val="C4FED6"/>
          </a:solidFill>
          <a:ln>
            <a:noFill/>
          </a:ln>
        </p:spPr>
        <p:txBody>
          <a:bodyPr spcFirstLastPara="1" wrap="square" lIns="121900" tIns="121900" rIns="121900" bIns="121900" anchor="t" anchorCtr="0">
            <a:noAutofit/>
          </a:bodyPr>
          <a:lstStyle/>
          <a:p>
            <a:pPr algn="ctr" defTabSz="1219170">
              <a:buClr>
                <a:srgbClr val="000000"/>
              </a:buClr>
            </a:pPr>
            <a:r>
              <a:rPr lang="en-US" sz="1600" kern="0">
                <a:solidFill>
                  <a:srgbClr val="000000"/>
                </a:solidFill>
                <a:latin typeface="Roboto"/>
                <a:ea typeface="Roboto"/>
                <a:cs typeface="Roboto"/>
                <a:sym typeface="Roboto"/>
              </a:rPr>
              <a:t>EMERSE cannot do math, but if you search for lab values, such as LDL, and include a term for each possible value of LDL, then all patients with lab results in their notes that are in that lab value “range” will be found</a:t>
            </a:r>
            <a:endParaRPr sz="1867" kern="0">
              <a:solidFill>
                <a:srgbClr val="000000"/>
              </a:solidFill>
              <a:latin typeface="Arial"/>
              <a:cs typeface="Arial"/>
              <a:sym typeface="Arial"/>
            </a:endParaRPr>
          </a:p>
          <a:p>
            <a:pPr algn="ctr" defTabSz="1219170">
              <a:buClr>
                <a:srgbClr val="000000"/>
              </a:buClr>
            </a:pPr>
            <a:endParaRPr sz="1600" kern="0">
              <a:solidFill>
                <a:srgbClr val="000000"/>
              </a:solidFill>
              <a:latin typeface="Roboto"/>
              <a:ea typeface="Roboto"/>
              <a:cs typeface="Roboto"/>
              <a:sym typeface="Roboto"/>
            </a:endParaRPr>
          </a:p>
          <a:p>
            <a:pPr algn="ctr" defTabSz="1219170">
              <a:buClr>
                <a:srgbClr val="000000"/>
              </a:buClr>
            </a:pPr>
            <a:r>
              <a:rPr lang="en-US" sz="1600" kern="0">
                <a:solidFill>
                  <a:srgbClr val="000000"/>
                </a:solidFill>
                <a:latin typeface="Roboto"/>
                <a:ea typeface="Roboto"/>
                <a:cs typeface="Roboto"/>
                <a:sym typeface="Roboto"/>
              </a:rPr>
              <a:t>However, we do not want to find anything related to an “optimal” value for LDL</a:t>
            </a:r>
            <a:endParaRPr sz="1867" kern="0">
              <a:solidFill>
                <a:srgbClr val="000000"/>
              </a:solidFill>
              <a:latin typeface="Arial"/>
              <a:cs typeface="Arial"/>
              <a:sym typeface="Arial"/>
            </a:endParaRPr>
          </a:p>
        </p:txBody>
      </p:sp>
      <p:sp>
        <p:nvSpPr>
          <p:cNvPr id="766" name="Google Shape;766;p60"/>
          <p:cNvSpPr/>
          <p:nvPr/>
        </p:nvSpPr>
        <p:spPr>
          <a:xfrm>
            <a:off x="9645265" y="2833107"/>
            <a:ext cx="587672" cy="1385853"/>
          </a:xfrm>
          <a:prstGeom prst="ellipse">
            <a:avLst/>
          </a:prstGeom>
          <a:noFill/>
          <a:ln w="9525" cap="flat" cmpd="sng">
            <a:solidFill>
              <a:srgbClr val="8627FF"/>
            </a:solidFill>
            <a:prstDash val="solid"/>
            <a:round/>
            <a:headEnd type="none" w="sm" len="sm"/>
            <a:tailEnd type="none" w="sm" len="sm"/>
          </a:ln>
        </p:spPr>
        <p:txBody>
          <a:bodyPr spcFirstLastPara="1" wrap="square" lIns="121900" tIns="121900" rIns="121900" bIns="121900" anchor="t" anchorCtr="0">
            <a:noAutofit/>
          </a:bodyPr>
          <a:lstStyle/>
          <a:p>
            <a:pPr algn="ctr" defTabSz="1219170">
              <a:buClr>
                <a:srgbClr val="000000"/>
              </a:buClr>
            </a:pPr>
            <a:endParaRPr sz="1600" kern="0">
              <a:solidFill>
                <a:srgbClr val="FFFFFF"/>
              </a:solidFill>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Shape 770"/>
        <p:cNvGrpSpPr/>
        <p:nvPr/>
      </p:nvGrpSpPr>
      <p:grpSpPr>
        <a:xfrm>
          <a:off x="0" y="0"/>
          <a:ext cx="0" cy="0"/>
          <a:chOff x="0" y="0"/>
          <a:chExt cx="0" cy="0"/>
        </a:xfrm>
      </p:grpSpPr>
      <p:sp>
        <p:nvSpPr>
          <p:cNvPr id="771" name="Google Shape;771;p61"/>
          <p:cNvSpPr txBox="1">
            <a:spLocks noGrp="1"/>
          </p:cNvSpPr>
          <p:nvPr>
            <p:ph type="title"/>
          </p:nvPr>
        </p:nvSpPr>
        <p:spPr>
          <a:xfrm>
            <a:off x="730307" y="635156"/>
            <a:ext cx="9045261" cy="328360"/>
          </a:xfrm>
          <a:prstGeom prst="rect">
            <a:avLst/>
          </a:prstGeom>
          <a:noFill/>
          <a:ln>
            <a:noFill/>
          </a:ln>
        </p:spPr>
        <p:txBody>
          <a:bodyPr spcFirstLastPara="1" wrap="square" lIns="0" tIns="0" rIns="0" bIns="0" anchor="b" anchorCtr="0">
            <a:spAutoFit/>
          </a:bodyPr>
          <a:lstStyle/>
          <a:p>
            <a:r>
              <a:rPr lang="en-US" sz="2667" dirty="0"/>
              <a:t>EMERSE – Excluding terms from a search</a:t>
            </a:r>
            <a:endParaRPr dirty="0"/>
          </a:p>
        </p:txBody>
      </p:sp>
      <p:sp>
        <p:nvSpPr>
          <p:cNvPr id="772" name="Google Shape;772;p61"/>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64</a:t>
            </a:fld>
            <a:endParaRPr kern="0"/>
          </a:p>
        </p:txBody>
      </p:sp>
      <p:sp>
        <p:nvSpPr>
          <p:cNvPr id="773" name="Google Shape;773;p61"/>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pic>
        <p:nvPicPr>
          <p:cNvPr id="774" name="Google Shape;774;p61"/>
          <p:cNvPicPr preferRelativeResize="0"/>
          <p:nvPr/>
        </p:nvPicPr>
        <p:blipFill rotWithShape="1">
          <a:blip r:embed="rId3">
            <a:alphaModFix/>
          </a:blip>
          <a:srcRect/>
          <a:stretch/>
        </p:blipFill>
        <p:spPr>
          <a:xfrm>
            <a:off x="587670" y="1318614"/>
            <a:ext cx="8885249" cy="4220772"/>
          </a:xfrm>
          <a:prstGeom prst="rect">
            <a:avLst/>
          </a:prstGeom>
          <a:noFill/>
          <a:ln>
            <a:noFill/>
          </a:ln>
        </p:spPr>
      </p:pic>
      <p:sp>
        <p:nvSpPr>
          <p:cNvPr id="775" name="Google Shape;775;p61"/>
          <p:cNvSpPr/>
          <p:nvPr/>
        </p:nvSpPr>
        <p:spPr>
          <a:xfrm>
            <a:off x="7560795" y="4113704"/>
            <a:ext cx="3657600" cy="1263056"/>
          </a:xfrm>
          <a:prstGeom prst="roundRect">
            <a:avLst>
              <a:gd name="adj" fmla="val 16667"/>
            </a:avLst>
          </a:prstGeom>
          <a:solidFill>
            <a:srgbClr val="C4FED6"/>
          </a:solidFill>
          <a:ln>
            <a:noFill/>
          </a:ln>
        </p:spPr>
        <p:txBody>
          <a:bodyPr spcFirstLastPara="1" wrap="square" lIns="121900" tIns="121900" rIns="121900" bIns="121900" anchor="t" anchorCtr="0">
            <a:noAutofit/>
          </a:bodyPr>
          <a:lstStyle/>
          <a:p>
            <a:pPr algn="ctr" defTabSz="1219170">
              <a:buClr>
                <a:srgbClr val="000000"/>
              </a:buClr>
            </a:pPr>
            <a:r>
              <a:rPr lang="en-US" sz="1600" kern="0">
                <a:solidFill>
                  <a:srgbClr val="000000"/>
                </a:solidFill>
                <a:latin typeface="Roboto"/>
                <a:ea typeface="Roboto"/>
                <a:cs typeface="Roboto"/>
                <a:sym typeface="Roboto"/>
              </a:rPr>
              <a:t>Excluding “optimal LDL” from the search eliminates 20 patients from the search results of this time bound search</a:t>
            </a:r>
            <a:endParaRPr sz="1867" kern="0">
              <a:solidFill>
                <a:srgbClr val="000000"/>
              </a:solidFill>
              <a:latin typeface="Arial"/>
              <a:cs typeface="Arial"/>
              <a:sym typeface="Arial"/>
            </a:endParaRPr>
          </a:p>
        </p:txBody>
      </p:sp>
      <p:sp>
        <p:nvSpPr>
          <p:cNvPr id="2" name="Oval 1"/>
          <p:cNvSpPr/>
          <p:nvPr/>
        </p:nvSpPr>
        <p:spPr>
          <a:xfrm>
            <a:off x="7182772" y="3030069"/>
            <a:ext cx="1772968" cy="8875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6662" y="1490913"/>
            <a:ext cx="5081349" cy="3071562"/>
          </a:xfrm>
          <a:prstGeom prst="rect">
            <a:avLst/>
          </a:prstGeom>
        </p:spPr>
      </p:pic>
      <p:pic>
        <p:nvPicPr>
          <p:cNvPr id="5" name="Picture 4"/>
          <p:cNvPicPr>
            <a:picLocks noChangeAspect="1"/>
          </p:cNvPicPr>
          <p:nvPr/>
        </p:nvPicPr>
        <p:blipFill>
          <a:blip r:embed="rId3"/>
          <a:stretch>
            <a:fillRect/>
          </a:stretch>
        </p:blipFill>
        <p:spPr>
          <a:xfrm>
            <a:off x="6193727" y="1413385"/>
            <a:ext cx="5264848" cy="3058853"/>
          </a:xfrm>
          <a:prstGeom prst="rect">
            <a:avLst/>
          </a:prstGeom>
        </p:spPr>
      </p:pic>
      <p:pic>
        <p:nvPicPr>
          <p:cNvPr id="7" name="Picture 6"/>
          <p:cNvPicPr>
            <a:picLocks noChangeAspect="1"/>
          </p:cNvPicPr>
          <p:nvPr/>
        </p:nvPicPr>
        <p:blipFill>
          <a:blip r:embed="rId4"/>
          <a:stretch>
            <a:fillRect/>
          </a:stretch>
        </p:blipFill>
        <p:spPr>
          <a:xfrm>
            <a:off x="2552700" y="5026979"/>
            <a:ext cx="7277100" cy="1483358"/>
          </a:xfrm>
          <a:prstGeom prst="rect">
            <a:avLst/>
          </a:prstGeom>
        </p:spPr>
      </p:pic>
      <p:sp>
        <p:nvSpPr>
          <p:cNvPr id="8" name="Google Shape;771;p61">
            <a:extLst>
              <a:ext uri="{FF2B5EF4-FFF2-40B4-BE49-F238E27FC236}">
                <a16:creationId xmlns:a16="http://schemas.microsoft.com/office/drawing/2014/main" id="{23954AB8-EDB5-BF09-77D0-42FF98A66B53}"/>
              </a:ext>
            </a:extLst>
          </p:cNvPr>
          <p:cNvSpPr txBox="1">
            <a:spLocks/>
          </p:cNvSpPr>
          <p:nvPr/>
        </p:nvSpPr>
        <p:spPr>
          <a:xfrm>
            <a:off x="330200" y="364568"/>
            <a:ext cx="9045261" cy="328360"/>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00000"/>
              </a:buClr>
              <a:buSzPts val="1400"/>
              <a:buFont typeface="Arial"/>
              <a:buNone/>
              <a:defRPr sz="2600" b="1" i="0" u="none" strike="noStrike" cap="none">
                <a:solidFill>
                  <a:schemeClr val="accent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9pPr>
          </a:lstStyle>
          <a:p>
            <a:pPr marL="0" marR="0" lvl="0" indent="0" algn="l" defTabSz="914400" rtl="0" eaLnBrk="1" fontAlgn="auto" latinLnBrk="0" hangingPunct="1">
              <a:lnSpc>
                <a:spcPct val="80000"/>
              </a:lnSpc>
              <a:spcBef>
                <a:spcPts val="0"/>
              </a:spcBef>
              <a:spcAft>
                <a:spcPts val="0"/>
              </a:spcAft>
              <a:buClr>
                <a:srgbClr val="000000"/>
              </a:buClr>
              <a:buSzPts val="1400"/>
              <a:buFont typeface="Arial"/>
              <a:buNone/>
              <a:tabLst/>
              <a:defRPr/>
            </a:pPr>
            <a:r>
              <a:rPr kumimoji="0" lang="en-US" sz="2667" b="1" i="0" u="none" strike="noStrike" kern="0" cap="none" spc="0" normalizeH="0" baseline="0" noProof="0" dirty="0">
                <a:ln>
                  <a:noFill/>
                </a:ln>
                <a:solidFill>
                  <a:srgbClr val="CB333B"/>
                </a:solidFill>
                <a:effectLst/>
                <a:uLnTx/>
                <a:uFillTx/>
                <a:latin typeface="Arial"/>
                <a:cs typeface="Arial"/>
                <a:sym typeface="Arial"/>
              </a:rPr>
              <a:t>Synonym Sets that Can Be Added to EMERSE</a:t>
            </a:r>
            <a:endParaRPr kumimoji="0" lang="en-US" sz="2600" b="1" i="0" u="none" strike="noStrike" kern="0" cap="none" spc="0" normalizeH="0" baseline="0" noProof="0" dirty="0">
              <a:ln>
                <a:noFill/>
              </a:ln>
              <a:solidFill>
                <a:srgbClr val="CB333B"/>
              </a:solidFill>
              <a:effectLst/>
              <a:uLnTx/>
              <a:uFillTx/>
              <a:latin typeface="Arial"/>
              <a:cs typeface="Arial"/>
              <a:sym typeface="Arial"/>
            </a:endParaRPr>
          </a:p>
        </p:txBody>
      </p:sp>
    </p:spTree>
    <p:extLst>
      <p:ext uri="{BB962C8B-B14F-4D97-AF65-F5344CB8AC3E}">
        <p14:creationId xmlns:p14="http://schemas.microsoft.com/office/powerpoint/2010/main" val="40540202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B36226-E5B3-31BF-2F34-1CAD2E863BEA}"/>
              </a:ext>
            </a:extLst>
          </p:cNvPr>
          <p:cNvPicPr>
            <a:picLocks noChangeAspect="1"/>
          </p:cNvPicPr>
          <p:nvPr/>
        </p:nvPicPr>
        <p:blipFill>
          <a:blip r:embed="rId2"/>
          <a:stretch>
            <a:fillRect/>
          </a:stretch>
        </p:blipFill>
        <p:spPr>
          <a:xfrm>
            <a:off x="330200" y="979058"/>
            <a:ext cx="11558450" cy="5115762"/>
          </a:xfrm>
          <a:prstGeom prst="rect">
            <a:avLst/>
          </a:prstGeom>
        </p:spPr>
      </p:pic>
      <p:sp>
        <p:nvSpPr>
          <p:cNvPr id="4" name="Google Shape;771;p61">
            <a:extLst>
              <a:ext uri="{FF2B5EF4-FFF2-40B4-BE49-F238E27FC236}">
                <a16:creationId xmlns:a16="http://schemas.microsoft.com/office/drawing/2014/main" id="{CC85569C-AA6E-BB56-A38F-DD737A5C0EEE}"/>
              </a:ext>
            </a:extLst>
          </p:cNvPr>
          <p:cNvSpPr txBox="1">
            <a:spLocks/>
          </p:cNvSpPr>
          <p:nvPr/>
        </p:nvSpPr>
        <p:spPr>
          <a:xfrm>
            <a:off x="330200" y="364568"/>
            <a:ext cx="9045261" cy="328360"/>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00000"/>
              </a:buClr>
              <a:buSzPts val="1400"/>
              <a:buFont typeface="Arial"/>
              <a:buNone/>
              <a:defRPr sz="2600" b="1" i="0" u="none" strike="noStrike" cap="none">
                <a:solidFill>
                  <a:schemeClr val="accent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9pPr>
          </a:lstStyle>
          <a:p>
            <a:pPr marL="0" marR="0" lvl="0" indent="0" algn="l" defTabSz="914400" rtl="0" eaLnBrk="1" fontAlgn="auto" latinLnBrk="0" hangingPunct="1">
              <a:lnSpc>
                <a:spcPct val="80000"/>
              </a:lnSpc>
              <a:spcBef>
                <a:spcPts val="0"/>
              </a:spcBef>
              <a:spcAft>
                <a:spcPts val="0"/>
              </a:spcAft>
              <a:buClr>
                <a:srgbClr val="000000"/>
              </a:buClr>
              <a:buSzPts val="1400"/>
              <a:buFont typeface="Arial"/>
              <a:buNone/>
              <a:tabLst/>
              <a:defRPr/>
            </a:pPr>
            <a:r>
              <a:rPr kumimoji="0" lang="en-US" sz="2667" b="1" i="0" u="none" strike="noStrike" kern="0" cap="none" spc="0" normalizeH="0" baseline="0" noProof="0" dirty="0">
                <a:ln>
                  <a:noFill/>
                </a:ln>
                <a:solidFill>
                  <a:srgbClr val="CB333B"/>
                </a:solidFill>
                <a:effectLst/>
                <a:uLnTx/>
                <a:uFillTx/>
                <a:latin typeface="Arial"/>
                <a:cs typeface="Arial"/>
                <a:sym typeface="Arial"/>
              </a:rPr>
              <a:t>Synonym Preferences</a:t>
            </a:r>
            <a:endParaRPr kumimoji="0" lang="en-US" sz="2600" b="1" i="0" u="none" strike="noStrike" kern="0" cap="none" spc="0" normalizeH="0" baseline="0" noProof="0" dirty="0">
              <a:ln>
                <a:noFill/>
              </a:ln>
              <a:solidFill>
                <a:srgbClr val="CB333B"/>
              </a:solidFill>
              <a:effectLst/>
              <a:uLnTx/>
              <a:uFillTx/>
              <a:latin typeface="Arial"/>
              <a:cs typeface="Arial"/>
              <a:sym typeface="Arial"/>
            </a:endParaRPr>
          </a:p>
        </p:txBody>
      </p:sp>
    </p:spTree>
    <p:extLst>
      <p:ext uri="{BB962C8B-B14F-4D97-AF65-F5344CB8AC3E}">
        <p14:creationId xmlns:p14="http://schemas.microsoft.com/office/powerpoint/2010/main" val="67284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71;p61">
            <a:extLst>
              <a:ext uri="{FF2B5EF4-FFF2-40B4-BE49-F238E27FC236}">
                <a16:creationId xmlns:a16="http://schemas.microsoft.com/office/drawing/2014/main" id="{CC85569C-AA6E-BB56-A38F-DD737A5C0EEE}"/>
              </a:ext>
            </a:extLst>
          </p:cNvPr>
          <p:cNvSpPr txBox="1">
            <a:spLocks/>
          </p:cNvSpPr>
          <p:nvPr/>
        </p:nvSpPr>
        <p:spPr>
          <a:xfrm>
            <a:off x="330200" y="364568"/>
            <a:ext cx="9045261" cy="328360"/>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00000"/>
              </a:buClr>
              <a:buSzPts val="1400"/>
              <a:buFont typeface="Arial"/>
              <a:buNone/>
              <a:defRPr sz="2600" b="1" i="0" u="none" strike="noStrike" cap="none">
                <a:solidFill>
                  <a:schemeClr val="accent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9pPr>
          </a:lstStyle>
          <a:p>
            <a:pPr marL="0" marR="0" lvl="0" indent="0" algn="l" defTabSz="914400" rtl="0" eaLnBrk="1" fontAlgn="auto" latinLnBrk="0" hangingPunct="1">
              <a:lnSpc>
                <a:spcPct val="80000"/>
              </a:lnSpc>
              <a:spcBef>
                <a:spcPts val="0"/>
              </a:spcBef>
              <a:spcAft>
                <a:spcPts val="0"/>
              </a:spcAft>
              <a:buClr>
                <a:srgbClr val="000000"/>
              </a:buClr>
              <a:buSzPts val="1400"/>
              <a:buFont typeface="Arial"/>
              <a:buNone/>
              <a:tabLst/>
              <a:defRPr/>
            </a:pPr>
            <a:r>
              <a:rPr kumimoji="0" lang="en-US" sz="2667" b="1" i="0" u="none" strike="noStrike" kern="0" cap="none" spc="0" normalizeH="0" baseline="0" noProof="0" dirty="0">
                <a:ln>
                  <a:noFill/>
                </a:ln>
                <a:solidFill>
                  <a:srgbClr val="CB333B"/>
                </a:solidFill>
                <a:effectLst/>
                <a:uLnTx/>
                <a:uFillTx/>
                <a:latin typeface="Arial"/>
                <a:cs typeface="Arial"/>
                <a:sym typeface="Arial"/>
              </a:rPr>
              <a:t>Synonym Preferences – ICD10 Codes</a:t>
            </a:r>
            <a:endParaRPr kumimoji="0" lang="en-US" sz="2600" b="1" i="0" u="none" strike="noStrike" kern="0" cap="none" spc="0" normalizeH="0" baseline="0" noProof="0" dirty="0">
              <a:ln>
                <a:noFill/>
              </a:ln>
              <a:solidFill>
                <a:srgbClr val="CB333B"/>
              </a:solidFill>
              <a:effectLst/>
              <a:uLnTx/>
              <a:uFillTx/>
              <a:latin typeface="Arial"/>
              <a:cs typeface="Arial"/>
              <a:sym typeface="Arial"/>
            </a:endParaRPr>
          </a:p>
        </p:txBody>
      </p:sp>
      <p:pic>
        <p:nvPicPr>
          <p:cNvPr id="6" name="Picture 5">
            <a:extLst>
              <a:ext uri="{FF2B5EF4-FFF2-40B4-BE49-F238E27FC236}">
                <a16:creationId xmlns:a16="http://schemas.microsoft.com/office/drawing/2014/main" id="{19BDB5E9-AA59-2680-83E0-AEBC2F292645}"/>
              </a:ext>
            </a:extLst>
          </p:cNvPr>
          <p:cNvPicPr>
            <a:picLocks noChangeAspect="1"/>
          </p:cNvPicPr>
          <p:nvPr/>
        </p:nvPicPr>
        <p:blipFill>
          <a:blip r:embed="rId2"/>
          <a:stretch>
            <a:fillRect/>
          </a:stretch>
        </p:blipFill>
        <p:spPr>
          <a:xfrm>
            <a:off x="3084315" y="926597"/>
            <a:ext cx="6023370" cy="5639289"/>
          </a:xfrm>
          <a:prstGeom prst="rect">
            <a:avLst/>
          </a:prstGeom>
        </p:spPr>
      </p:pic>
    </p:spTree>
    <p:extLst>
      <p:ext uri="{BB962C8B-B14F-4D97-AF65-F5344CB8AC3E}">
        <p14:creationId xmlns:p14="http://schemas.microsoft.com/office/powerpoint/2010/main" val="46406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71;p61">
            <a:extLst>
              <a:ext uri="{FF2B5EF4-FFF2-40B4-BE49-F238E27FC236}">
                <a16:creationId xmlns:a16="http://schemas.microsoft.com/office/drawing/2014/main" id="{CC85569C-AA6E-BB56-A38F-DD737A5C0EEE}"/>
              </a:ext>
            </a:extLst>
          </p:cNvPr>
          <p:cNvSpPr txBox="1">
            <a:spLocks/>
          </p:cNvSpPr>
          <p:nvPr/>
        </p:nvSpPr>
        <p:spPr>
          <a:xfrm>
            <a:off x="330200" y="364568"/>
            <a:ext cx="9045261" cy="328360"/>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00000"/>
              </a:buClr>
              <a:buSzPts val="1400"/>
              <a:buFont typeface="Arial"/>
              <a:buNone/>
              <a:defRPr sz="2600" b="1" i="0" u="none" strike="noStrike" cap="none">
                <a:solidFill>
                  <a:schemeClr val="accent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9pPr>
          </a:lstStyle>
          <a:p>
            <a:pPr marL="0" marR="0" lvl="0" indent="0" algn="l" defTabSz="914400" rtl="0" eaLnBrk="1" fontAlgn="auto" latinLnBrk="0" hangingPunct="1">
              <a:lnSpc>
                <a:spcPct val="80000"/>
              </a:lnSpc>
              <a:spcBef>
                <a:spcPts val="0"/>
              </a:spcBef>
              <a:spcAft>
                <a:spcPts val="0"/>
              </a:spcAft>
              <a:buClr>
                <a:srgbClr val="000000"/>
              </a:buClr>
              <a:buSzPts val="1400"/>
              <a:buFont typeface="Arial"/>
              <a:buNone/>
              <a:tabLst/>
              <a:defRPr/>
            </a:pPr>
            <a:r>
              <a:rPr kumimoji="0" lang="en-US" sz="2667" b="1" i="0" u="none" strike="noStrike" kern="0" cap="none" spc="0" normalizeH="0" baseline="0" noProof="0" dirty="0">
                <a:ln>
                  <a:noFill/>
                </a:ln>
                <a:solidFill>
                  <a:srgbClr val="CB333B"/>
                </a:solidFill>
                <a:effectLst/>
                <a:uLnTx/>
                <a:uFillTx/>
                <a:latin typeface="Arial"/>
                <a:cs typeface="Arial"/>
                <a:sym typeface="Arial"/>
              </a:rPr>
              <a:t>Synonym Preferences – Occupations</a:t>
            </a:r>
            <a:endParaRPr kumimoji="0" lang="en-US" sz="2600" b="1" i="0" u="none" strike="noStrike" kern="0" cap="none" spc="0" normalizeH="0" baseline="0" noProof="0" dirty="0">
              <a:ln>
                <a:noFill/>
              </a:ln>
              <a:solidFill>
                <a:srgbClr val="CB333B"/>
              </a:solidFill>
              <a:effectLst/>
              <a:uLnTx/>
              <a:uFillTx/>
              <a:latin typeface="Arial"/>
              <a:cs typeface="Arial"/>
              <a:sym typeface="Arial"/>
            </a:endParaRPr>
          </a:p>
        </p:txBody>
      </p:sp>
      <p:pic>
        <p:nvPicPr>
          <p:cNvPr id="2" name="Picture 1">
            <a:extLst>
              <a:ext uri="{FF2B5EF4-FFF2-40B4-BE49-F238E27FC236}">
                <a16:creationId xmlns:a16="http://schemas.microsoft.com/office/drawing/2014/main" id="{964B514D-086B-C077-BD8C-794425907021}"/>
              </a:ext>
            </a:extLst>
          </p:cNvPr>
          <p:cNvPicPr>
            <a:picLocks noChangeAspect="1"/>
          </p:cNvPicPr>
          <p:nvPr/>
        </p:nvPicPr>
        <p:blipFill>
          <a:blip r:embed="rId2"/>
          <a:stretch>
            <a:fillRect/>
          </a:stretch>
        </p:blipFill>
        <p:spPr>
          <a:xfrm>
            <a:off x="405094" y="942372"/>
            <a:ext cx="10973751" cy="1865538"/>
          </a:xfrm>
          <a:prstGeom prst="rect">
            <a:avLst/>
          </a:prstGeom>
        </p:spPr>
      </p:pic>
      <p:pic>
        <p:nvPicPr>
          <p:cNvPr id="5" name="Picture 4">
            <a:extLst>
              <a:ext uri="{FF2B5EF4-FFF2-40B4-BE49-F238E27FC236}">
                <a16:creationId xmlns:a16="http://schemas.microsoft.com/office/drawing/2014/main" id="{72B860E4-7DAB-E7D5-68A0-A79EE41042DC}"/>
              </a:ext>
            </a:extLst>
          </p:cNvPr>
          <p:cNvPicPr>
            <a:picLocks noChangeAspect="1"/>
          </p:cNvPicPr>
          <p:nvPr/>
        </p:nvPicPr>
        <p:blipFill>
          <a:blip r:embed="rId3"/>
          <a:stretch>
            <a:fillRect/>
          </a:stretch>
        </p:blipFill>
        <p:spPr>
          <a:xfrm>
            <a:off x="161252" y="2917373"/>
            <a:ext cx="5373361" cy="3178807"/>
          </a:xfrm>
          <a:prstGeom prst="rect">
            <a:avLst/>
          </a:prstGeom>
        </p:spPr>
      </p:pic>
      <p:grpSp>
        <p:nvGrpSpPr>
          <p:cNvPr id="6" name="Group 5">
            <a:extLst>
              <a:ext uri="{FF2B5EF4-FFF2-40B4-BE49-F238E27FC236}">
                <a16:creationId xmlns:a16="http://schemas.microsoft.com/office/drawing/2014/main" id="{18519C61-EDF2-18F4-1626-B38E90B1DF17}"/>
              </a:ext>
            </a:extLst>
          </p:cNvPr>
          <p:cNvGrpSpPr/>
          <p:nvPr/>
        </p:nvGrpSpPr>
        <p:grpSpPr>
          <a:xfrm>
            <a:off x="5813588" y="3091549"/>
            <a:ext cx="6290611" cy="3178806"/>
            <a:chOff x="2071126" y="1395128"/>
            <a:chExt cx="8049748" cy="4067743"/>
          </a:xfrm>
        </p:grpSpPr>
        <p:pic>
          <p:nvPicPr>
            <p:cNvPr id="7" name="Picture 6">
              <a:extLst>
                <a:ext uri="{FF2B5EF4-FFF2-40B4-BE49-F238E27FC236}">
                  <a16:creationId xmlns:a16="http://schemas.microsoft.com/office/drawing/2014/main" id="{A0C216E3-C306-4D7C-10E0-4E71472D4568}"/>
                </a:ext>
              </a:extLst>
            </p:cNvPr>
            <p:cNvPicPr>
              <a:picLocks noChangeAspect="1"/>
            </p:cNvPicPr>
            <p:nvPr/>
          </p:nvPicPr>
          <p:blipFill>
            <a:blip r:embed="rId4"/>
            <a:stretch>
              <a:fillRect/>
            </a:stretch>
          </p:blipFill>
          <p:spPr>
            <a:xfrm>
              <a:off x="2071126" y="1395128"/>
              <a:ext cx="8049748" cy="4067743"/>
            </a:xfrm>
            <a:prstGeom prst="rect">
              <a:avLst/>
            </a:prstGeom>
          </p:spPr>
        </p:pic>
        <p:sp>
          <p:nvSpPr>
            <p:cNvPr id="8" name="Rectangle 7">
              <a:extLst>
                <a:ext uri="{FF2B5EF4-FFF2-40B4-BE49-F238E27FC236}">
                  <a16:creationId xmlns:a16="http://schemas.microsoft.com/office/drawing/2014/main" id="{44394FFE-EA6A-2275-52B5-23FEBC120DE0}"/>
                </a:ext>
              </a:extLst>
            </p:cNvPr>
            <p:cNvSpPr/>
            <p:nvPr/>
          </p:nvSpPr>
          <p:spPr>
            <a:xfrm>
              <a:off x="3439486" y="2885814"/>
              <a:ext cx="268448" cy="184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F7435F3-9E39-D39D-C330-2479335B6A20}"/>
                </a:ext>
              </a:extLst>
            </p:cNvPr>
            <p:cNvSpPr/>
            <p:nvPr/>
          </p:nvSpPr>
          <p:spPr>
            <a:xfrm>
              <a:off x="3171038" y="3181985"/>
              <a:ext cx="268448" cy="184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C9724B9-5534-BF54-1203-5BC3C9324D65}"/>
                </a:ext>
              </a:extLst>
            </p:cNvPr>
            <p:cNvSpPr/>
            <p:nvPr/>
          </p:nvSpPr>
          <p:spPr>
            <a:xfrm>
              <a:off x="5960378" y="2885814"/>
              <a:ext cx="268448" cy="184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A22B811-81B2-73D0-4503-E3086511251A}"/>
                </a:ext>
              </a:extLst>
            </p:cNvPr>
            <p:cNvSpPr/>
            <p:nvPr/>
          </p:nvSpPr>
          <p:spPr>
            <a:xfrm>
              <a:off x="7445230" y="2885814"/>
              <a:ext cx="268448" cy="184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6F3FD08-8B7A-99D6-55EA-65037C059B42}"/>
                </a:ext>
              </a:extLst>
            </p:cNvPr>
            <p:cNvSpPr/>
            <p:nvPr/>
          </p:nvSpPr>
          <p:spPr>
            <a:xfrm>
              <a:off x="8716161" y="2885814"/>
              <a:ext cx="335339" cy="201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6E3A09A-FBCF-0AB9-AECD-07113215F2C6}"/>
                </a:ext>
              </a:extLst>
            </p:cNvPr>
            <p:cNvSpPr/>
            <p:nvPr/>
          </p:nvSpPr>
          <p:spPr>
            <a:xfrm>
              <a:off x="2842470" y="3488423"/>
              <a:ext cx="412458" cy="184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83806E-327C-2779-A407-A7906A4C669F}"/>
                </a:ext>
              </a:extLst>
            </p:cNvPr>
            <p:cNvSpPr/>
            <p:nvPr/>
          </p:nvSpPr>
          <p:spPr>
            <a:xfrm>
              <a:off x="7435444" y="3179069"/>
              <a:ext cx="351384" cy="184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8185ABB-42F0-0826-67B4-D0BAE00DB046}"/>
                </a:ext>
              </a:extLst>
            </p:cNvPr>
            <p:cNvSpPr/>
            <p:nvPr/>
          </p:nvSpPr>
          <p:spPr>
            <a:xfrm>
              <a:off x="5722246" y="3181985"/>
              <a:ext cx="268448" cy="184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A67E25B-F472-EE2D-3BCA-14DC42F5F8F6}"/>
                </a:ext>
              </a:extLst>
            </p:cNvPr>
            <p:cNvSpPr/>
            <p:nvPr/>
          </p:nvSpPr>
          <p:spPr>
            <a:xfrm>
              <a:off x="4405174" y="3181985"/>
              <a:ext cx="351384" cy="184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94EF70-B621-FC1F-461D-BD1A88089B8B}"/>
                </a:ext>
              </a:extLst>
            </p:cNvPr>
            <p:cNvSpPr/>
            <p:nvPr/>
          </p:nvSpPr>
          <p:spPr>
            <a:xfrm>
              <a:off x="6587234" y="3187459"/>
              <a:ext cx="268448" cy="184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B35F116-FF02-01E5-9A4C-97308FABB6AD}"/>
                </a:ext>
              </a:extLst>
            </p:cNvPr>
            <p:cNvSpPr/>
            <p:nvPr/>
          </p:nvSpPr>
          <p:spPr>
            <a:xfrm>
              <a:off x="2756960" y="4383368"/>
              <a:ext cx="268448" cy="184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DD5599B-8468-E8E0-1C35-08212C0D73F6}"/>
                </a:ext>
              </a:extLst>
            </p:cNvPr>
            <p:cNvSpPr/>
            <p:nvPr/>
          </p:nvSpPr>
          <p:spPr>
            <a:xfrm>
              <a:off x="8581937" y="3206792"/>
              <a:ext cx="268448" cy="184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2DECBA4-3778-8B20-8FC8-B6CDC7FE1D5B}"/>
                </a:ext>
              </a:extLst>
            </p:cNvPr>
            <p:cNvSpPr/>
            <p:nvPr/>
          </p:nvSpPr>
          <p:spPr>
            <a:xfrm>
              <a:off x="3892048" y="3475139"/>
              <a:ext cx="412458" cy="1978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828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Shape 695"/>
        <p:cNvGrpSpPr/>
        <p:nvPr/>
      </p:nvGrpSpPr>
      <p:grpSpPr>
        <a:xfrm>
          <a:off x="0" y="0"/>
          <a:ext cx="0" cy="0"/>
          <a:chOff x="0" y="0"/>
          <a:chExt cx="0" cy="0"/>
        </a:xfrm>
      </p:grpSpPr>
      <p:sp>
        <p:nvSpPr>
          <p:cNvPr id="697" name="Google Shape;697;p53"/>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FFFFFF"/>
              </a:buClr>
              <a:buSzPts val="900"/>
              <a:buFontTx/>
              <a:buNone/>
              <a:tabLst/>
              <a:defRPr/>
            </a:pPr>
            <a:fld id="{00000000-1234-1234-1234-123412341234}" type="slidenum">
              <a:rPr kumimoji="0" lang="en-US" sz="1200" b="1" i="0" u="none" strike="noStrike" kern="0" cap="none" spc="0" normalizeH="0" baseline="0" noProof="0">
                <a:ln>
                  <a:noFill/>
                </a:ln>
                <a:solidFill>
                  <a:srgbClr val="FFFFFF"/>
                </a:solidFill>
                <a:effectLst/>
                <a:uLnTx/>
                <a:uFillTx/>
                <a:latin typeface="Roboto"/>
                <a:ea typeface="Roboto"/>
                <a:sym typeface="Roboto"/>
              </a:rPr>
              <a:pPr marL="0" marR="0" lvl="0" indent="0" algn="r" defTabSz="1219170" rtl="0" eaLnBrk="1" fontAlgn="auto" latinLnBrk="0" hangingPunct="1">
                <a:lnSpc>
                  <a:spcPct val="100000"/>
                </a:lnSpc>
                <a:spcBef>
                  <a:spcPts val="0"/>
                </a:spcBef>
                <a:spcAft>
                  <a:spcPts val="0"/>
                </a:spcAft>
                <a:buClr>
                  <a:srgbClr val="FFFFFF"/>
                </a:buClr>
                <a:buSzPts val="900"/>
                <a:buFontTx/>
                <a:buNone/>
                <a:tabLst/>
                <a:defRPr/>
              </a:pPr>
              <a:t>69</a:t>
            </a:fld>
            <a:endParaRPr kumimoji="0" sz="1200" b="1" i="0" u="none" strike="noStrike" kern="0" cap="none" spc="0" normalizeH="0" baseline="0" noProof="0">
              <a:ln>
                <a:noFill/>
              </a:ln>
              <a:solidFill>
                <a:srgbClr val="FFFFFF"/>
              </a:solidFill>
              <a:effectLst/>
              <a:uLnTx/>
              <a:uFillTx/>
              <a:latin typeface="Roboto"/>
              <a:ea typeface="Roboto"/>
              <a:sym typeface="Roboto"/>
            </a:endParaRPr>
          </a:p>
        </p:txBody>
      </p:sp>
      <p:sp>
        <p:nvSpPr>
          <p:cNvPr id="698" name="Google Shape;698;p53"/>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marL="0" marR="0" lvl="0" indent="0" algn="l" defTabSz="1219170" rtl="0" eaLnBrk="1" fontAlgn="auto" latinLnBrk="0" hangingPunct="1">
              <a:lnSpc>
                <a:spcPct val="100000"/>
              </a:lnSpc>
              <a:spcBef>
                <a:spcPts val="0"/>
              </a:spcBef>
              <a:spcAft>
                <a:spcPts val="0"/>
              </a:spcAft>
              <a:buClr>
                <a:srgbClr val="FFFFFF"/>
              </a:buClr>
              <a:buSzPts val="900"/>
              <a:buFontTx/>
              <a:buNone/>
              <a:tabLst/>
              <a:defRPr/>
            </a:pPr>
            <a:r>
              <a:rPr kumimoji="0" lang="en-US" sz="1200" b="1" i="0" u="none" strike="noStrike" kern="0" cap="none" spc="0" normalizeH="0" baseline="0" noProof="0">
                <a:ln>
                  <a:noFill/>
                </a:ln>
                <a:solidFill>
                  <a:srgbClr val="FFFFFF"/>
                </a:solidFill>
                <a:effectLst/>
                <a:uLnTx/>
                <a:uFillTx/>
                <a:latin typeface="Roboto"/>
                <a:ea typeface="Roboto"/>
                <a:sym typeface="Roboto"/>
              </a:rPr>
              <a:t>2022 Informatics Summit  |   amia.org</a:t>
            </a:r>
            <a:endParaRPr kumimoji="0" sz="1200" b="1" i="0" u="none" strike="noStrike" kern="0" cap="none" spc="0" normalizeH="0" baseline="0" noProof="0">
              <a:ln>
                <a:noFill/>
              </a:ln>
              <a:solidFill>
                <a:srgbClr val="FFFFFF"/>
              </a:solidFill>
              <a:effectLst/>
              <a:uLnTx/>
              <a:uFillTx/>
              <a:latin typeface="Roboto"/>
              <a:ea typeface="Roboto"/>
              <a:sym typeface="Roboto"/>
            </a:endParaRPr>
          </a:p>
        </p:txBody>
      </p:sp>
      <p:pic>
        <p:nvPicPr>
          <p:cNvPr id="4" name="Picture 3">
            <a:extLst>
              <a:ext uri="{FF2B5EF4-FFF2-40B4-BE49-F238E27FC236}">
                <a16:creationId xmlns:a16="http://schemas.microsoft.com/office/drawing/2014/main" id="{1A855E83-F31F-1F2C-EA45-4842732EADA2}"/>
              </a:ext>
            </a:extLst>
          </p:cNvPr>
          <p:cNvPicPr>
            <a:picLocks noChangeAspect="1"/>
          </p:cNvPicPr>
          <p:nvPr/>
        </p:nvPicPr>
        <p:blipFill>
          <a:blip r:embed="rId3"/>
          <a:stretch>
            <a:fillRect/>
          </a:stretch>
        </p:blipFill>
        <p:spPr>
          <a:xfrm>
            <a:off x="327781" y="1193719"/>
            <a:ext cx="10970011" cy="1864185"/>
          </a:xfrm>
          <a:prstGeom prst="rect">
            <a:avLst/>
          </a:prstGeom>
        </p:spPr>
      </p:pic>
      <p:sp>
        <p:nvSpPr>
          <p:cNvPr id="5" name="Oval 4">
            <a:extLst>
              <a:ext uri="{FF2B5EF4-FFF2-40B4-BE49-F238E27FC236}">
                <a16:creationId xmlns:a16="http://schemas.microsoft.com/office/drawing/2014/main" id="{E5495B7C-8941-DE72-43F2-F9A42AE10657}"/>
              </a:ext>
            </a:extLst>
          </p:cNvPr>
          <p:cNvSpPr/>
          <p:nvPr/>
        </p:nvSpPr>
        <p:spPr>
          <a:xfrm>
            <a:off x="353939" y="2201402"/>
            <a:ext cx="5556069" cy="4615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771;p61">
            <a:extLst>
              <a:ext uri="{FF2B5EF4-FFF2-40B4-BE49-F238E27FC236}">
                <a16:creationId xmlns:a16="http://schemas.microsoft.com/office/drawing/2014/main" id="{1EC0FFA4-942D-E925-B28F-525A8BC25605}"/>
              </a:ext>
            </a:extLst>
          </p:cNvPr>
          <p:cNvSpPr txBox="1">
            <a:spLocks/>
          </p:cNvSpPr>
          <p:nvPr/>
        </p:nvSpPr>
        <p:spPr>
          <a:xfrm>
            <a:off x="330200" y="364568"/>
            <a:ext cx="10967592" cy="328360"/>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00000"/>
              </a:buClr>
              <a:buSzPts val="1400"/>
              <a:buFont typeface="Arial"/>
              <a:buNone/>
              <a:defRPr sz="2600" b="1" i="0" u="none" strike="noStrike" cap="none">
                <a:solidFill>
                  <a:schemeClr val="accent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9pPr>
          </a:lstStyle>
          <a:p>
            <a:pPr marL="0" marR="0" lvl="0" indent="0" algn="l" defTabSz="914400" rtl="0" eaLnBrk="1" fontAlgn="auto" latinLnBrk="0" hangingPunct="1">
              <a:lnSpc>
                <a:spcPct val="80000"/>
              </a:lnSpc>
              <a:spcBef>
                <a:spcPts val="0"/>
              </a:spcBef>
              <a:spcAft>
                <a:spcPts val="0"/>
              </a:spcAft>
              <a:buClr>
                <a:srgbClr val="000000"/>
              </a:buClr>
              <a:buSzPts val="1400"/>
              <a:buFont typeface="Arial"/>
              <a:buNone/>
              <a:tabLst/>
              <a:defRPr/>
            </a:pPr>
            <a:r>
              <a:rPr kumimoji="0" lang="en-US" sz="2667" b="1" i="0" u="none" strike="noStrike" kern="0" cap="none" spc="0" normalizeH="0" baseline="0" noProof="0" dirty="0">
                <a:ln>
                  <a:noFill/>
                </a:ln>
                <a:solidFill>
                  <a:srgbClr val="CB333B"/>
                </a:solidFill>
                <a:effectLst/>
                <a:uLnTx/>
                <a:uFillTx/>
                <a:latin typeface="Arial"/>
                <a:cs typeface="Arial"/>
                <a:sym typeface="Arial"/>
              </a:rPr>
              <a:t>Synonym Preferences – Human Phenotype Ontology (HPO)</a:t>
            </a:r>
            <a:endParaRPr kumimoji="0" lang="en-US" sz="2600" b="1" i="0" u="none" strike="noStrike" kern="0" cap="none" spc="0" normalizeH="0" baseline="0" noProof="0" dirty="0">
              <a:ln>
                <a:noFill/>
              </a:ln>
              <a:solidFill>
                <a:srgbClr val="CB333B"/>
              </a:solidFill>
              <a:effectLst/>
              <a:uLnTx/>
              <a:uFillTx/>
              <a:latin typeface="Arial"/>
              <a:cs typeface="Arial"/>
              <a:sym typeface="Arial"/>
            </a:endParaRPr>
          </a:p>
        </p:txBody>
      </p:sp>
      <p:pic>
        <p:nvPicPr>
          <p:cNvPr id="12" name="Picture 11">
            <a:extLst>
              <a:ext uri="{FF2B5EF4-FFF2-40B4-BE49-F238E27FC236}">
                <a16:creationId xmlns:a16="http://schemas.microsoft.com/office/drawing/2014/main" id="{78E15FC8-476F-40E1-69FC-A338EDC10270}"/>
              </a:ext>
            </a:extLst>
          </p:cNvPr>
          <p:cNvPicPr>
            <a:picLocks noChangeAspect="1"/>
          </p:cNvPicPr>
          <p:nvPr/>
        </p:nvPicPr>
        <p:blipFill>
          <a:blip r:embed="rId4"/>
          <a:stretch>
            <a:fillRect/>
          </a:stretch>
        </p:blipFill>
        <p:spPr>
          <a:xfrm>
            <a:off x="2408565" y="3012304"/>
            <a:ext cx="8083997" cy="3481118"/>
          </a:xfrm>
          <a:prstGeom prst="rect">
            <a:avLst/>
          </a:prstGeom>
        </p:spPr>
      </p:pic>
    </p:spTree>
    <p:extLst>
      <p:ext uri="{BB962C8B-B14F-4D97-AF65-F5344CB8AC3E}">
        <p14:creationId xmlns:p14="http://schemas.microsoft.com/office/powerpoint/2010/main" val="22071255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democracycollaborative.org/sites/clone.community-wealth.org/files/8508UH_CORP_2CP_V3.jpg">
            <a:extLst>
              <a:ext uri="{FF2B5EF4-FFF2-40B4-BE49-F238E27FC236}">
                <a16:creationId xmlns:a16="http://schemas.microsoft.com/office/drawing/2014/main" id="{29F98D36-34BA-4512-B59E-1FAB11ED9B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250" y="5740963"/>
            <a:ext cx="956313" cy="10669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media.licdn.com/mpr/mpr/shrink_200_200/p/6/000/2cb/202/20f6698.png">
            <a:extLst>
              <a:ext uri="{FF2B5EF4-FFF2-40B4-BE49-F238E27FC236}">
                <a16:creationId xmlns:a16="http://schemas.microsoft.com/office/drawing/2014/main" id="{66B25009-D524-4AB1-B0C9-F9EC19923E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3250" y="5692998"/>
            <a:ext cx="1162862" cy="1162862"/>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ECF00371-6144-43EE-9BD2-0B9F25D73468}"/>
              </a:ext>
            </a:extLst>
          </p:cNvPr>
          <p:cNvSpPr/>
          <p:nvPr/>
        </p:nvSpPr>
        <p:spPr>
          <a:xfrm>
            <a:off x="6563093" y="617588"/>
            <a:ext cx="5534494" cy="5564073"/>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DF80B91D-2E48-4F8E-A2FC-91DE710F8E82}"/>
              </a:ext>
            </a:extLst>
          </p:cNvPr>
          <p:cNvSpPr/>
          <p:nvPr/>
        </p:nvSpPr>
        <p:spPr>
          <a:xfrm>
            <a:off x="186304" y="710355"/>
            <a:ext cx="5534494" cy="5564073"/>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026E9AB-4BC5-4A0D-B404-CC6624FA5331}"/>
              </a:ext>
            </a:extLst>
          </p:cNvPr>
          <p:cNvSpPr txBox="1"/>
          <p:nvPr/>
        </p:nvSpPr>
        <p:spPr>
          <a:xfrm>
            <a:off x="3884243" y="9264"/>
            <a:ext cx="45105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CICB Infrastructure Overview</a:t>
            </a:r>
          </a:p>
        </p:txBody>
      </p:sp>
      <p:pic>
        <p:nvPicPr>
          <p:cNvPr id="6" name="Picture 5">
            <a:extLst>
              <a:ext uri="{FF2B5EF4-FFF2-40B4-BE49-F238E27FC236}">
                <a16:creationId xmlns:a16="http://schemas.microsoft.com/office/drawing/2014/main" id="{EDF185B0-D286-45D3-8872-75A0BE7D47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6983" y="5808448"/>
            <a:ext cx="2145117" cy="931961"/>
          </a:xfrm>
          <a:prstGeom prst="rect">
            <a:avLst/>
          </a:prstGeom>
        </p:spPr>
      </p:pic>
      <p:sp>
        <p:nvSpPr>
          <p:cNvPr id="2" name="TextBox 1">
            <a:extLst>
              <a:ext uri="{FF2B5EF4-FFF2-40B4-BE49-F238E27FC236}">
                <a16:creationId xmlns:a16="http://schemas.microsoft.com/office/drawing/2014/main" id="{33F1C34C-C08D-4759-876B-0D57C472057F}"/>
              </a:ext>
            </a:extLst>
          </p:cNvPr>
          <p:cNvSpPr txBox="1"/>
          <p:nvPr/>
        </p:nvSpPr>
        <p:spPr>
          <a:xfrm>
            <a:off x="2419438" y="5542444"/>
            <a:ext cx="117371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OMOP</a:t>
            </a:r>
          </a:p>
        </p:txBody>
      </p:sp>
      <p:sp>
        <p:nvSpPr>
          <p:cNvPr id="9" name="TextBox 8">
            <a:extLst>
              <a:ext uri="{FF2B5EF4-FFF2-40B4-BE49-F238E27FC236}">
                <a16:creationId xmlns:a16="http://schemas.microsoft.com/office/drawing/2014/main" id="{85ACAA9B-41A3-47B6-9B5C-988D374ADE46}"/>
              </a:ext>
            </a:extLst>
          </p:cNvPr>
          <p:cNvSpPr txBox="1"/>
          <p:nvPr/>
        </p:nvSpPr>
        <p:spPr>
          <a:xfrm>
            <a:off x="995804" y="983693"/>
            <a:ext cx="3915495" cy="1477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Structured/coded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&gt;1.9 million patients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2016-present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Present state: CICB facilitated utilization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Self-service tools in late 2022</a:t>
            </a:r>
          </a:p>
        </p:txBody>
      </p:sp>
      <p:sp>
        <p:nvSpPr>
          <p:cNvPr id="11" name="TextBox 10">
            <a:extLst>
              <a:ext uri="{FF2B5EF4-FFF2-40B4-BE49-F238E27FC236}">
                <a16:creationId xmlns:a16="http://schemas.microsoft.com/office/drawing/2014/main" id="{B4B2AD3C-8BC9-4C3A-A56F-023FA93D88B4}"/>
              </a:ext>
            </a:extLst>
          </p:cNvPr>
          <p:cNvSpPr txBox="1"/>
          <p:nvPr/>
        </p:nvSpPr>
        <p:spPr>
          <a:xfrm>
            <a:off x="942578" y="2536958"/>
            <a:ext cx="4017318" cy="120032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Clinical characterizations/descriptions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Longitudinal/temporal analyses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Population-level Estimation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Patient-level Prediction</a:t>
            </a:r>
          </a:p>
        </p:txBody>
      </p:sp>
      <p:sp>
        <p:nvSpPr>
          <p:cNvPr id="16" name="TextBox 15">
            <a:extLst>
              <a:ext uri="{FF2B5EF4-FFF2-40B4-BE49-F238E27FC236}">
                <a16:creationId xmlns:a16="http://schemas.microsoft.com/office/drawing/2014/main" id="{4513A4C2-86A6-4D58-AC8B-F16499ACD5E9}"/>
              </a:ext>
            </a:extLst>
          </p:cNvPr>
          <p:cNvSpPr txBox="1"/>
          <p:nvPr/>
        </p:nvSpPr>
        <p:spPr>
          <a:xfrm>
            <a:off x="7003907" y="751428"/>
            <a:ext cx="4652876" cy="203132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Unstructured/notes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Structured/coded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&gt;1.7 million patients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&gt;45 million notes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2018-present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Clinical, pathology, radiology, nurses' notes, etc.</a:t>
            </a:r>
          </a:p>
        </p:txBody>
      </p:sp>
      <p:pic>
        <p:nvPicPr>
          <p:cNvPr id="18" name="Picture 17">
            <a:extLst>
              <a:ext uri="{FF2B5EF4-FFF2-40B4-BE49-F238E27FC236}">
                <a16:creationId xmlns:a16="http://schemas.microsoft.com/office/drawing/2014/main" id="{74ABB09A-CF41-4F3C-BBBD-7B289FB3E7C4}"/>
              </a:ext>
            </a:extLst>
          </p:cNvPr>
          <p:cNvPicPr>
            <a:picLocks noChangeAspect="1"/>
          </p:cNvPicPr>
          <p:nvPr/>
        </p:nvPicPr>
        <p:blipFill>
          <a:blip r:embed="rId5"/>
          <a:stretch>
            <a:fillRect/>
          </a:stretch>
        </p:blipFill>
        <p:spPr>
          <a:xfrm>
            <a:off x="8497827" y="5505944"/>
            <a:ext cx="1665023" cy="455999"/>
          </a:xfrm>
          <a:prstGeom prst="rect">
            <a:avLst/>
          </a:prstGeom>
        </p:spPr>
      </p:pic>
      <p:pic>
        <p:nvPicPr>
          <p:cNvPr id="20" name="Picture 19">
            <a:extLst>
              <a:ext uri="{FF2B5EF4-FFF2-40B4-BE49-F238E27FC236}">
                <a16:creationId xmlns:a16="http://schemas.microsoft.com/office/drawing/2014/main" id="{CE10CC64-3CF0-47BE-AFCC-CC812F7D0004}"/>
              </a:ext>
            </a:extLst>
          </p:cNvPr>
          <p:cNvPicPr>
            <a:picLocks noChangeAspect="1"/>
          </p:cNvPicPr>
          <p:nvPr/>
        </p:nvPicPr>
        <p:blipFill>
          <a:blip r:embed="rId6"/>
          <a:stretch>
            <a:fillRect/>
          </a:stretch>
        </p:blipFill>
        <p:spPr>
          <a:xfrm>
            <a:off x="1091909" y="4794433"/>
            <a:ext cx="1964146" cy="501374"/>
          </a:xfrm>
          <a:prstGeom prst="rect">
            <a:avLst/>
          </a:prstGeom>
        </p:spPr>
      </p:pic>
      <p:pic>
        <p:nvPicPr>
          <p:cNvPr id="22" name="Picture 21">
            <a:extLst>
              <a:ext uri="{FF2B5EF4-FFF2-40B4-BE49-F238E27FC236}">
                <a16:creationId xmlns:a16="http://schemas.microsoft.com/office/drawing/2014/main" id="{4D5F192C-1807-4B9C-98FE-B01BC1974822}"/>
              </a:ext>
            </a:extLst>
          </p:cNvPr>
          <p:cNvPicPr>
            <a:picLocks noChangeAspect="1"/>
          </p:cNvPicPr>
          <p:nvPr/>
        </p:nvPicPr>
        <p:blipFill>
          <a:blip r:embed="rId7"/>
          <a:stretch>
            <a:fillRect/>
          </a:stretch>
        </p:blipFill>
        <p:spPr>
          <a:xfrm>
            <a:off x="1185907" y="3733707"/>
            <a:ext cx="1870148" cy="873598"/>
          </a:xfrm>
          <a:prstGeom prst="rect">
            <a:avLst/>
          </a:prstGeom>
        </p:spPr>
      </p:pic>
      <p:cxnSp>
        <p:nvCxnSpPr>
          <p:cNvPr id="25" name="Straight Arrow Connector 24">
            <a:extLst>
              <a:ext uri="{FF2B5EF4-FFF2-40B4-BE49-F238E27FC236}">
                <a16:creationId xmlns:a16="http://schemas.microsoft.com/office/drawing/2014/main" id="{26F7F482-AC1F-4C71-B5C5-0C86572A9B53}"/>
              </a:ext>
            </a:extLst>
          </p:cNvPr>
          <p:cNvCxnSpPr>
            <a:stCxn id="19" idx="2"/>
          </p:cNvCxnSpPr>
          <p:nvPr/>
        </p:nvCxnSpPr>
        <p:spPr>
          <a:xfrm flipH="1" flipV="1">
            <a:off x="5698756" y="3399624"/>
            <a:ext cx="864337" cy="1"/>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66CE6D7-9D09-4E79-B050-C4F29C27CE2E}"/>
              </a:ext>
            </a:extLst>
          </p:cNvPr>
          <p:cNvSpPr txBox="1"/>
          <p:nvPr/>
        </p:nvSpPr>
        <p:spPr>
          <a:xfrm>
            <a:off x="4438204" y="506966"/>
            <a:ext cx="340539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University Hospitals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Ambulatory and In-patient</a:t>
            </a:r>
          </a:p>
        </p:txBody>
      </p:sp>
      <p:sp>
        <p:nvSpPr>
          <p:cNvPr id="30" name="TextBox 29">
            <a:extLst>
              <a:ext uri="{FF2B5EF4-FFF2-40B4-BE49-F238E27FC236}">
                <a16:creationId xmlns:a16="http://schemas.microsoft.com/office/drawing/2014/main" id="{45D371D2-C4AB-47F6-A5F4-C64CA792FDEF}"/>
              </a:ext>
            </a:extLst>
          </p:cNvPr>
          <p:cNvSpPr txBox="1"/>
          <p:nvPr/>
        </p:nvSpPr>
        <p:spPr>
          <a:xfrm>
            <a:off x="7556981" y="2799540"/>
            <a:ext cx="4079349" cy="258532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Rapid searching across all patients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&gt;2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million synonyms and phrases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Rapid cohort selection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Rapid chart review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Import and export patient lists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Comparison of patient lists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Sharing of patient lists internally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Filtering by EHR source, dates, demographics</a:t>
            </a:r>
          </a:p>
        </p:txBody>
      </p:sp>
      <p:cxnSp>
        <p:nvCxnSpPr>
          <p:cNvPr id="31" name="Straight Arrow Connector 30">
            <a:extLst>
              <a:ext uri="{FF2B5EF4-FFF2-40B4-BE49-F238E27FC236}">
                <a16:creationId xmlns:a16="http://schemas.microsoft.com/office/drawing/2014/main" id="{5937ABA9-F026-48F6-851D-03FDDA1E2FD0}"/>
              </a:ext>
            </a:extLst>
          </p:cNvPr>
          <p:cNvCxnSpPr/>
          <p:nvPr/>
        </p:nvCxnSpPr>
        <p:spPr>
          <a:xfrm flipV="1">
            <a:off x="6133324" y="3429000"/>
            <a:ext cx="0" cy="1282959"/>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8BC294F-2AD7-4910-871B-9D5E4A0AEBE5}"/>
              </a:ext>
            </a:extLst>
          </p:cNvPr>
          <p:cNvSpPr txBox="1"/>
          <p:nvPr/>
        </p:nvSpPr>
        <p:spPr>
          <a:xfrm>
            <a:off x="5497217" y="4754146"/>
            <a:ext cx="128464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CICB facilitated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data exchange</a:t>
            </a:r>
          </a:p>
        </p:txBody>
      </p:sp>
      <p:pic>
        <p:nvPicPr>
          <p:cNvPr id="34" name="Picture 33" descr="Graphical user interface, application&#10;&#10;Description automatically generated">
            <a:extLst>
              <a:ext uri="{FF2B5EF4-FFF2-40B4-BE49-F238E27FC236}">
                <a16:creationId xmlns:a16="http://schemas.microsoft.com/office/drawing/2014/main" id="{B75DE0A6-B68B-4F81-B0E7-2D222B8EC9C7}"/>
              </a:ext>
            </a:extLst>
          </p:cNvPr>
          <p:cNvPicPr/>
          <p:nvPr/>
        </p:nvPicPr>
        <p:blipFill rotWithShape="1">
          <a:blip r:embed="rId8"/>
          <a:srcRect l="39102" t="21006" r="39583" b="30473"/>
          <a:stretch/>
        </p:blipFill>
        <p:spPr bwMode="auto">
          <a:xfrm>
            <a:off x="3659402" y="3733707"/>
            <a:ext cx="1266825" cy="15621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536521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Shape 695"/>
        <p:cNvGrpSpPr/>
        <p:nvPr/>
      </p:nvGrpSpPr>
      <p:grpSpPr>
        <a:xfrm>
          <a:off x="0" y="0"/>
          <a:ext cx="0" cy="0"/>
          <a:chOff x="0" y="0"/>
          <a:chExt cx="0" cy="0"/>
        </a:xfrm>
      </p:grpSpPr>
      <p:sp>
        <p:nvSpPr>
          <p:cNvPr id="697" name="Google Shape;697;p53"/>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FFFFFF"/>
              </a:buClr>
              <a:buSzPts val="900"/>
              <a:buFontTx/>
              <a:buNone/>
              <a:tabLst/>
              <a:defRPr/>
            </a:pPr>
            <a:fld id="{00000000-1234-1234-1234-123412341234}" type="slidenum">
              <a:rPr kumimoji="0" lang="en-US" sz="1200" b="1" i="0" u="none" strike="noStrike" kern="0" cap="none" spc="0" normalizeH="0" baseline="0" noProof="0">
                <a:ln>
                  <a:noFill/>
                </a:ln>
                <a:solidFill>
                  <a:srgbClr val="FFFFFF"/>
                </a:solidFill>
                <a:effectLst/>
                <a:uLnTx/>
                <a:uFillTx/>
                <a:latin typeface="Roboto"/>
                <a:ea typeface="Roboto"/>
                <a:sym typeface="Roboto"/>
              </a:rPr>
              <a:pPr marL="0" marR="0" lvl="0" indent="0" algn="r" defTabSz="1219170" rtl="0" eaLnBrk="1" fontAlgn="auto" latinLnBrk="0" hangingPunct="1">
                <a:lnSpc>
                  <a:spcPct val="100000"/>
                </a:lnSpc>
                <a:spcBef>
                  <a:spcPts val="0"/>
                </a:spcBef>
                <a:spcAft>
                  <a:spcPts val="0"/>
                </a:spcAft>
                <a:buClr>
                  <a:srgbClr val="FFFFFF"/>
                </a:buClr>
                <a:buSzPts val="900"/>
                <a:buFontTx/>
                <a:buNone/>
                <a:tabLst/>
                <a:defRPr/>
              </a:pPr>
              <a:t>70</a:t>
            </a:fld>
            <a:endParaRPr kumimoji="0" sz="1200" b="1" i="0" u="none" strike="noStrike" kern="0" cap="none" spc="0" normalizeH="0" baseline="0" noProof="0">
              <a:ln>
                <a:noFill/>
              </a:ln>
              <a:solidFill>
                <a:srgbClr val="FFFFFF"/>
              </a:solidFill>
              <a:effectLst/>
              <a:uLnTx/>
              <a:uFillTx/>
              <a:latin typeface="Roboto"/>
              <a:ea typeface="Roboto"/>
              <a:sym typeface="Roboto"/>
            </a:endParaRPr>
          </a:p>
        </p:txBody>
      </p:sp>
      <p:sp>
        <p:nvSpPr>
          <p:cNvPr id="698" name="Google Shape;698;p53"/>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marL="0" marR="0" lvl="0" indent="0" algn="l" defTabSz="1219170" rtl="0" eaLnBrk="1" fontAlgn="auto" latinLnBrk="0" hangingPunct="1">
              <a:lnSpc>
                <a:spcPct val="100000"/>
              </a:lnSpc>
              <a:spcBef>
                <a:spcPts val="0"/>
              </a:spcBef>
              <a:spcAft>
                <a:spcPts val="0"/>
              </a:spcAft>
              <a:buClr>
                <a:srgbClr val="FFFFFF"/>
              </a:buClr>
              <a:buSzPts val="900"/>
              <a:buFontTx/>
              <a:buNone/>
              <a:tabLst/>
              <a:defRPr/>
            </a:pPr>
            <a:r>
              <a:rPr kumimoji="0" lang="en-US" sz="1200" b="1" i="0" u="none" strike="noStrike" kern="0" cap="none" spc="0" normalizeH="0" baseline="0" noProof="0">
                <a:ln>
                  <a:noFill/>
                </a:ln>
                <a:solidFill>
                  <a:srgbClr val="FFFFFF"/>
                </a:solidFill>
                <a:effectLst/>
                <a:uLnTx/>
                <a:uFillTx/>
                <a:latin typeface="Roboto"/>
                <a:ea typeface="Roboto"/>
                <a:sym typeface="Roboto"/>
              </a:rPr>
              <a:t>2022 Informatics Summit  |   amia.org</a:t>
            </a:r>
            <a:endParaRPr kumimoji="0" sz="1200" b="1" i="0" u="none" strike="noStrike" kern="0" cap="none" spc="0" normalizeH="0" baseline="0" noProof="0">
              <a:ln>
                <a:noFill/>
              </a:ln>
              <a:solidFill>
                <a:srgbClr val="FFFFFF"/>
              </a:solidFill>
              <a:effectLst/>
              <a:uLnTx/>
              <a:uFillTx/>
              <a:latin typeface="Roboto"/>
              <a:ea typeface="Roboto"/>
              <a:sym typeface="Roboto"/>
            </a:endParaRPr>
          </a:p>
        </p:txBody>
      </p:sp>
      <p:sp>
        <p:nvSpPr>
          <p:cNvPr id="6" name="Google Shape;771;p61">
            <a:extLst>
              <a:ext uri="{FF2B5EF4-FFF2-40B4-BE49-F238E27FC236}">
                <a16:creationId xmlns:a16="http://schemas.microsoft.com/office/drawing/2014/main" id="{1EC0FFA4-942D-E925-B28F-525A8BC25605}"/>
              </a:ext>
            </a:extLst>
          </p:cNvPr>
          <p:cNvSpPr txBox="1">
            <a:spLocks/>
          </p:cNvSpPr>
          <p:nvPr/>
        </p:nvSpPr>
        <p:spPr>
          <a:xfrm>
            <a:off x="612204" y="2391637"/>
            <a:ext cx="10967592" cy="1313436"/>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00000"/>
              </a:buClr>
              <a:buSzPts val="1400"/>
              <a:buFont typeface="Arial"/>
              <a:buNone/>
              <a:defRPr sz="2600" b="1" i="0" u="none" strike="noStrike" cap="none">
                <a:solidFill>
                  <a:schemeClr val="accent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9pPr>
          </a:lstStyle>
          <a:p>
            <a:pPr marL="0" marR="0" lvl="0" indent="0" algn="ctr" defTabSz="914400" rtl="0" eaLnBrk="1" fontAlgn="auto" latinLnBrk="0" hangingPunct="1">
              <a:lnSpc>
                <a:spcPct val="80000"/>
              </a:lnSpc>
              <a:spcBef>
                <a:spcPts val="0"/>
              </a:spcBef>
              <a:spcAft>
                <a:spcPts val="0"/>
              </a:spcAft>
              <a:buClr>
                <a:srgbClr val="000000"/>
              </a:buClr>
              <a:buSzPts val="1400"/>
              <a:buFont typeface="Arial"/>
              <a:buNone/>
              <a:tabLst/>
              <a:defRPr/>
            </a:pPr>
            <a:r>
              <a:rPr lang="en-US" sz="2667" kern="0" dirty="0" smtClean="0">
                <a:solidFill>
                  <a:srgbClr val="CB333B"/>
                </a:solidFill>
              </a:rPr>
              <a:t>Examples of how EMERSE is being used</a:t>
            </a:r>
          </a:p>
          <a:p>
            <a:pPr marL="0" marR="0" lvl="0" indent="0" algn="ctr" defTabSz="914400" rtl="0" eaLnBrk="1" fontAlgn="auto" latinLnBrk="0" hangingPunct="1">
              <a:lnSpc>
                <a:spcPct val="80000"/>
              </a:lnSpc>
              <a:spcBef>
                <a:spcPts val="0"/>
              </a:spcBef>
              <a:spcAft>
                <a:spcPts val="0"/>
              </a:spcAft>
              <a:buClr>
                <a:srgbClr val="000000"/>
              </a:buClr>
              <a:buSzPts val="1400"/>
              <a:buFont typeface="Arial"/>
              <a:buNone/>
              <a:tabLst/>
              <a:defRPr/>
            </a:pPr>
            <a:endParaRPr lang="en-US" sz="2667" kern="0" dirty="0">
              <a:solidFill>
                <a:srgbClr val="CB333B"/>
              </a:solidFill>
            </a:endParaRPr>
          </a:p>
          <a:p>
            <a:pPr marL="0" marR="0" lvl="0" indent="0" algn="ctr" defTabSz="914400" rtl="0" eaLnBrk="1" fontAlgn="auto" latinLnBrk="0" hangingPunct="1">
              <a:lnSpc>
                <a:spcPct val="80000"/>
              </a:lnSpc>
              <a:spcBef>
                <a:spcPts val="0"/>
              </a:spcBef>
              <a:spcAft>
                <a:spcPts val="0"/>
              </a:spcAft>
              <a:buClr>
                <a:srgbClr val="000000"/>
              </a:buClr>
              <a:buSzPts val="1400"/>
              <a:buFont typeface="Arial"/>
              <a:buNone/>
              <a:tabLst/>
              <a:defRPr/>
            </a:pPr>
            <a:endParaRPr lang="en-US" sz="2667" kern="0" dirty="0" smtClean="0">
              <a:solidFill>
                <a:srgbClr val="CB333B"/>
              </a:solidFill>
            </a:endParaRPr>
          </a:p>
          <a:p>
            <a:pPr marL="0" marR="0" lvl="0" indent="0" algn="ctr" defTabSz="914400" rtl="0" eaLnBrk="1" fontAlgn="auto" latinLnBrk="0" hangingPunct="1">
              <a:lnSpc>
                <a:spcPct val="80000"/>
              </a:lnSpc>
              <a:spcBef>
                <a:spcPts val="0"/>
              </a:spcBef>
              <a:spcAft>
                <a:spcPts val="0"/>
              </a:spcAft>
              <a:buClr>
                <a:srgbClr val="000000"/>
              </a:buClr>
              <a:buSzPts val="1400"/>
              <a:buFont typeface="Arial"/>
              <a:buNone/>
              <a:tabLst/>
              <a:defRPr/>
            </a:pPr>
            <a:r>
              <a:rPr lang="en-US" sz="2667" kern="0" dirty="0" smtClean="0">
                <a:solidFill>
                  <a:srgbClr val="CB333B"/>
                </a:solidFill>
              </a:rPr>
              <a:t>at University Hospitals and Case Western Reserve University</a:t>
            </a:r>
            <a:endParaRPr kumimoji="0" lang="en-US" sz="2600" b="1" i="0" u="none" strike="noStrike" kern="0" cap="none" spc="0" normalizeH="0" baseline="0" noProof="0" dirty="0">
              <a:ln>
                <a:noFill/>
              </a:ln>
              <a:solidFill>
                <a:srgbClr val="CB333B"/>
              </a:solidFill>
              <a:effectLst/>
              <a:uLnTx/>
              <a:uFillTx/>
              <a:latin typeface="Arial"/>
              <a:cs typeface="Arial"/>
              <a:sym typeface="Arial"/>
            </a:endParaRPr>
          </a:p>
        </p:txBody>
      </p:sp>
      <p:pic>
        <p:nvPicPr>
          <p:cNvPr id="8" name="Picture 7">
            <a:extLst>
              <a:ext uri="{FF2B5EF4-FFF2-40B4-BE49-F238E27FC236}">
                <a16:creationId xmlns:a16="http://schemas.microsoft.com/office/drawing/2014/main" id="{99FB3C9D-DAA0-4304-BCC2-3013361AC7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6983" y="5808448"/>
            <a:ext cx="2145117" cy="931961"/>
          </a:xfrm>
          <a:prstGeom prst="rect">
            <a:avLst/>
          </a:prstGeom>
        </p:spPr>
      </p:pic>
      <p:pic>
        <p:nvPicPr>
          <p:cNvPr id="9" name="Picture 2" descr="http://democracycollaborative.org/sites/clone.community-wealth.org/files/8508UH_CORP_2CP_V3.jpg">
            <a:extLst>
              <a:ext uri="{FF2B5EF4-FFF2-40B4-BE49-F238E27FC236}">
                <a16:creationId xmlns:a16="http://schemas.microsoft.com/office/drawing/2014/main" id="{749D76BD-5C05-4EFC-B2D8-376BABF67C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250" y="5740963"/>
            <a:ext cx="956313" cy="10669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media.licdn.com/mpr/mpr/shrink_200_200/p/6/000/2cb/202/20f6698.png">
            <a:extLst>
              <a:ext uri="{FF2B5EF4-FFF2-40B4-BE49-F238E27FC236}">
                <a16:creationId xmlns:a16="http://schemas.microsoft.com/office/drawing/2014/main" id="{5444378E-44F4-4F58-AEE3-2DB1F6ED15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3250" y="5692998"/>
            <a:ext cx="1162862" cy="1162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00840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136D009A-8913-4F40-9DE7-54B3339B1803}"/>
              </a:ext>
            </a:extLst>
          </p:cNvPr>
          <p:cNvGraphicFramePr>
            <a:graphicFrameLocks/>
          </p:cNvGraphicFramePr>
          <p:nvPr/>
        </p:nvGraphicFramePr>
        <p:xfrm>
          <a:off x="788548" y="100110"/>
          <a:ext cx="10769026" cy="675789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79DFE007-5769-51EF-2623-4C8F58CEA7F0}"/>
              </a:ext>
            </a:extLst>
          </p:cNvPr>
          <p:cNvSpPr txBox="1"/>
          <p:nvPr/>
        </p:nvSpPr>
        <p:spPr>
          <a:xfrm>
            <a:off x="2181225" y="762000"/>
            <a:ext cx="8176726" cy="369332"/>
          </a:xfrm>
          <a:prstGeom prst="rect">
            <a:avLst/>
          </a:prstGeom>
          <a:noFill/>
        </p:spPr>
        <p:txBody>
          <a:bodyPr wrap="none" rtlCol="0">
            <a:spAutoFit/>
          </a:bodyPr>
          <a:lstStyle/>
          <a:p>
            <a:r>
              <a:rPr lang="en-US" dirty="0">
                <a:solidFill>
                  <a:srgbClr val="FF0000"/>
                </a:solidFill>
              </a:rPr>
              <a:t>How EMERSE being used at University Hospitals and Case Western Reserve University</a:t>
            </a:r>
          </a:p>
        </p:txBody>
      </p:sp>
    </p:spTree>
    <p:extLst>
      <p:ext uri="{BB962C8B-B14F-4D97-AF65-F5344CB8AC3E}">
        <p14:creationId xmlns:p14="http://schemas.microsoft.com/office/powerpoint/2010/main" val="32950121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741928-B9A9-F183-71E0-6F14084D0C06}"/>
              </a:ext>
            </a:extLst>
          </p:cNvPr>
          <p:cNvSpPr/>
          <p:nvPr/>
        </p:nvSpPr>
        <p:spPr>
          <a:xfrm>
            <a:off x="9694506" y="485192"/>
            <a:ext cx="2155372" cy="80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Google Shape;806;p64">
            <a:extLst>
              <a:ext uri="{FF2B5EF4-FFF2-40B4-BE49-F238E27FC236}">
                <a16:creationId xmlns:a16="http://schemas.microsoft.com/office/drawing/2014/main" id="{8A26FFCE-8390-A9FF-1699-6726DE20CF73}"/>
              </a:ext>
            </a:extLst>
          </p:cNvPr>
          <p:cNvSpPr txBox="1">
            <a:spLocks/>
          </p:cNvSpPr>
          <p:nvPr/>
        </p:nvSpPr>
        <p:spPr>
          <a:xfrm>
            <a:off x="547729" y="476416"/>
            <a:ext cx="7635217" cy="246221"/>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00000"/>
              </a:buClr>
              <a:buSzPts val="1400"/>
              <a:buFont typeface="Arial"/>
              <a:buNone/>
              <a:defRPr sz="2600" b="1" i="0" u="none" strike="noStrike" cap="none">
                <a:solidFill>
                  <a:schemeClr val="accent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9pPr>
          </a:lstStyle>
          <a:p>
            <a:pPr marL="0" marR="0" lvl="0" indent="0" algn="l" defTabSz="914400" rtl="0" eaLnBrk="1" fontAlgn="auto" latinLnBrk="0" hangingPunct="1">
              <a:lnSpc>
                <a:spcPct val="80000"/>
              </a:lnSpc>
              <a:spcBef>
                <a:spcPts val="0"/>
              </a:spcBef>
              <a:spcAft>
                <a:spcPts val="0"/>
              </a:spcAft>
              <a:buClr>
                <a:srgbClr val="000000"/>
              </a:buClr>
              <a:buSzPts val="1400"/>
              <a:buFont typeface="Arial"/>
              <a:buNone/>
              <a:tabLst/>
              <a:defRPr/>
            </a:pPr>
            <a:r>
              <a:rPr kumimoji="0" lang="en-US" sz="2000" b="1" i="0" u="none" strike="noStrike" kern="0" cap="none" spc="0" normalizeH="0" baseline="0" noProof="0" dirty="0">
                <a:ln>
                  <a:noFill/>
                </a:ln>
                <a:solidFill>
                  <a:srgbClr val="CB333B"/>
                </a:solidFill>
                <a:effectLst/>
                <a:uLnTx/>
                <a:uFillTx/>
                <a:latin typeface="Arial"/>
                <a:cs typeface="Arial"/>
                <a:sym typeface="Arial"/>
              </a:rPr>
              <a:t>EMERSE – Sampling of Current Uses for Cancer Research</a:t>
            </a:r>
            <a:endParaRPr kumimoji="0" lang="en-US" sz="2600" b="1" i="0" u="none" strike="noStrike" kern="0" cap="none" spc="0" normalizeH="0" baseline="0" noProof="0" dirty="0">
              <a:ln>
                <a:noFill/>
              </a:ln>
              <a:solidFill>
                <a:srgbClr val="CB333B"/>
              </a:solidFill>
              <a:effectLst/>
              <a:uLnTx/>
              <a:uFillTx/>
              <a:latin typeface="Arial"/>
              <a:cs typeface="Arial"/>
              <a:sym typeface="Arial"/>
            </a:endParaRPr>
          </a:p>
        </p:txBody>
      </p:sp>
      <p:sp>
        <p:nvSpPr>
          <p:cNvPr id="6" name="TextBox 5">
            <a:extLst>
              <a:ext uri="{FF2B5EF4-FFF2-40B4-BE49-F238E27FC236}">
                <a16:creationId xmlns:a16="http://schemas.microsoft.com/office/drawing/2014/main" id="{2C5A759A-3EC8-8144-E92D-3AA5DB3366B8}"/>
              </a:ext>
            </a:extLst>
          </p:cNvPr>
          <p:cNvSpPr txBox="1"/>
          <p:nvPr/>
        </p:nvSpPr>
        <p:spPr>
          <a:xfrm>
            <a:off x="475862" y="1287624"/>
            <a:ext cx="9831602" cy="2585323"/>
          </a:xfrm>
          <a:prstGeom prst="rect">
            <a:avLst/>
          </a:prstGeom>
          <a:noFill/>
        </p:spPr>
        <p:txBody>
          <a:bodyPr wrap="none" rtlCol="0">
            <a:spAutoFit/>
          </a:bodyPr>
          <a:lstStyle/>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Understanding racial and gender disparities in bladder cancer</a:t>
            </a:r>
          </a:p>
          <a:p>
            <a:pPr marL="285750" indent="-285750">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Exploring treatment delays in metastatic spinal cord disease</a:t>
            </a:r>
          </a:p>
          <a:p>
            <a:pPr marL="285750" indent="-285750">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Management of head and neck malignancies involving the lateral skull base</a:t>
            </a:r>
          </a:p>
          <a:p>
            <a:pPr marL="285750" indent="-285750">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Retrospective study of resistance and response to immunotherapy in patients with urothelial cancer</a:t>
            </a:r>
          </a:p>
          <a:p>
            <a:pPr marL="285750" indent="-285750">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Unintentional weight loss (UWL) identification, evaluation and management</a:t>
            </a:r>
            <a:endParaRPr lang="en-US" dirty="0"/>
          </a:p>
        </p:txBody>
      </p:sp>
    </p:spTree>
    <p:extLst>
      <p:ext uri="{BB962C8B-B14F-4D97-AF65-F5344CB8AC3E}">
        <p14:creationId xmlns:p14="http://schemas.microsoft.com/office/powerpoint/2010/main" val="401421794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8489"/>
          <a:stretch/>
        </p:blipFill>
        <p:spPr>
          <a:xfrm>
            <a:off x="75858" y="1436913"/>
            <a:ext cx="12116142" cy="5097981"/>
          </a:xfrm>
          <a:prstGeom prst="rect">
            <a:avLst/>
          </a:prstGeom>
        </p:spPr>
      </p:pic>
      <p:sp>
        <p:nvSpPr>
          <p:cNvPr id="3" name="TextBox 2"/>
          <p:cNvSpPr txBox="1"/>
          <p:nvPr/>
        </p:nvSpPr>
        <p:spPr>
          <a:xfrm>
            <a:off x="609600" y="6087035"/>
            <a:ext cx="25501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Digestive Health Institute</a:t>
            </a:r>
          </a:p>
        </p:txBody>
      </p:sp>
      <p:sp>
        <p:nvSpPr>
          <p:cNvPr id="4" name="Rectangle 3">
            <a:extLst>
              <a:ext uri="{FF2B5EF4-FFF2-40B4-BE49-F238E27FC236}">
                <a16:creationId xmlns:a16="http://schemas.microsoft.com/office/drawing/2014/main" id="{56741928-B9A9-F183-71E0-6F14084D0C06}"/>
              </a:ext>
            </a:extLst>
          </p:cNvPr>
          <p:cNvSpPr/>
          <p:nvPr/>
        </p:nvSpPr>
        <p:spPr>
          <a:xfrm>
            <a:off x="9694506" y="485192"/>
            <a:ext cx="2155372" cy="80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806;p64">
            <a:extLst>
              <a:ext uri="{FF2B5EF4-FFF2-40B4-BE49-F238E27FC236}">
                <a16:creationId xmlns:a16="http://schemas.microsoft.com/office/drawing/2014/main" id="{DF1703B0-33C8-B159-91B5-6B476209D3AD}"/>
              </a:ext>
            </a:extLst>
          </p:cNvPr>
          <p:cNvSpPr txBox="1">
            <a:spLocks/>
          </p:cNvSpPr>
          <p:nvPr/>
        </p:nvSpPr>
        <p:spPr>
          <a:xfrm>
            <a:off x="547729" y="476416"/>
            <a:ext cx="7635217" cy="246221"/>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00000"/>
              </a:buClr>
              <a:buSzPts val="1400"/>
              <a:buFont typeface="Arial"/>
              <a:buNone/>
              <a:defRPr sz="2600" b="1" i="0" u="none" strike="noStrike" cap="none">
                <a:solidFill>
                  <a:schemeClr val="accent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9pPr>
          </a:lstStyle>
          <a:p>
            <a:pPr marL="0" marR="0" lvl="0" indent="0" algn="l" defTabSz="914400" rtl="0" eaLnBrk="1" fontAlgn="auto" latinLnBrk="0" hangingPunct="1">
              <a:lnSpc>
                <a:spcPct val="80000"/>
              </a:lnSpc>
              <a:spcBef>
                <a:spcPts val="0"/>
              </a:spcBef>
              <a:spcAft>
                <a:spcPts val="0"/>
              </a:spcAft>
              <a:buClr>
                <a:srgbClr val="000000"/>
              </a:buClr>
              <a:buSzPts val="1400"/>
              <a:buFont typeface="Arial"/>
              <a:buNone/>
              <a:tabLst/>
              <a:defRPr/>
            </a:pPr>
            <a:r>
              <a:rPr kumimoji="0" lang="en-US" sz="2000" b="1" i="0" u="none" strike="noStrike" kern="0" cap="none" spc="0" normalizeH="0" baseline="0" noProof="0" dirty="0">
                <a:ln>
                  <a:noFill/>
                </a:ln>
                <a:solidFill>
                  <a:srgbClr val="CB333B"/>
                </a:solidFill>
                <a:effectLst/>
                <a:uLnTx/>
                <a:uFillTx/>
                <a:latin typeface="Arial"/>
                <a:cs typeface="Arial"/>
                <a:sym typeface="Arial"/>
              </a:rPr>
              <a:t>EMERSE – Sampling of Current Uses for Research</a:t>
            </a:r>
            <a:endParaRPr kumimoji="0" lang="en-US" sz="2600" b="1" i="0" u="none" strike="noStrike" kern="0" cap="none" spc="0" normalizeH="0" baseline="0" noProof="0" dirty="0">
              <a:ln>
                <a:noFill/>
              </a:ln>
              <a:solidFill>
                <a:srgbClr val="CB333B"/>
              </a:solidFill>
              <a:effectLst/>
              <a:uLnTx/>
              <a:uFillTx/>
              <a:latin typeface="Arial"/>
              <a:cs typeface="Arial"/>
              <a:sym typeface="Arial"/>
            </a:endParaRPr>
          </a:p>
        </p:txBody>
      </p:sp>
    </p:spTree>
    <p:extLst>
      <p:ext uri="{BB962C8B-B14F-4D97-AF65-F5344CB8AC3E}">
        <p14:creationId xmlns:p14="http://schemas.microsoft.com/office/powerpoint/2010/main" val="211341715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C586E9-BB62-451C-9F2B-F9CC9FD9B1E1}"/>
              </a:ext>
            </a:extLst>
          </p:cNvPr>
          <p:cNvPicPr>
            <a:picLocks noChangeAspect="1"/>
          </p:cNvPicPr>
          <p:nvPr/>
        </p:nvPicPr>
        <p:blipFill rotWithShape="1">
          <a:blip r:embed="rId2"/>
          <a:srcRect t="17621" b="2728"/>
          <a:stretch/>
        </p:blipFill>
        <p:spPr>
          <a:xfrm>
            <a:off x="0" y="1380930"/>
            <a:ext cx="12192000" cy="5038193"/>
          </a:xfrm>
          <a:prstGeom prst="rect">
            <a:avLst/>
          </a:prstGeom>
        </p:spPr>
      </p:pic>
      <p:sp>
        <p:nvSpPr>
          <p:cNvPr id="4" name="TextBox 3"/>
          <p:cNvSpPr txBox="1"/>
          <p:nvPr/>
        </p:nvSpPr>
        <p:spPr>
          <a:xfrm>
            <a:off x="9170894" y="5791199"/>
            <a:ext cx="25501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Digestive Health Institute</a:t>
            </a:r>
          </a:p>
        </p:txBody>
      </p:sp>
      <p:pic>
        <p:nvPicPr>
          <p:cNvPr id="2" name="Picture 1">
            <a:extLst>
              <a:ext uri="{FF2B5EF4-FFF2-40B4-BE49-F238E27FC236}">
                <a16:creationId xmlns:a16="http://schemas.microsoft.com/office/drawing/2014/main" id="{A4D41B44-872D-B44F-470B-236F35FAC677}"/>
              </a:ext>
            </a:extLst>
          </p:cNvPr>
          <p:cNvPicPr>
            <a:picLocks noChangeAspect="1"/>
          </p:cNvPicPr>
          <p:nvPr/>
        </p:nvPicPr>
        <p:blipFill>
          <a:blip r:embed="rId3"/>
          <a:stretch>
            <a:fillRect/>
          </a:stretch>
        </p:blipFill>
        <p:spPr>
          <a:xfrm>
            <a:off x="9643926" y="438877"/>
            <a:ext cx="2158171" cy="798645"/>
          </a:xfrm>
          <a:prstGeom prst="rect">
            <a:avLst/>
          </a:prstGeom>
        </p:spPr>
      </p:pic>
      <p:sp>
        <p:nvSpPr>
          <p:cNvPr id="5" name="Google Shape;806;p64">
            <a:extLst>
              <a:ext uri="{FF2B5EF4-FFF2-40B4-BE49-F238E27FC236}">
                <a16:creationId xmlns:a16="http://schemas.microsoft.com/office/drawing/2014/main" id="{B1FF9728-6DA8-FF95-C715-28CEA08C28BC}"/>
              </a:ext>
            </a:extLst>
          </p:cNvPr>
          <p:cNvSpPr txBox="1">
            <a:spLocks/>
          </p:cNvSpPr>
          <p:nvPr/>
        </p:nvSpPr>
        <p:spPr>
          <a:xfrm>
            <a:off x="547729" y="476416"/>
            <a:ext cx="7635217" cy="246221"/>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00000"/>
              </a:buClr>
              <a:buSzPts val="1400"/>
              <a:buFont typeface="Arial"/>
              <a:buNone/>
              <a:defRPr sz="2600" b="1" i="0" u="none" strike="noStrike" cap="none">
                <a:solidFill>
                  <a:schemeClr val="accent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9pPr>
          </a:lstStyle>
          <a:p>
            <a:pPr marL="0" marR="0" lvl="0" indent="0" algn="l" defTabSz="914400" rtl="0" eaLnBrk="1" fontAlgn="auto" latinLnBrk="0" hangingPunct="1">
              <a:lnSpc>
                <a:spcPct val="80000"/>
              </a:lnSpc>
              <a:spcBef>
                <a:spcPts val="0"/>
              </a:spcBef>
              <a:spcAft>
                <a:spcPts val="0"/>
              </a:spcAft>
              <a:buClr>
                <a:srgbClr val="000000"/>
              </a:buClr>
              <a:buSzPts val="1400"/>
              <a:buFont typeface="Arial"/>
              <a:buNone/>
              <a:tabLst/>
              <a:defRPr/>
            </a:pPr>
            <a:r>
              <a:rPr kumimoji="0" lang="en-US" sz="2000" b="1" i="0" u="none" strike="noStrike" kern="0" cap="none" spc="0" normalizeH="0" baseline="0" noProof="0" dirty="0">
                <a:ln>
                  <a:noFill/>
                </a:ln>
                <a:solidFill>
                  <a:srgbClr val="CB333B"/>
                </a:solidFill>
                <a:effectLst/>
                <a:uLnTx/>
                <a:uFillTx/>
                <a:latin typeface="Arial"/>
                <a:cs typeface="Arial"/>
                <a:sym typeface="Arial"/>
              </a:rPr>
              <a:t>EMERSE – Sampling of Current Uses for Research</a:t>
            </a:r>
            <a:endParaRPr kumimoji="0" lang="en-US" sz="2600" b="1" i="0" u="none" strike="noStrike" kern="0" cap="none" spc="0" normalizeH="0" baseline="0" noProof="0" dirty="0">
              <a:ln>
                <a:noFill/>
              </a:ln>
              <a:solidFill>
                <a:srgbClr val="CB333B"/>
              </a:solidFill>
              <a:effectLst/>
              <a:uLnTx/>
              <a:uFillTx/>
              <a:latin typeface="Arial"/>
              <a:cs typeface="Arial"/>
              <a:sym typeface="Arial"/>
            </a:endParaRPr>
          </a:p>
        </p:txBody>
      </p:sp>
    </p:spTree>
    <p:extLst>
      <p:ext uri="{BB962C8B-B14F-4D97-AF65-F5344CB8AC3E}">
        <p14:creationId xmlns:p14="http://schemas.microsoft.com/office/powerpoint/2010/main" val="165511971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A04C7D-B183-41F4-A2C1-B35294E33291}"/>
              </a:ext>
            </a:extLst>
          </p:cNvPr>
          <p:cNvPicPr>
            <a:picLocks noChangeAspect="1"/>
          </p:cNvPicPr>
          <p:nvPr/>
        </p:nvPicPr>
        <p:blipFill>
          <a:blip r:embed="rId2"/>
          <a:stretch>
            <a:fillRect/>
          </a:stretch>
        </p:blipFill>
        <p:spPr>
          <a:xfrm>
            <a:off x="866132" y="95251"/>
            <a:ext cx="10459736" cy="5502628"/>
          </a:xfrm>
          <a:prstGeom prst="rect">
            <a:avLst/>
          </a:prstGeom>
        </p:spPr>
      </p:pic>
      <p:sp>
        <p:nvSpPr>
          <p:cNvPr id="2" name="TextBox 1"/>
          <p:cNvSpPr txBox="1"/>
          <p:nvPr/>
        </p:nvSpPr>
        <p:spPr>
          <a:xfrm>
            <a:off x="2188731" y="5725675"/>
            <a:ext cx="74124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Center for Child Health and Policy, UH Rainbow Babies and Children’s Hospital</a:t>
            </a:r>
          </a:p>
        </p:txBody>
      </p:sp>
    </p:spTree>
    <p:extLst>
      <p:ext uri="{BB962C8B-B14F-4D97-AF65-F5344CB8AC3E}">
        <p14:creationId xmlns:p14="http://schemas.microsoft.com/office/powerpoint/2010/main" val="110346981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49A35B-23E2-47E3-8D59-AE2060483E79}"/>
              </a:ext>
            </a:extLst>
          </p:cNvPr>
          <p:cNvPicPr>
            <a:picLocks noChangeAspect="1"/>
          </p:cNvPicPr>
          <p:nvPr/>
        </p:nvPicPr>
        <p:blipFill>
          <a:blip r:embed="rId2"/>
          <a:stretch>
            <a:fillRect/>
          </a:stretch>
        </p:blipFill>
        <p:spPr>
          <a:xfrm>
            <a:off x="801821" y="806213"/>
            <a:ext cx="5294179" cy="4937361"/>
          </a:xfrm>
          <a:prstGeom prst="rect">
            <a:avLst/>
          </a:prstGeom>
        </p:spPr>
      </p:pic>
      <p:sp>
        <p:nvSpPr>
          <p:cNvPr id="7" name="TextBox 6">
            <a:extLst>
              <a:ext uri="{FF2B5EF4-FFF2-40B4-BE49-F238E27FC236}">
                <a16:creationId xmlns:a16="http://schemas.microsoft.com/office/drawing/2014/main" id="{08496F38-CF8A-45CA-8AF6-AECA534B0928}"/>
              </a:ext>
            </a:extLst>
          </p:cNvPr>
          <p:cNvSpPr txBox="1"/>
          <p:nvPr/>
        </p:nvSpPr>
        <p:spPr>
          <a:xfrm>
            <a:off x="6517225" y="2486407"/>
            <a:ext cx="5376286" cy="1292662"/>
          </a:xfrm>
          <a:prstGeom prst="rect">
            <a:avLst/>
          </a:prstGeom>
          <a:solidFill>
            <a:srgbClr val="C4FED6"/>
          </a:solidFill>
          <a:ln>
            <a:solidFill>
              <a:sysClr val="windowText" lastClr="0000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itchFamily="34" charset="0"/>
                <a:ea typeface="MS PGothic" pitchFamily="34" charset="-128"/>
                <a:cs typeface="+mn-cs"/>
              </a:rPr>
              <a:t>Internal validation study submitted to D &amp; I conference for 12/2021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itchFamily="34" charset="0"/>
                <a:ea typeface="MS PGothic" pitchFamily="34" charset="-128"/>
                <a:cs typeface="+mn-cs"/>
              </a:rPr>
              <a:t>Nora Lee, MD, Suzanne Lo, MPH, Mark Beno, MSM, Sarah </a:t>
            </a:r>
            <a:r>
              <a:rPr kumimoji="0" lang="en-US" sz="1200" b="0" i="0" u="none" strike="noStrike" kern="0" cap="none" spc="0" normalizeH="0" baseline="0" noProof="0" dirty="0" err="1">
                <a:ln>
                  <a:noFill/>
                </a:ln>
                <a:solidFill>
                  <a:prstClr val="black"/>
                </a:solidFill>
                <a:effectLst/>
                <a:uLnTx/>
                <a:uFillTx/>
                <a:latin typeface="Arial" pitchFamily="34" charset="0"/>
                <a:ea typeface="MS PGothic" pitchFamily="34" charset="-128"/>
                <a:cs typeface="+mn-cs"/>
              </a:rPr>
              <a:t>Ronis</a:t>
            </a:r>
            <a:r>
              <a:rPr kumimoji="0" lang="en-US" sz="1200" b="0" i="0" u="none" strike="noStrike" kern="0" cap="none" spc="0" normalizeH="0" baseline="0" noProof="0" dirty="0">
                <a:ln>
                  <a:noFill/>
                </a:ln>
                <a:solidFill>
                  <a:prstClr val="black"/>
                </a:solidFill>
                <a:effectLst/>
                <a:uLnTx/>
                <a:uFillTx/>
                <a:latin typeface="Arial" pitchFamily="34" charset="0"/>
                <a:ea typeface="MS PGothic" pitchFamily="34" charset="-128"/>
                <a:cs typeface="+mn-cs"/>
              </a:rPr>
              <a:t>, MD, MPH</a:t>
            </a:r>
          </a:p>
        </p:txBody>
      </p:sp>
      <p:sp>
        <p:nvSpPr>
          <p:cNvPr id="8" name="TextBox 7">
            <a:extLst>
              <a:ext uri="{FF2B5EF4-FFF2-40B4-BE49-F238E27FC236}">
                <a16:creationId xmlns:a16="http://schemas.microsoft.com/office/drawing/2014/main" id="{7B9E4AEF-7D7C-4F09-BD11-304F44C73666}"/>
              </a:ext>
            </a:extLst>
          </p:cNvPr>
          <p:cNvSpPr txBox="1"/>
          <p:nvPr/>
        </p:nvSpPr>
        <p:spPr>
          <a:xfrm>
            <a:off x="2879448" y="78291"/>
            <a:ext cx="643310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ROSE Project was used to validate EMERSE utility</a:t>
            </a:r>
          </a:p>
        </p:txBody>
      </p:sp>
    </p:spTree>
    <p:extLst>
      <p:ext uri="{BB962C8B-B14F-4D97-AF65-F5344CB8AC3E}">
        <p14:creationId xmlns:p14="http://schemas.microsoft.com/office/powerpoint/2010/main" val="39778102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242047" y="1439297"/>
            <a:ext cx="11510683" cy="5067046"/>
            <a:chOff x="242047" y="1084729"/>
            <a:chExt cx="11510683" cy="5067046"/>
          </a:xfrm>
        </p:grpSpPr>
        <p:sp>
          <p:nvSpPr>
            <p:cNvPr id="24" name="TextBox 23">
              <a:extLst>
                <a:ext uri="{FF2B5EF4-FFF2-40B4-BE49-F238E27FC236}">
                  <a16:creationId xmlns:a16="http://schemas.microsoft.com/office/drawing/2014/main" id="{5757DA64-A17A-49D8-9F72-8686CE6284FD}"/>
                </a:ext>
              </a:extLst>
            </p:cNvPr>
            <p:cNvSpPr txBox="1"/>
            <p:nvPr/>
          </p:nvSpPr>
          <p:spPr>
            <a:xfrm>
              <a:off x="1111622" y="5751665"/>
              <a:ext cx="959223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3A81"/>
                  </a:solidFill>
                  <a:effectLst/>
                  <a:uLnTx/>
                  <a:uFillTx/>
                  <a:latin typeface="Calibri" panose="020F0502020204030204"/>
                  <a:ea typeface="+mn-ea"/>
                  <a:cs typeface="+mn-cs"/>
                </a:rPr>
                <a:t>Development of a phenotype for unintentional weight loss to improve missed diagnoses</a:t>
              </a:r>
            </a:p>
          </p:txBody>
        </p:sp>
        <p:pic>
          <p:nvPicPr>
            <p:cNvPr id="10" name="Picture 9" descr="A picture containing text, clipart&#10;&#10;Description automatically generated">
              <a:extLst>
                <a:ext uri="{FF2B5EF4-FFF2-40B4-BE49-F238E27FC236}">
                  <a16:creationId xmlns:a16="http://schemas.microsoft.com/office/drawing/2014/main" id="{C22FC15D-ABBC-4FD5-833F-B2A47BEC78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9878" y="2438613"/>
              <a:ext cx="2426601" cy="666433"/>
            </a:xfrm>
            <a:prstGeom prst="rect">
              <a:avLst/>
            </a:prstGeom>
          </p:spPr>
        </p:pic>
        <p:pic>
          <p:nvPicPr>
            <p:cNvPr id="2" name="Picture 1">
              <a:extLst>
                <a:ext uri="{FF2B5EF4-FFF2-40B4-BE49-F238E27FC236}">
                  <a16:creationId xmlns:a16="http://schemas.microsoft.com/office/drawing/2014/main" id="{AD9B17EE-57BC-4817-AEF5-D500FDCA4FF5}"/>
                </a:ext>
              </a:extLst>
            </p:cNvPr>
            <p:cNvPicPr>
              <a:picLocks noChangeAspect="1"/>
            </p:cNvPicPr>
            <p:nvPr/>
          </p:nvPicPr>
          <p:blipFill>
            <a:blip r:embed="rId3"/>
            <a:stretch>
              <a:fillRect/>
            </a:stretch>
          </p:blipFill>
          <p:spPr>
            <a:xfrm>
              <a:off x="1176461" y="4875751"/>
              <a:ext cx="2312786" cy="589106"/>
            </a:xfrm>
            <a:prstGeom prst="rect">
              <a:avLst/>
            </a:prstGeom>
          </p:spPr>
        </p:pic>
        <p:pic>
          <p:nvPicPr>
            <p:cNvPr id="7" name="Picture 6" descr="A picture containing graphical user interface, text&#10;&#10;Description automatically generated">
              <a:extLst>
                <a:ext uri="{FF2B5EF4-FFF2-40B4-BE49-F238E27FC236}">
                  <a16:creationId xmlns:a16="http://schemas.microsoft.com/office/drawing/2014/main" id="{23E33552-B6F4-4143-8975-1577A477F2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959" y="1654907"/>
              <a:ext cx="3749790" cy="2954567"/>
            </a:xfrm>
            <a:prstGeom prst="rect">
              <a:avLst/>
            </a:prstGeom>
          </p:spPr>
        </p:pic>
        <p:sp>
          <p:nvSpPr>
            <p:cNvPr id="4" name="TextBox 3">
              <a:extLst>
                <a:ext uri="{FF2B5EF4-FFF2-40B4-BE49-F238E27FC236}">
                  <a16:creationId xmlns:a16="http://schemas.microsoft.com/office/drawing/2014/main" id="{004C4507-B05A-444D-9931-259CB626DEA6}"/>
                </a:ext>
              </a:extLst>
            </p:cNvPr>
            <p:cNvSpPr txBox="1"/>
            <p:nvPr/>
          </p:nvSpPr>
          <p:spPr>
            <a:xfrm>
              <a:off x="464971" y="1216528"/>
              <a:ext cx="37357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University Hospitals OMOP Data Mart</a:t>
              </a:r>
            </a:p>
          </p:txBody>
        </p:sp>
        <p:cxnSp>
          <p:nvCxnSpPr>
            <p:cNvPr id="8" name="Straight Arrow Connector 7">
              <a:extLst>
                <a:ext uri="{FF2B5EF4-FFF2-40B4-BE49-F238E27FC236}">
                  <a16:creationId xmlns:a16="http://schemas.microsoft.com/office/drawing/2014/main" id="{809F8C50-4762-4A71-8526-593F44DBBA30}"/>
                </a:ext>
              </a:extLst>
            </p:cNvPr>
            <p:cNvCxnSpPr>
              <a:cxnSpLocks/>
            </p:cNvCxnSpPr>
            <p:nvPr/>
          </p:nvCxnSpPr>
          <p:spPr>
            <a:xfrm>
              <a:off x="4273418" y="2752063"/>
              <a:ext cx="4264090" cy="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7FD0FD0-ECA9-4B72-9052-B94AFFAF88C2}"/>
                </a:ext>
              </a:extLst>
            </p:cNvPr>
            <p:cNvSpPr txBox="1"/>
            <p:nvPr/>
          </p:nvSpPr>
          <p:spPr>
            <a:xfrm>
              <a:off x="4240665" y="1713286"/>
              <a:ext cx="4257868" cy="923330"/>
            </a:xfrm>
            <a:prstGeom prst="rect">
              <a:avLst/>
            </a:prstGeom>
            <a:noFill/>
          </p:spPr>
          <p:txBody>
            <a:bodyPr wrap="square" rtlCol="0">
              <a:spAutoFit/>
            </a:bodyPr>
            <a:lstStyle/>
            <a:p>
              <a:pPr marL="342900" marR="0" lvl="0" indent="-342900" algn="ctr"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Data temporally queried from OMOP according to inclusion and exclusion criteria defined in UWL study protocol</a:t>
              </a:r>
            </a:p>
          </p:txBody>
        </p:sp>
        <p:sp>
          <p:nvSpPr>
            <p:cNvPr id="14" name="TextBox 13">
              <a:extLst>
                <a:ext uri="{FF2B5EF4-FFF2-40B4-BE49-F238E27FC236}">
                  <a16:creationId xmlns:a16="http://schemas.microsoft.com/office/drawing/2014/main" id="{79B744D0-B107-4700-82F3-DDAB7EF7CC6B}"/>
                </a:ext>
              </a:extLst>
            </p:cNvPr>
            <p:cNvSpPr txBox="1"/>
            <p:nvPr/>
          </p:nvSpPr>
          <p:spPr>
            <a:xfrm>
              <a:off x="4316865" y="2970136"/>
              <a:ext cx="410546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 Resulting cohort list exported to an encrypted Excel file and then imported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into EMERSE for further analysis</a:t>
              </a:r>
            </a:p>
          </p:txBody>
        </p:sp>
        <p:sp>
          <p:nvSpPr>
            <p:cNvPr id="17" name="TextBox 16">
              <a:extLst>
                <a:ext uri="{FF2B5EF4-FFF2-40B4-BE49-F238E27FC236}">
                  <a16:creationId xmlns:a16="http://schemas.microsoft.com/office/drawing/2014/main" id="{42E3305C-5749-48A4-8C72-98122B3ADDB8}"/>
                </a:ext>
              </a:extLst>
            </p:cNvPr>
            <p:cNvSpPr txBox="1"/>
            <p:nvPr/>
          </p:nvSpPr>
          <p:spPr>
            <a:xfrm>
              <a:off x="8273626" y="3839183"/>
              <a:ext cx="347910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 EMERSE used to determine whether weight loss was unintentional and, if so,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was it recognized clinically</a:t>
              </a:r>
            </a:p>
          </p:txBody>
        </p:sp>
        <p:cxnSp>
          <p:nvCxnSpPr>
            <p:cNvPr id="19" name="Straight Arrow Connector 18">
              <a:extLst>
                <a:ext uri="{FF2B5EF4-FFF2-40B4-BE49-F238E27FC236}">
                  <a16:creationId xmlns:a16="http://schemas.microsoft.com/office/drawing/2014/main" id="{20ED0D34-648A-415E-B7C5-ABC045E57916}"/>
                </a:ext>
              </a:extLst>
            </p:cNvPr>
            <p:cNvCxnSpPr>
              <a:cxnSpLocks/>
            </p:cNvCxnSpPr>
            <p:nvPr/>
          </p:nvCxnSpPr>
          <p:spPr>
            <a:xfrm flipH="1">
              <a:off x="4252810" y="4331094"/>
              <a:ext cx="4284698" cy="0"/>
            </a:xfrm>
            <a:prstGeom prst="straightConnector1">
              <a:avLst/>
            </a:prstGeom>
            <a:ln w="412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9B744D0-B107-4700-82F3-DDAB7EF7CC6B}"/>
                </a:ext>
              </a:extLst>
            </p:cNvPr>
            <p:cNvSpPr txBox="1"/>
            <p:nvPr/>
          </p:nvSpPr>
          <p:spPr>
            <a:xfrm>
              <a:off x="4316865" y="4431388"/>
              <a:ext cx="410546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 Iterative cohort refinement via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clinical- research-technical team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dialogue and feedback</a:t>
              </a:r>
            </a:p>
          </p:txBody>
        </p:sp>
        <p:sp>
          <p:nvSpPr>
            <p:cNvPr id="6" name="Rectangle 5"/>
            <p:cNvSpPr/>
            <p:nvPr/>
          </p:nvSpPr>
          <p:spPr>
            <a:xfrm>
              <a:off x="242047" y="1084729"/>
              <a:ext cx="11331387" cy="4437529"/>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8630586" y="3048660"/>
              <a:ext cx="26432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Notes on &gt;1.7 million UH patients</a:t>
              </a:r>
            </a:p>
          </p:txBody>
        </p:sp>
        <p:sp>
          <p:nvSpPr>
            <p:cNvPr id="26" name="TextBox 25"/>
            <p:cNvSpPr txBox="1"/>
            <p:nvPr/>
          </p:nvSpPr>
          <p:spPr>
            <a:xfrm>
              <a:off x="528311" y="4582901"/>
              <a:ext cx="360925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Extracted EHR data on &gt;1.8 million UH patients</a:t>
              </a:r>
            </a:p>
          </p:txBody>
        </p:sp>
      </p:grpSp>
      <p:sp>
        <p:nvSpPr>
          <p:cNvPr id="3" name="Google Shape;814;p65">
            <a:extLst>
              <a:ext uri="{FF2B5EF4-FFF2-40B4-BE49-F238E27FC236}">
                <a16:creationId xmlns:a16="http://schemas.microsoft.com/office/drawing/2014/main" id="{EDF3FEAA-7401-3558-2860-BADA67AA3737}"/>
              </a:ext>
            </a:extLst>
          </p:cNvPr>
          <p:cNvSpPr txBox="1">
            <a:spLocks/>
          </p:cNvSpPr>
          <p:nvPr/>
        </p:nvSpPr>
        <p:spPr>
          <a:xfrm>
            <a:off x="242047" y="211906"/>
            <a:ext cx="11411887" cy="984885"/>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00000"/>
              </a:buClr>
              <a:buSzPts val="1400"/>
              <a:buFont typeface="Arial"/>
              <a:buNone/>
              <a:defRPr sz="2600" b="1" i="0" u="none" strike="noStrike" cap="none">
                <a:solidFill>
                  <a:schemeClr val="accent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9pPr>
          </a:lstStyle>
          <a:p>
            <a:pPr marL="0" marR="0" lvl="0" indent="0" algn="ctr" defTabSz="914400" rtl="0" eaLnBrk="1" fontAlgn="auto" latinLnBrk="0" hangingPunct="1">
              <a:lnSpc>
                <a:spcPct val="80000"/>
              </a:lnSpc>
              <a:spcBef>
                <a:spcPts val="0"/>
              </a:spcBef>
              <a:spcAft>
                <a:spcPts val="0"/>
              </a:spcAft>
              <a:buClr>
                <a:srgbClr val="000000"/>
              </a:buClr>
              <a:buSzPts val="1400"/>
              <a:buFont typeface="Arial"/>
              <a:buNone/>
              <a:tabLst/>
              <a:defRPr/>
            </a:pPr>
            <a:r>
              <a:rPr lang="en-US" sz="2000" b="1" dirty="0"/>
              <a:t>Identification of unintentional weight loss from electronic health records data</a:t>
            </a:r>
          </a:p>
          <a:p>
            <a:pPr marL="0" marR="0" lvl="0" indent="0" algn="ctr" defTabSz="914400" rtl="0" eaLnBrk="1" fontAlgn="auto" latinLnBrk="0" hangingPunct="1">
              <a:lnSpc>
                <a:spcPct val="80000"/>
              </a:lnSpc>
              <a:spcBef>
                <a:spcPts val="0"/>
              </a:spcBef>
              <a:spcAft>
                <a:spcPts val="0"/>
              </a:spcAft>
              <a:buClr>
                <a:srgbClr val="000000"/>
              </a:buClr>
              <a:buSzPts val="1400"/>
              <a:buFont typeface="Arial"/>
              <a:buNone/>
              <a:tabLst/>
              <a:defRPr/>
            </a:pPr>
            <a:r>
              <a:rPr lang="en-US" sz="2000" b="1" dirty="0"/>
              <a:t>Society to Improve Diagnosis in Medicine Annual Conference, October 16-18, 2022</a:t>
            </a:r>
          </a:p>
          <a:p>
            <a:pPr marL="0" marR="0" lvl="0" indent="0" algn="ctr" defTabSz="914400" rtl="0" eaLnBrk="1" fontAlgn="auto" latinLnBrk="0" hangingPunct="1">
              <a:lnSpc>
                <a:spcPct val="80000"/>
              </a:lnSpc>
              <a:spcBef>
                <a:spcPts val="0"/>
              </a:spcBef>
              <a:spcAft>
                <a:spcPts val="0"/>
              </a:spcAft>
              <a:buClr>
                <a:srgbClr val="000000"/>
              </a:buClr>
              <a:buSzPts val="1400"/>
              <a:buFont typeface="Arial"/>
              <a:buNone/>
              <a:tabLst/>
              <a:defRPr/>
            </a:pPr>
            <a:endParaRPr lang="en-US" sz="2000" dirty="0"/>
          </a:p>
          <a:p>
            <a:pPr marL="0" marR="0" lvl="0" indent="0" algn="ctr" defTabSz="914400" rtl="0" eaLnBrk="1" fontAlgn="auto" latinLnBrk="0" hangingPunct="1">
              <a:lnSpc>
                <a:spcPct val="80000"/>
              </a:lnSpc>
              <a:spcBef>
                <a:spcPts val="0"/>
              </a:spcBef>
              <a:spcAft>
                <a:spcPts val="0"/>
              </a:spcAft>
              <a:buClr>
                <a:srgbClr val="000000"/>
              </a:buClr>
              <a:buSzPts val="1400"/>
              <a:buFont typeface="Arial"/>
              <a:buNone/>
              <a:tabLst/>
              <a:defRPr/>
            </a:pPr>
            <a:r>
              <a:rPr lang="en-US" sz="2000" b="1" dirty="0"/>
              <a:t> </a:t>
            </a:r>
            <a:r>
              <a:rPr lang="en-US" sz="1400" b="1" dirty="0"/>
              <a:t>Mark Beno, Harry </a:t>
            </a:r>
            <a:r>
              <a:rPr lang="en-US" sz="1400" b="1" dirty="0" err="1"/>
              <a:t>Menegay</a:t>
            </a:r>
            <a:r>
              <a:rPr lang="en-US" sz="1400" b="1" dirty="0"/>
              <a:t>, Goutham Rao, Paola </a:t>
            </a:r>
            <a:r>
              <a:rPr lang="en-US" sz="1400" b="1" dirty="0" err="1"/>
              <a:t>Saroufim</a:t>
            </a:r>
            <a:r>
              <a:rPr lang="en-US" sz="1400" b="1" dirty="0"/>
              <a:t>, and Kelsey </a:t>
            </a:r>
            <a:r>
              <a:rPr lang="en-US" sz="1400" b="1" dirty="0" err="1"/>
              <a:t>Ufholz</a:t>
            </a:r>
            <a:endParaRPr lang="en-US" sz="2000" b="1" dirty="0"/>
          </a:p>
        </p:txBody>
      </p:sp>
    </p:spTree>
    <p:extLst>
      <p:ext uri="{BB962C8B-B14F-4D97-AF65-F5344CB8AC3E}">
        <p14:creationId xmlns:p14="http://schemas.microsoft.com/office/powerpoint/2010/main" val="318523755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463C130A-6604-AAB2-E93D-ABB7E158303B}"/>
              </a:ext>
            </a:extLst>
          </p:cNvPr>
          <p:cNvSpPr txBox="1">
            <a:spLocks/>
          </p:cNvSpPr>
          <p:nvPr/>
        </p:nvSpPr>
        <p:spPr>
          <a:xfrm>
            <a:off x="649357" y="941042"/>
            <a:ext cx="10807147" cy="510194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cap="all" baseline="0">
                <a:solidFill>
                  <a:schemeClr val="tx1"/>
                </a:solidFill>
                <a:latin typeface="Bodoni 72" panose="000004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891" indent="-342891" defTabSz="1219170" fontAlgn="base">
              <a:spcBef>
                <a:spcPts val="1333"/>
              </a:spcBef>
              <a:spcAft>
                <a:spcPct val="0"/>
              </a:spcAft>
              <a:buFont typeface="Arial" panose="020B0604020202020204" pitchFamily="34" charset="0"/>
              <a:buChar char="•"/>
            </a:pPr>
            <a:r>
              <a:rPr lang="en-US" sz="2000" cap="none" dirty="0">
                <a:solidFill>
                  <a:srgbClr val="013A81"/>
                </a:solidFill>
                <a:latin typeface="Arial" panose="020B0604020202020204" pitchFamily="34" charset="0"/>
                <a:cs typeface="Arial" panose="020B0604020202020204" pitchFamily="34" charset="0"/>
              </a:rPr>
              <a:t>Review found cancer was the underlying cause of 6 to 36% of cases of UWL </a:t>
            </a:r>
          </a:p>
          <a:p>
            <a:pPr marL="800080" lvl="1" indent="-342891" defTabSz="1219170" fontAlgn="base">
              <a:spcBef>
                <a:spcPts val="667"/>
              </a:spcBef>
              <a:spcAft>
                <a:spcPct val="0"/>
              </a:spcAft>
              <a:buFont typeface="Arial" panose="020B0604020202020204" pitchFamily="34" charset="0"/>
              <a:buChar char="•"/>
            </a:pPr>
            <a:r>
              <a:rPr lang="en-US" sz="1800" dirty="0">
                <a:solidFill>
                  <a:srgbClr val="013A81"/>
                </a:solidFill>
                <a:latin typeface="Arial" panose="020B0604020202020204" pitchFamily="34" charset="0"/>
                <a:cs typeface="Arial" panose="020B0604020202020204" pitchFamily="34" charset="0"/>
              </a:rPr>
              <a:t>All but one study reported cancer as UWLs at least 15% </a:t>
            </a:r>
          </a:p>
          <a:p>
            <a:pPr marL="342891" indent="-342891" defTabSz="1219170" fontAlgn="base">
              <a:spcBef>
                <a:spcPts val="1333"/>
              </a:spcBef>
              <a:spcAft>
                <a:spcPct val="0"/>
              </a:spcAft>
              <a:buFont typeface="Arial" panose="020B0604020202020204" pitchFamily="34" charset="0"/>
              <a:buChar char="•"/>
            </a:pPr>
            <a:r>
              <a:rPr lang="en-US" sz="2000" cap="none" dirty="0">
                <a:solidFill>
                  <a:srgbClr val="013A81"/>
                </a:solidFill>
                <a:latin typeface="Arial" panose="020B0604020202020204" pitchFamily="34" charset="0"/>
                <a:cs typeface="Arial" panose="020B0604020202020204" pitchFamily="34" charset="0"/>
              </a:rPr>
              <a:t>UWL may often be the only symptom of underlying cancer</a:t>
            </a:r>
          </a:p>
          <a:p>
            <a:pPr marL="800080" lvl="1" indent="-342891" defTabSz="1219170" fontAlgn="base">
              <a:spcBef>
                <a:spcPts val="667"/>
              </a:spcBef>
              <a:spcAft>
                <a:spcPct val="0"/>
              </a:spcAft>
              <a:buFont typeface="Arial" panose="020B0604020202020204" pitchFamily="34" charset="0"/>
              <a:buChar char="•"/>
            </a:pPr>
            <a:r>
              <a:rPr lang="en-US" sz="1800" dirty="0">
                <a:solidFill>
                  <a:srgbClr val="013A81"/>
                </a:solidFill>
                <a:latin typeface="Arial" panose="020B0604020202020204" pitchFamily="34" charset="0"/>
                <a:cs typeface="Arial" panose="020B0604020202020204" pitchFamily="34" charset="0"/>
              </a:rPr>
              <a:t>Among 328 patients with UWL and no other symptoms, cancer was found in 35%</a:t>
            </a:r>
          </a:p>
          <a:p>
            <a:pPr marL="342891" indent="-342891" defTabSz="1219170" fontAlgn="base">
              <a:spcBef>
                <a:spcPts val="1333"/>
              </a:spcBef>
              <a:spcAft>
                <a:spcPct val="0"/>
              </a:spcAft>
              <a:buFont typeface="Arial" panose="020B0604020202020204" pitchFamily="34" charset="0"/>
              <a:buChar char="•"/>
            </a:pPr>
            <a:r>
              <a:rPr lang="en-US" sz="2000" cap="none" dirty="0">
                <a:solidFill>
                  <a:srgbClr val="013A81"/>
                </a:solidFill>
                <a:latin typeface="Arial" panose="020B0604020202020204" pitchFamily="34" charset="0"/>
                <a:cs typeface="Arial" panose="020B0604020202020204" pitchFamily="34" charset="0"/>
              </a:rPr>
              <a:t>UWL may be the most common cancer symptom</a:t>
            </a:r>
          </a:p>
          <a:p>
            <a:pPr marL="800080" lvl="1" indent="-342891" defTabSz="1219170" fontAlgn="base">
              <a:spcBef>
                <a:spcPts val="667"/>
              </a:spcBef>
              <a:spcAft>
                <a:spcPct val="0"/>
              </a:spcAft>
              <a:buFont typeface="Arial" panose="020B0604020202020204" pitchFamily="34" charset="0"/>
              <a:buChar char="•"/>
            </a:pPr>
            <a:r>
              <a:rPr lang="en-US" sz="1800" dirty="0">
                <a:solidFill>
                  <a:srgbClr val="013A81"/>
                </a:solidFill>
                <a:latin typeface="Arial" panose="020B0604020202020204" pitchFamily="34" charset="0"/>
                <a:cs typeface="Arial" panose="020B0604020202020204" pitchFamily="34" charset="0"/>
              </a:rPr>
              <a:t>1/3 cancer patients have UWL at diagnosis</a:t>
            </a:r>
          </a:p>
          <a:p>
            <a:pPr marL="342891" indent="-342891" defTabSz="1219170" fontAlgn="base">
              <a:spcBef>
                <a:spcPts val="1333"/>
              </a:spcBef>
              <a:spcAft>
                <a:spcPct val="0"/>
              </a:spcAft>
              <a:buFont typeface="Arial" panose="020B0604020202020204" pitchFamily="34" charset="0"/>
              <a:buChar char="•"/>
            </a:pPr>
            <a:endParaRPr lang="en-US" sz="2000" cap="none" dirty="0">
              <a:solidFill>
                <a:srgbClr val="013A81"/>
              </a:solidFill>
              <a:latin typeface="Arial" panose="020B0604020202020204" pitchFamily="34" charset="0"/>
              <a:cs typeface="Arial" panose="020B0604020202020204" pitchFamily="34" charset="0"/>
            </a:endParaRPr>
          </a:p>
          <a:p>
            <a:pPr marL="342891" indent="-342891" defTabSz="1219170" fontAlgn="base">
              <a:spcBef>
                <a:spcPts val="1333"/>
              </a:spcBef>
              <a:spcAft>
                <a:spcPct val="0"/>
              </a:spcAft>
              <a:buFont typeface="Arial" panose="020B0604020202020204" pitchFamily="34" charset="0"/>
              <a:buChar char="•"/>
            </a:pPr>
            <a:r>
              <a:rPr lang="en-US" sz="2000" cap="none" dirty="0">
                <a:solidFill>
                  <a:srgbClr val="013A81"/>
                </a:solidFill>
                <a:latin typeface="Arial" panose="020B0604020202020204" pitchFamily="34" charset="0"/>
                <a:cs typeface="Arial" panose="020B0604020202020204" pitchFamily="34" charset="0"/>
              </a:rPr>
              <a:t>Estimated that 1 out of 2 Americans will get cancer in their lifetime</a:t>
            </a:r>
          </a:p>
          <a:p>
            <a:pPr marL="342891" indent="-342891" defTabSz="1219170" fontAlgn="base">
              <a:spcBef>
                <a:spcPts val="1333"/>
              </a:spcBef>
              <a:spcAft>
                <a:spcPct val="0"/>
              </a:spcAft>
              <a:buFont typeface="Arial" panose="020B0604020202020204" pitchFamily="34" charset="0"/>
              <a:buChar char="•"/>
            </a:pPr>
            <a:r>
              <a:rPr lang="en-US" sz="2000" cap="none" dirty="0">
                <a:solidFill>
                  <a:srgbClr val="013A81"/>
                </a:solidFill>
                <a:latin typeface="Arial" panose="020B0604020202020204" pitchFamily="34" charset="0"/>
                <a:cs typeface="Arial" panose="020B0604020202020204" pitchFamily="34" charset="0"/>
              </a:rPr>
              <a:t>1 in 4 will die from cancer</a:t>
            </a:r>
          </a:p>
          <a:p>
            <a:pPr marL="342891" indent="-342891" defTabSz="1219170" fontAlgn="base">
              <a:spcBef>
                <a:spcPts val="1333"/>
              </a:spcBef>
              <a:spcAft>
                <a:spcPct val="0"/>
              </a:spcAft>
              <a:buFont typeface="Arial" panose="020B0604020202020204" pitchFamily="34" charset="0"/>
              <a:buChar char="•"/>
            </a:pPr>
            <a:endParaRPr lang="en-US" sz="2000" cap="none" dirty="0">
              <a:solidFill>
                <a:srgbClr val="013A81"/>
              </a:solidFill>
              <a:latin typeface="Arial" panose="020B0604020202020204" pitchFamily="34" charset="0"/>
              <a:cs typeface="Arial" panose="020B0604020202020204" pitchFamily="34" charset="0"/>
            </a:endParaRPr>
          </a:p>
          <a:p>
            <a:pPr marL="342891" indent="-342891" defTabSz="1219170" fontAlgn="base">
              <a:spcBef>
                <a:spcPts val="1333"/>
              </a:spcBef>
              <a:spcAft>
                <a:spcPct val="0"/>
              </a:spcAft>
              <a:buFont typeface="Arial" panose="020B0604020202020204" pitchFamily="34" charset="0"/>
              <a:buChar char="•"/>
            </a:pPr>
            <a:endParaRPr lang="en-US" sz="2000" cap="none" dirty="0">
              <a:solidFill>
                <a:srgbClr val="013A81"/>
              </a:solidFill>
              <a:latin typeface="Arial" panose="020B0604020202020204" pitchFamily="34" charset="0"/>
              <a:cs typeface="Arial" panose="020B0604020202020204" pitchFamily="34" charset="0"/>
            </a:endParaRPr>
          </a:p>
        </p:txBody>
      </p:sp>
      <p:sp>
        <p:nvSpPr>
          <p:cNvPr id="3" name="Text Placeholder 3">
            <a:extLst>
              <a:ext uri="{FF2B5EF4-FFF2-40B4-BE49-F238E27FC236}">
                <a16:creationId xmlns:a16="http://schemas.microsoft.com/office/drawing/2014/main" id="{D59EA758-D6EC-1653-881E-B90159546D68}"/>
              </a:ext>
            </a:extLst>
          </p:cNvPr>
          <p:cNvSpPr txBox="1">
            <a:spLocks/>
          </p:cNvSpPr>
          <p:nvPr/>
        </p:nvSpPr>
        <p:spPr>
          <a:xfrm>
            <a:off x="720324" y="1454543"/>
            <a:ext cx="9368829" cy="96018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cap="all" baseline="0">
                <a:solidFill>
                  <a:schemeClr val="tx1"/>
                </a:solidFill>
                <a:latin typeface="Bodoni 72" panose="000004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defTabSz="1219170" fontAlgn="base">
              <a:spcBef>
                <a:spcPts val="1333"/>
              </a:spcBef>
              <a:spcAft>
                <a:spcPct val="0"/>
              </a:spcAft>
            </a:pPr>
            <a:endParaRPr lang="en-US" sz="2000" cap="none" dirty="0">
              <a:solidFill>
                <a:srgbClr val="013A81"/>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D56ED2BF-6CEA-23F0-A588-8DD5268F4EB7}"/>
              </a:ext>
            </a:extLst>
          </p:cNvPr>
          <p:cNvSpPr txBox="1">
            <a:spLocks/>
          </p:cNvSpPr>
          <p:nvPr/>
        </p:nvSpPr>
        <p:spPr>
          <a:xfrm>
            <a:off x="466833" y="284923"/>
            <a:ext cx="10870403" cy="65611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cap="all" baseline="0">
                <a:solidFill>
                  <a:schemeClr val="tx1"/>
                </a:solidFill>
                <a:latin typeface="Bodoni 72" panose="000004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defTabSz="1219170" fontAlgn="base">
              <a:spcBef>
                <a:spcPts val="1333"/>
              </a:spcBef>
              <a:spcAft>
                <a:spcPct val="0"/>
              </a:spcAft>
            </a:pPr>
            <a:r>
              <a:rPr lang="en-US" sz="2800" b="1" cap="none" spc="300" dirty="0">
                <a:solidFill>
                  <a:srgbClr val="013A81"/>
                </a:solidFill>
                <a:latin typeface="Arial" panose="020B0604020202020204" pitchFamily="34" charset="0"/>
                <a:cs typeface="Arial" panose="020B0604020202020204" pitchFamily="34" charset="0"/>
              </a:rPr>
              <a:t>Unintentional Weight Loss and Cancer</a:t>
            </a:r>
          </a:p>
        </p:txBody>
      </p:sp>
      <p:pic>
        <p:nvPicPr>
          <p:cNvPr id="5" name="Picture 4">
            <a:extLst>
              <a:ext uri="{FF2B5EF4-FFF2-40B4-BE49-F238E27FC236}">
                <a16:creationId xmlns:a16="http://schemas.microsoft.com/office/drawing/2014/main" id="{0572F82E-E78D-2632-A1DA-CB4FAE8C5961}"/>
              </a:ext>
            </a:extLst>
          </p:cNvPr>
          <p:cNvPicPr>
            <a:picLocks noChangeAspect="1"/>
          </p:cNvPicPr>
          <p:nvPr/>
        </p:nvPicPr>
        <p:blipFill>
          <a:blip r:embed="rId2"/>
          <a:stretch>
            <a:fillRect/>
          </a:stretch>
        </p:blipFill>
        <p:spPr>
          <a:xfrm>
            <a:off x="6635536" y="5114888"/>
            <a:ext cx="5137341" cy="577139"/>
          </a:xfrm>
          <a:prstGeom prst="rect">
            <a:avLst/>
          </a:prstGeom>
        </p:spPr>
      </p:pic>
    </p:spTree>
    <p:extLst>
      <p:ext uri="{BB962C8B-B14F-4D97-AF65-F5344CB8AC3E}">
        <p14:creationId xmlns:p14="http://schemas.microsoft.com/office/powerpoint/2010/main" val="188563945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AF0837A-633D-E156-4EA1-9CCB2D9838BE}"/>
              </a:ext>
            </a:extLst>
          </p:cNvPr>
          <p:cNvSpPr>
            <a:spLocks noGrp="1"/>
          </p:cNvSpPr>
          <p:nvPr>
            <p:ph type="title"/>
          </p:nvPr>
        </p:nvSpPr>
        <p:spPr/>
        <p:txBody>
          <a:bodyPr>
            <a:normAutofit fontScale="90000"/>
          </a:bodyPr>
          <a:lstStyle/>
          <a:p>
            <a:r>
              <a:rPr lang="en-US" dirty="0"/>
              <a:t>Center to Improve Clinical Diagnosis</a:t>
            </a:r>
          </a:p>
        </p:txBody>
      </p:sp>
      <p:sp>
        <p:nvSpPr>
          <p:cNvPr id="8" name="Content Placeholder 7">
            <a:extLst>
              <a:ext uri="{FF2B5EF4-FFF2-40B4-BE49-F238E27FC236}">
                <a16:creationId xmlns:a16="http://schemas.microsoft.com/office/drawing/2014/main" id="{02B56494-4BEB-B595-393E-E4823429EBBE}"/>
              </a:ext>
            </a:extLst>
          </p:cNvPr>
          <p:cNvSpPr>
            <a:spLocks noGrp="1"/>
          </p:cNvSpPr>
          <p:nvPr>
            <p:ph idx="1"/>
          </p:nvPr>
        </p:nvSpPr>
        <p:spPr/>
        <p:txBody>
          <a:bodyPr>
            <a:normAutofit fontScale="70000" lnSpcReduction="20000"/>
          </a:bodyPr>
          <a:lstStyle/>
          <a:p>
            <a:r>
              <a:rPr lang="en-US" dirty="0"/>
              <a:t>AHRQ R18HS029358 	</a:t>
            </a:r>
          </a:p>
          <a:p>
            <a:r>
              <a:rPr lang="en-US" dirty="0"/>
              <a:t>Goutham Rao, MD (PI); Marlene Miller, MD; Peter Pronovost, MD, PhD (MPIs)</a:t>
            </a:r>
          </a:p>
          <a:p>
            <a:r>
              <a:rPr lang="en-US" dirty="0"/>
              <a:t>Mission: </a:t>
            </a:r>
            <a:r>
              <a:rPr lang="en-US" i="1" dirty="0"/>
              <a:t>“To identify best practices for diagnostic evaluation of common conditions prone to diagnostic error.” </a:t>
            </a:r>
            <a:r>
              <a:rPr lang="en-US" dirty="0"/>
              <a:t>Classic examples include dizziness in older patients, undifferentiated abdominal pain, sepsis in children, hypertension in children, and unintentional weight loss in the elderly.</a:t>
            </a:r>
          </a:p>
          <a:p>
            <a:r>
              <a:rPr lang="en-US" dirty="0"/>
              <a:t>Will employ a four-step strategy developed by Dr. Rao and his team over the past ten years. </a:t>
            </a:r>
          </a:p>
          <a:p>
            <a:r>
              <a:rPr lang="en-US" dirty="0"/>
              <a:t>Advisory committee and diagnosticians’ panel will include &gt; 30 clinicians from many institutions. </a:t>
            </a:r>
          </a:p>
          <a:p>
            <a:r>
              <a:rPr lang="en-US" dirty="0"/>
              <a:t>Focal point for improving diagnosis nationwide. Significant dissemination through weekly seminars and workshops to begin late this fall.</a:t>
            </a:r>
          </a:p>
          <a:p>
            <a:r>
              <a:rPr lang="en-US" dirty="0"/>
              <a:t>Central component of health services research efforts at UH.</a:t>
            </a:r>
          </a:p>
          <a:p>
            <a:r>
              <a:rPr lang="en-US" dirty="0"/>
              <a:t>Total budget:  $3,993,301.00 over four years. </a:t>
            </a:r>
          </a:p>
          <a:p>
            <a:pPr marL="0" indent="0">
              <a:buNone/>
            </a:pPr>
            <a:endParaRPr lang="en-US" dirty="0"/>
          </a:p>
        </p:txBody>
      </p:sp>
      <p:pic>
        <p:nvPicPr>
          <p:cNvPr id="2" name="Picture 1">
            <a:extLst>
              <a:ext uri="{FF2B5EF4-FFF2-40B4-BE49-F238E27FC236}">
                <a16:creationId xmlns:a16="http://schemas.microsoft.com/office/drawing/2014/main" id="{6AF9BF65-1031-63E3-F06E-51C3A31F21CF}"/>
              </a:ext>
            </a:extLst>
          </p:cNvPr>
          <p:cNvPicPr>
            <a:picLocks noChangeAspect="1"/>
          </p:cNvPicPr>
          <p:nvPr/>
        </p:nvPicPr>
        <p:blipFill>
          <a:blip r:embed="rId2"/>
          <a:stretch>
            <a:fillRect/>
          </a:stretch>
        </p:blipFill>
        <p:spPr>
          <a:xfrm>
            <a:off x="7054659" y="5668920"/>
            <a:ext cx="5137341" cy="577139"/>
          </a:xfrm>
          <a:prstGeom prst="rect">
            <a:avLst/>
          </a:prstGeom>
        </p:spPr>
      </p:pic>
    </p:spTree>
    <p:extLst>
      <p:ext uri="{BB962C8B-B14F-4D97-AF65-F5344CB8AC3E}">
        <p14:creationId xmlns:p14="http://schemas.microsoft.com/office/powerpoint/2010/main" val="1673361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democracycollaborative.org/sites/clone.community-wealth.org/files/8508UH_CORP_2CP_V3.jpg">
            <a:extLst>
              <a:ext uri="{FF2B5EF4-FFF2-40B4-BE49-F238E27FC236}">
                <a16:creationId xmlns:a16="http://schemas.microsoft.com/office/drawing/2014/main" id="{29F98D36-34BA-4512-B59E-1FAB11ED9B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250" y="5740963"/>
            <a:ext cx="956313" cy="10669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media.licdn.com/mpr/mpr/shrink_200_200/p/6/000/2cb/202/20f6698.png">
            <a:extLst>
              <a:ext uri="{FF2B5EF4-FFF2-40B4-BE49-F238E27FC236}">
                <a16:creationId xmlns:a16="http://schemas.microsoft.com/office/drawing/2014/main" id="{66B25009-D524-4AB1-B0C9-F9EC19923E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3250" y="5692998"/>
            <a:ext cx="1162862" cy="1162862"/>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ECF00371-6144-43EE-9BD2-0B9F25D73468}"/>
              </a:ext>
            </a:extLst>
          </p:cNvPr>
          <p:cNvSpPr/>
          <p:nvPr/>
        </p:nvSpPr>
        <p:spPr>
          <a:xfrm>
            <a:off x="6563093" y="617588"/>
            <a:ext cx="5534494" cy="5564073"/>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026E9AB-4BC5-4A0D-B404-CC6624FA5331}"/>
              </a:ext>
            </a:extLst>
          </p:cNvPr>
          <p:cNvSpPr txBox="1"/>
          <p:nvPr/>
        </p:nvSpPr>
        <p:spPr>
          <a:xfrm>
            <a:off x="2828045" y="-18476"/>
            <a:ext cx="650229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CICB Infrastructure Overview and Example</a:t>
            </a:r>
          </a:p>
        </p:txBody>
      </p:sp>
      <p:pic>
        <p:nvPicPr>
          <p:cNvPr id="6" name="Picture 5">
            <a:extLst>
              <a:ext uri="{FF2B5EF4-FFF2-40B4-BE49-F238E27FC236}">
                <a16:creationId xmlns:a16="http://schemas.microsoft.com/office/drawing/2014/main" id="{EDF185B0-D286-45D3-8872-75A0BE7D47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6983" y="5808448"/>
            <a:ext cx="2145117" cy="931961"/>
          </a:xfrm>
          <a:prstGeom prst="rect">
            <a:avLst/>
          </a:prstGeom>
        </p:spPr>
      </p:pic>
      <p:sp>
        <p:nvSpPr>
          <p:cNvPr id="2" name="TextBox 1">
            <a:extLst>
              <a:ext uri="{FF2B5EF4-FFF2-40B4-BE49-F238E27FC236}">
                <a16:creationId xmlns:a16="http://schemas.microsoft.com/office/drawing/2014/main" id="{33F1C34C-C08D-4759-876B-0D57C472057F}"/>
              </a:ext>
            </a:extLst>
          </p:cNvPr>
          <p:cNvSpPr txBox="1"/>
          <p:nvPr/>
        </p:nvSpPr>
        <p:spPr>
          <a:xfrm>
            <a:off x="2419438" y="5542444"/>
            <a:ext cx="117371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OMOP</a:t>
            </a:r>
          </a:p>
        </p:txBody>
      </p:sp>
      <p:sp>
        <p:nvSpPr>
          <p:cNvPr id="9" name="TextBox 8">
            <a:extLst>
              <a:ext uri="{FF2B5EF4-FFF2-40B4-BE49-F238E27FC236}">
                <a16:creationId xmlns:a16="http://schemas.microsoft.com/office/drawing/2014/main" id="{85ACAA9B-41A3-47B6-9B5C-988D374ADE46}"/>
              </a:ext>
            </a:extLst>
          </p:cNvPr>
          <p:cNvSpPr txBox="1"/>
          <p:nvPr/>
        </p:nvSpPr>
        <p:spPr>
          <a:xfrm>
            <a:off x="995804" y="983693"/>
            <a:ext cx="3915495" cy="1477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3">
                    <a:lumMod val="60000"/>
                    <a:lumOff val="40000"/>
                  </a:schemeClr>
                </a:solidFill>
                <a:effectLst/>
                <a:uLnTx/>
                <a:uFillTx/>
                <a:latin typeface="Calibri" panose="020F0502020204030204"/>
                <a:ea typeface="+mn-ea"/>
                <a:cs typeface="+mn-cs"/>
              </a:rPr>
              <a:t>Structured/coded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3">
                    <a:lumMod val="60000"/>
                    <a:lumOff val="40000"/>
                  </a:schemeClr>
                </a:solidFill>
                <a:effectLst/>
                <a:uLnTx/>
                <a:uFillTx/>
                <a:latin typeface="Calibri" panose="020F0502020204030204"/>
                <a:ea typeface="+mn-ea"/>
                <a:cs typeface="+mn-cs"/>
              </a:rPr>
              <a:t>&gt;1.9 million patients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3">
                    <a:lumMod val="60000"/>
                    <a:lumOff val="40000"/>
                  </a:schemeClr>
                </a:solidFill>
                <a:effectLst/>
                <a:uLnTx/>
                <a:uFillTx/>
                <a:latin typeface="Calibri" panose="020F0502020204030204"/>
                <a:ea typeface="+mn-ea"/>
                <a:cs typeface="+mn-cs"/>
              </a:rPr>
              <a:t>2016-present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3">
                    <a:lumMod val="60000"/>
                    <a:lumOff val="40000"/>
                  </a:schemeClr>
                </a:solidFill>
                <a:effectLst/>
                <a:uLnTx/>
                <a:uFillTx/>
                <a:latin typeface="Calibri" panose="020F0502020204030204"/>
                <a:ea typeface="+mn-ea"/>
                <a:cs typeface="+mn-cs"/>
              </a:rPr>
              <a:t>Present state: CICB facilitated utilization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3">
                    <a:lumMod val="60000"/>
                    <a:lumOff val="40000"/>
                  </a:schemeClr>
                </a:solidFill>
                <a:effectLst/>
                <a:uLnTx/>
                <a:uFillTx/>
                <a:latin typeface="Calibri" panose="020F0502020204030204"/>
                <a:ea typeface="+mn-ea"/>
                <a:cs typeface="+mn-cs"/>
              </a:rPr>
              <a:t>Self-service tools in late 2022</a:t>
            </a:r>
          </a:p>
        </p:txBody>
      </p:sp>
      <p:sp>
        <p:nvSpPr>
          <p:cNvPr id="11" name="TextBox 10">
            <a:extLst>
              <a:ext uri="{FF2B5EF4-FFF2-40B4-BE49-F238E27FC236}">
                <a16:creationId xmlns:a16="http://schemas.microsoft.com/office/drawing/2014/main" id="{B4B2AD3C-8BC9-4C3A-A56F-023FA93D88B4}"/>
              </a:ext>
            </a:extLst>
          </p:cNvPr>
          <p:cNvSpPr txBox="1"/>
          <p:nvPr/>
        </p:nvSpPr>
        <p:spPr>
          <a:xfrm>
            <a:off x="942578" y="2536958"/>
            <a:ext cx="4017318" cy="120032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accent3">
                    <a:lumMod val="60000"/>
                    <a:lumOff val="40000"/>
                  </a:schemeClr>
                </a:solidFill>
                <a:effectLst/>
                <a:uLnTx/>
                <a:uFillTx/>
                <a:latin typeface="Calibri" panose="020F0502020204030204"/>
                <a:ea typeface="+mn-ea"/>
                <a:cs typeface="+mn-cs"/>
              </a:rPr>
              <a:t>Clinical characterizations/descriptions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accent3">
                    <a:lumMod val="60000"/>
                    <a:lumOff val="40000"/>
                  </a:schemeClr>
                </a:solidFill>
                <a:effectLst/>
                <a:uLnTx/>
                <a:uFillTx/>
                <a:latin typeface="Calibri" panose="020F0502020204030204"/>
                <a:ea typeface="+mn-ea"/>
                <a:cs typeface="+mn-cs"/>
              </a:rPr>
              <a:t>Longitudinal/temporal analyses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accent3">
                    <a:lumMod val="60000"/>
                    <a:lumOff val="40000"/>
                  </a:schemeClr>
                </a:solidFill>
                <a:effectLst/>
                <a:uLnTx/>
                <a:uFillTx/>
                <a:latin typeface="Calibri" panose="020F0502020204030204"/>
                <a:ea typeface="+mn-ea"/>
                <a:cs typeface="+mn-cs"/>
              </a:rPr>
              <a:t>Population-level Estimation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accent3">
                    <a:lumMod val="60000"/>
                    <a:lumOff val="40000"/>
                  </a:schemeClr>
                </a:solidFill>
                <a:effectLst/>
                <a:uLnTx/>
                <a:uFillTx/>
                <a:latin typeface="Calibri" panose="020F0502020204030204"/>
                <a:ea typeface="+mn-ea"/>
                <a:cs typeface="+mn-cs"/>
              </a:rPr>
              <a:t>Patient-level Prediction</a:t>
            </a:r>
          </a:p>
        </p:txBody>
      </p:sp>
      <p:sp>
        <p:nvSpPr>
          <p:cNvPr id="16" name="TextBox 15">
            <a:extLst>
              <a:ext uri="{FF2B5EF4-FFF2-40B4-BE49-F238E27FC236}">
                <a16:creationId xmlns:a16="http://schemas.microsoft.com/office/drawing/2014/main" id="{4513A4C2-86A6-4D58-AC8B-F16499ACD5E9}"/>
              </a:ext>
            </a:extLst>
          </p:cNvPr>
          <p:cNvSpPr txBox="1"/>
          <p:nvPr/>
        </p:nvSpPr>
        <p:spPr>
          <a:xfrm>
            <a:off x="7003907" y="751428"/>
            <a:ext cx="4652876" cy="203132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Unstructured/notes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Structured/coded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&gt;1.7 million patients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&gt;45 million notes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2018-present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Clinical, pathology, radiology, nurses' notes, etc.</a:t>
            </a:r>
          </a:p>
        </p:txBody>
      </p:sp>
      <p:pic>
        <p:nvPicPr>
          <p:cNvPr id="18" name="Picture 17">
            <a:extLst>
              <a:ext uri="{FF2B5EF4-FFF2-40B4-BE49-F238E27FC236}">
                <a16:creationId xmlns:a16="http://schemas.microsoft.com/office/drawing/2014/main" id="{74ABB09A-CF41-4F3C-BBBD-7B289FB3E7C4}"/>
              </a:ext>
            </a:extLst>
          </p:cNvPr>
          <p:cNvPicPr>
            <a:picLocks noChangeAspect="1"/>
          </p:cNvPicPr>
          <p:nvPr/>
        </p:nvPicPr>
        <p:blipFill>
          <a:blip r:embed="rId5"/>
          <a:stretch>
            <a:fillRect/>
          </a:stretch>
        </p:blipFill>
        <p:spPr>
          <a:xfrm>
            <a:off x="8497827" y="5505944"/>
            <a:ext cx="1665023" cy="455999"/>
          </a:xfrm>
          <a:prstGeom prst="rect">
            <a:avLst/>
          </a:prstGeom>
        </p:spPr>
      </p:pic>
      <p:pic>
        <p:nvPicPr>
          <p:cNvPr id="20" name="Picture 19">
            <a:extLst>
              <a:ext uri="{FF2B5EF4-FFF2-40B4-BE49-F238E27FC236}">
                <a16:creationId xmlns:a16="http://schemas.microsoft.com/office/drawing/2014/main" id="{CE10CC64-3CF0-47BE-AFCC-CC812F7D0004}"/>
              </a:ext>
            </a:extLst>
          </p:cNvPr>
          <p:cNvPicPr>
            <a:picLocks noChangeAspect="1"/>
          </p:cNvPicPr>
          <p:nvPr/>
        </p:nvPicPr>
        <p:blipFill>
          <a:blip r:embed="rId6"/>
          <a:stretch>
            <a:fillRect/>
          </a:stretch>
        </p:blipFill>
        <p:spPr>
          <a:xfrm>
            <a:off x="1091909" y="4794433"/>
            <a:ext cx="1964146" cy="501374"/>
          </a:xfrm>
          <a:prstGeom prst="rect">
            <a:avLst/>
          </a:prstGeom>
        </p:spPr>
      </p:pic>
      <p:pic>
        <p:nvPicPr>
          <p:cNvPr id="22" name="Picture 21">
            <a:extLst>
              <a:ext uri="{FF2B5EF4-FFF2-40B4-BE49-F238E27FC236}">
                <a16:creationId xmlns:a16="http://schemas.microsoft.com/office/drawing/2014/main" id="{4D5F192C-1807-4B9C-98FE-B01BC1974822}"/>
              </a:ext>
            </a:extLst>
          </p:cNvPr>
          <p:cNvPicPr>
            <a:picLocks noChangeAspect="1"/>
          </p:cNvPicPr>
          <p:nvPr/>
        </p:nvPicPr>
        <p:blipFill>
          <a:blip r:embed="rId7"/>
          <a:stretch>
            <a:fillRect/>
          </a:stretch>
        </p:blipFill>
        <p:spPr>
          <a:xfrm>
            <a:off x="1185907" y="3733707"/>
            <a:ext cx="1870148" cy="873598"/>
          </a:xfrm>
          <a:prstGeom prst="rect">
            <a:avLst/>
          </a:prstGeom>
        </p:spPr>
      </p:pic>
      <p:cxnSp>
        <p:nvCxnSpPr>
          <p:cNvPr id="25" name="Straight Arrow Connector 24">
            <a:extLst>
              <a:ext uri="{FF2B5EF4-FFF2-40B4-BE49-F238E27FC236}">
                <a16:creationId xmlns:a16="http://schemas.microsoft.com/office/drawing/2014/main" id="{26F7F482-AC1F-4C71-B5C5-0C86572A9B53}"/>
              </a:ext>
            </a:extLst>
          </p:cNvPr>
          <p:cNvCxnSpPr>
            <a:stCxn id="19" idx="2"/>
          </p:cNvCxnSpPr>
          <p:nvPr/>
        </p:nvCxnSpPr>
        <p:spPr>
          <a:xfrm flipH="1" flipV="1">
            <a:off x="5698756" y="3399624"/>
            <a:ext cx="864337" cy="1"/>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66CE6D7-9D09-4E79-B050-C4F29C27CE2E}"/>
              </a:ext>
            </a:extLst>
          </p:cNvPr>
          <p:cNvSpPr txBox="1"/>
          <p:nvPr/>
        </p:nvSpPr>
        <p:spPr>
          <a:xfrm>
            <a:off x="4438204" y="488304"/>
            <a:ext cx="340539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University Hospitals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Ambulatory and In-patient</a:t>
            </a:r>
          </a:p>
        </p:txBody>
      </p:sp>
      <p:sp>
        <p:nvSpPr>
          <p:cNvPr id="30" name="TextBox 29">
            <a:extLst>
              <a:ext uri="{FF2B5EF4-FFF2-40B4-BE49-F238E27FC236}">
                <a16:creationId xmlns:a16="http://schemas.microsoft.com/office/drawing/2014/main" id="{45D371D2-C4AB-47F6-A5F4-C64CA792FDEF}"/>
              </a:ext>
            </a:extLst>
          </p:cNvPr>
          <p:cNvSpPr txBox="1"/>
          <p:nvPr/>
        </p:nvSpPr>
        <p:spPr>
          <a:xfrm>
            <a:off x="7556981" y="2799540"/>
            <a:ext cx="4079349" cy="258532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Rapid searching across all patients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&gt;2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million synonyms and phrases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Rapid cohort selection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Rapid chart review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Import and export patient lists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Comparison of patient lists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Sharing of patient lists internally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Filtering by EHR source, dates, demographics</a:t>
            </a:r>
          </a:p>
        </p:txBody>
      </p:sp>
      <p:cxnSp>
        <p:nvCxnSpPr>
          <p:cNvPr id="31" name="Straight Arrow Connector 30">
            <a:extLst>
              <a:ext uri="{FF2B5EF4-FFF2-40B4-BE49-F238E27FC236}">
                <a16:creationId xmlns:a16="http://schemas.microsoft.com/office/drawing/2014/main" id="{5937ABA9-F026-48F6-851D-03FDDA1E2FD0}"/>
              </a:ext>
            </a:extLst>
          </p:cNvPr>
          <p:cNvCxnSpPr/>
          <p:nvPr/>
        </p:nvCxnSpPr>
        <p:spPr>
          <a:xfrm flipV="1">
            <a:off x="6133324" y="3429000"/>
            <a:ext cx="0" cy="1282959"/>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8BC294F-2AD7-4910-871B-9D5E4A0AEBE5}"/>
              </a:ext>
            </a:extLst>
          </p:cNvPr>
          <p:cNvSpPr txBox="1"/>
          <p:nvPr/>
        </p:nvSpPr>
        <p:spPr>
          <a:xfrm>
            <a:off x="5497217" y="4754146"/>
            <a:ext cx="128464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CICB facilitated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data exchange</a:t>
            </a:r>
          </a:p>
        </p:txBody>
      </p:sp>
      <p:pic>
        <p:nvPicPr>
          <p:cNvPr id="34" name="Picture 33" descr="Graphical user interface, application&#10;&#10;Description automatically generated">
            <a:extLst>
              <a:ext uri="{FF2B5EF4-FFF2-40B4-BE49-F238E27FC236}">
                <a16:creationId xmlns:a16="http://schemas.microsoft.com/office/drawing/2014/main" id="{B75DE0A6-B68B-4F81-B0E7-2D222B8EC9C7}"/>
              </a:ext>
            </a:extLst>
          </p:cNvPr>
          <p:cNvPicPr/>
          <p:nvPr/>
        </p:nvPicPr>
        <p:blipFill rotWithShape="1">
          <a:blip r:embed="rId8"/>
          <a:srcRect l="39102" t="21006" r="39583" b="30473"/>
          <a:stretch/>
        </p:blipFill>
        <p:spPr bwMode="auto">
          <a:xfrm>
            <a:off x="3659402" y="3733707"/>
            <a:ext cx="1266825" cy="1562100"/>
          </a:xfrm>
          <a:prstGeom prst="rect">
            <a:avLst/>
          </a:prstGeom>
          <a:ln>
            <a:noFill/>
          </a:ln>
          <a:extLst>
            <a:ext uri="{53640926-AAD7-44D8-BBD7-CCE9431645EC}">
              <a14:shadowObscured xmlns:a14="http://schemas.microsoft.com/office/drawing/2010/main"/>
            </a:ext>
          </a:extLst>
        </p:spPr>
      </p:pic>
      <p:sp>
        <p:nvSpPr>
          <p:cNvPr id="12" name="Oval 11">
            <a:extLst>
              <a:ext uri="{FF2B5EF4-FFF2-40B4-BE49-F238E27FC236}">
                <a16:creationId xmlns:a16="http://schemas.microsoft.com/office/drawing/2014/main" id="{DF80B91D-2E48-4F8E-A2FC-91DE710F8E82}"/>
              </a:ext>
            </a:extLst>
          </p:cNvPr>
          <p:cNvSpPr/>
          <p:nvPr/>
        </p:nvSpPr>
        <p:spPr>
          <a:xfrm>
            <a:off x="186304" y="710355"/>
            <a:ext cx="5534494" cy="5564073"/>
          </a:xfrm>
          <a:prstGeom prst="ellipse">
            <a:avLst/>
          </a:prstGeom>
          <a:solidFill>
            <a:schemeClr val="accent5">
              <a:lumMod val="20000"/>
              <a:lumOff val="8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6847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FB3C9D-DAA0-4304-BCC2-3013361AC7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6983" y="5808448"/>
            <a:ext cx="2145117" cy="931961"/>
          </a:xfrm>
          <a:prstGeom prst="rect">
            <a:avLst/>
          </a:prstGeom>
        </p:spPr>
      </p:pic>
      <p:pic>
        <p:nvPicPr>
          <p:cNvPr id="7" name="Picture 2" descr="http://democracycollaborative.org/sites/clone.community-wealth.org/files/8508UH_CORP_2CP_V3.jpg">
            <a:extLst>
              <a:ext uri="{FF2B5EF4-FFF2-40B4-BE49-F238E27FC236}">
                <a16:creationId xmlns:a16="http://schemas.microsoft.com/office/drawing/2014/main" id="{749D76BD-5C05-4EFC-B2D8-376BABF67C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250" y="5740963"/>
            <a:ext cx="956313" cy="10669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media.licdn.com/mpr/mpr/shrink_200_200/p/6/000/2cb/202/20f6698.png">
            <a:extLst>
              <a:ext uri="{FF2B5EF4-FFF2-40B4-BE49-F238E27FC236}">
                <a16:creationId xmlns:a16="http://schemas.microsoft.com/office/drawing/2014/main" id="{5444378E-44F4-4F58-AEE3-2DB1F6ED15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3250" y="5692998"/>
            <a:ext cx="1162862" cy="11628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820C2B-57E1-468F-8EFE-D17E9C1586E2}"/>
              </a:ext>
            </a:extLst>
          </p:cNvPr>
          <p:cNvSpPr txBox="1"/>
          <p:nvPr/>
        </p:nvSpPr>
        <p:spPr>
          <a:xfrm>
            <a:off x="1071154" y="923109"/>
            <a:ext cx="457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A7DDC69C-39B2-EF22-C357-3B80330E2A74}"/>
              </a:ext>
            </a:extLst>
          </p:cNvPr>
          <p:cNvPicPr>
            <a:picLocks noChangeAspect="1"/>
          </p:cNvPicPr>
          <p:nvPr/>
        </p:nvPicPr>
        <p:blipFill>
          <a:blip r:embed="rId5"/>
          <a:stretch>
            <a:fillRect/>
          </a:stretch>
        </p:blipFill>
        <p:spPr>
          <a:xfrm>
            <a:off x="1611324" y="56942"/>
            <a:ext cx="9056433" cy="5611237"/>
          </a:xfrm>
          <a:prstGeom prst="rect">
            <a:avLst/>
          </a:prstGeom>
        </p:spPr>
      </p:pic>
    </p:spTree>
    <p:extLst>
      <p:ext uri="{BB962C8B-B14F-4D97-AF65-F5344CB8AC3E}">
        <p14:creationId xmlns:p14="http://schemas.microsoft.com/office/powerpoint/2010/main" val="371696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Shape 695"/>
        <p:cNvGrpSpPr/>
        <p:nvPr/>
      </p:nvGrpSpPr>
      <p:grpSpPr>
        <a:xfrm>
          <a:off x="0" y="0"/>
          <a:ext cx="0" cy="0"/>
          <a:chOff x="0" y="0"/>
          <a:chExt cx="0" cy="0"/>
        </a:xfrm>
      </p:grpSpPr>
      <p:sp>
        <p:nvSpPr>
          <p:cNvPr id="697" name="Google Shape;697;p53"/>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FFFFFF"/>
              </a:buClr>
              <a:buSzPts val="900"/>
              <a:buFontTx/>
              <a:buNone/>
              <a:tabLst/>
              <a:defRPr/>
            </a:pPr>
            <a:fld id="{00000000-1234-1234-1234-123412341234}" type="slidenum">
              <a:rPr kumimoji="0" lang="en-US" sz="1200" b="1" i="0" u="none" strike="noStrike" kern="0" cap="none" spc="0" normalizeH="0" baseline="0" noProof="0">
                <a:ln>
                  <a:noFill/>
                </a:ln>
                <a:solidFill>
                  <a:srgbClr val="FFFFFF"/>
                </a:solidFill>
                <a:effectLst/>
                <a:uLnTx/>
                <a:uFillTx/>
                <a:latin typeface="Roboto"/>
                <a:ea typeface="Roboto"/>
                <a:sym typeface="Roboto"/>
              </a:rPr>
              <a:pPr marL="0" marR="0" lvl="0" indent="0" algn="r" defTabSz="1219170" rtl="0" eaLnBrk="1" fontAlgn="auto" latinLnBrk="0" hangingPunct="1">
                <a:lnSpc>
                  <a:spcPct val="100000"/>
                </a:lnSpc>
                <a:spcBef>
                  <a:spcPts val="0"/>
                </a:spcBef>
                <a:spcAft>
                  <a:spcPts val="0"/>
                </a:spcAft>
                <a:buClr>
                  <a:srgbClr val="FFFFFF"/>
                </a:buClr>
                <a:buSzPts val="900"/>
                <a:buFontTx/>
                <a:buNone/>
                <a:tabLst/>
                <a:defRPr/>
              </a:pPr>
              <a:t>81</a:t>
            </a:fld>
            <a:endParaRPr kumimoji="0" sz="1200" b="1" i="0" u="none" strike="noStrike" kern="0" cap="none" spc="0" normalizeH="0" baseline="0" noProof="0">
              <a:ln>
                <a:noFill/>
              </a:ln>
              <a:solidFill>
                <a:srgbClr val="FFFFFF"/>
              </a:solidFill>
              <a:effectLst/>
              <a:uLnTx/>
              <a:uFillTx/>
              <a:latin typeface="Roboto"/>
              <a:ea typeface="Roboto"/>
              <a:sym typeface="Roboto"/>
            </a:endParaRPr>
          </a:p>
        </p:txBody>
      </p:sp>
      <p:sp>
        <p:nvSpPr>
          <p:cNvPr id="698" name="Google Shape;698;p53"/>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marL="0" marR="0" lvl="0" indent="0" algn="l" defTabSz="1219170" rtl="0" eaLnBrk="1" fontAlgn="auto" latinLnBrk="0" hangingPunct="1">
              <a:lnSpc>
                <a:spcPct val="100000"/>
              </a:lnSpc>
              <a:spcBef>
                <a:spcPts val="0"/>
              </a:spcBef>
              <a:spcAft>
                <a:spcPts val="0"/>
              </a:spcAft>
              <a:buClr>
                <a:srgbClr val="FFFFFF"/>
              </a:buClr>
              <a:buSzPts val="900"/>
              <a:buFontTx/>
              <a:buNone/>
              <a:tabLst/>
              <a:defRPr/>
            </a:pPr>
            <a:r>
              <a:rPr kumimoji="0" lang="en-US" sz="1200" b="1" i="0" u="none" strike="noStrike" kern="0" cap="none" spc="0" normalizeH="0" baseline="0" noProof="0">
                <a:ln>
                  <a:noFill/>
                </a:ln>
                <a:solidFill>
                  <a:srgbClr val="FFFFFF"/>
                </a:solidFill>
                <a:effectLst/>
                <a:uLnTx/>
                <a:uFillTx/>
                <a:latin typeface="Roboto"/>
                <a:ea typeface="Roboto"/>
                <a:sym typeface="Roboto"/>
              </a:rPr>
              <a:t>2022 Informatics Summit  |   amia.org</a:t>
            </a:r>
            <a:endParaRPr kumimoji="0" sz="1200" b="1" i="0" u="none" strike="noStrike" kern="0" cap="none" spc="0" normalizeH="0" baseline="0" noProof="0">
              <a:ln>
                <a:noFill/>
              </a:ln>
              <a:solidFill>
                <a:srgbClr val="FFFFFF"/>
              </a:solidFill>
              <a:effectLst/>
              <a:uLnTx/>
              <a:uFillTx/>
              <a:latin typeface="Roboto"/>
              <a:ea typeface="Roboto"/>
              <a:sym typeface="Roboto"/>
            </a:endParaRPr>
          </a:p>
        </p:txBody>
      </p:sp>
      <p:sp>
        <p:nvSpPr>
          <p:cNvPr id="6" name="Google Shape;771;p61">
            <a:extLst>
              <a:ext uri="{FF2B5EF4-FFF2-40B4-BE49-F238E27FC236}">
                <a16:creationId xmlns:a16="http://schemas.microsoft.com/office/drawing/2014/main" id="{1EC0FFA4-942D-E925-B28F-525A8BC25605}"/>
              </a:ext>
            </a:extLst>
          </p:cNvPr>
          <p:cNvSpPr txBox="1">
            <a:spLocks/>
          </p:cNvSpPr>
          <p:nvPr/>
        </p:nvSpPr>
        <p:spPr>
          <a:xfrm>
            <a:off x="612204" y="2719995"/>
            <a:ext cx="10967592" cy="985078"/>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00000"/>
              </a:buClr>
              <a:buSzPts val="1400"/>
              <a:buFont typeface="Arial"/>
              <a:buNone/>
              <a:defRPr sz="2600" b="1" i="0" u="none" strike="noStrike" cap="none">
                <a:solidFill>
                  <a:schemeClr val="accent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2800" b="0" i="0" u="none" strike="noStrike" cap="none">
                <a:solidFill>
                  <a:schemeClr val="lt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0"/>
              </a:spcBef>
              <a:spcAft>
                <a:spcPts val="0"/>
              </a:spcAft>
              <a:buClr>
                <a:srgbClr val="000000"/>
              </a:buClr>
              <a:buSzPts val="1400"/>
              <a:buFont typeface="Arial"/>
              <a:buNone/>
              <a:defRPr sz="3000" b="0" i="0" u="none" strike="noStrike" cap="none">
                <a:solidFill>
                  <a:schemeClr val="lt1"/>
                </a:solidFill>
                <a:latin typeface="Century Gothic"/>
                <a:ea typeface="Century Gothic"/>
                <a:cs typeface="Century Gothic"/>
                <a:sym typeface="Century Gothic"/>
              </a:defRPr>
            </a:lvl9pPr>
          </a:lstStyle>
          <a:p>
            <a:pPr marL="0" marR="0" lvl="0" indent="0" algn="ctr" defTabSz="914400" rtl="0" eaLnBrk="1" fontAlgn="auto" latinLnBrk="0" hangingPunct="1">
              <a:lnSpc>
                <a:spcPct val="80000"/>
              </a:lnSpc>
              <a:spcBef>
                <a:spcPts val="0"/>
              </a:spcBef>
              <a:spcAft>
                <a:spcPts val="0"/>
              </a:spcAft>
              <a:buClr>
                <a:srgbClr val="000000"/>
              </a:buClr>
              <a:buSzPts val="1400"/>
              <a:buFont typeface="Arial"/>
              <a:buNone/>
              <a:tabLst/>
              <a:defRPr/>
            </a:pPr>
            <a:r>
              <a:rPr kumimoji="0" lang="en-US" sz="2667" b="1" i="0" u="none" strike="noStrike" kern="0" cap="none" spc="0" normalizeH="0" baseline="0" noProof="0" dirty="0" smtClean="0">
                <a:ln>
                  <a:noFill/>
                </a:ln>
                <a:solidFill>
                  <a:srgbClr val="CB333B"/>
                </a:solidFill>
                <a:effectLst/>
                <a:uLnTx/>
                <a:uFillTx/>
                <a:latin typeface="Arial"/>
                <a:cs typeface="Arial"/>
                <a:sym typeface="Arial"/>
              </a:rPr>
              <a:t>Tracking EMERSE Utilization </a:t>
            </a:r>
          </a:p>
          <a:p>
            <a:pPr marL="0" marR="0" lvl="0" indent="0" algn="ctr" defTabSz="914400" rtl="0" eaLnBrk="1" fontAlgn="auto" latinLnBrk="0" hangingPunct="1">
              <a:lnSpc>
                <a:spcPct val="80000"/>
              </a:lnSpc>
              <a:spcBef>
                <a:spcPts val="0"/>
              </a:spcBef>
              <a:spcAft>
                <a:spcPts val="0"/>
              </a:spcAft>
              <a:buClr>
                <a:srgbClr val="000000"/>
              </a:buClr>
              <a:buSzPts val="1400"/>
              <a:buFont typeface="Arial"/>
              <a:buNone/>
              <a:tabLst/>
              <a:defRPr/>
            </a:pPr>
            <a:endParaRPr lang="en-US" sz="2667" kern="0" dirty="0">
              <a:solidFill>
                <a:srgbClr val="CB333B"/>
              </a:solidFill>
            </a:endParaRPr>
          </a:p>
          <a:p>
            <a:pPr marL="0" marR="0" lvl="0" indent="0" algn="ctr" defTabSz="914400" rtl="0" eaLnBrk="1" fontAlgn="auto" latinLnBrk="0" hangingPunct="1">
              <a:lnSpc>
                <a:spcPct val="80000"/>
              </a:lnSpc>
              <a:spcBef>
                <a:spcPts val="0"/>
              </a:spcBef>
              <a:spcAft>
                <a:spcPts val="0"/>
              </a:spcAft>
              <a:buClr>
                <a:srgbClr val="000000"/>
              </a:buClr>
              <a:buSzPts val="1400"/>
              <a:buFont typeface="Arial"/>
              <a:buNone/>
              <a:tabLst/>
              <a:defRPr/>
            </a:pPr>
            <a:r>
              <a:rPr kumimoji="0" lang="en-US" sz="2667" b="1" i="0" u="none" strike="noStrike" kern="0" cap="none" spc="0" normalizeH="0" baseline="0" noProof="0" dirty="0" smtClean="0">
                <a:ln>
                  <a:noFill/>
                </a:ln>
                <a:solidFill>
                  <a:srgbClr val="CB333B"/>
                </a:solidFill>
                <a:effectLst/>
                <a:uLnTx/>
                <a:uFillTx/>
                <a:latin typeface="Arial"/>
                <a:cs typeface="Arial"/>
                <a:sym typeface="Arial"/>
              </a:rPr>
              <a:t>for Stakeholders</a:t>
            </a:r>
            <a:r>
              <a:rPr kumimoji="0" lang="en-US" sz="2667" b="1" i="0" u="none" strike="noStrike" kern="0" cap="none" spc="0" normalizeH="0" noProof="0" dirty="0" smtClean="0">
                <a:ln>
                  <a:noFill/>
                </a:ln>
                <a:solidFill>
                  <a:srgbClr val="CB333B"/>
                </a:solidFill>
                <a:effectLst/>
                <a:uLnTx/>
                <a:uFillTx/>
                <a:latin typeface="Arial"/>
                <a:cs typeface="Arial"/>
                <a:sym typeface="Arial"/>
              </a:rPr>
              <a:t> and Compliance</a:t>
            </a:r>
            <a:endParaRPr kumimoji="0" lang="en-US" sz="2600" b="1" i="0" u="none" strike="noStrike" kern="0" cap="none" spc="0" normalizeH="0" baseline="0" noProof="0" dirty="0">
              <a:ln>
                <a:noFill/>
              </a:ln>
              <a:solidFill>
                <a:srgbClr val="CB333B"/>
              </a:solidFill>
              <a:effectLst/>
              <a:uLnTx/>
              <a:uFillTx/>
              <a:latin typeface="Arial"/>
              <a:cs typeface="Arial"/>
              <a:sym typeface="Arial"/>
            </a:endParaRPr>
          </a:p>
        </p:txBody>
      </p:sp>
      <p:pic>
        <p:nvPicPr>
          <p:cNvPr id="8" name="Picture 7">
            <a:extLst>
              <a:ext uri="{FF2B5EF4-FFF2-40B4-BE49-F238E27FC236}">
                <a16:creationId xmlns:a16="http://schemas.microsoft.com/office/drawing/2014/main" id="{99FB3C9D-DAA0-4304-BCC2-3013361AC7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6983" y="5808448"/>
            <a:ext cx="2145117" cy="931961"/>
          </a:xfrm>
          <a:prstGeom prst="rect">
            <a:avLst/>
          </a:prstGeom>
        </p:spPr>
      </p:pic>
      <p:pic>
        <p:nvPicPr>
          <p:cNvPr id="9" name="Picture 2" descr="http://democracycollaborative.org/sites/clone.community-wealth.org/files/8508UH_CORP_2CP_V3.jpg">
            <a:extLst>
              <a:ext uri="{FF2B5EF4-FFF2-40B4-BE49-F238E27FC236}">
                <a16:creationId xmlns:a16="http://schemas.microsoft.com/office/drawing/2014/main" id="{749D76BD-5C05-4EFC-B2D8-376BABF67C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250" y="5740963"/>
            <a:ext cx="956313" cy="10669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media.licdn.com/mpr/mpr/shrink_200_200/p/6/000/2cb/202/20f6698.png">
            <a:extLst>
              <a:ext uri="{FF2B5EF4-FFF2-40B4-BE49-F238E27FC236}">
                <a16:creationId xmlns:a16="http://schemas.microsoft.com/office/drawing/2014/main" id="{5444378E-44F4-4F58-AEE3-2DB1F6ED15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3250" y="5692998"/>
            <a:ext cx="1162862" cy="1162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41587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Shape 695"/>
        <p:cNvGrpSpPr/>
        <p:nvPr/>
      </p:nvGrpSpPr>
      <p:grpSpPr>
        <a:xfrm>
          <a:off x="0" y="0"/>
          <a:ext cx="0" cy="0"/>
          <a:chOff x="0" y="0"/>
          <a:chExt cx="0" cy="0"/>
        </a:xfrm>
      </p:grpSpPr>
      <p:sp>
        <p:nvSpPr>
          <p:cNvPr id="696" name="Google Shape;696;p53"/>
          <p:cNvSpPr txBox="1">
            <a:spLocks noGrp="1"/>
          </p:cNvSpPr>
          <p:nvPr>
            <p:ph type="title"/>
          </p:nvPr>
        </p:nvSpPr>
        <p:spPr>
          <a:xfrm>
            <a:off x="1203354" y="336578"/>
            <a:ext cx="9785293" cy="328360"/>
          </a:xfrm>
          <a:prstGeom prst="rect">
            <a:avLst/>
          </a:prstGeom>
          <a:noFill/>
          <a:ln>
            <a:noFill/>
          </a:ln>
        </p:spPr>
        <p:txBody>
          <a:bodyPr spcFirstLastPara="1" wrap="square" lIns="0" tIns="0" rIns="0" bIns="0" anchor="b" anchorCtr="0">
            <a:spAutoFit/>
          </a:bodyPr>
          <a:lstStyle/>
          <a:p>
            <a:pPr algn="ctr"/>
            <a:r>
              <a:rPr lang="en-US" sz="2667" dirty="0"/>
              <a:t>EMERSE – Power BI Dashboard – Patient Demographics</a:t>
            </a:r>
            <a:endParaRPr dirty="0"/>
          </a:p>
        </p:txBody>
      </p:sp>
      <p:sp>
        <p:nvSpPr>
          <p:cNvPr id="697" name="Google Shape;697;p53"/>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FFFFFF"/>
              </a:buClr>
              <a:buSzPts val="900"/>
              <a:buFontTx/>
              <a:buNone/>
              <a:tabLst/>
              <a:defRPr/>
            </a:pPr>
            <a:fld id="{00000000-1234-1234-1234-123412341234}" type="slidenum">
              <a:rPr kumimoji="0" lang="en-US" sz="1200" b="1" i="0" u="none" strike="noStrike" kern="0" cap="none" spc="0" normalizeH="0" baseline="0" noProof="0">
                <a:ln>
                  <a:noFill/>
                </a:ln>
                <a:solidFill>
                  <a:srgbClr val="FFFFFF"/>
                </a:solidFill>
                <a:effectLst/>
                <a:uLnTx/>
                <a:uFillTx/>
                <a:latin typeface="Roboto"/>
                <a:ea typeface="Roboto"/>
                <a:sym typeface="Roboto"/>
              </a:rPr>
              <a:pPr marL="0" marR="0" lvl="0" indent="0" algn="r" defTabSz="1219170" rtl="0" eaLnBrk="1" fontAlgn="auto" latinLnBrk="0" hangingPunct="1">
                <a:lnSpc>
                  <a:spcPct val="100000"/>
                </a:lnSpc>
                <a:spcBef>
                  <a:spcPts val="0"/>
                </a:spcBef>
                <a:spcAft>
                  <a:spcPts val="0"/>
                </a:spcAft>
                <a:buClr>
                  <a:srgbClr val="FFFFFF"/>
                </a:buClr>
                <a:buSzPts val="900"/>
                <a:buFontTx/>
                <a:buNone/>
                <a:tabLst/>
                <a:defRPr/>
              </a:pPr>
              <a:t>82</a:t>
            </a:fld>
            <a:endParaRPr kumimoji="0" sz="1200" b="1" i="0" u="none" strike="noStrike" kern="0" cap="none" spc="0" normalizeH="0" baseline="0" noProof="0">
              <a:ln>
                <a:noFill/>
              </a:ln>
              <a:solidFill>
                <a:srgbClr val="FFFFFF"/>
              </a:solidFill>
              <a:effectLst/>
              <a:uLnTx/>
              <a:uFillTx/>
              <a:latin typeface="Roboto"/>
              <a:ea typeface="Roboto"/>
              <a:sym typeface="Roboto"/>
            </a:endParaRPr>
          </a:p>
        </p:txBody>
      </p:sp>
      <p:sp>
        <p:nvSpPr>
          <p:cNvPr id="698" name="Google Shape;698;p53"/>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marL="0" marR="0" lvl="0" indent="0" algn="l" defTabSz="1219170" rtl="0" eaLnBrk="1" fontAlgn="auto" latinLnBrk="0" hangingPunct="1">
              <a:lnSpc>
                <a:spcPct val="100000"/>
              </a:lnSpc>
              <a:spcBef>
                <a:spcPts val="0"/>
              </a:spcBef>
              <a:spcAft>
                <a:spcPts val="0"/>
              </a:spcAft>
              <a:buClr>
                <a:srgbClr val="FFFFFF"/>
              </a:buClr>
              <a:buSzPts val="900"/>
              <a:buFontTx/>
              <a:buNone/>
              <a:tabLst/>
              <a:defRPr/>
            </a:pPr>
            <a:r>
              <a:rPr kumimoji="0" lang="en-US" sz="1200" b="1" i="0" u="none" strike="noStrike" kern="0" cap="none" spc="0" normalizeH="0" baseline="0" noProof="0">
                <a:ln>
                  <a:noFill/>
                </a:ln>
                <a:solidFill>
                  <a:srgbClr val="FFFFFF"/>
                </a:solidFill>
                <a:effectLst/>
                <a:uLnTx/>
                <a:uFillTx/>
                <a:latin typeface="Roboto"/>
                <a:ea typeface="Roboto"/>
                <a:sym typeface="Roboto"/>
              </a:rPr>
              <a:t>2022 Informatics Summit  |   amia.org</a:t>
            </a:r>
            <a:endParaRPr kumimoji="0" sz="1200" b="1" i="0" u="none" strike="noStrike" kern="0" cap="none" spc="0" normalizeH="0" baseline="0" noProof="0">
              <a:ln>
                <a:noFill/>
              </a:ln>
              <a:solidFill>
                <a:srgbClr val="FFFFFF"/>
              </a:solidFill>
              <a:effectLst/>
              <a:uLnTx/>
              <a:uFillTx/>
              <a:latin typeface="Roboto"/>
              <a:ea typeface="Roboto"/>
              <a:sym typeface="Roboto"/>
            </a:endParaRPr>
          </a:p>
        </p:txBody>
      </p:sp>
      <p:pic>
        <p:nvPicPr>
          <p:cNvPr id="3" name="Picture 2">
            <a:extLst>
              <a:ext uri="{FF2B5EF4-FFF2-40B4-BE49-F238E27FC236}">
                <a16:creationId xmlns:a16="http://schemas.microsoft.com/office/drawing/2014/main" id="{8D82B2CC-3F28-22F3-A2AA-6E7114D37A0D}"/>
              </a:ext>
            </a:extLst>
          </p:cNvPr>
          <p:cNvPicPr>
            <a:picLocks noChangeAspect="1"/>
          </p:cNvPicPr>
          <p:nvPr/>
        </p:nvPicPr>
        <p:blipFill>
          <a:blip r:embed="rId3"/>
          <a:stretch>
            <a:fillRect/>
          </a:stretch>
        </p:blipFill>
        <p:spPr>
          <a:xfrm>
            <a:off x="728185" y="1657027"/>
            <a:ext cx="10784906" cy="4096592"/>
          </a:xfrm>
          <a:prstGeom prst="rect">
            <a:avLst/>
          </a:prstGeom>
        </p:spPr>
      </p:pic>
    </p:spTree>
    <p:extLst>
      <p:ext uri="{BB962C8B-B14F-4D97-AF65-F5344CB8AC3E}">
        <p14:creationId xmlns:p14="http://schemas.microsoft.com/office/powerpoint/2010/main" val="122314294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Shape 695"/>
        <p:cNvGrpSpPr/>
        <p:nvPr/>
      </p:nvGrpSpPr>
      <p:grpSpPr>
        <a:xfrm>
          <a:off x="0" y="0"/>
          <a:ext cx="0" cy="0"/>
          <a:chOff x="0" y="0"/>
          <a:chExt cx="0" cy="0"/>
        </a:xfrm>
      </p:grpSpPr>
      <p:sp>
        <p:nvSpPr>
          <p:cNvPr id="696" name="Google Shape;696;p53"/>
          <p:cNvSpPr txBox="1">
            <a:spLocks noGrp="1"/>
          </p:cNvSpPr>
          <p:nvPr>
            <p:ph type="title"/>
          </p:nvPr>
        </p:nvSpPr>
        <p:spPr>
          <a:xfrm>
            <a:off x="862786" y="299254"/>
            <a:ext cx="10466428" cy="328360"/>
          </a:xfrm>
          <a:prstGeom prst="rect">
            <a:avLst/>
          </a:prstGeom>
          <a:noFill/>
          <a:ln>
            <a:noFill/>
          </a:ln>
        </p:spPr>
        <p:txBody>
          <a:bodyPr spcFirstLastPara="1" wrap="square" lIns="0" tIns="0" rIns="0" bIns="0" anchor="b" anchorCtr="0">
            <a:spAutoFit/>
          </a:bodyPr>
          <a:lstStyle/>
          <a:p>
            <a:pPr algn="ctr"/>
            <a:r>
              <a:rPr lang="en-US" sz="2667" dirty="0"/>
              <a:t>EMERSE – Power BI Dashboard – Accounts Provisioned to Date</a:t>
            </a:r>
            <a:endParaRPr dirty="0"/>
          </a:p>
        </p:txBody>
      </p:sp>
      <p:sp>
        <p:nvSpPr>
          <p:cNvPr id="697" name="Google Shape;697;p53"/>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FFFFFF"/>
              </a:buClr>
              <a:buSzPts val="900"/>
              <a:buFontTx/>
              <a:buNone/>
              <a:tabLst/>
              <a:defRPr/>
            </a:pPr>
            <a:fld id="{00000000-1234-1234-1234-123412341234}" type="slidenum">
              <a:rPr kumimoji="0" lang="en-US" sz="1200" b="1" i="0" u="none" strike="noStrike" kern="0" cap="none" spc="0" normalizeH="0" baseline="0" noProof="0">
                <a:ln>
                  <a:noFill/>
                </a:ln>
                <a:solidFill>
                  <a:srgbClr val="FFFFFF"/>
                </a:solidFill>
                <a:effectLst/>
                <a:uLnTx/>
                <a:uFillTx/>
                <a:latin typeface="Roboto"/>
                <a:ea typeface="Roboto"/>
                <a:sym typeface="Roboto"/>
              </a:rPr>
              <a:pPr marL="0" marR="0" lvl="0" indent="0" algn="r" defTabSz="1219170" rtl="0" eaLnBrk="1" fontAlgn="auto" latinLnBrk="0" hangingPunct="1">
                <a:lnSpc>
                  <a:spcPct val="100000"/>
                </a:lnSpc>
                <a:spcBef>
                  <a:spcPts val="0"/>
                </a:spcBef>
                <a:spcAft>
                  <a:spcPts val="0"/>
                </a:spcAft>
                <a:buClr>
                  <a:srgbClr val="FFFFFF"/>
                </a:buClr>
                <a:buSzPts val="900"/>
                <a:buFontTx/>
                <a:buNone/>
                <a:tabLst/>
                <a:defRPr/>
              </a:pPr>
              <a:t>83</a:t>
            </a:fld>
            <a:endParaRPr kumimoji="0" sz="1200" b="1" i="0" u="none" strike="noStrike" kern="0" cap="none" spc="0" normalizeH="0" baseline="0" noProof="0">
              <a:ln>
                <a:noFill/>
              </a:ln>
              <a:solidFill>
                <a:srgbClr val="FFFFFF"/>
              </a:solidFill>
              <a:effectLst/>
              <a:uLnTx/>
              <a:uFillTx/>
              <a:latin typeface="Roboto"/>
              <a:ea typeface="Roboto"/>
              <a:sym typeface="Roboto"/>
            </a:endParaRPr>
          </a:p>
        </p:txBody>
      </p:sp>
      <p:sp>
        <p:nvSpPr>
          <p:cNvPr id="698" name="Google Shape;698;p53"/>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marL="0" marR="0" lvl="0" indent="0" algn="l" defTabSz="1219170" rtl="0" eaLnBrk="1" fontAlgn="auto" latinLnBrk="0" hangingPunct="1">
              <a:lnSpc>
                <a:spcPct val="100000"/>
              </a:lnSpc>
              <a:spcBef>
                <a:spcPts val="0"/>
              </a:spcBef>
              <a:spcAft>
                <a:spcPts val="0"/>
              </a:spcAft>
              <a:buClr>
                <a:srgbClr val="FFFFFF"/>
              </a:buClr>
              <a:buSzPts val="900"/>
              <a:buFontTx/>
              <a:buNone/>
              <a:tabLst/>
              <a:defRPr/>
            </a:pPr>
            <a:r>
              <a:rPr kumimoji="0" lang="en-US" sz="1200" b="1" i="0" u="none" strike="noStrike" kern="0" cap="none" spc="0" normalizeH="0" baseline="0" noProof="0">
                <a:ln>
                  <a:noFill/>
                </a:ln>
                <a:solidFill>
                  <a:srgbClr val="FFFFFF"/>
                </a:solidFill>
                <a:effectLst/>
                <a:uLnTx/>
                <a:uFillTx/>
                <a:latin typeface="Roboto"/>
                <a:ea typeface="Roboto"/>
                <a:sym typeface="Roboto"/>
              </a:rPr>
              <a:t>2022 Informatics Summit  |   amia.org</a:t>
            </a:r>
            <a:endParaRPr kumimoji="0" sz="1200" b="1" i="0" u="none" strike="noStrike" kern="0" cap="none" spc="0" normalizeH="0" baseline="0" noProof="0">
              <a:ln>
                <a:noFill/>
              </a:ln>
              <a:solidFill>
                <a:srgbClr val="FFFFFF"/>
              </a:solidFill>
              <a:effectLst/>
              <a:uLnTx/>
              <a:uFillTx/>
              <a:latin typeface="Roboto"/>
              <a:ea typeface="Roboto"/>
              <a:sym typeface="Roboto"/>
            </a:endParaRPr>
          </a:p>
        </p:txBody>
      </p:sp>
      <p:pic>
        <p:nvPicPr>
          <p:cNvPr id="4" name="Picture 3">
            <a:extLst>
              <a:ext uri="{FF2B5EF4-FFF2-40B4-BE49-F238E27FC236}">
                <a16:creationId xmlns:a16="http://schemas.microsoft.com/office/drawing/2014/main" id="{F4F7DAD1-3108-FEC0-5632-653C1FB490AB}"/>
              </a:ext>
            </a:extLst>
          </p:cNvPr>
          <p:cNvPicPr>
            <a:picLocks noChangeAspect="1"/>
          </p:cNvPicPr>
          <p:nvPr/>
        </p:nvPicPr>
        <p:blipFill>
          <a:blip r:embed="rId3"/>
          <a:stretch>
            <a:fillRect/>
          </a:stretch>
        </p:blipFill>
        <p:spPr>
          <a:xfrm>
            <a:off x="693452" y="1336124"/>
            <a:ext cx="10805096" cy="4485234"/>
          </a:xfrm>
          <a:prstGeom prst="rect">
            <a:avLst/>
          </a:prstGeom>
        </p:spPr>
      </p:pic>
    </p:spTree>
    <p:extLst>
      <p:ext uri="{BB962C8B-B14F-4D97-AF65-F5344CB8AC3E}">
        <p14:creationId xmlns:p14="http://schemas.microsoft.com/office/powerpoint/2010/main" val="378527285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Shape 695"/>
        <p:cNvGrpSpPr/>
        <p:nvPr/>
      </p:nvGrpSpPr>
      <p:grpSpPr>
        <a:xfrm>
          <a:off x="0" y="0"/>
          <a:ext cx="0" cy="0"/>
          <a:chOff x="0" y="0"/>
          <a:chExt cx="0" cy="0"/>
        </a:xfrm>
      </p:grpSpPr>
      <p:sp>
        <p:nvSpPr>
          <p:cNvPr id="696" name="Google Shape;696;p53"/>
          <p:cNvSpPr txBox="1">
            <a:spLocks noGrp="1"/>
          </p:cNvSpPr>
          <p:nvPr>
            <p:ph type="title"/>
          </p:nvPr>
        </p:nvSpPr>
        <p:spPr>
          <a:xfrm>
            <a:off x="1152035" y="299254"/>
            <a:ext cx="9887930" cy="328360"/>
          </a:xfrm>
          <a:prstGeom prst="rect">
            <a:avLst/>
          </a:prstGeom>
          <a:noFill/>
          <a:ln>
            <a:noFill/>
          </a:ln>
        </p:spPr>
        <p:txBody>
          <a:bodyPr spcFirstLastPara="1" wrap="square" lIns="0" tIns="0" rIns="0" bIns="0" anchor="b" anchorCtr="0">
            <a:spAutoFit/>
          </a:bodyPr>
          <a:lstStyle/>
          <a:p>
            <a:pPr algn="ctr"/>
            <a:r>
              <a:rPr lang="en-US" sz="2667" dirty="0"/>
              <a:t>EMERSE – Power BI Dashboard – Unique Sessions to Date</a:t>
            </a:r>
            <a:endParaRPr dirty="0"/>
          </a:p>
        </p:txBody>
      </p:sp>
      <p:sp>
        <p:nvSpPr>
          <p:cNvPr id="697" name="Google Shape;697;p53"/>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FFFFFF"/>
              </a:buClr>
              <a:buSzPts val="900"/>
              <a:buFontTx/>
              <a:buNone/>
              <a:tabLst/>
              <a:defRPr/>
            </a:pPr>
            <a:fld id="{00000000-1234-1234-1234-123412341234}" type="slidenum">
              <a:rPr kumimoji="0" lang="en-US" sz="1200" b="1" i="0" u="none" strike="noStrike" kern="0" cap="none" spc="0" normalizeH="0" baseline="0" noProof="0">
                <a:ln>
                  <a:noFill/>
                </a:ln>
                <a:solidFill>
                  <a:srgbClr val="FFFFFF"/>
                </a:solidFill>
                <a:effectLst/>
                <a:uLnTx/>
                <a:uFillTx/>
                <a:latin typeface="Roboto"/>
                <a:ea typeface="Roboto"/>
                <a:sym typeface="Roboto"/>
              </a:rPr>
              <a:pPr marL="0" marR="0" lvl="0" indent="0" algn="r" defTabSz="1219170" rtl="0" eaLnBrk="1" fontAlgn="auto" latinLnBrk="0" hangingPunct="1">
                <a:lnSpc>
                  <a:spcPct val="100000"/>
                </a:lnSpc>
                <a:spcBef>
                  <a:spcPts val="0"/>
                </a:spcBef>
                <a:spcAft>
                  <a:spcPts val="0"/>
                </a:spcAft>
                <a:buClr>
                  <a:srgbClr val="FFFFFF"/>
                </a:buClr>
                <a:buSzPts val="900"/>
                <a:buFontTx/>
                <a:buNone/>
                <a:tabLst/>
                <a:defRPr/>
              </a:pPr>
              <a:t>84</a:t>
            </a:fld>
            <a:endParaRPr kumimoji="0" sz="1200" b="1" i="0" u="none" strike="noStrike" kern="0" cap="none" spc="0" normalizeH="0" baseline="0" noProof="0">
              <a:ln>
                <a:noFill/>
              </a:ln>
              <a:solidFill>
                <a:srgbClr val="FFFFFF"/>
              </a:solidFill>
              <a:effectLst/>
              <a:uLnTx/>
              <a:uFillTx/>
              <a:latin typeface="Roboto"/>
              <a:ea typeface="Roboto"/>
              <a:sym typeface="Roboto"/>
            </a:endParaRPr>
          </a:p>
        </p:txBody>
      </p:sp>
      <p:sp>
        <p:nvSpPr>
          <p:cNvPr id="698" name="Google Shape;698;p53"/>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marL="0" marR="0" lvl="0" indent="0" algn="l" defTabSz="1219170" rtl="0" eaLnBrk="1" fontAlgn="auto" latinLnBrk="0" hangingPunct="1">
              <a:lnSpc>
                <a:spcPct val="100000"/>
              </a:lnSpc>
              <a:spcBef>
                <a:spcPts val="0"/>
              </a:spcBef>
              <a:spcAft>
                <a:spcPts val="0"/>
              </a:spcAft>
              <a:buClr>
                <a:srgbClr val="FFFFFF"/>
              </a:buClr>
              <a:buSzPts val="900"/>
              <a:buFontTx/>
              <a:buNone/>
              <a:tabLst/>
              <a:defRPr/>
            </a:pPr>
            <a:r>
              <a:rPr kumimoji="0" lang="en-US" sz="1200" b="1" i="0" u="none" strike="noStrike" kern="0" cap="none" spc="0" normalizeH="0" baseline="0" noProof="0">
                <a:ln>
                  <a:noFill/>
                </a:ln>
                <a:solidFill>
                  <a:srgbClr val="FFFFFF"/>
                </a:solidFill>
                <a:effectLst/>
                <a:uLnTx/>
                <a:uFillTx/>
                <a:latin typeface="Roboto"/>
                <a:ea typeface="Roboto"/>
                <a:sym typeface="Roboto"/>
              </a:rPr>
              <a:t>2022 Informatics Summit  |   amia.org</a:t>
            </a:r>
            <a:endParaRPr kumimoji="0" sz="1200" b="1" i="0" u="none" strike="noStrike" kern="0" cap="none" spc="0" normalizeH="0" baseline="0" noProof="0">
              <a:ln>
                <a:noFill/>
              </a:ln>
              <a:solidFill>
                <a:srgbClr val="FFFFFF"/>
              </a:solidFill>
              <a:effectLst/>
              <a:uLnTx/>
              <a:uFillTx/>
              <a:latin typeface="Roboto"/>
              <a:ea typeface="Roboto"/>
              <a:sym typeface="Roboto"/>
            </a:endParaRPr>
          </a:p>
        </p:txBody>
      </p:sp>
      <p:pic>
        <p:nvPicPr>
          <p:cNvPr id="3" name="Picture 2">
            <a:extLst>
              <a:ext uri="{FF2B5EF4-FFF2-40B4-BE49-F238E27FC236}">
                <a16:creationId xmlns:a16="http://schemas.microsoft.com/office/drawing/2014/main" id="{A52189BF-096A-C436-0EB8-E5937D300285}"/>
              </a:ext>
            </a:extLst>
          </p:cNvPr>
          <p:cNvPicPr>
            <a:picLocks noChangeAspect="1"/>
          </p:cNvPicPr>
          <p:nvPr/>
        </p:nvPicPr>
        <p:blipFill>
          <a:blip r:embed="rId3"/>
          <a:stretch>
            <a:fillRect/>
          </a:stretch>
        </p:blipFill>
        <p:spPr>
          <a:xfrm>
            <a:off x="497121" y="633975"/>
            <a:ext cx="11197758" cy="3513352"/>
          </a:xfrm>
          <a:prstGeom prst="rect">
            <a:avLst/>
          </a:prstGeom>
        </p:spPr>
      </p:pic>
      <p:pic>
        <p:nvPicPr>
          <p:cNvPr id="4" name="Picture 3">
            <a:extLst>
              <a:ext uri="{FF2B5EF4-FFF2-40B4-BE49-F238E27FC236}">
                <a16:creationId xmlns:a16="http://schemas.microsoft.com/office/drawing/2014/main" id="{D5858934-DB58-BDDB-D1F1-667D8D11B194}"/>
              </a:ext>
            </a:extLst>
          </p:cNvPr>
          <p:cNvPicPr>
            <a:picLocks noChangeAspect="1"/>
          </p:cNvPicPr>
          <p:nvPr/>
        </p:nvPicPr>
        <p:blipFill>
          <a:blip r:embed="rId4"/>
          <a:stretch>
            <a:fillRect/>
          </a:stretch>
        </p:blipFill>
        <p:spPr>
          <a:xfrm>
            <a:off x="185828" y="4200343"/>
            <a:ext cx="5139626" cy="2590413"/>
          </a:xfrm>
          <a:prstGeom prst="rect">
            <a:avLst/>
          </a:prstGeom>
        </p:spPr>
      </p:pic>
      <p:sp>
        <p:nvSpPr>
          <p:cNvPr id="6" name="TextBox 5">
            <a:extLst>
              <a:ext uri="{FF2B5EF4-FFF2-40B4-BE49-F238E27FC236}">
                <a16:creationId xmlns:a16="http://schemas.microsoft.com/office/drawing/2014/main" id="{AB228322-763D-E820-0340-D9FAA8BACB2F}"/>
              </a:ext>
            </a:extLst>
          </p:cNvPr>
          <p:cNvSpPr txBox="1"/>
          <p:nvPr/>
        </p:nvSpPr>
        <p:spPr>
          <a:xfrm>
            <a:off x="6328229" y="5172383"/>
            <a:ext cx="5139626" cy="646331"/>
          </a:xfrm>
          <a:prstGeom prst="rect">
            <a:avLst/>
          </a:prstGeom>
          <a:noFill/>
        </p:spPr>
        <p:txBody>
          <a:bodyPr wrap="square" rtlCol="0">
            <a:spAutoFit/>
          </a:bodyPr>
          <a:lstStyle/>
          <a:p>
            <a:pPr algn="ctr"/>
            <a:r>
              <a:rPr lang="en-US" dirty="0">
                <a:solidFill>
                  <a:prstClr val="black"/>
                </a:solidFill>
                <a:latin typeface="Calibri" panose="020F0502020204030204"/>
              </a:rPr>
              <a:t>Many introductions to the system occurred just prior to when COVID was swamping hospitals again</a:t>
            </a:r>
          </a:p>
        </p:txBody>
      </p:sp>
    </p:spTree>
    <p:extLst>
      <p:ext uri="{BB962C8B-B14F-4D97-AF65-F5344CB8AC3E}">
        <p14:creationId xmlns:p14="http://schemas.microsoft.com/office/powerpoint/2010/main" val="385102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Shape 695"/>
        <p:cNvGrpSpPr/>
        <p:nvPr/>
      </p:nvGrpSpPr>
      <p:grpSpPr>
        <a:xfrm>
          <a:off x="0" y="0"/>
          <a:ext cx="0" cy="0"/>
          <a:chOff x="0" y="0"/>
          <a:chExt cx="0" cy="0"/>
        </a:xfrm>
      </p:grpSpPr>
      <p:sp>
        <p:nvSpPr>
          <p:cNvPr id="696" name="Google Shape;696;p53"/>
          <p:cNvSpPr txBox="1">
            <a:spLocks noGrp="1"/>
          </p:cNvSpPr>
          <p:nvPr>
            <p:ph type="title"/>
          </p:nvPr>
        </p:nvSpPr>
        <p:spPr>
          <a:xfrm>
            <a:off x="1152035" y="299254"/>
            <a:ext cx="9887930" cy="328360"/>
          </a:xfrm>
          <a:prstGeom prst="rect">
            <a:avLst/>
          </a:prstGeom>
          <a:noFill/>
          <a:ln>
            <a:noFill/>
          </a:ln>
        </p:spPr>
        <p:txBody>
          <a:bodyPr spcFirstLastPara="1" wrap="square" lIns="0" tIns="0" rIns="0" bIns="0" anchor="b" anchorCtr="0">
            <a:spAutoFit/>
          </a:bodyPr>
          <a:lstStyle/>
          <a:p>
            <a:pPr algn="ctr"/>
            <a:r>
              <a:rPr lang="en-US" sz="2667" dirty="0"/>
              <a:t>EMERSE – Power BI Dashboard – Sessions by User</a:t>
            </a:r>
            <a:endParaRPr dirty="0"/>
          </a:p>
        </p:txBody>
      </p:sp>
      <p:sp>
        <p:nvSpPr>
          <p:cNvPr id="697" name="Google Shape;697;p53"/>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FFFFFF"/>
              </a:buClr>
              <a:buSzPts val="900"/>
              <a:buFontTx/>
              <a:buNone/>
              <a:tabLst/>
              <a:defRPr/>
            </a:pPr>
            <a:fld id="{00000000-1234-1234-1234-123412341234}" type="slidenum">
              <a:rPr kumimoji="0" lang="en-US" sz="1200" b="1" i="0" u="none" strike="noStrike" kern="0" cap="none" spc="0" normalizeH="0" baseline="0" noProof="0">
                <a:ln>
                  <a:noFill/>
                </a:ln>
                <a:solidFill>
                  <a:srgbClr val="FFFFFF"/>
                </a:solidFill>
                <a:effectLst/>
                <a:uLnTx/>
                <a:uFillTx/>
                <a:latin typeface="Roboto"/>
                <a:ea typeface="Roboto"/>
                <a:sym typeface="Roboto"/>
              </a:rPr>
              <a:pPr marL="0" marR="0" lvl="0" indent="0" algn="r" defTabSz="1219170" rtl="0" eaLnBrk="1" fontAlgn="auto" latinLnBrk="0" hangingPunct="1">
                <a:lnSpc>
                  <a:spcPct val="100000"/>
                </a:lnSpc>
                <a:spcBef>
                  <a:spcPts val="0"/>
                </a:spcBef>
                <a:spcAft>
                  <a:spcPts val="0"/>
                </a:spcAft>
                <a:buClr>
                  <a:srgbClr val="FFFFFF"/>
                </a:buClr>
                <a:buSzPts val="900"/>
                <a:buFontTx/>
                <a:buNone/>
                <a:tabLst/>
                <a:defRPr/>
              </a:pPr>
              <a:t>85</a:t>
            </a:fld>
            <a:endParaRPr kumimoji="0" sz="1200" b="1" i="0" u="none" strike="noStrike" kern="0" cap="none" spc="0" normalizeH="0" baseline="0" noProof="0">
              <a:ln>
                <a:noFill/>
              </a:ln>
              <a:solidFill>
                <a:srgbClr val="FFFFFF"/>
              </a:solidFill>
              <a:effectLst/>
              <a:uLnTx/>
              <a:uFillTx/>
              <a:latin typeface="Roboto"/>
              <a:ea typeface="Roboto"/>
              <a:sym typeface="Roboto"/>
            </a:endParaRPr>
          </a:p>
        </p:txBody>
      </p:sp>
      <p:sp>
        <p:nvSpPr>
          <p:cNvPr id="698" name="Google Shape;698;p53"/>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marL="0" marR="0" lvl="0" indent="0" algn="l" defTabSz="1219170" rtl="0" eaLnBrk="1" fontAlgn="auto" latinLnBrk="0" hangingPunct="1">
              <a:lnSpc>
                <a:spcPct val="100000"/>
              </a:lnSpc>
              <a:spcBef>
                <a:spcPts val="0"/>
              </a:spcBef>
              <a:spcAft>
                <a:spcPts val="0"/>
              </a:spcAft>
              <a:buClr>
                <a:srgbClr val="FFFFFF"/>
              </a:buClr>
              <a:buSzPts val="900"/>
              <a:buFontTx/>
              <a:buNone/>
              <a:tabLst/>
              <a:defRPr/>
            </a:pPr>
            <a:r>
              <a:rPr kumimoji="0" lang="en-US" sz="1200" b="1" i="0" u="none" strike="noStrike" kern="0" cap="none" spc="0" normalizeH="0" baseline="0" noProof="0">
                <a:ln>
                  <a:noFill/>
                </a:ln>
                <a:solidFill>
                  <a:srgbClr val="FFFFFF"/>
                </a:solidFill>
                <a:effectLst/>
                <a:uLnTx/>
                <a:uFillTx/>
                <a:latin typeface="Roboto"/>
                <a:ea typeface="Roboto"/>
                <a:sym typeface="Roboto"/>
              </a:rPr>
              <a:t>2022 Informatics Summit  |   amia.org</a:t>
            </a:r>
            <a:endParaRPr kumimoji="0" sz="1200" b="1" i="0" u="none" strike="noStrike" kern="0" cap="none" spc="0" normalizeH="0" baseline="0" noProof="0">
              <a:ln>
                <a:noFill/>
              </a:ln>
              <a:solidFill>
                <a:srgbClr val="FFFFFF"/>
              </a:solidFill>
              <a:effectLst/>
              <a:uLnTx/>
              <a:uFillTx/>
              <a:latin typeface="Roboto"/>
              <a:ea typeface="Roboto"/>
              <a:sym typeface="Roboto"/>
            </a:endParaRPr>
          </a:p>
        </p:txBody>
      </p:sp>
      <p:pic>
        <p:nvPicPr>
          <p:cNvPr id="2" name="Picture 1">
            <a:extLst>
              <a:ext uri="{FF2B5EF4-FFF2-40B4-BE49-F238E27FC236}">
                <a16:creationId xmlns:a16="http://schemas.microsoft.com/office/drawing/2014/main" id="{A23EFF97-4D5B-3368-645F-3500D8D37165}"/>
              </a:ext>
            </a:extLst>
          </p:cNvPr>
          <p:cNvPicPr>
            <a:picLocks noChangeAspect="1"/>
          </p:cNvPicPr>
          <p:nvPr/>
        </p:nvPicPr>
        <p:blipFill>
          <a:blip r:embed="rId3"/>
          <a:stretch>
            <a:fillRect/>
          </a:stretch>
        </p:blipFill>
        <p:spPr>
          <a:xfrm>
            <a:off x="3125755" y="1112283"/>
            <a:ext cx="8425072" cy="5381139"/>
          </a:xfrm>
          <a:prstGeom prst="rect">
            <a:avLst/>
          </a:prstGeom>
        </p:spPr>
      </p:pic>
      <p:sp>
        <p:nvSpPr>
          <p:cNvPr id="5" name="Oval 4">
            <a:extLst>
              <a:ext uri="{FF2B5EF4-FFF2-40B4-BE49-F238E27FC236}">
                <a16:creationId xmlns:a16="http://schemas.microsoft.com/office/drawing/2014/main" id="{50772478-5F35-9B5C-FD5A-6E266BCA08E6}"/>
              </a:ext>
            </a:extLst>
          </p:cNvPr>
          <p:cNvSpPr/>
          <p:nvPr/>
        </p:nvSpPr>
        <p:spPr>
          <a:xfrm>
            <a:off x="2864496" y="2911151"/>
            <a:ext cx="4086810" cy="58960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CC93DFB-4D6A-EA4B-AF21-4E9C7B94A869}"/>
              </a:ext>
            </a:extLst>
          </p:cNvPr>
          <p:cNvSpPr txBox="1"/>
          <p:nvPr/>
        </p:nvSpPr>
        <p:spPr>
          <a:xfrm>
            <a:off x="41692" y="2782669"/>
            <a:ext cx="2724539" cy="646331"/>
          </a:xfrm>
          <a:prstGeom prst="rect">
            <a:avLst/>
          </a:prstGeom>
          <a:noFill/>
        </p:spPr>
        <p:txBody>
          <a:bodyPr wrap="square" rtlCol="0">
            <a:spAutoFit/>
          </a:bodyPr>
          <a:lstStyle/>
          <a:p>
            <a:pPr algn="ctr"/>
            <a:r>
              <a:rPr lang="en-US" dirty="0">
                <a:solidFill>
                  <a:prstClr val="black"/>
                </a:solidFill>
                <a:latin typeface="Calibri" panose="020F0502020204030204"/>
              </a:rPr>
              <a:t>But we clearly have</a:t>
            </a:r>
          </a:p>
          <a:p>
            <a:pPr algn="ctr"/>
            <a:r>
              <a:rPr lang="en-US" dirty="0">
                <a:solidFill>
                  <a:prstClr val="black"/>
                </a:solidFill>
                <a:latin typeface="Calibri" panose="020F0502020204030204"/>
              </a:rPr>
              <a:t> some power users</a:t>
            </a:r>
          </a:p>
        </p:txBody>
      </p:sp>
    </p:spTree>
    <p:extLst>
      <p:ext uri="{BB962C8B-B14F-4D97-AF65-F5344CB8AC3E}">
        <p14:creationId xmlns:p14="http://schemas.microsoft.com/office/powerpoint/2010/main" val="154242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Shape 695"/>
        <p:cNvGrpSpPr/>
        <p:nvPr/>
      </p:nvGrpSpPr>
      <p:grpSpPr>
        <a:xfrm>
          <a:off x="0" y="0"/>
          <a:ext cx="0" cy="0"/>
          <a:chOff x="0" y="0"/>
          <a:chExt cx="0" cy="0"/>
        </a:xfrm>
      </p:grpSpPr>
      <p:sp>
        <p:nvSpPr>
          <p:cNvPr id="696" name="Google Shape;696;p53"/>
          <p:cNvSpPr txBox="1">
            <a:spLocks noGrp="1"/>
          </p:cNvSpPr>
          <p:nvPr>
            <p:ph type="title"/>
          </p:nvPr>
        </p:nvSpPr>
        <p:spPr>
          <a:xfrm>
            <a:off x="1152035" y="299254"/>
            <a:ext cx="9887930" cy="328360"/>
          </a:xfrm>
          <a:prstGeom prst="rect">
            <a:avLst/>
          </a:prstGeom>
          <a:noFill/>
          <a:ln>
            <a:noFill/>
          </a:ln>
        </p:spPr>
        <p:txBody>
          <a:bodyPr spcFirstLastPara="1" wrap="square" lIns="0" tIns="0" rIns="0" bIns="0" anchor="b" anchorCtr="0">
            <a:spAutoFit/>
          </a:bodyPr>
          <a:lstStyle/>
          <a:p>
            <a:pPr algn="ctr"/>
            <a:r>
              <a:rPr lang="en-US" sz="2667" dirty="0"/>
              <a:t>EMERSE – Power BI Dashboard – Sessions Details</a:t>
            </a:r>
            <a:endParaRPr dirty="0"/>
          </a:p>
        </p:txBody>
      </p:sp>
      <p:sp>
        <p:nvSpPr>
          <p:cNvPr id="697" name="Google Shape;697;p53"/>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FFFFFF"/>
              </a:buClr>
              <a:buSzPts val="900"/>
              <a:buFontTx/>
              <a:buNone/>
              <a:tabLst/>
              <a:defRPr/>
            </a:pPr>
            <a:fld id="{00000000-1234-1234-1234-123412341234}" type="slidenum">
              <a:rPr kumimoji="0" lang="en-US" sz="1200" b="1" i="0" u="none" strike="noStrike" kern="0" cap="none" spc="0" normalizeH="0" baseline="0" noProof="0">
                <a:ln>
                  <a:noFill/>
                </a:ln>
                <a:solidFill>
                  <a:srgbClr val="FFFFFF"/>
                </a:solidFill>
                <a:effectLst/>
                <a:uLnTx/>
                <a:uFillTx/>
                <a:latin typeface="Roboto"/>
                <a:ea typeface="Roboto"/>
                <a:sym typeface="Roboto"/>
              </a:rPr>
              <a:pPr marL="0" marR="0" lvl="0" indent="0" algn="r" defTabSz="1219170" rtl="0" eaLnBrk="1" fontAlgn="auto" latinLnBrk="0" hangingPunct="1">
                <a:lnSpc>
                  <a:spcPct val="100000"/>
                </a:lnSpc>
                <a:spcBef>
                  <a:spcPts val="0"/>
                </a:spcBef>
                <a:spcAft>
                  <a:spcPts val="0"/>
                </a:spcAft>
                <a:buClr>
                  <a:srgbClr val="FFFFFF"/>
                </a:buClr>
                <a:buSzPts val="900"/>
                <a:buFontTx/>
                <a:buNone/>
                <a:tabLst/>
                <a:defRPr/>
              </a:pPr>
              <a:t>86</a:t>
            </a:fld>
            <a:endParaRPr kumimoji="0" sz="1200" b="1" i="0" u="none" strike="noStrike" kern="0" cap="none" spc="0" normalizeH="0" baseline="0" noProof="0">
              <a:ln>
                <a:noFill/>
              </a:ln>
              <a:solidFill>
                <a:srgbClr val="FFFFFF"/>
              </a:solidFill>
              <a:effectLst/>
              <a:uLnTx/>
              <a:uFillTx/>
              <a:latin typeface="Roboto"/>
              <a:ea typeface="Roboto"/>
              <a:sym typeface="Roboto"/>
            </a:endParaRPr>
          </a:p>
        </p:txBody>
      </p:sp>
      <p:sp>
        <p:nvSpPr>
          <p:cNvPr id="698" name="Google Shape;698;p53"/>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marL="0" marR="0" lvl="0" indent="0" algn="l" defTabSz="1219170" rtl="0" eaLnBrk="1" fontAlgn="auto" latinLnBrk="0" hangingPunct="1">
              <a:lnSpc>
                <a:spcPct val="100000"/>
              </a:lnSpc>
              <a:spcBef>
                <a:spcPts val="0"/>
              </a:spcBef>
              <a:spcAft>
                <a:spcPts val="0"/>
              </a:spcAft>
              <a:buClr>
                <a:srgbClr val="FFFFFF"/>
              </a:buClr>
              <a:buSzPts val="900"/>
              <a:buFontTx/>
              <a:buNone/>
              <a:tabLst/>
              <a:defRPr/>
            </a:pPr>
            <a:r>
              <a:rPr kumimoji="0" lang="en-US" sz="1200" b="1" i="0" u="none" strike="noStrike" kern="0" cap="none" spc="0" normalizeH="0" baseline="0" noProof="0">
                <a:ln>
                  <a:noFill/>
                </a:ln>
                <a:solidFill>
                  <a:srgbClr val="FFFFFF"/>
                </a:solidFill>
                <a:effectLst/>
                <a:uLnTx/>
                <a:uFillTx/>
                <a:latin typeface="Roboto"/>
                <a:ea typeface="Roboto"/>
                <a:sym typeface="Roboto"/>
              </a:rPr>
              <a:t>2022 Informatics Summit  |   amia.org</a:t>
            </a:r>
            <a:endParaRPr kumimoji="0" sz="1200" b="1" i="0" u="none" strike="noStrike" kern="0" cap="none" spc="0" normalizeH="0" baseline="0" noProof="0">
              <a:ln>
                <a:noFill/>
              </a:ln>
              <a:solidFill>
                <a:srgbClr val="FFFFFF"/>
              </a:solidFill>
              <a:effectLst/>
              <a:uLnTx/>
              <a:uFillTx/>
              <a:latin typeface="Roboto"/>
              <a:ea typeface="Roboto"/>
              <a:sym typeface="Roboto"/>
            </a:endParaRPr>
          </a:p>
        </p:txBody>
      </p:sp>
      <p:pic>
        <p:nvPicPr>
          <p:cNvPr id="3" name="Picture 2">
            <a:extLst>
              <a:ext uri="{FF2B5EF4-FFF2-40B4-BE49-F238E27FC236}">
                <a16:creationId xmlns:a16="http://schemas.microsoft.com/office/drawing/2014/main" id="{446BC4BC-9930-0B5D-8943-8845136AC5EE}"/>
              </a:ext>
            </a:extLst>
          </p:cNvPr>
          <p:cNvPicPr>
            <a:picLocks noChangeAspect="1"/>
          </p:cNvPicPr>
          <p:nvPr/>
        </p:nvPicPr>
        <p:blipFill>
          <a:blip r:embed="rId3"/>
          <a:stretch>
            <a:fillRect/>
          </a:stretch>
        </p:blipFill>
        <p:spPr>
          <a:xfrm>
            <a:off x="728185" y="1168874"/>
            <a:ext cx="5628117" cy="4930276"/>
          </a:xfrm>
          <a:prstGeom prst="rect">
            <a:avLst/>
          </a:prstGeom>
        </p:spPr>
      </p:pic>
      <p:pic>
        <p:nvPicPr>
          <p:cNvPr id="4" name="Picture 3">
            <a:extLst>
              <a:ext uri="{FF2B5EF4-FFF2-40B4-BE49-F238E27FC236}">
                <a16:creationId xmlns:a16="http://schemas.microsoft.com/office/drawing/2014/main" id="{75AAA0E3-7BE1-9B94-74A7-E1D5B52C52CB}"/>
              </a:ext>
            </a:extLst>
          </p:cNvPr>
          <p:cNvPicPr>
            <a:picLocks noChangeAspect="1"/>
          </p:cNvPicPr>
          <p:nvPr/>
        </p:nvPicPr>
        <p:blipFill>
          <a:blip r:embed="rId4"/>
          <a:stretch>
            <a:fillRect/>
          </a:stretch>
        </p:blipFill>
        <p:spPr>
          <a:xfrm>
            <a:off x="7106966" y="1095380"/>
            <a:ext cx="4476433" cy="5077265"/>
          </a:xfrm>
          <a:prstGeom prst="rect">
            <a:avLst/>
          </a:prstGeom>
        </p:spPr>
      </p:pic>
    </p:spTree>
    <p:extLst>
      <p:ext uri="{BB962C8B-B14F-4D97-AF65-F5344CB8AC3E}">
        <p14:creationId xmlns:p14="http://schemas.microsoft.com/office/powerpoint/2010/main" val="152087469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3CA0F5-6543-4BFC-93AB-507369B085B4}"/>
              </a:ext>
            </a:extLst>
          </p:cNvPr>
          <p:cNvSpPr txBox="1"/>
          <p:nvPr/>
        </p:nvSpPr>
        <p:spPr>
          <a:xfrm>
            <a:off x="2386139" y="99119"/>
            <a:ext cx="74197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Lessons Learned During the EMERSE System-wide Rollout</a:t>
            </a:r>
          </a:p>
        </p:txBody>
      </p:sp>
      <p:sp>
        <p:nvSpPr>
          <p:cNvPr id="16" name="TextBox 15">
            <a:extLst>
              <a:ext uri="{FF2B5EF4-FFF2-40B4-BE49-F238E27FC236}">
                <a16:creationId xmlns:a16="http://schemas.microsoft.com/office/drawing/2014/main" id="{72A3054F-300C-4BD5-B2D3-28C3E59C2B58}"/>
              </a:ext>
            </a:extLst>
          </p:cNvPr>
          <p:cNvSpPr txBox="1"/>
          <p:nvPr/>
        </p:nvSpPr>
        <p:spPr>
          <a:xfrm>
            <a:off x="220419" y="930779"/>
            <a:ext cx="11890899" cy="507831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rPr>
              <a:t>Cannot simply train and go away – generic examples do not translate to actual user engagement nor success, and </a:t>
            </a:r>
            <a:r>
              <a:rPr kumimoji="0" lang="en-US" b="1" i="0" u="none" strike="noStrike" kern="1200" cap="none" spc="0" normalizeH="0" baseline="0" noProof="0" dirty="0">
                <a:ln>
                  <a:noFill/>
                </a:ln>
                <a:solidFill>
                  <a:srgbClr val="FF0000"/>
                </a:solidFill>
                <a:effectLst/>
                <a:uLnTx/>
                <a:uFillTx/>
                <a:latin typeface="Calibri" panose="020F0502020204030204"/>
              </a:rPr>
              <a:t>users initially want to believe that EMERSE can do everything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rPr>
              <a:t>Listening to potential end user stories is </a:t>
            </a:r>
            <a:r>
              <a:rPr kumimoji="0" lang="en-US" b="0" i="0" u="none" strike="noStrike" kern="1200" cap="none" spc="0" normalizeH="0" baseline="0" noProof="0" dirty="0" smtClean="0">
                <a:ln>
                  <a:noFill/>
                </a:ln>
                <a:solidFill>
                  <a:prstClr val="black"/>
                </a:solidFill>
                <a:effectLst/>
                <a:uLnTx/>
                <a:uFillTx/>
                <a:latin typeface="Calibri" panose="020F0502020204030204"/>
              </a:rPr>
              <a:t>key – what will make their lives easier?</a:t>
            </a:r>
            <a:endParaRPr kumimoji="0" lang="en-US" b="0" i="0" u="none" strike="noStrike" kern="1200" cap="none" spc="0" normalizeH="0" baseline="0" noProof="0" dirty="0">
              <a:ln>
                <a:noFill/>
              </a:ln>
              <a:solidFill>
                <a:prstClr val="black"/>
              </a:solidFill>
              <a:effectLst/>
              <a:uLnTx/>
              <a:uFillTx/>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rPr>
              <a:t>Every medical specialty has unique potential uses for EMERSE – </a:t>
            </a:r>
            <a:r>
              <a:rPr kumimoji="0" lang="en-US" b="0" i="0" u="none" strike="noStrike" kern="1200" cap="none" spc="0" normalizeH="0" baseline="0" noProof="0" dirty="0" smtClean="0">
                <a:ln>
                  <a:noFill/>
                </a:ln>
                <a:solidFill>
                  <a:prstClr val="black"/>
                </a:solidFill>
                <a:effectLst/>
                <a:uLnTx/>
                <a:uFillTx/>
                <a:latin typeface="Calibri" panose="020F0502020204030204"/>
              </a:rPr>
              <a:t>we </a:t>
            </a:r>
            <a:r>
              <a:rPr kumimoji="0" lang="en-US" b="0" i="0" u="none" strike="noStrike" kern="1200" cap="none" spc="0" normalizeH="0" baseline="0" noProof="0" dirty="0">
                <a:ln>
                  <a:noFill/>
                </a:ln>
                <a:solidFill>
                  <a:prstClr val="black"/>
                </a:solidFill>
                <a:effectLst/>
                <a:uLnTx/>
                <a:uFillTx/>
                <a:latin typeface="Calibri" panose="020F0502020204030204"/>
              </a:rPr>
              <a:t>have needed to guide each </a:t>
            </a:r>
            <a:r>
              <a:rPr kumimoji="0" lang="en-US" b="0" i="0" u="none" strike="noStrike" kern="1200" cap="none" spc="0" normalizeH="0" baseline="0" noProof="0" dirty="0" smtClean="0">
                <a:ln>
                  <a:noFill/>
                </a:ln>
                <a:solidFill>
                  <a:prstClr val="black"/>
                </a:solidFill>
                <a:effectLst/>
                <a:uLnTx/>
                <a:uFillTx/>
                <a:latin typeface="Calibri" panose="020F0502020204030204"/>
              </a:rPr>
              <a:t>group, </a:t>
            </a:r>
            <a:r>
              <a:rPr kumimoji="0" lang="en-US" b="0" i="0" u="none" strike="noStrike" kern="1200" cap="none" spc="0" normalizeH="0" baseline="0" noProof="0" dirty="0">
                <a:ln>
                  <a:noFill/>
                </a:ln>
                <a:solidFill>
                  <a:prstClr val="black"/>
                </a:solidFill>
                <a:effectLst/>
                <a:uLnTx/>
                <a:uFillTx/>
                <a:latin typeface="Calibri" panose="020F0502020204030204"/>
              </a:rPr>
              <a:t>and then </a:t>
            </a:r>
            <a:r>
              <a:rPr kumimoji="0" lang="en-US" b="1" i="0" u="none" strike="noStrike" kern="1200" cap="none" spc="0" normalizeH="0" baseline="0" noProof="0" dirty="0">
                <a:ln>
                  <a:noFill/>
                </a:ln>
                <a:solidFill>
                  <a:srgbClr val="FF0000"/>
                </a:solidFill>
                <a:effectLst/>
                <a:uLnTx/>
                <a:uFillTx/>
                <a:latin typeface="Calibri" panose="020F0502020204030204"/>
              </a:rPr>
              <a:t>sometimes be added to the IRB as study members to facilitate the research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rPr>
              <a:t>Searching effectively and getting to the information desired requires a degree of strategy </a:t>
            </a:r>
            <a:r>
              <a:rPr kumimoji="0" lang="en-US" b="0" i="0" u="none" strike="noStrike" kern="1200" cap="none" spc="0" normalizeH="0" baseline="0" noProof="0" dirty="0" smtClean="0">
                <a:ln>
                  <a:noFill/>
                </a:ln>
                <a:solidFill>
                  <a:prstClr val="black"/>
                </a:solidFill>
                <a:effectLst/>
                <a:uLnTx/>
                <a:uFillTx/>
                <a:latin typeface="Calibri" panose="020F0502020204030204"/>
              </a:rPr>
              <a:t>as well as </a:t>
            </a:r>
            <a:r>
              <a:rPr kumimoji="0" lang="en-US" b="1" i="0" u="none" strike="noStrike" kern="1200" cap="none" spc="0" normalizeH="0" baseline="0" noProof="0" dirty="0">
                <a:ln>
                  <a:noFill/>
                </a:ln>
                <a:solidFill>
                  <a:srgbClr val="FF0000"/>
                </a:solidFill>
                <a:effectLst/>
                <a:uLnTx/>
                <a:uFillTx/>
                <a:latin typeface="Calibri" panose="020F0502020204030204"/>
              </a:rPr>
              <a:t>practice and patience – this is difficult when bandwidth is limited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rPr>
              <a:t>Clinicians are busy and will look to their research teams to use EMERSE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rPr>
              <a:t>EMERSE can serve as a powerful research resource for medical fellowships, MD students, MPH students, Nursing, Social Workers – pretty much anything that requires chart </a:t>
            </a:r>
            <a:r>
              <a:rPr kumimoji="0" lang="en-US" b="0" i="0" u="none" strike="noStrike" kern="1200" cap="none" spc="0" normalizeH="0" baseline="0" noProof="0" dirty="0" smtClean="0">
                <a:ln>
                  <a:noFill/>
                </a:ln>
                <a:solidFill>
                  <a:prstClr val="black"/>
                </a:solidFill>
                <a:effectLst/>
                <a:uLnTx/>
                <a:uFillTx/>
                <a:latin typeface="Calibri" panose="020F0502020204030204"/>
              </a:rPr>
              <a:t>reviews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smtClean="0">
                <a:ln>
                  <a:noFill/>
                </a:ln>
                <a:solidFill>
                  <a:prstClr val="black"/>
                </a:solidFill>
                <a:effectLst/>
                <a:uLnTx/>
                <a:uFillTx/>
                <a:latin typeface="Calibri" panose="020F0502020204030204"/>
              </a:rPr>
              <a:t>New 12 consecutive</a:t>
            </a:r>
            <a:r>
              <a:rPr kumimoji="0" lang="en-US" b="0" i="0" u="none" strike="noStrike" kern="1200" cap="none" spc="0" normalizeH="0" noProof="0" dirty="0" smtClean="0">
                <a:ln>
                  <a:noFill/>
                </a:ln>
                <a:solidFill>
                  <a:prstClr val="black"/>
                </a:solidFill>
                <a:effectLst/>
                <a:uLnTx/>
                <a:uFillTx/>
                <a:latin typeface="Calibri" panose="020F0502020204030204"/>
              </a:rPr>
              <a:t> weeks for research for University Program medical students in summer between 1</a:t>
            </a:r>
            <a:r>
              <a:rPr kumimoji="0" lang="en-US" b="0" i="0" u="none" strike="noStrike" kern="1200" cap="none" spc="0" normalizeH="0" baseline="30000" noProof="0" dirty="0" smtClean="0">
                <a:ln>
                  <a:noFill/>
                </a:ln>
                <a:solidFill>
                  <a:prstClr val="black"/>
                </a:solidFill>
                <a:effectLst/>
                <a:uLnTx/>
                <a:uFillTx/>
                <a:latin typeface="Calibri" panose="020F0502020204030204"/>
              </a:rPr>
              <a:t>st</a:t>
            </a:r>
            <a:r>
              <a:rPr kumimoji="0" lang="en-US" b="0" i="0" u="none" strike="noStrike" kern="1200" cap="none" spc="0" normalizeH="0" noProof="0" dirty="0" smtClean="0">
                <a:ln>
                  <a:noFill/>
                </a:ln>
                <a:solidFill>
                  <a:prstClr val="black"/>
                </a:solidFill>
                <a:effectLst/>
                <a:uLnTx/>
                <a:uFillTx/>
                <a:latin typeface="Calibri" panose="020F0502020204030204"/>
              </a:rPr>
              <a:t> and 2</a:t>
            </a:r>
            <a:r>
              <a:rPr kumimoji="0" lang="en-US" b="0" i="0" u="none" strike="noStrike" kern="1200" cap="none" spc="0" normalizeH="0" baseline="30000" noProof="0" dirty="0" smtClean="0">
                <a:ln>
                  <a:noFill/>
                </a:ln>
                <a:solidFill>
                  <a:prstClr val="black"/>
                </a:solidFill>
                <a:effectLst/>
                <a:uLnTx/>
                <a:uFillTx/>
                <a:latin typeface="Calibri" panose="020F0502020204030204"/>
              </a:rPr>
              <a:t>nd</a:t>
            </a:r>
            <a:r>
              <a:rPr kumimoji="0" lang="en-US" b="0" i="0" u="none" strike="noStrike" kern="1200" cap="none" spc="0" normalizeH="0" noProof="0" dirty="0" smtClean="0">
                <a:ln>
                  <a:noFill/>
                </a:ln>
                <a:solidFill>
                  <a:prstClr val="black"/>
                </a:solidFill>
                <a:effectLst/>
                <a:uLnTx/>
                <a:uFillTx/>
                <a:latin typeface="Calibri" panose="020F0502020204030204"/>
              </a:rPr>
              <a:t> years</a:t>
            </a:r>
            <a:endParaRPr kumimoji="0" lang="en-US" b="0" i="0" u="none" strike="noStrike" kern="1200" cap="none" spc="0" normalizeH="0" baseline="0" noProof="0" dirty="0">
              <a:ln>
                <a:noFill/>
              </a:ln>
              <a:solidFill>
                <a:prstClr val="black"/>
              </a:solidFill>
              <a:effectLst/>
              <a:uLnTx/>
              <a:uFillTx/>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Calibri" panose="020F0502020204030204"/>
            </a:endParaRPr>
          </a:p>
        </p:txBody>
      </p:sp>
      <p:pic>
        <p:nvPicPr>
          <p:cNvPr id="18" name="Picture 17" descr="Chart&#10;&#10;Description automatically generated">
            <a:extLst>
              <a:ext uri="{FF2B5EF4-FFF2-40B4-BE49-F238E27FC236}">
                <a16:creationId xmlns:a16="http://schemas.microsoft.com/office/drawing/2014/main" id="{A885950E-2A9D-4747-AD5B-A2EDF1819F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419" y="5926354"/>
            <a:ext cx="1736717" cy="750060"/>
          </a:xfrm>
          <a:prstGeom prst="rect">
            <a:avLst/>
          </a:prstGeom>
        </p:spPr>
      </p:pic>
      <p:pic>
        <p:nvPicPr>
          <p:cNvPr id="19" name="Picture 2">
            <a:extLst>
              <a:ext uri="{FF2B5EF4-FFF2-40B4-BE49-F238E27FC236}">
                <a16:creationId xmlns:a16="http://schemas.microsoft.com/office/drawing/2014/main" id="{57EB763E-48DC-4BAC-B9D3-F7A273F5B2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1209" y="6095007"/>
            <a:ext cx="2111615" cy="58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71538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3CA0F5-6543-4BFC-93AB-507369B085B4}"/>
              </a:ext>
            </a:extLst>
          </p:cNvPr>
          <p:cNvSpPr txBox="1"/>
          <p:nvPr/>
        </p:nvSpPr>
        <p:spPr>
          <a:xfrm>
            <a:off x="2386139" y="179804"/>
            <a:ext cx="74197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Lessons Learned During the EMERSE System-wide Rollout</a:t>
            </a:r>
          </a:p>
        </p:txBody>
      </p:sp>
      <p:sp>
        <p:nvSpPr>
          <p:cNvPr id="16" name="TextBox 15">
            <a:extLst>
              <a:ext uri="{FF2B5EF4-FFF2-40B4-BE49-F238E27FC236}">
                <a16:creationId xmlns:a16="http://schemas.microsoft.com/office/drawing/2014/main" id="{72A3054F-300C-4BD5-B2D3-28C3E59C2B58}"/>
              </a:ext>
            </a:extLst>
          </p:cNvPr>
          <p:cNvSpPr txBox="1"/>
          <p:nvPr/>
        </p:nvSpPr>
        <p:spPr>
          <a:xfrm>
            <a:off x="382555" y="841133"/>
            <a:ext cx="11530829" cy="44012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Social Determinants of Health Research – tons of potential here – the notes provide a window to the clinician/patient relationship and the patient environment that is never captured through structured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Utilization of EMERSE beyond research is currently untapped potential – need clearer messaging on how EMERSE can create greater efficiencies and to set up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meetings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with operational leadership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There is some confusion about what tool can and cannot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do even after showing</a:t>
            </a:r>
            <a:r>
              <a:rPr kumimoji="0" lang="en-US" sz="2000" b="0" i="0" u="none" strike="noStrike" kern="1200" cap="none" spc="0" normalizeH="0" noProof="0" dirty="0" smtClean="0">
                <a:ln>
                  <a:noFill/>
                </a:ln>
                <a:solidFill>
                  <a:prstClr val="black"/>
                </a:solidFill>
                <a:effectLst/>
                <a:uLnTx/>
                <a:uFillTx/>
                <a:latin typeface="Calibri" panose="020F0502020204030204"/>
                <a:ea typeface="+mn-ea"/>
                <a:cs typeface="+mn-cs"/>
              </a:rPr>
              <a:t> it to users in a live setting</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CICB coordination with department/division and central UH research coordinators will be key in moving forward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Using EMERSE with OMOP structured data allows for integrative innovation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Chart&#10;&#10;Description automatically generated">
            <a:extLst>
              <a:ext uri="{FF2B5EF4-FFF2-40B4-BE49-F238E27FC236}">
                <a16:creationId xmlns:a16="http://schemas.microsoft.com/office/drawing/2014/main" id="{A885950E-2A9D-4747-AD5B-A2EDF1819F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419" y="5926354"/>
            <a:ext cx="1736717" cy="750060"/>
          </a:xfrm>
          <a:prstGeom prst="rect">
            <a:avLst/>
          </a:prstGeom>
        </p:spPr>
      </p:pic>
      <p:pic>
        <p:nvPicPr>
          <p:cNvPr id="19" name="Picture 2">
            <a:extLst>
              <a:ext uri="{FF2B5EF4-FFF2-40B4-BE49-F238E27FC236}">
                <a16:creationId xmlns:a16="http://schemas.microsoft.com/office/drawing/2014/main" id="{57EB763E-48DC-4BAC-B9D3-F7A273F5B2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1209" y="6095007"/>
            <a:ext cx="2111615" cy="58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95710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Shape 485"/>
        <p:cNvGrpSpPr/>
        <p:nvPr/>
      </p:nvGrpSpPr>
      <p:grpSpPr>
        <a:xfrm>
          <a:off x="0" y="0"/>
          <a:ext cx="0" cy="0"/>
          <a:chOff x="0" y="0"/>
          <a:chExt cx="0" cy="0"/>
        </a:xfrm>
      </p:grpSpPr>
      <p:sp>
        <p:nvSpPr>
          <p:cNvPr id="486" name="Google Shape;486;p30"/>
          <p:cNvSpPr txBox="1">
            <a:spLocks noGrp="1"/>
          </p:cNvSpPr>
          <p:nvPr>
            <p:ph type="title"/>
          </p:nvPr>
        </p:nvSpPr>
        <p:spPr>
          <a:xfrm>
            <a:off x="347129" y="415503"/>
            <a:ext cx="11435568" cy="295466"/>
          </a:xfrm>
          <a:prstGeom prst="rect">
            <a:avLst/>
          </a:prstGeom>
          <a:noFill/>
          <a:ln>
            <a:noFill/>
          </a:ln>
        </p:spPr>
        <p:txBody>
          <a:bodyPr spcFirstLastPara="1" wrap="square" lIns="0" tIns="0" rIns="0" bIns="0" anchor="b" anchorCtr="0">
            <a:spAutoFit/>
          </a:bodyPr>
          <a:lstStyle/>
          <a:p>
            <a:pPr algn="ctr"/>
            <a:r>
              <a:rPr lang="en-US" sz="2400" dirty="0"/>
              <a:t>Synonyms that allow rapid discovery of Social Determinants of Health in </a:t>
            </a:r>
            <a:r>
              <a:rPr lang="en-US" sz="2400" dirty="0" smtClean="0"/>
              <a:t>notes</a:t>
            </a:r>
            <a:endParaRPr sz="2000" dirty="0"/>
          </a:p>
        </p:txBody>
      </p:sp>
      <p:sp>
        <p:nvSpPr>
          <p:cNvPr id="487" name="Google Shape;487;p30"/>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FFFFFF"/>
              </a:buClr>
              <a:buSzPts val="900"/>
              <a:buFontTx/>
              <a:buNone/>
              <a:tabLst/>
              <a:defRPr/>
            </a:pPr>
            <a:fld id="{00000000-1234-1234-1234-123412341234}" type="slidenum">
              <a:rPr kumimoji="0" lang="en-US" sz="1200" b="1" i="0" u="none" strike="noStrike" kern="0" cap="none" spc="0" normalizeH="0" baseline="0" noProof="0">
                <a:ln>
                  <a:noFill/>
                </a:ln>
                <a:solidFill>
                  <a:srgbClr val="FFFFFF"/>
                </a:solidFill>
                <a:effectLst/>
                <a:uLnTx/>
                <a:uFillTx/>
                <a:latin typeface="Roboto"/>
                <a:ea typeface="Roboto"/>
                <a:sym typeface="Roboto"/>
              </a:rPr>
              <a:pPr marL="0" marR="0" lvl="0" indent="0" algn="r" defTabSz="1219170" rtl="0" eaLnBrk="1" fontAlgn="auto" latinLnBrk="0" hangingPunct="1">
                <a:lnSpc>
                  <a:spcPct val="100000"/>
                </a:lnSpc>
                <a:spcBef>
                  <a:spcPts val="0"/>
                </a:spcBef>
                <a:spcAft>
                  <a:spcPts val="0"/>
                </a:spcAft>
                <a:buClr>
                  <a:srgbClr val="FFFFFF"/>
                </a:buClr>
                <a:buSzPts val="900"/>
                <a:buFontTx/>
                <a:buNone/>
                <a:tabLst/>
                <a:defRPr/>
              </a:pPr>
              <a:t>89</a:t>
            </a:fld>
            <a:endParaRPr kumimoji="0" sz="1200" b="1" i="0" u="none" strike="noStrike" kern="0" cap="none" spc="0" normalizeH="0" baseline="0" noProof="0">
              <a:ln>
                <a:noFill/>
              </a:ln>
              <a:solidFill>
                <a:srgbClr val="FFFFFF"/>
              </a:solidFill>
              <a:effectLst/>
              <a:uLnTx/>
              <a:uFillTx/>
              <a:latin typeface="Roboto"/>
              <a:ea typeface="Roboto"/>
              <a:sym typeface="Roboto"/>
            </a:endParaRPr>
          </a:p>
        </p:txBody>
      </p:sp>
      <p:sp>
        <p:nvSpPr>
          <p:cNvPr id="488" name="Google Shape;488;p30"/>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marL="0" marR="0" lvl="0" indent="0" algn="l" defTabSz="1219170" rtl="0" eaLnBrk="1" fontAlgn="auto" latinLnBrk="0" hangingPunct="1">
              <a:lnSpc>
                <a:spcPct val="100000"/>
              </a:lnSpc>
              <a:spcBef>
                <a:spcPts val="0"/>
              </a:spcBef>
              <a:spcAft>
                <a:spcPts val="0"/>
              </a:spcAft>
              <a:buClr>
                <a:srgbClr val="FFFFFF"/>
              </a:buClr>
              <a:buSzPts val="900"/>
              <a:buFontTx/>
              <a:buNone/>
              <a:tabLst/>
              <a:defRPr/>
            </a:pPr>
            <a:r>
              <a:rPr kumimoji="0" lang="en-US" sz="1200" b="1" i="0" u="none" strike="noStrike" kern="0" cap="none" spc="0" normalizeH="0" baseline="0" noProof="0">
                <a:ln>
                  <a:noFill/>
                </a:ln>
                <a:solidFill>
                  <a:srgbClr val="FFFFFF"/>
                </a:solidFill>
                <a:effectLst/>
                <a:uLnTx/>
                <a:uFillTx/>
                <a:latin typeface="Roboto"/>
                <a:ea typeface="Roboto"/>
                <a:sym typeface="Roboto"/>
              </a:rPr>
              <a:t>2022 Informatics Summit  |   amia.org</a:t>
            </a:r>
            <a:endParaRPr kumimoji="0" sz="1200" b="1" i="0" u="none" strike="noStrike" kern="0" cap="none" spc="0" normalizeH="0" baseline="0" noProof="0">
              <a:ln>
                <a:noFill/>
              </a:ln>
              <a:solidFill>
                <a:srgbClr val="FFFFFF"/>
              </a:solidFill>
              <a:effectLst/>
              <a:uLnTx/>
              <a:uFillTx/>
              <a:latin typeface="Roboto"/>
              <a:ea typeface="Roboto"/>
              <a:sym typeface="Roboto"/>
            </a:endParaRPr>
          </a:p>
        </p:txBody>
      </p:sp>
      <p:pic>
        <p:nvPicPr>
          <p:cNvPr id="2" name="Picture 1">
            <a:extLst>
              <a:ext uri="{FF2B5EF4-FFF2-40B4-BE49-F238E27FC236}">
                <a16:creationId xmlns:a16="http://schemas.microsoft.com/office/drawing/2014/main" id="{9A232A25-F174-BD65-A23A-218D1F92421F}"/>
              </a:ext>
            </a:extLst>
          </p:cNvPr>
          <p:cNvPicPr>
            <a:picLocks noChangeAspect="1"/>
          </p:cNvPicPr>
          <p:nvPr/>
        </p:nvPicPr>
        <p:blipFill>
          <a:blip r:embed="rId3"/>
          <a:stretch>
            <a:fillRect/>
          </a:stretch>
        </p:blipFill>
        <p:spPr>
          <a:xfrm>
            <a:off x="3277197" y="960322"/>
            <a:ext cx="5570616" cy="5630089"/>
          </a:xfrm>
          <a:prstGeom prst="rect">
            <a:avLst/>
          </a:prstGeom>
        </p:spPr>
      </p:pic>
    </p:spTree>
    <p:extLst>
      <p:ext uri="{BB962C8B-B14F-4D97-AF65-F5344CB8AC3E}">
        <p14:creationId xmlns:p14="http://schemas.microsoft.com/office/powerpoint/2010/main" val="31808039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FB3C9D-DAA0-4304-BCC2-3013361AC7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6983" y="5808448"/>
            <a:ext cx="2145117" cy="931961"/>
          </a:xfrm>
          <a:prstGeom prst="rect">
            <a:avLst/>
          </a:prstGeom>
        </p:spPr>
      </p:pic>
      <p:pic>
        <p:nvPicPr>
          <p:cNvPr id="7" name="Picture 2" descr="http://democracycollaborative.org/sites/clone.community-wealth.org/files/8508UH_CORP_2CP_V3.jpg">
            <a:extLst>
              <a:ext uri="{FF2B5EF4-FFF2-40B4-BE49-F238E27FC236}">
                <a16:creationId xmlns:a16="http://schemas.microsoft.com/office/drawing/2014/main" id="{749D76BD-5C05-4EFC-B2D8-376BABF67C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250" y="5740963"/>
            <a:ext cx="956313" cy="10669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media.licdn.com/mpr/mpr/shrink_200_200/p/6/000/2cb/202/20f6698.png">
            <a:extLst>
              <a:ext uri="{FF2B5EF4-FFF2-40B4-BE49-F238E27FC236}">
                <a16:creationId xmlns:a16="http://schemas.microsoft.com/office/drawing/2014/main" id="{5444378E-44F4-4F58-AEE3-2DB1F6ED15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3250" y="5692998"/>
            <a:ext cx="1162862" cy="11628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820C2B-57E1-468F-8EFE-D17E9C1586E2}"/>
              </a:ext>
            </a:extLst>
          </p:cNvPr>
          <p:cNvSpPr txBox="1"/>
          <p:nvPr/>
        </p:nvSpPr>
        <p:spPr>
          <a:xfrm>
            <a:off x="1071154" y="923109"/>
            <a:ext cx="457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Google Shape;274;p9">
            <a:extLst>
              <a:ext uri="{FF2B5EF4-FFF2-40B4-BE49-F238E27FC236}">
                <a16:creationId xmlns:a16="http://schemas.microsoft.com/office/drawing/2014/main" id="{5A93E399-CEE9-D714-C25A-4C891C9C5914}"/>
              </a:ext>
            </a:extLst>
          </p:cNvPr>
          <p:cNvSpPr txBox="1"/>
          <p:nvPr/>
        </p:nvSpPr>
        <p:spPr>
          <a:xfrm>
            <a:off x="458420" y="1123164"/>
            <a:ext cx="11362241" cy="483205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400"/>
              <a:buFont typeface="Arial"/>
              <a:buChar char="•"/>
            </a:pPr>
            <a:r>
              <a:rPr lang="en-US" sz="1600" dirty="0">
                <a:solidFill>
                  <a:srgbClr val="000000"/>
                </a:solidFill>
                <a:latin typeface="Arial"/>
                <a:ea typeface="Arial"/>
                <a:cs typeface="Arial"/>
                <a:sym typeface="Arial"/>
              </a:rPr>
              <a:t>NIH/NCI 5-year grant starts (Jill </a:t>
            </a:r>
            <a:r>
              <a:rPr lang="en-US" sz="1600" dirty="0" err="1">
                <a:solidFill>
                  <a:srgbClr val="000000"/>
                </a:solidFill>
                <a:latin typeface="Arial"/>
                <a:ea typeface="Arial"/>
                <a:cs typeface="Arial"/>
                <a:sym typeface="Arial"/>
              </a:rPr>
              <a:t>Barnholtz</a:t>
            </a:r>
            <a:r>
              <a:rPr lang="en-US" sz="1600" dirty="0">
                <a:solidFill>
                  <a:srgbClr val="000000"/>
                </a:solidFill>
                <a:latin typeface="Arial"/>
                <a:ea typeface="Arial"/>
                <a:cs typeface="Arial"/>
                <a:sym typeface="Arial"/>
              </a:rPr>
              <a:t>-Sloan, </a:t>
            </a:r>
            <a:r>
              <a:rPr lang="en-US" sz="1600" dirty="0" smtClean="0">
                <a:solidFill>
                  <a:srgbClr val="000000"/>
                </a:solidFill>
                <a:latin typeface="Arial"/>
                <a:ea typeface="Arial"/>
                <a:cs typeface="Arial"/>
                <a:sym typeface="Arial"/>
              </a:rPr>
              <a:t>PhD, years 1-4, </a:t>
            </a:r>
            <a:r>
              <a:rPr lang="en-US" sz="1600" dirty="0">
                <a:solidFill>
                  <a:srgbClr val="000000"/>
                </a:solidFill>
                <a:latin typeface="Arial"/>
                <a:ea typeface="Arial"/>
                <a:cs typeface="Arial"/>
                <a:sym typeface="Arial"/>
              </a:rPr>
              <a:t>and </a:t>
            </a:r>
            <a:r>
              <a:rPr lang="en-US" sz="1600" dirty="0" smtClean="0">
                <a:solidFill>
                  <a:srgbClr val="000000"/>
                </a:solidFill>
                <a:latin typeface="Arial"/>
                <a:ea typeface="Arial"/>
                <a:cs typeface="Arial"/>
                <a:sym typeface="Arial"/>
              </a:rPr>
              <a:t>Satya </a:t>
            </a:r>
            <a:r>
              <a:rPr lang="en-US" sz="1600" dirty="0">
                <a:solidFill>
                  <a:srgbClr val="000000"/>
                </a:solidFill>
                <a:latin typeface="Arial"/>
                <a:ea typeface="Arial"/>
                <a:cs typeface="Arial"/>
                <a:sym typeface="Arial"/>
              </a:rPr>
              <a:t>Sahoo, PhD, </a:t>
            </a:r>
            <a:r>
              <a:rPr lang="en-US" sz="1600" dirty="0" smtClean="0">
                <a:solidFill>
                  <a:srgbClr val="000000"/>
                </a:solidFill>
                <a:latin typeface="Arial"/>
                <a:ea typeface="Arial"/>
                <a:cs typeface="Arial"/>
                <a:sym typeface="Arial"/>
              </a:rPr>
              <a:t>year 5; local </a:t>
            </a:r>
            <a:r>
              <a:rPr lang="en-US" sz="1600" dirty="0">
                <a:solidFill>
                  <a:srgbClr val="000000"/>
                </a:solidFill>
                <a:latin typeface="Arial"/>
                <a:ea typeface="Arial"/>
                <a:cs typeface="Arial"/>
                <a:sym typeface="Arial"/>
              </a:rPr>
              <a:t>PIs)</a:t>
            </a:r>
            <a:endParaRPr sz="2000" dirty="0"/>
          </a:p>
          <a:p>
            <a:pPr marL="342900" marR="0" lvl="0" indent="-254000" algn="l" rtl="0">
              <a:lnSpc>
                <a:spcPct val="100000"/>
              </a:lnSpc>
              <a:spcBef>
                <a:spcPts val="0"/>
              </a:spcBef>
              <a:spcAft>
                <a:spcPts val="0"/>
              </a:spcAft>
              <a:buClr>
                <a:schemeClr val="dk1"/>
              </a:buClr>
              <a:buSzPts val="1400"/>
              <a:buFont typeface="Arial"/>
              <a:buNone/>
            </a:pPr>
            <a:endParaRPr sz="1600"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400"/>
              <a:buFont typeface="Arial"/>
              <a:buChar char="•"/>
            </a:pPr>
            <a:r>
              <a:rPr lang="en-US" sz="1600" b="0" i="0" u="none" strike="noStrike" cap="none" dirty="0">
                <a:solidFill>
                  <a:srgbClr val="000000"/>
                </a:solidFill>
                <a:latin typeface="Arial"/>
                <a:ea typeface="Arial"/>
                <a:cs typeface="Arial"/>
                <a:sym typeface="Arial"/>
              </a:rPr>
              <a:t>18 months spent obtaining institutional buy-in</a:t>
            </a:r>
            <a:endParaRPr sz="2000" dirty="0"/>
          </a:p>
          <a:p>
            <a:pPr marL="800100" marR="0" lvl="1" indent="-342900" algn="l" rtl="0">
              <a:spcBef>
                <a:spcPts val="0"/>
              </a:spcBef>
              <a:spcAft>
                <a:spcPts val="0"/>
              </a:spcAft>
              <a:buClr>
                <a:srgbClr val="000000"/>
              </a:buClr>
              <a:buSzPts val="1400"/>
              <a:buFont typeface="Noto Sans Symbols"/>
              <a:buChar char="❖"/>
            </a:pPr>
            <a:r>
              <a:rPr lang="en-US" sz="1600" b="0" i="0" u="none" strike="noStrike" cap="none" dirty="0">
                <a:solidFill>
                  <a:srgbClr val="000000"/>
                </a:solidFill>
                <a:latin typeface="Arial"/>
                <a:ea typeface="Arial"/>
                <a:cs typeface="Arial"/>
                <a:sym typeface="Arial"/>
              </a:rPr>
              <a:t>Meetings with researchers – many</a:t>
            </a:r>
            <a:endParaRPr sz="2000" dirty="0"/>
          </a:p>
          <a:p>
            <a:pPr marL="800100" marR="0" lvl="1" indent="-342900" algn="l" rtl="0">
              <a:spcBef>
                <a:spcPts val="0"/>
              </a:spcBef>
              <a:spcAft>
                <a:spcPts val="0"/>
              </a:spcAft>
              <a:buClr>
                <a:srgbClr val="000000"/>
              </a:buClr>
              <a:buSzPts val="1400"/>
              <a:buFont typeface="Noto Sans Symbols"/>
              <a:buChar char="❖"/>
            </a:pPr>
            <a:r>
              <a:rPr lang="en-US" sz="1600" b="0" i="0" u="none" strike="noStrike" cap="none" dirty="0">
                <a:solidFill>
                  <a:srgbClr val="000000"/>
                </a:solidFill>
                <a:latin typeface="Arial"/>
                <a:ea typeface="Arial"/>
                <a:cs typeface="Arial"/>
                <a:sym typeface="Arial"/>
              </a:rPr>
              <a:t>Meetings with C-suite hospital representatives</a:t>
            </a:r>
          </a:p>
          <a:p>
            <a:pPr marL="800100" marR="0" lvl="1" indent="-342900" algn="l" rtl="0">
              <a:spcBef>
                <a:spcPts val="0"/>
              </a:spcBef>
              <a:spcAft>
                <a:spcPts val="0"/>
              </a:spcAft>
              <a:buClr>
                <a:srgbClr val="000000"/>
              </a:buClr>
              <a:buSzPts val="1400"/>
              <a:buFont typeface="Noto Sans Symbols"/>
              <a:buChar char="❖"/>
            </a:pPr>
            <a:r>
              <a:rPr lang="en-US" sz="1600" dirty="0">
                <a:latin typeface="Arial" panose="020B0604020202020204" pitchFamily="34" charset="0"/>
                <a:cs typeface="Arial" panose="020B0604020202020204" pitchFamily="34" charset="0"/>
              </a:rPr>
              <a:t>At least 2 visits from David </a:t>
            </a:r>
            <a:r>
              <a:rPr lang="en-US" sz="1600" dirty="0" err="1">
                <a:latin typeface="Arial" panose="020B0604020202020204" pitchFamily="34" charset="0"/>
                <a:cs typeface="Arial" panose="020B0604020202020204" pitchFamily="34" charset="0"/>
              </a:rPr>
              <a:t>Hanauer</a:t>
            </a:r>
            <a:r>
              <a:rPr lang="en-US" sz="1600" dirty="0">
                <a:latin typeface="Arial" panose="020B0604020202020204" pitchFamily="34" charset="0"/>
                <a:cs typeface="Arial" panose="020B0604020202020204" pitchFamily="34" charset="0"/>
              </a:rPr>
              <a:t> to drum up support</a:t>
            </a:r>
            <a:endParaRPr sz="1600" dirty="0">
              <a:latin typeface="Arial" panose="020B0604020202020204" pitchFamily="34" charset="0"/>
              <a:cs typeface="Arial" panose="020B0604020202020204" pitchFamily="34" charset="0"/>
            </a:endParaRPr>
          </a:p>
          <a:p>
            <a:pPr marL="800100" marR="0" lvl="1" indent="-342900" algn="l" rtl="0">
              <a:spcBef>
                <a:spcPts val="0"/>
              </a:spcBef>
              <a:spcAft>
                <a:spcPts val="0"/>
              </a:spcAft>
              <a:buClr>
                <a:srgbClr val="000000"/>
              </a:buClr>
              <a:buSzPts val="1400"/>
              <a:buFont typeface="Noto Sans Symbols"/>
              <a:buChar char="❖"/>
            </a:pPr>
            <a:r>
              <a:rPr lang="en-US" sz="1600" b="0" i="0" u="none" strike="noStrike" cap="none" dirty="0">
                <a:solidFill>
                  <a:srgbClr val="000000"/>
                </a:solidFill>
                <a:latin typeface="Arial"/>
                <a:ea typeface="Arial"/>
                <a:cs typeface="Arial"/>
                <a:sym typeface="Arial"/>
              </a:rPr>
              <a:t>Meetings with CQOs and system CMIO, leading to capital funding from University Hospitals Cleveland Medical Center, Daniel Simon, MD (</a:t>
            </a:r>
            <a:r>
              <a:rPr lang="en-US" sz="1800" dirty="0">
                <a:effectLst/>
                <a:latin typeface="Calibri,sans-serif"/>
              </a:rPr>
              <a:t>President, Academic &amp; External Affairs and Chief Scientific Officer)</a:t>
            </a:r>
            <a:endParaRPr sz="1600" b="0" i="0" u="none" strike="noStrike" cap="none" dirty="0">
              <a:solidFill>
                <a:srgbClr val="000000"/>
              </a:solidFill>
              <a:latin typeface="Arial"/>
              <a:ea typeface="Arial"/>
              <a:cs typeface="Arial"/>
              <a:sym typeface="Arial"/>
            </a:endParaRPr>
          </a:p>
          <a:p>
            <a:pPr marL="342900" marR="0" lvl="0" indent="-254000" algn="l" rtl="0">
              <a:lnSpc>
                <a:spcPct val="100000"/>
              </a:lnSpc>
              <a:spcBef>
                <a:spcPts val="0"/>
              </a:spcBef>
              <a:spcAft>
                <a:spcPts val="0"/>
              </a:spcAft>
              <a:buClr>
                <a:schemeClr val="dk1"/>
              </a:buClr>
              <a:buSzPts val="1400"/>
              <a:buFont typeface="Arial"/>
              <a:buNone/>
            </a:pPr>
            <a:endParaRPr sz="16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400"/>
              <a:buFont typeface="Arial"/>
              <a:buChar char="•"/>
            </a:pPr>
            <a:r>
              <a:rPr lang="en-US" sz="1600" b="0" i="0" u="none" strike="noStrike" cap="none" dirty="0">
                <a:solidFill>
                  <a:srgbClr val="000000"/>
                </a:solidFill>
                <a:latin typeface="Arial"/>
                <a:ea typeface="Arial"/>
                <a:cs typeface="Arial"/>
                <a:sym typeface="Arial"/>
              </a:rPr>
              <a:t>Implementation started at the beginning of COVID – all remote work (2/2020-11/30/2020)</a:t>
            </a:r>
            <a:endParaRPr sz="2000" dirty="0"/>
          </a:p>
          <a:p>
            <a:pPr marL="342900" marR="0" lvl="0" indent="-254000" algn="l" rtl="0">
              <a:lnSpc>
                <a:spcPct val="100000"/>
              </a:lnSpc>
              <a:spcBef>
                <a:spcPts val="0"/>
              </a:spcBef>
              <a:spcAft>
                <a:spcPts val="0"/>
              </a:spcAft>
              <a:buClr>
                <a:schemeClr val="dk1"/>
              </a:buClr>
              <a:buSzPts val="1400"/>
              <a:buFont typeface="Arial"/>
              <a:buNone/>
            </a:pPr>
            <a:endParaRPr sz="16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400"/>
              <a:buFont typeface="Arial"/>
              <a:buChar char="•"/>
            </a:pPr>
            <a:r>
              <a:rPr lang="en-US" sz="1600" b="0" i="0" u="none" strike="noStrike" cap="none" dirty="0">
                <a:solidFill>
                  <a:srgbClr val="000000"/>
                </a:solidFill>
                <a:latin typeface="Arial"/>
                <a:ea typeface="Arial"/>
                <a:cs typeface="Arial"/>
                <a:sym typeface="Arial"/>
              </a:rPr>
              <a:t>Pilot phase in late 2020 through October 2021 – Validation of EMERSE via source systems</a:t>
            </a:r>
            <a:endParaRPr sz="2000" dirty="0"/>
          </a:p>
          <a:p>
            <a:pPr marL="342900" marR="0" lvl="0" indent="-254000" algn="l" rtl="0">
              <a:lnSpc>
                <a:spcPct val="100000"/>
              </a:lnSpc>
              <a:spcBef>
                <a:spcPts val="0"/>
              </a:spcBef>
              <a:spcAft>
                <a:spcPts val="0"/>
              </a:spcAft>
              <a:buClr>
                <a:schemeClr val="dk1"/>
              </a:buClr>
              <a:buSzPts val="1400"/>
              <a:buFont typeface="Arial"/>
              <a:buNone/>
            </a:pPr>
            <a:endParaRPr sz="16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400"/>
              <a:buFont typeface="Arial"/>
              <a:buChar char="•"/>
            </a:pPr>
            <a:r>
              <a:rPr lang="en-US" sz="1600" b="0" i="0" u="none" strike="noStrike" cap="none" dirty="0">
                <a:solidFill>
                  <a:srgbClr val="000000"/>
                </a:solidFill>
                <a:latin typeface="Arial"/>
                <a:ea typeface="Arial"/>
                <a:cs typeface="Arial"/>
                <a:sym typeface="Arial"/>
              </a:rPr>
              <a:t>Official launch in November 2021</a:t>
            </a:r>
            <a:endParaRPr sz="2000" dirty="0"/>
          </a:p>
          <a:p>
            <a:pPr marL="342900" marR="0" lvl="0" indent="-254000" algn="l" rtl="0">
              <a:lnSpc>
                <a:spcPct val="100000"/>
              </a:lnSpc>
              <a:spcBef>
                <a:spcPts val="0"/>
              </a:spcBef>
              <a:spcAft>
                <a:spcPts val="0"/>
              </a:spcAft>
              <a:buClr>
                <a:schemeClr val="dk1"/>
              </a:buClr>
              <a:buSzPts val="1400"/>
              <a:buFont typeface="Arial"/>
              <a:buNone/>
            </a:pPr>
            <a:endParaRPr sz="1600"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400"/>
              <a:buFont typeface="Arial"/>
              <a:buChar char="•"/>
            </a:pPr>
            <a:r>
              <a:rPr lang="en-US" sz="1600" b="0" i="0" u="none" strike="noStrike" cap="none" dirty="0">
                <a:solidFill>
                  <a:srgbClr val="000000"/>
                </a:solidFill>
                <a:latin typeface="Arial"/>
                <a:ea typeface="Arial"/>
                <a:cs typeface="Arial"/>
                <a:sym typeface="Arial"/>
              </a:rPr>
              <a:t>Currently over 200 EMERSE user accounts (research and ops), &gt; 70 IRB protocols</a:t>
            </a:r>
            <a:endParaRPr sz="2000" dirty="0"/>
          </a:p>
          <a:p>
            <a:pPr marL="342900" marR="0" lvl="0" indent="-254000" algn="l" rtl="0">
              <a:lnSpc>
                <a:spcPct val="100000"/>
              </a:lnSpc>
              <a:spcBef>
                <a:spcPts val="0"/>
              </a:spcBef>
              <a:spcAft>
                <a:spcPts val="0"/>
              </a:spcAft>
              <a:buClr>
                <a:schemeClr val="dk1"/>
              </a:buClr>
              <a:buSzPts val="1400"/>
              <a:buFont typeface="Arial"/>
              <a:buNone/>
            </a:pPr>
            <a:endParaRPr sz="1600"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400"/>
              <a:buFont typeface="Arial"/>
              <a:buChar char="•"/>
            </a:pPr>
            <a:r>
              <a:rPr lang="en-US" sz="1600" b="0" i="0" u="none" strike="noStrike" cap="none" dirty="0">
                <a:solidFill>
                  <a:srgbClr val="000000"/>
                </a:solidFill>
                <a:latin typeface="Arial"/>
                <a:ea typeface="Arial"/>
                <a:cs typeface="Arial"/>
                <a:sym typeface="Arial"/>
              </a:rPr>
              <a:t>Picking up new users every week</a:t>
            </a:r>
            <a:endParaRPr sz="2000" dirty="0"/>
          </a:p>
          <a:p>
            <a:pPr marL="342900" marR="0" lvl="0" indent="-254000" algn="l" rtl="0">
              <a:lnSpc>
                <a:spcPct val="100000"/>
              </a:lnSpc>
              <a:spcBef>
                <a:spcPts val="0"/>
              </a:spcBef>
              <a:spcAft>
                <a:spcPts val="0"/>
              </a:spcAft>
              <a:buClr>
                <a:schemeClr val="dk1"/>
              </a:buClr>
              <a:buSzPts val="1400"/>
              <a:buFont typeface="Arial"/>
              <a:buNone/>
            </a:pPr>
            <a:endParaRPr sz="1600" b="0" i="0" u="none" strike="noStrike" cap="none" dirty="0">
              <a:solidFill>
                <a:srgbClr val="000000"/>
              </a:solidFill>
              <a:latin typeface="Arial"/>
              <a:ea typeface="Arial"/>
              <a:cs typeface="Arial"/>
              <a:sym typeface="Arial"/>
            </a:endParaRPr>
          </a:p>
        </p:txBody>
      </p:sp>
      <p:sp>
        <p:nvSpPr>
          <p:cNvPr id="4" name="Google Shape;271;p9">
            <a:extLst>
              <a:ext uri="{FF2B5EF4-FFF2-40B4-BE49-F238E27FC236}">
                <a16:creationId xmlns:a16="http://schemas.microsoft.com/office/drawing/2014/main" id="{3ABD73F2-E0AD-FB36-A4C1-C779B2860C50}"/>
              </a:ext>
            </a:extLst>
          </p:cNvPr>
          <p:cNvSpPr txBox="1">
            <a:spLocks noGrp="1"/>
          </p:cNvSpPr>
          <p:nvPr>
            <p:ph type="title"/>
          </p:nvPr>
        </p:nvSpPr>
        <p:spPr>
          <a:xfrm>
            <a:off x="547730" y="377927"/>
            <a:ext cx="9841596" cy="344710"/>
          </a:xfrm>
          <a:prstGeom prst="rect">
            <a:avLst/>
          </a:prstGeom>
          <a:noFill/>
          <a:ln>
            <a:noFill/>
          </a:ln>
        </p:spPr>
        <p:txBody>
          <a:bodyPr spcFirstLastPara="1" wrap="square" lIns="0" tIns="0" rIns="0" bIns="0" anchor="b" anchorCtr="0">
            <a:spAutoFit/>
          </a:bodyPr>
          <a:lstStyle/>
          <a:p>
            <a:pPr marL="0" lvl="0" indent="0" algn="l" rtl="0">
              <a:lnSpc>
                <a:spcPct val="80000"/>
              </a:lnSpc>
              <a:spcBef>
                <a:spcPts val="0"/>
              </a:spcBef>
              <a:spcAft>
                <a:spcPts val="0"/>
              </a:spcAft>
              <a:buNone/>
            </a:pPr>
            <a:r>
              <a:rPr lang="en-US" sz="2800" dirty="0">
                <a:latin typeface="+mn-lt"/>
              </a:rPr>
              <a:t>CICB EMERSE Implementation Timeline and Experience To Date</a:t>
            </a:r>
            <a:endParaRPr sz="2800" dirty="0">
              <a:latin typeface="+mn-lt"/>
            </a:endParaRPr>
          </a:p>
        </p:txBody>
      </p:sp>
    </p:spTree>
    <p:extLst>
      <p:ext uri="{BB962C8B-B14F-4D97-AF65-F5344CB8AC3E}">
        <p14:creationId xmlns:p14="http://schemas.microsoft.com/office/powerpoint/2010/main" val="308728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Shape 485"/>
        <p:cNvGrpSpPr/>
        <p:nvPr/>
      </p:nvGrpSpPr>
      <p:grpSpPr>
        <a:xfrm>
          <a:off x="0" y="0"/>
          <a:ext cx="0" cy="0"/>
          <a:chOff x="0" y="0"/>
          <a:chExt cx="0" cy="0"/>
        </a:xfrm>
      </p:grpSpPr>
      <p:sp>
        <p:nvSpPr>
          <p:cNvPr id="486" name="Google Shape;486;p30"/>
          <p:cNvSpPr txBox="1">
            <a:spLocks noGrp="1"/>
          </p:cNvSpPr>
          <p:nvPr>
            <p:ph type="title"/>
          </p:nvPr>
        </p:nvSpPr>
        <p:spPr>
          <a:xfrm>
            <a:off x="347129" y="415503"/>
            <a:ext cx="11435568" cy="295466"/>
          </a:xfrm>
          <a:prstGeom prst="rect">
            <a:avLst/>
          </a:prstGeom>
          <a:noFill/>
          <a:ln>
            <a:noFill/>
          </a:ln>
        </p:spPr>
        <p:txBody>
          <a:bodyPr spcFirstLastPara="1" wrap="square" lIns="0" tIns="0" rIns="0" bIns="0" anchor="b" anchorCtr="0">
            <a:spAutoFit/>
          </a:bodyPr>
          <a:lstStyle/>
          <a:p>
            <a:pPr algn="ctr"/>
            <a:r>
              <a:rPr lang="en-US" sz="2400" dirty="0"/>
              <a:t>Synonyms that allow rapid discovery of Social Determinants of Health in </a:t>
            </a:r>
            <a:r>
              <a:rPr lang="en-US" sz="2400" dirty="0" smtClean="0"/>
              <a:t>notes</a:t>
            </a:r>
            <a:endParaRPr sz="2000" dirty="0"/>
          </a:p>
        </p:txBody>
      </p:sp>
      <p:sp>
        <p:nvSpPr>
          <p:cNvPr id="487" name="Google Shape;487;p30"/>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FFFFFF"/>
              </a:buClr>
              <a:buSzPts val="900"/>
              <a:buFontTx/>
              <a:buNone/>
              <a:tabLst/>
              <a:defRPr/>
            </a:pPr>
            <a:fld id="{00000000-1234-1234-1234-123412341234}" type="slidenum">
              <a:rPr kumimoji="0" lang="en-US" sz="1200" b="1" i="0" u="none" strike="noStrike" kern="0" cap="none" spc="0" normalizeH="0" baseline="0" noProof="0">
                <a:ln>
                  <a:noFill/>
                </a:ln>
                <a:solidFill>
                  <a:srgbClr val="FFFFFF"/>
                </a:solidFill>
                <a:effectLst/>
                <a:uLnTx/>
                <a:uFillTx/>
                <a:latin typeface="Roboto"/>
                <a:ea typeface="Roboto"/>
                <a:sym typeface="Roboto"/>
              </a:rPr>
              <a:pPr marL="0" marR="0" lvl="0" indent="0" algn="r" defTabSz="1219170" rtl="0" eaLnBrk="1" fontAlgn="auto" latinLnBrk="0" hangingPunct="1">
                <a:lnSpc>
                  <a:spcPct val="100000"/>
                </a:lnSpc>
                <a:spcBef>
                  <a:spcPts val="0"/>
                </a:spcBef>
                <a:spcAft>
                  <a:spcPts val="0"/>
                </a:spcAft>
                <a:buClr>
                  <a:srgbClr val="FFFFFF"/>
                </a:buClr>
                <a:buSzPts val="900"/>
                <a:buFontTx/>
                <a:buNone/>
                <a:tabLst/>
                <a:defRPr/>
              </a:pPr>
              <a:t>90</a:t>
            </a:fld>
            <a:endParaRPr kumimoji="0" sz="1200" b="1" i="0" u="none" strike="noStrike" kern="0" cap="none" spc="0" normalizeH="0" baseline="0" noProof="0">
              <a:ln>
                <a:noFill/>
              </a:ln>
              <a:solidFill>
                <a:srgbClr val="FFFFFF"/>
              </a:solidFill>
              <a:effectLst/>
              <a:uLnTx/>
              <a:uFillTx/>
              <a:latin typeface="Roboto"/>
              <a:ea typeface="Roboto"/>
              <a:sym typeface="Roboto"/>
            </a:endParaRPr>
          </a:p>
        </p:txBody>
      </p:sp>
      <p:sp>
        <p:nvSpPr>
          <p:cNvPr id="488" name="Google Shape;488;p30"/>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marL="0" marR="0" lvl="0" indent="0" algn="l" defTabSz="1219170" rtl="0" eaLnBrk="1" fontAlgn="auto" latinLnBrk="0" hangingPunct="1">
              <a:lnSpc>
                <a:spcPct val="100000"/>
              </a:lnSpc>
              <a:spcBef>
                <a:spcPts val="0"/>
              </a:spcBef>
              <a:spcAft>
                <a:spcPts val="0"/>
              </a:spcAft>
              <a:buClr>
                <a:srgbClr val="FFFFFF"/>
              </a:buClr>
              <a:buSzPts val="900"/>
              <a:buFontTx/>
              <a:buNone/>
              <a:tabLst/>
              <a:defRPr/>
            </a:pPr>
            <a:r>
              <a:rPr kumimoji="0" lang="en-US" sz="1200" b="1" i="0" u="none" strike="noStrike" kern="0" cap="none" spc="0" normalizeH="0" baseline="0" noProof="0">
                <a:ln>
                  <a:noFill/>
                </a:ln>
                <a:solidFill>
                  <a:srgbClr val="FFFFFF"/>
                </a:solidFill>
                <a:effectLst/>
                <a:uLnTx/>
                <a:uFillTx/>
                <a:latin typeface="Roboto"/>
                <a:ea typeface="Roboto"/>
                <a:sym typeface="Roboto"/>
              </a:rPr>
              <a:t>2022 Informatics Summit  |   amia.org</a:t>
            </a:r>
            <a:endParaRPr kumimoji="0" sz="1200" b="1" i="0" u="none" strike="noStrike" kern="0" cap="none" spc="0" normalizeH="0" baseline="0" noProof="0">
              <a:ln>
                <a:noFill/>
              </a:ln>
              <a:solidFill>
                <a:srgbClr val="FFFFFF"/>
              </a:solidFill>
              <a:effectLst/>
              <a:uLnTx/>
              <a:uFillTx/>
              <a:latin typeface="Roboto"/>
              <a:ea typeface="Roboto"/>
              <a:sym typeface="Roboto"/>
            </a:endParaRPr>
          </a:p>
        </p:txBody>
      </p:sp>
      <p:pic>
        <p:nvPicPr>
          <p:cNvPr id="2" name="Picture 1">
            <a:extLst>
              <a:ext uri="{FF2B5EF4-FFF2-40B4-BE49-F238E27FC236}">
                <a16:creationId xmlns:a16="http://schemas.microsoft.com/office/drawing/2014/main" id="{D4A48401-011A-8780-72B8-A95C2A5B0FD1}"/>
              </a:ext>
            </a:extLst>
          </p:cNvPr>
          <p:cNvPicPr>
            <a:picLocks noChangeAspect="1"/>
          </p:cNvPicPr>
          <p:nvPr/>
        </p:nvPicPr>
        <p:blipFill>
          <a:blip r:embed="rId3"/>
          <a:stretch>
            <a:fillRect/>
          </a:stretch>
        </p:blipFill>
        <p:spPr>
          <a:xfrm>
            <a:off x="2013968" y="2157235"/>
            <a:ext cx="8164064" cy="2543530"/>
          </a:xfrm>
          <a:prstGeom prst="rect">
            <a:avLst/>
          </a:prstGeom>
        </p:spPr>
      </p:pic>
    </p:spTree>
    <p:extLst>
      <p:ext uri="{BB962C8B-B14F-4D97-AF65-F5344CB8AC3E}">
        <p14:creationId xmlns:p14="http://schemas.microsoft.com/office/powerpoint/2010/main" val="323123642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E808055C-1A18-4435-96A0-433217D292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419" y="5926354"/>
            <a:ext cx="1736717" cy="750060"/>
          </a:xfrm>
          <a:prstGeom prst="rect">
            <a:avLst/>
          </a:prstGeom>
        </p:spPr>
      </p:pic>
      <p:pic>
        <p:nvPicPr>
          <p:cNvPr id="1026" name="Picture 2">
            <a:extLst>
              <a:ext uri="{FF2B5EF4-FFF2-40B4-BE49-F238E27FC236}">
                <a16:creationId xmlns:a16="http://schemas.microsoft.com/office/drawing/2014/main" id="{55FB23D4-28E9-4B6D-A6AC-FBB85970F4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1209" y="6095007"/>
            <a:ext cx="2111615" cy="5814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3CA0F5-6543-4BFC-93AB-507369B085B4}"/>
              </a:ext>
            </a:extLst>
          </p:cNvPr>
          <p:cNvSpPr txBox="1"/>
          <p:nvPr/>
        </p:nvSpPr>
        <p:spPr>
          <a:xfrm>
            <a:off x="4769483" y="207797"/>
            <a:ext cx="26530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EMERSE Next Steps</a:t>
            </a:r>
          </a:p>
        </p:txBody>
      </p:sp>
      <p:sp>
        <p:nvSpPr>
          <p:cNvPr id="6" name="TextBox 5">
            <a:extLst>
              <a:ext uri="{FF2B5EF4-FFF2-40B4-BE49-F238E27FC236}">
                <a16:creationId xmlns:a16="http://schemas.microsoft.com/office/drawing/2014/main" id="{41DEFA5D-5427-4AAE-BD04-C2069F09906D}"/>
              </a:ext>
            </a:extLst>
          </p:cNvPr>
          <p:cNvSpPr txBox="1"/>
          <p:nvPr/>
        </p:nvSpPr>
        <p:spPr>
          <a:xfrm>
            <a:off x="450980" y="667292"/>
            <a:ext cx="11290041" cy="6186309"/>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Upgrade to latest version of EMERSE (6.3) – completed October 2022</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will loop back with the power users and learn from them as well as loop back with those who have accounts but have not used the tool (or used it only a few times)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Complete the implementation of EMERSE dashboard in Power BI to track utilization and provide functions for audit and compliance  </a:t>
            </a:r>
            <a:r>
              <a:rPr kumimoji="0" lang="en-US" sz="1800" b="1" i="0" u="none" strike="noStrike" kern="1200" cap="none" spc="0" normalizeH="0" baseline="0" noProof="0" dirty="0">
                <a:ln>
                  <a:noFill/>
                </a:ln>
                <a:solidFill>
                  <a:srgbClr val="FF0000"/>
                </a:solidFill>
                <a:effectLst/>
                <a:uLnTx/>
                <a:uFillTx/>
                <a:latin typeface="Calibri" panose="020F0502020204030204"/>
                <a:ea typeface="MS PGothic" pitchFamily="34" charset="-128"/>
                <a:cs typeface="+mn-cs"/>
              </a:rPr>
              <a:t>(winter 2022)</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Populate the studies tables to allow for the auto-population of end user attestation options  </a:t>
            </a:r>
            <a:r>
              <a:rPr kumimoji="0" lang="en-US" sz="1800" b="1" i="0" u="none" strike="noStrike" kern="1200" cap="none" spc="0" normalizeH="0" baseline="0" noProof="0" dirty="0">
                <a:ln>
                  <a:noFill/>
                </a:ln>
                <a:solidFill>
                  <a:srgbClr val="FF0000"/>
                </a:solidFill>
                <a:effectLst/>
                <a:uLnTx/>
                <a:uFillTx/>
                <a:latin typeface="Calibri" panose="020F0502020204030204"/>
                <a:ea typeface="MS PGothic" pitchFamily="34" charset="-128"/>
                <a:cs typeface="+mn-cs"/>
              </a:rPr>
              <a:t>(winter 2022-2023)</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Conduct a meta-analysis of the publications, abstracts and theses that have used EMERSE that can serve as a resource for researchers  </a:t>
            </a:r>
            <a:r>
              <a:rPr kumimoji="0" lang="en-US" sz="1800" b="1" i="0" u="none" strike="noStrike" kern="1200" cap="none" spc="0" normalizeH="0" baseline="0" noProof="0" dirty="0">
                <a:ln>
                  <a:noFill/>
                </a:ln>
                <a:solidFill>
                  <a:srgbClr val="FF0000"/>
                </a:solidFill>
                <a:effectLst/>
                <a:uLnTx/>
                <a:uFillTx/>
                <a:latin typeface="Calibri" panose="020F0502020204030204"/>
                <a:ea typeface="MS PGothic" pitchFamily="34" charset="-128"/>
                <a:cs typeface="+mn-cs"/>
              </a:rPr>
              <a:t>(BHI M.S. student completed and will be transitioned to an R Shiny dashboard)</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Conduct an EMERSE end-user experience survey at all active EMERSE sites  </a:t>
            </a:r>
            <a:r>
              <a:rPr kumimoji="0" lang="en-US" sz="1800" b="1" i="0" u="none" strike="noStrike" kern="1200" cap="none" spc="0" normalizeH="0" baseline="0" noProof="0" dirty="0">
                <a:ln>
                  <a:noFill/>
                </a:ln>
                <a:solidFill>
                  <a:srgbClr val="FF0000"/>
                </a:solidFill>
                <a:effectLst/>
                <a:uLnTx/>
                <a:uFillTx/>
                <a:latin typeface="Calibri" panose="020F0502020204030204"/>
                <a:ea typeface="MS PGothic" pitchFamily="34" charset="-128"/>
                <a:cs typeface="+mn-cs"/>
              </a:rPr>
              <a:t>(winter 2022-2023)</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How is EMERSE being used?  Are users sufficiently aware of how to use EMERSE?  Can learning materials be developed to enhance EMERSE?</a:t>
            </a:r>
          </a:p>
          <a:p>
            <a:pPr marL="742950" marR="0" lvl="1" indent="-285750" algn="l" defTabSz="914400" rtl="0" eaLnBrk="1" fontAlgn="base" latinLnBrk="0" hangingPunct="1">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S PGothic" pitchFamily="34" charset="-128"/>
                <a:cs typeface="+mn-cs"/>
              </a:rPr>
              <a:t>Plan for the University Hospitals</a:t>
            </a:r>
            <a:r>
              <a:rPr kumimoji="0" lang="en-US" sz="1800" b="0" i="0" u="none" strike="noStrike" kern="1200" cap="none" spc="0" normalizeH="0" noProof="0" dirty="0" smtClean="0">
                <a:ln>
                  <a:noFill/>
                </a:ln>
                <a:solidFill>
                  <a:prstClr val="black"/>
                </a:solidFill>
                <a:effectLst/>
                <a:uLnTx/>
                <a:uFillTx/>
                <a:latin typeface="Calibri" panose="020F0502020204030204"/>
                <a:ea typeface="MS PGothic" pitchFamily="34" charset="-128"/>
                <a:cs typeface="+mn-cs"/>
              </a:rPr>
              <a:t> </a:t>
            </a:r>
            <a:r>
              <a:rPr lang="en-US" dirty="0" smtClean="0">
                <a:solidFill>
                  <a:prstClr val="black"/>
                </a:solidFill>
                <a:latin typeface="Calibri" panose="020F0502020204030204"/>
                <a:ea typeface="MS PGothic" pitchFamily="34" charset="-128"/>
              </a:rPr>
              <a:t>go-live with Epic in 2023</a:t>
            </a:r>
            <a:endParaRPr kumimoji="0" lang="en-US" sz="1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a:p>
            <a:pPr marL="742950" marR="0" lvl="1" indent="-285750" algn="l" defTabSz="914400" rtl="0" eaLnBrk="1" fontAlgn="base" latinLnBrk="0" hangingPunct="1">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a:p>
            <a:pPr marL="742950" marR="0" lvl="1" indent="-285750" algn="l" defTabSz="914400" rtl="0" eaLnBrk="1" fontAlgn="base" latinLnBrk="0" hangingPunct="1">
              <a:lnSpc>
                <a:spcPct val="100000"/>
              </a:lnSpc>
              <a:spcBef>
                <a:spcPct val="0"/>
              </a:spcBef>
              <a:spcAft>
                <a:spcPct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spTree>
    <p:extLst>
      <p:ext uri="{BB962C8B-B14F-4D97-AF65-F5344CB8AC3E}">
        <p14:creationId xmlns:p14="http://schemas.microsoft.com/office/powerpoint/2010/main" val="378367653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Shape 851"/>
        <p:cNvGrpSpPr/>
        <p:nvPr/>
      </p:nvGrpSpPr>
      <p:grpSpPr>
        <a:xfrm>
          <a:off x="0" y="0"/>
          <a:ext cx="0" cy="0"/>
          <a:chOff x="0" y="0"/>
          <a:chExt cx="0" cy="0"/>
        </a:xfrm>
      </p:grpSpPr>
      <p:sp>
        <p:nvSpPr>
          <p:cNvPr id="852" name="Google Shape;852;p69"/>
          <p:cNvSpPr txBox="1">
            <a:spLocks noGrp="1"/>
          </p:cNvSpPr>
          <p:nvPr>
            <p:ph type="title"/>
          </p:nvPr>
        </p:nvSpPr>
        <p:spPr>
          <a:xfrm>
            <a:off x="730307" y="569562"/>
            <a:ext cx="9045261" cy="393954"/>
          </a:xfrm>
          <a:prstGeom prst="rect">
            <a:avLst/>
          </a:prstGeom>
          <a:noFill/>
          <a:ln>
            <a:noFill/>
          </a:ln>
        </p:spPr>
        <p:txBody>
          <a:bodyPr spcFirstLastPara="1" wrap="square" lIns="0" tIns="0" rIns="0" bIns="0" anchor="b" anchorCtr="0">
            <a:spAutoFit/>
          </a:bodyPr>
          <a:lstStyle/>
          <a:p>
            <a:r>
              <a:rPr lang="en-US" sz="3200"/>
              <a:t>EMERSE and CICB Teams</a:t>
            </a:r>
            <a:endParaRPr/>
          </a:p>
        </p:txBody>
      </p:sp>
      <p:sp>
        <p:nvSpPr>
          <p:cNvPr id="853" name="Google Shape;853;p69"/>
          <p:cNvSpPr txBox="1">
            <a:spLocks noGrp="1"/>
          </p:cNvSpPr>
          <p:nvPr>
            <p:ph type="sldNum" idx="12"/>
          </p:nvPr>
        </p:nvSpPr>
        <p:spPr>
          <a:xfrm>
            <a:off x="8927855" y="6493423"/>
            <a:ext cx="2540000" cy="184666"/>
          </a:xfrm>
          <a:prstGeom prst="rect">
            <a:avLst/>
          </a:prstGeom>
          <a:noFill/>
          <a:ln>
            <a:noFill/>
          </a:ln>
        </p:spPr>
        <p:txBody>
          <a:bodyPr spcFirstLastPara="1" wrap="square" lIns="0" tIns="0" rIns="0" bIns="0" anchor="ctr" anchorCtr="0">
            <a:spAutoFit/>
          </a:bodyPr>
          <a:lstStyle/>
          <a:p>
            <a:pPr defTabSz="1219170">
              <a:buClr>
                <a:srgbClr val="FFFFFF"/>
              </a:buClr>
              <a:buSzPts val="900"/>
            </a:pPr>
            <a:fld id="{00000000-1234-1234-1234-123412341234}" type="slidenum">
              <a:rPr lang="en-US" kern="0"/>
              <a:pPr defTabSz="1219170">
                <a:buClr>
                  <a:srgbClr val="FFFFFF"/>
                </a:buClr>
                <a:buSzPts val="900"/>
              </a:pPr>
              <a:t>92</a:t>
            </a:fld>
            <a:endParaRPr kern="0"/>
          </a:p>
        </p:txBody>
      </p:sp>
      <p:sp>
        <p:nvSpPr>
          <p:cNvPr id="854" name="Google Shape;854;p69"/>
          <p:cNvSpPr txBox="1">
            <a:spLocks noGrp="1"/>
          </p:cNvSpPr>
          <p:nvPr>
            <p:ph type="ftr" idx="11"/>
          </p:nvPr>
        </p:nvSpPr>
        <p:spPr>
          <a:xfrm>
            <a:off x="728185" y="6493422"/>
            <a:ext cx="6705600" cy="138113"/>
          </a:xfrm>
          <a:prstGeom prst="rect">
            <a:avLst/>
          </a:prstGeom>
          <a:noFill/>
          <a:ln>
            <a:noFill/>
          </a:ln>
        </p:spPr>
        <p:txBody>
          <a:bodyPr spcFirstLastPara="1" wrap="square" lIns="0" tIns="0" rIns="0" bIns="0" anchor="ctr" anchorCtr="0">
            <a:noAutofit/>
          </a:bodyPr>
          <a:lstStyle/>
          <a:p>
            <a:pPr defTabSz="1219170">
              <a:buClr>
                <a:srgbClr val="FFFFFF"/>
              </a:buClr>
              <a:buSzPts val="900"/>
            </a:pPr>
            <a:r>
              <a:rPr lang="en-US" kern="0"/>
              <a:t>2022 Informatics Summit  |   amia.org</a:t>
            </a:r>
            <a:endParaRPr kern="0"/>
          </a:p>
        </p:txBody>
      </p:sp>
      <p:sp>
        <p:nvSpPr>
          <p:cNvPr id="855" name="Google Shape;855;p69"/>
          <p:cNvSpPr txBox="1"/>
          <p:nvPr/>
        </p:nvSpPr>
        <p:spPr>
          <a:xfrm>
            <a:off x="9144271" y="1323302"/>
            <a:ext cx="2342949" cy="2585269"/>
          </a:xfrm>
          <a:prstGeom prst="rect">
            <a:avLst/>
          </a:prstGeom>
          <a:noFill/>
          <a:ln w="9525" cap="flat" cmpd="sng">
            <a:solidFill>
              <a:srgbClr val="4F81BD"/>
            </a:solidFill>
            <a:prstDash val="solid"/>
            <a:round/>
            <a:headEnd type="none" w="sm" len="sm"/>
            <a:tailEnd type="none" w="sm" len="sm"/>
          </a:ln>
        </p:spPr>
        <p:txBody>
          <a:bodyPr spcFirstLastPara="1" wrap="square" lIns="121900" tIns="60933" rIns="121900" bIns="60933" anchor="t" anchorCtr="0">
            <a:spAutoFit/>
          </a:bodyPr>
          <a:lstStyle/>
          <a:p>
            <a:pPr defTabSz="1219170">
              <a:buClr>
                <a:srgbClr val="000000"/>
              </a:buClr>
              <a:buSzPts val="1200"/>
            </a:pPr>
            <a:endParaRPr sz="1600" kern="0" dirty="0">
              <a:solidFill>
                <a:srgbClr val="000000"/>
              </a:solidFill>
              <a:latin typeface="Calibri"/>
              <a:ea typeface="Calibri"/>
              <a:cs typeface="Calibri"/>
              <a:sym typeface="Calibri"/>
            </a:endParaRPr>
          </a:p>
          <a:p>
            <a:pPr algn="ctr" defTabSz="1219170">
              <a:buClr>
                <a:srgbClr val="000000"/>
              </a:buClr>
              <a:buSzPts val="1200"/>
            </a:pPr>
            <a:r>
              <a:rPr lang="en-US" sz="1600" u="sng" kern="0" dirty="0">
                <a:solidFill>
                  <a:srgbClr val="000000"/>
                </a:solidFill>
                <a:latin typeface="Calibri"/>
                <a:ea typeface="Calibri"/>
                <a:cs typeface="Calibri"/>
                <a:sym typeface="Calibri"/>
              </a:rPr>
              <a:t>CWRU and UH IT support</a:t>
            </a:r>
            <a:endParaRPr sz="1867" kern="0" dirty="0">
              <a:solidFill>
                <a:srgbClr val="000000"/>
              </a:solidFill>
              <a:latin typeface="Arial"/>
              <a:cs typeface="Arial"/>
              <a:sym typeface="Arial"/>
            </a:endParaRPr>
          </a:p>
          <a:p>
            <a:pPr defTabSz="1219170">
              <a:buClr>
                <a:srgbClr val="000000"/>
              </a:buClr>
              <a:buSzPts val="1200"/>
            </a:pPr>
            <a:endParaRPr sz="1600" u="sng" kern="0" dirty="0">
              <a:solidFill>
                <a:srgbClr val="000000"/>
              </a:solidFill>
              <a:latin typeface="Calibri"/>
              <a:ea typeface="Calibri"/>
              <a:cs typeface="Calibri"/>
              <a:sym typeface="Calibri"/>
            </a:endParaRPr>
          </a:p>
          <a:p>
            <a:pPr defTabSz="1219170">
              <a:buClr>
                <a:srgbClr val="000000"/>
              </a:buClr>
              <a:buSzPts val="1200"/>
            </a:pPr>
            <a:r>
              <a:rPr lang="en-US" sz="1600" kern="0" dirty="0">
                <a:solidFill>
                  <a:srgbClr val="000000"/>
                </a:solidFill>
                <a:latin typeface="Calibri"/>
                <a:ea typeface="Calibri"/>
                <a:cs typeface="Calibri"/>
                <a:sym typeface="Calibri"/>
              </a:rPr>
              <a:t>Mike </a:t>
            </a:r>
            <a:r>
              <a:rPr lang="en-US" sz="1600" kern="0" dirty="0" err="1">
                <a:solidFill>
                  <a:srgbClr val="000000"/>
                </a:solidFill>
                <a:latin typeface="Calibri"/>
                <a:ea typeface="Calibri"/>
                <a:cs typeface="Calibri"/>
                <a:sym typeface="Calibri"/>
              </a:rPr>
              <a:t>Warfe</a:t>
            </a:r>
            <a:r>
              <a:rPr lang="en-US" sz="1600" kern="0" dirty="0">
                <a:solidFill>
                  <a:srgbClr val="000000"/>
                </a:solidFill>
                <a:latin typeface="Calibri"/>
                <a:ea typeface="Calibri"/>
                <a:cs typeface="Calibri"/>
                <a:sym typeface="Calibri"/>
              </a:rPr>
              <a:t> (CWRU)</a:t>
            </a:r>
            <a:endParaRPr sz="1867" kern="0" dirty="0">
              <a:solidFill>
                <a:srgbClr val="000000"/>
              </a:solidFill>
              <a:latin typeface="Arial"/>
              <a:cs typeface="Arial"/>
              <a:sym typeface="Arial"/>
            </a:endParaRPr>
          </a:p>
          <a:p>
            <a:pPr defTabSz="1219170">
              <a:buClr>
                <a:srgbClr val="000000"/>
              </a:buClr>
              <a:buSzPts val="1200"/>
            </a:pPr>
            <a:r>
              <a:rPr lang="en-US" sz="1600" kern="0" dirty="0">
                <a:solidFill>
                  <a:srgbClr val="000000"/>
                </a:solidFill>
                <a:latin typeface="Calibri"/>
                <a:ea typeface="Calibri"/>
                <a:cs typeface="Calibri"/>
                <a:sym typeface="Calibri"/>
              </a:rPr>
              <a:t>Carl Langdon (UH)</a:t>
            </a:r>
            <a:endParaRPr sz="1867" kern="0" dirty="0">
              <a:solidFill>
                <a:srgbClr val="000000"/>
              </a:solidFill>
              <a:latin typeface="Arial"/>
              <a:cs typeface="Arial"/>
              <a:sym typeface="Arial"/>
            </a:endParaRPr>
          </a:p>
          <a:p>
            <a:pPr defTabSz="1219170">
              <a:buClr>
                <a:srgbClr val="000000"/>
              </a:buClr>
              <a:buSzPts val="1200"/>
            </a:pPr>
            <a:r>
              <a:rPr lang="en-US" sz="1600" kern="0" dirty="0">
                <a:solidFill>
                  <a:srgbClr val="000000"/>
                </a:solidFill>
                <a:latin typeface="Calibri"/>
                <a:ea typeface="Calibri"/>
                <a:cs typeface="Calibri"/>
                <a:sym typeface="Calibri"/>
              </a:rPr>
              <a:t>Cal Frye (CWRU)</a:t>
            </a:r>
            <a:endParaRPr sz="1867" kern="0" dirty="0">
              <a:solidFill>
                <a:srgbClr val="000000"/>
              </a:solidFill>
              <a:latin typeface="Arial"/>
              <a:cs typeface="Arial"/>
              <a:sym typeface="Arial"/>
            </a:endParaRPr>
          </a:p>
          <a:p>
            <a:pPr defTabSz="1219170">
              <a:buClr>
                <a:srgbClr val="000000"/>
              </a:buClr>
              <a:buSzPts val="1200"/>
            </a:pPr>
            <a:r>
              <a:rPr lang="en-US" sz="1600" kern="0" dirty="0">
                <a:solidFill>
                  <a:srgbClr val="000000"/>
                </a:solidFill>
                <a:latin typeface="Calibri"/>
                <a:ea typeface="Calibri"/>
                <a:cs typeface="Calibri"/>
                <a:sym typeface="Calibri"/>
              </a:rPr>
              <a:t>Brian Christian (CWRU)</a:t>
            </a:r>
            <a:endParaRPr sz="1867" kern="0" dirty="0">
              <a:solidFill>
                <a:srgbClr val="000000"/>
              </a:solidFill>
              <a:latin typeface="Arial"/>
              <a:cs typeface="Arial"/>
              <a:sym typeface="Arial"/>
            </a:endParaRPr>
          </a:p>
          <a:p>
            <a:pPr defTabSz="1219170">
              <a:buClr>
                <a:srgbClr val="000000"/>
              </a:buClr>
              <a:buSzPts val="1200"/>
            </a:pPr>
            <a:r>
              <a:rPr lang="en-US" sz="1600" kern="0" dirty="0">
                <a:solidFill>
                  <a:srgbClr val="000000"/>
                </a:solidFill>
                <a:latin typeface="Calibri"/>
                <a:ea typeface="Calibri"/>
                <a:cs typeface="Calibri"/>
                <a:sym typeface="Calibri"/>
              </a:rPr>
              <a:t>Ryan </a:t>
            </a:r>
            <a:r>
              <a:rPr lang="en-US" sz="1600" kern="0" dirty="0" err="1">
                <a:solidFill>
                  <a:srgbClr val="000000"/>
                </a:solidFill>
                <a:latin typeface="Calibri"/>
                <a:ea typeface="Calibri"/>
                <a:cs typeface="Calibri"/>
                <a:sym typeface="Calibri"/>
              </a:rPr>
              <a:t>Jaskolka</a:t>
            </a:r>
            <a:r>
              <a:rPr lang="en-US" sz="1600" kern="0" dirty="0">
                <a:solidFill>
                  <a:srgbClr val="000000"/>
                </a:solidFill>
                <a:latin typeface="Calibri"/>
                <a:ea typeface="Calibri"/>
                <a:cs typeface="Calibri"/>
                <a:sym typeface="Calibri"/>
              </a:rPr>
              <a:t> (UH)</a:t>
            </a:r>
            <a:endParaRPr sz="1867" kern="0" dirty="0">
              <a:solidFill>
                <a:srgbClr val="000000"/>
              </a:solidFill>
              <a:latin typeface="Arial"/>
              <a:cs typeface="Arial"/>
              <a:sym typeface="Arial"/>
            </a:endParaRPr>
          </a:p>
          <a:p>
            <a:pPr defTabSz="1219170">
              <a:buClr>
                <a:srgbClr val="000000"/>
              </a:buClr>
              <a:buSzPts val="1200"/>
            </a:pPr>
            <a:r>
              <a:rPr lang="en-US" sz="1600" kern="0" dirty="0">
                <a:solidFill>
                  <a:srgbClr val="000000"/>
                </a:solidFill>
                <a:latin typeface="Calibri"/>
                <a:ea typeface="Calibri"/>
                <a:cs typeface="Calibri"/>
                <a:sym typeface="Calibri"/>
              </a:rPr>
              <a:t>Craig </a:t>
            </a:r>
            <a:r>
              <a:rPr lang="en-US" sz="1600" kern="0" dirty="0" err="1">
                <a:solidFill>
                  <a:srgbClr val="000000"/>
                </a:solidFill>
                <a:latin typeface="Calibri"/>
                <a:ea typeface="Calibri"/>
                <a:cs typeface="Calibri"/>
                <a:sym typeface="Calibri"/>
              </a:rPr>
              <a:t>Schwabl</a:t>
            </a:r>
            <a:r>
              <a:rPr lang="en-US" sz="1600" kern="0" dirty="0">
                <a:solidFill>
                  <a:srgbClr val="000000"/>
                </a:solidFill>
                <a:latin typeface="Calibri"/>
                <a:ea typeface="Calibri"/>
                <a:cs typeface="Calibri"/>
                <a:sym typeface="Calibri"/>
              </a:rPr>
              <a:t> (UH)</a:t>
            </a:r>
            <a:endParaRPr sz="1867" kern="0" dirty="0">
              <a:solidFill>
                <a:srgbClr val="000000"/>
              </a:solidFill>
              <a:latin typeface="Arial"/>
              <a:cs typeface="Arial"/>
              <a:sym typeface="Arial"/>
            </a:endParaRPr>
          </a:p>
          <a:p>
            <a:pPr defTabSz="1219170">
              <a:buClr>
                <a:srgbClr val="000000"/>
              </a:buClr>
              <a:buSzPts val="1200"/>
            </a:pPr>
            <a:endParaRPr sz="1600" kern="0" dirty="0">
              <a:solidFill>
                <a:srgbClr val="000000"/>
              </a:solidFill>
              <a:latin typeface="Calibri"/>
              <a:ea typeface="Calibri"/>
              <a:cs typeface="Calibri"/>
              <a:sym typeface="Calibri"/>
            </a:endParaRPr>
          </a:p>
        </p:txBody>
      </p:sp>
      <p:sp>
        <p:nvSpPr>
          <p:cNvPr id="856" name="Google Shape;856;p69"/>
          <p:cNvSpPr txBox="1"/>
          <p:nvPr/>
        </p:nvSpPr>
        <p:spPr>
          <a:xfrm>
            <a:off x="728186" y="1600822"/>
            <a:ext cx="3571917" cy="2133928"/>
          </a:xfrm>
          <a:prstGeom prst="rect">
            <a:avLst/>
          </a:prstGeom>
          <a:noFill/>
          <a:ln w="9525" cap="flat" cmpd="sng">
            <a:solidFill>
              <a:srgbClr val="4F81BD"/>
            </a:solidFill>
            <a:prstDash val="solid"/>
            <a:round/>
            <a:headEnd type="none" w="sm" len="sm"/>
            <a:tailEnd type="none" w="sm" len="sm"/>
          </a:ln>
        </p:spPr>
        <p:txBody>
          <a:bodyPr spcFirstLastPara="1" wrap="square" lIns="121900" tIns="60933" rIns="121900" bIns="60933" anchor="t" anchorCtr="0">
            <a:spAutoFit/>
          </a:bodyPr>
          <a:lstStyle/>
          <a:p>
            <a:pPr algn="ctr" defTabSz="1219170">
              <a:buClr>
                <a:srgbClr val="000000"/>
              </a:buClr>
              <a:buSzPts val="1200"/>
            </a:pPr>
            <a:r>
              <a:rPr lang="en-US" sz="1600" u="sng" kern="0" dirty="0">
                <a:solidFill>
                  <a:srgbClr val="000000"/>
                </a:solidFill>
                <a:latin typeface="Calibri"/>
                <a:ea typeface="Calibri"/>
                <a:cs typeface="Calibri"/>
                <a:sym typeface="Calibri"/>
              </a:rPr>
              <a:t>EMERSE Team at University of Michigan</a:t>
            </a:r>
            <a:endParaRPr sz="1600" u="sng" kern="0" dirty="0">
              <a:solidFill>
                <a:srgbClr val="000000"/>
              </a:solidFill>
              <a:latin typeface="Calibri"/>
              <a:ea typeface="Calibri"/>
              <a:cs typeface="Calibri"/>
              <a:sym typeface="Calibri"/>
            </a:endParaRPr>
          </a:p>
          <a:p>
            <a:pPr defTabSz="1219170">
              <a:buClr>
                <a:srgbClr val="000000"/>
              </a:buClr>
              <a:buSzPts val="1200"/>
            </a:pPr>
            <a:endParaRPr sz="1600" kern="0" dirty="0">
              <a:solidFill>
                <a:srgbClr val="000000"/>
              </a:solidFill>
              <a:latin typeface="Calibri"/>
              <a:ea typeface="Calibri"/>
              <a:cs typeface="Calibri"/>
              <a:sym typeface="Calibri"/>
            </a:endParaRPr>
          </a:p>
          <a:p>
            <a:pPr defTabSz="1219170">
              <a:buClr>
                <a:srgbClr val="000000"/>
              </a:buClr>
              <a:buSzPts val="1200"/>
            </a:pPr>
            <a:r>
              <a:rPr lang="en-US" sz="1600" kern="0" dirty="0">
                <a:solidFill>
                  <a:srgbClr val="000000"/>
                </a:solidFill>
                <a:latin typeface="Calibri"/>
                <a:ea typeface="Calibri"/>
                <a:cs typeface="Calibri"/>
                <a:sym typeface="Calibri"/>
              </a:rPr>
              <a:t>David </a:t>
            </a:r>
            <a:r>
              <a:rPr lang="en-US" sz="1600" kern="0" dirty="0" err="1" smtClean="0">
                <a:solidFill>
                  <a:srgbClr val="000000"/>
                </a:solidFill>
                <a:latin typeface="Calibri"/>
                <a:ea typeface="Calibri"/>
                <a:cs typeface="Calibri"/>
                <a:sym typeface="Calibri"/>
              </a:rPr>
              <a:t>Hanauer</a:t>
            </a:r>
            <a:r>
              <a:rPr lang="en-US" sz="1600" kern="0" dirty="0" smtClean="0">
                <a:solidFill>
                  <a:srgbClr val="000000"/>
                </a:solidFill>
                <a:latin typeface="Calibri"/>
                <a:ea typeface="Calibri"/>
                <a:cs typeface="Calibri"/>
                <a:sym typeface="Calibri"/>
              </a:rPr>
              <a:t>, MD, MS</a:t>
            </a:r>
            <a:endParaRPr sz="1867" kern="0" dirty="0">
              <a:solidFill>
                <a:srgbClr val="000000"/>
              </a:solidFill>
              <a:latin typeface="Arial"/>
              <a:cs typeface="Arial"/>
              <a:sym typeface="Arial"/>
            </a:endParaRPr>
          </a:p>
          <a:p>
            <a:pPr defTabSz="1219170">
              <a:buClr>
                <a:srgbClr val="000000"/>
              </a:buClr>
              <a:buSzPts val="1200"/>
            </a:pPr>
            <a:r>
              <a:rPr lang="en-US" sz="1600" kern="0" dirty="0">
                <a:solidFill>
                  <a:srgbClr val="000000"/>
                </a:solidFill>
                <a:latin typeface="Calibri"/>
                <a:ea typeface="Calibri"/>
                <a:cs typeface="Calibri"/>
                <a:sym typeface="Calibri"/>
              </a:rPr>
              <a:t>Kellen </a:t>
            </a:r>
            <a:r>
              <a:rPr lang="en-US" sz="1600" kern="0" dirty="0" smtClean="0">
                <a:solidFill>
                  <a:srgbClr val="000000"/>
                </a:solidFill>
                <a:latin typeface="Calibri"/>
                <a:ea typeface="Calibri"/>
                <a:cs typeface="Calibri"/>
                <a:sym typeface="Calibri"/>
              </a:rPr>
              <a:t>McClain</a:t>
            </a:r>
            <a:endParaRPr sz="1867" kern="0" dirty="0">
              <a:solidFill>
                <a:srgbClr val="000000"/>
              </a:solidFill>
              <a:latin typeface="Arial"/>
              <a:cs typeface="Arial"/>
              <a:sym typeface="Arial"/>
            </a:endParaRPr>
          </a:p>
          <a:p>
            <a:pPr defTabSz="1219170">
              <a:buClr>
                <a:srgbClr val="000000"/>
              </a:buClr>
              <a:buSzPts val="1200"/>
            </a:pPr>
            <a:r>
              <a:rPr lang="en-US" sz="1600" kern="0" dirty="0">
                <a:solidFill>
                  <a:srgbClr val="000000"/>
                </a:solidFill>
                <a:latin typeface="Calibri"/>
                <a:ea typeface="Calibri"/>
                <a:cs typeface="Calibri"/>
                <a:sym typeface="Calibri"/>
              </a:rPr>
              <a:t>Guan </a:t>
            </a:r>
            <a:r>
              <a:rPr lang="en-US" sz="1600" kern="0" dirty="0" smtClean="0">
                <a:solidFill>
                  <a:srgbClr val="000000"/>
                </a:solidFill>
                <a:latin typeface="Calibri"/>
                <a:ea typeface="Calibri"/>
                <a:cs typeface="Calibri"/>
                <a:sym typeface="Calibri"/>
              </a:rPr>
              <a:t>Wang, MS</a:t>
            </a:r>
            <a:endParaRPr sz="1867" kern="0" dirty="0">
              <a:solidFill>
                <a:srgbClr val="000000"/>
              </a:solidFill>
              <a:latin typeface="Arial"/>
              <a:cs typeface="Arial"/>
              <a:sym typeface="Arial"/>
            </a:endParaRPr>
          </a:p>
          <a:p>
            <a:pPr defTabSz="1219170">
              <a:buClr>
                <a:srgbClr val="000000"/>
              </a:buClr>
              <a:buSzPts val="1200"/>
            </a:pPr>
            <a:r>
              <a:rPr lang="en-US" sz="1600" kern="0" dirty="0">
                <a:solidFill>
                  <a:srgbClr val="000000"/>
                </a:solidFill>
                <a:latin typeface="Calibri"/>
                <a:ea typeface="Calibri"/>
                <a:cs typeface="Calibri"/>
                <a:sym typeface="Calibri"/>
              </a:rPr>
              <a:t>Lisa </a:t>
            </a:r>
            <a:r>
              <a:rPr lang="en-US" sz="1600" kern="0" dirty="0" smtClean="0">
                <a:solidFill>
                  <a:srgbClr val="000000"/>
                </a:solidFill>
                <a:latin typeface="Calibri"/>
                <a:ea typeface="Calibri"/>
                <a:cs typeface="Calibri"/>
                <a:sym typeface="Calibri"/>
              </a:rPr>
              <a:t>Ferguson, MS</a:t>
            </a:r>
          </a:p>
          <a:p>
            <a:pPr defTabSz="1219170">
              <a:buClr>
                <a:srgbClr val="000000"/>
              </a:buClr>
              <a:buSzPts val="1200"/>
            </a:pPr>
            <a:r>
              <a:rPr lang="en-US" sz="1600" kern="0" dirty="0" smtClean="0">
                <a:solidFill>
                  <a:srgbClr val="000000"/>
                </a:solidFill>
                <a:latin typeface="Calibri"/>
                <a:cs typeface="Calibri"/>
                <a:sym typeface="Calibri"/>
              </a:rPr>
              <a:t>Kathie </a:t>
            </a:r>
            <a:r>
              <a:rPr lang="en-US" sz="1600" kern="0" dirty="0" err="1" smtClean="0">
                <a:solidFill>
                  <a:srgbClr val="000000"/>
                </a:solidFill>
                <a:latin typeface="Calibri"/>
                <a:cs typeface="Calibri"/>
                <a:sym typeface="Calibri"/>
              </a:rPr>
              <a:t>Karagiannis</a:t>
            </a:r>
            <a:endParaRPr sz="1867" kern="0" dirty="0">
              <a:solidFill>
                <a:srgbClr val="000000"/>
              </a:solidFill>
              <a:latin typeface="Arial"/>
              <a:cs typeface="Arial"/>
              <a:sym typeface="Arial"/>
            </a:endParaRPr>
          </a:p>
          <a:p>
            <a:pPr defTabSz="1219170">
              <a:buClr>
                <a:srgbClr val="000000"/>
              </a:buClr>
              <a:buSzPts val="1200"/>
            </a:pPr>
            <a:endParaRPr sz="1600" kern="0" dirty="0">
              <a:solidFill>
                <a:srgbClr val="000000"/>
              </a:solidFill>
              <a:latin typeface="Calibri"/>
              <a:ea typeface="Calibri"/>
              <a:cs typeface="Calibri"/>
              <a:sym typeface="Calibri"/>
            </a:endParaRPr>
          </a:p>
        </p:txBody>
      </p:sp>
      <p:sp>
        <p:nvSpPr>
          <p:cNvPr id="857" name="Google Shape;857;p69"/>
          <p:cNvSpPr txBox="1"/>
          <p:nvPr/>
        </p:nvSpPr>
        <p:spPr>
          <a:xfrm>
            <a:off x="4776568" y="1121570"/>
            <a:ext cx="2785377" cy="2585269"/>
          </a:xfrm>
          <a:prstGeom prst="rect">
            <a:avLst/>
          </a:prstGeom>
          <a:noFill/>
          <a:ln w="9525" cap="flat" cmpd="sng">
            <a:solidFill>
              <a:srgbClr val="002060"/>
            </a:solidFill>
            <a:prstDash val="solid"/>
            <a:round/>
            <a:headEnd type="none" w="sm" len="sm"/>
            <a:tailEnd type="none" w="sm" len="sm"/>
          </a:ln>
        </p:spPr>
        <p:txBody>
          <a:bodyPr spcFirstLastPara="1" wrap="square" lIns="121900" tIns="60933" rIns="121900" bIns="60933" anchor="t" anchorCtr="0">
            <a:spAutoFit/>
          </a:bodyPr>
          <a:lstStyle/>
          <a:p>
            <a:pPr algn="ctr" defTabSz="1219170">
              <a:buClr>
                <a:srgbClr val="000000"/>
              </a:buClr>
              <a:buSzPts val="1200"/>
            </a:pPr>
            <a:r>
              <a:rPr lang="en-US" sz="1600" u="sng" kern="0" dirty="0">
                <a:solidFill>
                  <a:srgbClr val="000000"/>
                </a:solidFill>
                <a:latin typeface="Calibri"/>
                <a:ea typeface="Calibri"/>
                <a:cs typeface="Calibri"/>
                <a:sym typeface="Calibri"/>
              </a:rPr>
              <a:t>CICB Team</a:t>
            </a:r>
            <a:endParaRPr sz="1867" kern="0" dirty="0">
              <a:solidFill>
                <a:srgbClr val="000000"/>
              </a:solidFill>
              <a:latin typeface="Arial"/>
              <a:cs typeface="Arial"/>
              <a:sym typeface="Arial"/>
            </a:endParaRPr>
          </a:p>
          <a:p>
            <a:pPr defTabSz="1219170">
              <a:buClr>
                <a:srgbClr val="000000"/>
              </a:buClr>
              <a:buSzPts val="1200"/>
            </a:pPr>
            <a:endParaRPr sz="1600" kern="0" dirty="0">
              <a:solidFill>
                <a:srgbClr val="000000"/>
              </a:solidFill>
              <a:latin typeface="Calibri"/>
              <a:ea typeface="Calibri"/>
              <a:cs typeface="Calibri"/>
              <a:sym typeface="Calibri"/>
            </a:endParaRPr>
          </a:p>
          <a:p>
            <a:pPr defTabSz="1219170">
              <a:buClr>
                <a:srgbClr val="000000"/>
              </a:buClr>
              <a:buSzPts val="1200"/>
            </a:pPr>
            <a:r>
              <a:rPr lang="en-US" sz="1600" kern="0" dirty="0" err="1">
                <a:solidFill>
                  <a:srgbClr val="000000"/>
                </a:solidFill>
                <a:latin typeface="Calibri"/>
                <a:ea typeface="Calibri"/>
                <a:cs typeface="Calibri"/>
                <a:sym typeface="Calibri"/>
              </a:rPr>
              <a:t>Sunah</a:t>
            </a:r>
            <a:r>
              <a:rPr lang="en-US" sz="1600" kern="0" dirty="0">
                <a:solidFill>
                  <a:srgbClr val="000000"/>
                </a:solidFill>
                <a:latin typeface="Calibri"/>
                <a:ea typeface="Calibri"/>
                <a:cs typeface="Calibri"/>
                <a:sym typeface="Calibri"/>
              </a:rPr>
              <a:t> </a:t>
            </a:r>
            <a:r>
              <a:rPr lang="en-US" sz="1600" kern="0" dirty="0" smtClean="0">
                <a:solidFill>
                  <a:srgbClr val="000000"/>
                </a:solidFill>
                <a:latin typeface="Calibri"/>
                <a:ea typeface="Calibri"/>
                <a:cs typeface="Calibri"/>
                <a:sym typeface="Calibri"/>
              </a:rPr>
              <a:t>Song, PhD</a:t>
            </a:r>
            <a:endParaRPr sz="1867" kern="0" dirty="0">
              <a:solidFill>
                <a:srgbClr val="000000"/>
              </a:solidFill>
              <a:latin typeface="Arial"/>
              <a:cs typeface="Arial"/>
              <a:sym typeface="Arial"/>
            </a:endParaRPr>
          </a:p>
          <a:p>
            <a:pPr defTabSz="1219170">
              <a:buClr>
                <a:srgbClr val="000000"/>
              </a:buClr>
              <a:buSzPts val="1200"/>
            </a:pPr>
            <a:r>
              <a:rPr lang="en-US" sz="1600" kern="0" dirty="0">
                <a:solidFill>
                  <a:srgbClr val="000000"/>
                </a:solidFill>
                <a:latin typeface="Calibri"/>
                <a:ea typeface="Calibri"/>
                <a:cs typeface="Calibri"/>
                <a:sym typeface="Calibri"/>
              </a:rPr>
              <a:t>Harry </a:t>
            </a:r>
            <a:r>
              <a:rPr lang="en-US" sz="1600" kern="0" dirty="0" err="1" smtClean="0">
                <a:solidFill>
                  <a:srgbClr val="000000"/>
                </a:solidFill>
                <a:latin typeface="Calibri"/>
                <a:ea typeface="Calibri"/>
                <a:cs typeface="Calibri"/>
                <a:sym typeface="Calibri"/>
              </a:rPr>
              <a:t>Menegay</a:t>
            </a:r>
            <a:r>
              <a:rPr lang="en-US" sz="1600" kern="0" dirty="0" smtClean="0">
                <a:solidFill>
                  <a:srgbClr val="000000"/>
                </a:solidFill>
                <a:latin typeface="Calibri"/>
                <a:ea typeface="Calibri"/>
                <a:cs typeface="Calibri"/>
                <a:sym typeface="Calibri"/>
              </a:rPr>
              <a:t>, PhD</a:t>
            </a:r>
            <a:endParaRPr sz="1867" kern="0" dirty="0">
              <a:solidFill>
                <a:srgbClr val="000000"/>
              </a:solidFill>
              <a:latin typeface="Arial"/>
              <a:cs typeface="Arial"/>
              <a:sym typeface="Arial"/>
            </a:endParaRPr>
          </a:p>
          <a:p>
            <a:pPr defTabSz="1219170">
              <a:buClr>
                <a:srgbClr val="000000"/>
              </a:buClr>
              <a:buSzPts val="1200"/>
            </a:pPr>
            <a:r>
              <a:rPr lang="en-US" sz="1600" kern="0" dirty="0">
                <a:solidFill>
                  <a:srgbClr val="000000"/>
                </a:solidFill>
                <a:latin typeface="Calibri"/>
                <a:ea typeface="Calibri"/>
                <a:cs typeface="Calibri"/>
                <a:sym typeface="Calibri"/>
              </a:rPr>
              <a:t>Paola </a:t>
            </a:r>
            <a:r>
              <a:rPr lang="en-US" sz="1600" kern="0" dirty="0" err="1" smtClean="0">
                <a:solidFill>
                  <a:srgbClr val="000000"/>
                </a:solidFill>
                <a:latin typeface="Calibri"/>
                <a:ea typeface="Calibri"/>
                <a:cs typeface="Calibri"/>
                <a:sym typeface="Calibri"/>
              </a:rPr>
              <a:t>Saroufim</a:t>
            </a:r>
            <a:r>
              <a:rPr lang="en-US" sz="1600" kern="0" dirty="0" smtClean="0">
                <a:solidFill>
                  <a:srgbClr val="000000"/>
                </a:solidFill>
                <a:latin typeface="Calibri"/>
                <a:ea typeface="Calibri"/>
                <a:cs typeface="Calibri"/>
                <a:sym typeface="Calibri"/>
              </a:rPr>
              <a:t>, </a:t>
            </a:r>
            <a:r>
              <a:rPr lang="en-US" sz="1600" kern="0" dirty="0" err="1" smtClean="0">
                <a:solidFill>
                  <a:srgbClr val="000000"/>
                </a:solidFill>
                <a:latin typeface="Calibri"/>
                <a:ea typeface="Calibri"/>
                <a:cs typeface="Calibri"/>
                <a:sym typeface="Calibri"/>
              </a:rPr>
              <a:t>PharmD</a:t>
            </a:r>
            <a:r>
              <a:rPr lang="en-US" sz="1600" kern="0" dirty="0" smtClean="0">
                <a:solidFill>
                  <a:srgbClr val="000000"/>
                </a:solidFill>
                <a:latin typeface="Calibri"/>
                <a:ea typeface="Calibri"/>
                <a:cs typeface="Calibri"/>
                <a:sym typeface="Calibri"/>
              </a:rPr>
              <a:t>, MPH</a:t>
            </a:r>
            <a:endParaRPr sz="1867" kern="0" dirty="0">
              <a:solidFill>
                <a:srgbClr val="000000"/>
              </a:solidFill>
              <a:latin typeface="Arial"/>
              <a:cs typeface="Arial"/>
              <a:sym typeface="Arial"/>
            </a:endParaRPr>
          </a:p>
          <a:p>
            <a:pPr defTabSz="1219170">
              <a:buClr>
                <a:srgbClr val="000000"/>
              </a:buClr>
              <a:buSzPts val="1200"/>
            </a:pPr>
            <a:r>
              <a:rPr lang="en-US" sz="1600" kern="0" dirty="0">
                <a:solidFill>
                  <a:srgbClr val="000000"/>
                </a:solidFill>
                <a:latin typeface="Calibri"/>
                <a:ea typeface="Calibri"/>
                <a:cs typeface="Calibri"/>
                <a:sym typeface="Calibri"/>
              </a:rPr>
              <a:t>Devin </a:t>
            </a:r>
            <a:r>
              <a:rPr lang="en-US" sz="1600" kern="0" dirty="0" smtClean="0">
                <a:solidFill>
                  <a:srgbClr val="000000"/>
                </a:solidFill>
                <a:latin typeface="Calibri"/>
                <a:ea typeface="Calibri"/>
                <a:cs typeface="Calibri"/>
                <a:sym typeface="Calibri"/>
              </a:rPr>
              <a:t>Tian, PhD</a:t>
            </a:r>
            <a:endParaRPr sz="1867" kern="0" dirty="0">
              <a:solidFill>
                <a:srgbClr val="000000"/>
              </a:solidFill>
              <a:latin typeface="Arial"/>
              <a:cs typeface="Arial"/>
              <a:sym typeface="Arial"/>
            </a:endParaRPr>
          </a:p>
          <a:p>
            <a:pPr defTabSz="1219170">
              <a:buClr>
                <a:srgbClr val="000000"/>
              </a:buClr>
              <a:buSzPts val="1200"/>
            </a:pPr>
            <a:r>
              <a:rPr lang="en-US" sz="1600" kern="0" dirty="0">
                <a:solidFill>
                  <a:srgbClr val="000000"/>
                </a:solidFill>
                <a:latin typeface="Calibri"/>
                <a:ea typeface="Calibri"/>
                <a:cs typeface="Calibri"/>
                <a:sym typeface="Calibri"/>
              </a:rPr>
              <a:t>Bob </a:t>
            </a:r>
            <a:r>
              <a:rPr lang="en-US" sz="1600" kern="0" dirty="0" err="1" smtClean="0">
                <a:solidFill>
                  <a:srgbClr val="000000"/>
                </a:solidFill>
                <a:latin typeface="Calibri"/>
                <a:ea typeface="Calibri"/>
                <a:cs typeface="Calibri"/>
                <a:sym typeface="Calibri"/>
              </a:rPr>
              <a:t>Lanese</a:t>
            </a:r>
            <a:r>
              <a:rPr lang="en-US" sz="1600" kern="0" dirty="0" smtClean="0">
                <a:solidFill>
                  <a:srgbClr val="000000"/>
                </a:solidFill>
                <a:latin typeface="Calibri"/>
                <a:ea typeface="Calibri"/>
                <a:cs typeface="Calibri"/>
                <a:sym typeface="Calibri"/>
              </a:rPr>
              <a:t>, MS</a:t>
            </a:r>
            <a:endParaRPr sz="1867" kern="0" dirty="0">
              <a:solidFill>
                <a:srgbClr val="000000"/>
              </a:solidFill>
              <a:latin typeface="Arial"/>
              <a:cs typeface="Arial"/>
              <a:sym typeface="Arial"/>
            </a:endParaRPr>
          </a:p>
          <a:p>
            <a:pPr defTabSz="1219170">
              <a:buClr>
                <a:srgbClr val="000000"/>
              </a:buClr>
              <a:buSzPts val="1200"/>
            </a:pPr>
            <a:r>
              <a:rPr lang="en-US" sz="1600" kern="0" dirty="0">
                <a:solidFill>
                  <a:srgbClr val="000000"/>
                </a:solidFill>
                <a:latin typeface="Calibri"/>
                <a:ea typeface="Calibri"/>
                <a:cs typeface="Calibri"/>
                <a:sym typeface="Calibri"/>
              </a:rPr>
              <a:t>Veronica </a:t>
            </a:r>
            <a:r>
              <a:rPr lang="en-US" sz="1600" kern="0" dirty="0" smtClean="0">
                <a:solidFill>
                  <a:srgbClr val="000000"/>
                </a:solidFill>
                <a:latin typeface="Calibri"/>
                <a:ea typeface="Calibri"/>
                <a:cs typeface="Calibri"/>
                <a:sym typeface="Calibri"/>
              </a:rPr>
              <a:t>Sheng, MS candidate</a:t>
            </a:r>
            <a:endParaRPr sz="1867" kern="0" dirty="0">
              <a:solidFill>
                <a:srgbClr val="000000"/>
              </a:solidFill>
              <a:latin typeface="Arial"/>
              <a:cs typeface="Arial"/>
              <a:sym typeface="Arial"/>
            </a:endParaRPr>
          </a:p>
          <a:p>
            <a:pPr defTabSz="1219170">
              <a:buClr>
                <a:srgbClr val="000000"/>
              </a:buClr>
              <a:buSzPts val="1200"/>
            </a:pPr>
            <a:r>
              <a:rPr lang="en-US" sz="1600" kern="0" dirty="0">
                <a:solidFill>
                  <a:srgbClr val="000000"/>
                </a:solidFill>
                <a:latin typeface="Calibri"/>
                <a:ea typeface="Calibri"/>
                <a:cs typeface="Calibri"/>
                <a:sym typeface="Calibri"/>
              </a:rPr>
              <a:t>Beverly </a:t>
            </a:r>
            <a:r>
              <a:rPr lang="en-US" sz="1600" kern="0" dirty="0" err="1" smtClean="0">
                <a:solidFill>
                  <a:srgbClr val="000000"/>
                </a:solidFill>
                <a:latin typeface="Calibri"/>
                <a:ea typeface="Calibri"/>
                <a:cs typeface="Calibri"/>
                <a:sym typeface="Calibri"/>
              </a:rPr>
              <a:t>Kalasky</a:t>
            </a:r>
            <a:endParaRPr sz="1600" kern="0" dirty="0">
              <a:solidFill>
                <a:srgbClr val="000000"/>
              </a:solidFill>
              <a:latin typeface="Calibri"/>
              <a:ea typeface="Calibri"/>
              <a:cs typeface="Calibri"/>
              <a:sym typeface="Calibri"/>
            </a:endParaRPr>
          </a:p>
          <a:p>
            <a:pPr defTabSz="1219170">
              <a:buClr>
                <a:srgbClr val="000000"/>
              </a:buClr>
            </a:pPr>
            <a:endParaRPr sz="1600" kern="0" dirty="0">
              <a:solidFill>
                <a:srgbClr val="000000"/>
              </a:solidFill>
              <a:latin typeface="Calibri"/>
              <a:ea typeface="Calibri"/>
              <a:cs typeface="Calibri"/>
              <a:sym typeface="Calibri"/>
            </a:endParaRPr>
          </a:p>
        </p:txBody>
      </p:sp>
      <p:sp>
        <p:nvSpPr>
          <p:cNvPr id="858" name="Google Shape;858;p69"/>
          <p:cNvSpPr txBox="1"/>
          <p:nvPr/>
        </p:nvSpPr>
        <p:spPr>
          <a:xfrm>
            <a:off x="1164567" y="3858765"/>
            <a:ext cx="2785376" cy="615499"/>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1600" u="sng" kern="0" dirty="0">
                <a:solidFill>
                  <a:srgbClr val="000000"/>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www.project-emerse.org</a:t>
            </a:r>
            <a:endParaRPr sz="1600" kern="0" dirty="0">
              <a:solidFill>
                <a:srgbClr val="000000"/>
              </a:solidFill>
              <a:latin typeface="Calibri"/>
              <a:ea typeface="Calibri"/>
              <a:cs typeface="Calibri"/>
              <a:sym typeface="Calibri"/>
            </a:endParaRPr>
          </a:p>
          <a:p>
            <a:pPr defTabSz="1219170">
              <a:buClr>
                <a:srgbClr val="000000"/>
              </a:buClr>
            </a:pPr>
            <a:endParaRPr sz="1600" kern="0" dirty="0">
              <a:solidFill>
                <a:srgbClr val="000000"/>
              </a:solidFill>
              <a:latin typeface="Calibri"/>
              <a:ea typeface="Calibri"/>
              <a:cs typeface="Calibri"/>
              <a:sym typeface="Calibri"/>
            </a:endParaRPr>
          </a:p>
        </p:txBody>
      </p:sp>
      <p:sp>
        <p:nvSpPr>
          <p:cNvPr id="859" name="Google Shape;859;p69"/>
          <p:cNvSpPr txBox="1"/>
          <p:nvPr/>
        </p:nvSpPr>
        <p:spPr>
          <a:xfrm>
            <a:off x="5179681" y="3635930"/>
            <a:ext cx="1832639" cy="615499"/>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1600" u="sng" kern="0">
                <a:solidFill>
                  <a:srgbClr val="000000"/>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www.icompbio.net</a:t>
            </a:r>
            <a:endParaRPr sz="1600" kern="0">
              <a:solidFill>
                <a:srgbClr val="000000"/>
              </a:solidFill>
              <a:latin typeface="Calibri"/>
              <a:ea typeface="Calibri"/>
              <a:cs typeface="Calibri"/>
              <a:sym typeface="Calibri"/>
            </a:endParaRPr>
          </a:p>
          <a:p>
            <a:pPr defTabSz="1219170">
              <a:buClr>
                <a:srgbClr val="000000"/>
              </a:buClr>
            </a:pPr>
            <a:endParaRPr sz="1600" kern="0">
              <a:solidFill>
                <a:srgbClr val="000000"/>
              </a:solidFill>
              <a:latin typeface="Calibri"/>
              <a:ea typeface="Calibri"/>
              <a:cs typeface="Calibri"/>
              <a:sym typeface="Calibri"/>
            </a:endParaRPr>
          </a:p>
        </p:txBody>
      </p:sp>
      <p:sp>
        <p:nvSpPr>
          <p:cNvPr id="860" name="Google Shape;860;p69"/>
          <p:cNvSpPr txBox="1"/>
          <p:nvPr/>
        </p:nvSpPr>
        <p:spPr>
          <a:xfrm>
            <a:off x="9267595" y="4009455"/>
            <a:ext cx="2096300" cy="861720"/>
          </a:xfrm>
          <a:prstGeom prst="rect">
            <a:avLst/>
          </a:prstGeom>
          <a:noFill/>
          <a:ln>
            <a:noFill/>
          </a:ln>
        </p:spPr>
        <p:txBody>
          <a:bodyPr spcFirstLastPara="1" wrap="square" lIns="121900" tIns="60933" rIns="121900" bIns="60933" anchor="t" anchorCtr="0">
            <a:spAutoFit/>
          </a:bodyPr>
          <a:lstStyle/>
          <a:p>
            <a:pPr algn="ctr" defTabSz="1219170">
              <a:buClr>
                <a:srgbClr val="000000"/>
              </a:buClr>
            </a:pPr>
            <a:r>
              <a:rPr lang="en-US" sz="1600" u="sng" kern="0">
                <a:solidFill>
                  <a:srgbClr val="000000"/>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www.case.edu/utech</a:t>
            </a:r>
            <a:endParaRPr sz="1600" kern="0">
              <a:solidFill>
                <a:srgbClr val="000000"/>
              </a:solidFill>
              <a:latin typeface="Calibri"/>
              <a:ea typeface="Calibri"/>
              <a:cs typeface="Calibri"/>
              <a:sym typeface="Calibri"/>
            </a:endParaRPr>
          </a:p>
          <a:p>
            <a:pPr algn="ctr" defTabSz="1219170">
              <a:buClr>
                <a:srgbClr val="000000"/>
              </a:buClr>
            </a:pPr>
            <a:r>
              <a:rPr lang="en-US" sz="1600" u="sng" kern="0">
                <a:solidFill>
                  <a:srgbClr val="000000"/>
                </a:solidFill>
                <a:latin typeface="Calibri"/>
                <a:ea typeface="Calibri"/>
                <a:cs typeface="Calibri"/>
                <a:sym typeface="Calibri"/>
                <a:hlinkClick r:id="rId6">
                  <a:extLst>
                    <a:ext uri="{A12FA001-AC4F-418D-AE19-62706E023703}">
                      <ahyp:hlinkClr xmlns:ahyp="http://schemas.microsoft.com/office/drawing/2018/hyperlinkcolor" xmlns="" val="tx"/>
                    </a:ext>
                  </a:extLst>
                </a:hlinkClick>
              </a:rPr>
              <a:t>www.uhhospitals.com</a:t>
            </a:r>
            <a:endParaRPr sz="1600" kern="0">
              <a:solidFill>
                <a:srgbClr val="000000"/>
              </a:solidFill>
              <a:latin typeface="Calibri"/>
              <a:ea typeface="Calibri"/>
              <a:cs typeface="Calibri"/>
              <a:sym typeface="Calibri"/>
            </a:endParaRPr>
          </a:p>
          <a:p>
            <a:pPr algn="ctr" defTabSz="1219170">
              <a:buClr>
                <a:srgbClr val="000000"/>
              </a:buClr>
            </a:pPr>
            <a:endParaRPr sz="1600" kern="0">
              <a:solidFill>
                <a:srgbClr val="000000"/>
              </a:solidFill>
              <a:latin typeface="Calibri"/>
              <a:ea typeface="Calibri"/>
              <a:cs typeface="Calibri"/>
              <a:sym typeface="Calibri"/>
            </a:endParaRPr>
          </a:p>
        </p:txBody>
      </p:sp>
      <p:sp>
        <p:nvSpPr>
          <p:cNvPr id="861" name="Google Shape;861;p69"/>
          <p:cNvSpPr txBox="1"/>
          <p:nvPr/>
        </p:nvSpPr>
        <p:spPr>
          <a:xfrm>
            <a:off x="4719932" y="4057217"/>
            <a:ext cx="2891102" cy="2831490"/>
          </a:xfrm>
          <a:prstGeom prst="rect">
            <a:avLst/>
          </a:prstGeom>
          <a:noFill/>
          <a:ln w="9525" cap="flat" cmpd="sng">
            <a:solidFill>
              <a:srgbClr val="002060"/>
            </a:solidFill>
            <a:prstDash val="solid"/>
            <a:round/>
            <a:headEnd type="none" w="sm" len="sm"/>
            <a:tailEnd type="none" w="sm" len="sm"/>
          </a:ln>
        </p:spPr>
        <p:txBody>
          <a:bodyPr spcFirstLastPara="1" wrap="square" lIns="121900" tIns="60933" rIns="121900" bIns="60933" anchor="t" anchorCtr="0">
            <a:spAutoFit/>
          </a:bodyPr>
          <a:lstStyle/>
          <a:p>
            <a:pPr algn="ctr" defTabSz="1219170">
              <a:buClr>
                <a:srgbClr val="000000"/>
              </a:buClr>
              <a:buSzPts val="1200"/>
            </a:pPr>
            <a:r>
              <a:rPr lang="en-US" sz="1600" u="sng" kern="0" dirty="0">
                <a:solidFill>
                  <a:srgbClr val="000000"/>
                </a:solidFill>
                <a:latin typeface="Calibri"/>
                <a:ea typeface="Calibri"/>
                <a:cs typeface="Calibri"/>
                <a:sym typeface="Calibri"/>
              </a:rPr>
              <a:t>CICB Faculty Leadership</a:t>
            </a:r>
            <a:endParaRPr sz="1600" u="sng" kern="0" dirty="0">
              <a:solidFill>
                <a:srgbClr val="000000"/>
              </a:solidFill>
              <a:latin typeface="Calibri"/>
              <a:ea typeface="Calibri"/>
              <a:cs typeface="Calibri"/>
              <a:sym typeface="Calibri"/>
            </a:endParaRPr>
          </a:p>
          <a:p>
            <a:pPr defTabSz="1219170">
              <a:buClr>
                <a:srgbClr val="000000"/>
              </a:buClr>
              <a:buSzPts val="1200"/>
            </a:pPr>
            <a:endParaRPr sz="1600" kern="0" dirty="0">
              <a:solidFill>
                <a:srgbClr val="000000"/>
              </a:solidFill>
              <a:latin typeface="Calibri"/>
              <a:ea typeface="Calibri"/>
              <a:cs typeface="Calibri"/>
              <a:sym typeface="Calibri"/>
            </a:endParaRPr>
          </a:p>
          <a:p>
            <a:pPr defTabSz="1219170">
              <a:buClr>
                <a:srgbClr val="000000"/>
              </a:buClr>
              <a:buSzPts val="1200"/>
            </a:pPr>
            <a:r>
              <a:rPr lang="en-US" sz="1600" kern="0" dirty="0">
                <a:solidFill>
                  <a:srgbClr val="000000"/>
                </a:solidFill>
                <a:latin typeface="Calibri"/>
                <a:ea typeface="Calibri"/>
                <a:cs typeface="Calibri"/>
                <a:sym typeface="Calibri"/>
              </a:rPr>
              <a:t>Jonathan Haines, PhD</a:t>
            </a:r>
            <a:endParaRPr sz="1867" kern="0" dirty="0">
              <a:solidFill>
                <a:srgbClr val="000000"/>
              </a:solidFill>
              <a:latin typeface="Arial"/>
              <a:cs typeface="Arial"/>
              <a:sym typeface="Arial"/>
            </a:endParaRPr>
          </a:p>
          <a:p>
            <a:pPr defTabSz="1219170">
              <a:buClr>
                <a:srgbClr val="000000"/>
              </a:buClr>
              <a:buSzPts val="1200"/>
            </a:pPr>
            <a:r>
              <a:rPr lang="en-US" sz="1600" kern="0" dirty="0">
                <a:solidFill>
                  <a:srgbClr val="000000"/>
                </a:solidFill>
                <a:latin typeface="Calibri"/>
                <a:ea typeface="Calibri"/>
                <a:cs typeface="Calibri"/>
                <a:sym typeface="Calibri"/>
              </a:rPr>
              <a:t>Daniel Simon, MD  (UH)</a:t>
            </a:r>
            <a:endParaRPr sz="1600" kern="0" dirty="0">
              <a:solidFill>
                <a:srgbClr val="000000"/>
              </a:solidFill>
              <a:latin typeface="Calibri"/>
              <a:ea typeface="Calibri"/>
              <a:cs typeface="Calibri"/>
              <a:sym typeface="Calibri"/>
            </a:endParaRPr>
          </a:p>
          <a:p>
            <a:pPr defTabSz="1219170">
              <a:buClr>
                <a:srgbClr val="000000"/>
              </a:buClr>
              <a:buSzPts val="1200"/>
            </a:pPr>
            <a:r>
              <a:rPr lang="en-US" sz="1600" kern="0" dirty="0">
                <a:solidFill>
                  <a:srgbClr val="000000"/>
                </a:solidFill>
                <a:latin typeface="Calibri"/>
                <a:ea typeface="Calibri"/>
                <a:cs typeface="Calibri"/>
                <a:sym typeface="Calibri"/>
              </a:rPr>
              <a:t>Dana Crawford, PhD</a:t>
            </a:r>
            <a:endParaRPr sz="1867" kern="0" dirty="0">
              <a:solidFill>
                <a:srgbClr val="000000"/>
              </a:solidFill>
              <a:latin typeface="Arial"/>
              <a:cs typeface="Arial"/>
              <a:sym typeface="Arial"/>
            </a:endParaRPr>
          </a:p>
          <a:p>
            <a:pPr defTabSz="1219170">
              <a:buClr>
                <a:srgbClr val="000000"/>
              </a:buClr>
              <a:buSzPts val="1200"/>
            </a:pPr>
            <a:r>
              <a:rPr lang="en-US" sz="1600" kern="0" dirty="0">
                <a:solidFill>
                  <a:srgbClr val="000000"/>
                </a:solidFill>
                <a:latin typeface="Calibri"/>
                <a:ea typeface="Calibri"/>
                <a:cs typeface="Calibri"/>
                <a:sym typeface="Calibri"/>
              </a:rPr>
              <a:t>William Bush, PhD</a:t>
            </a:r>
            <a:endParaRPr sz="1867" kern="0" dirty="0">
              <a:solidFill>
                <a:srgbClr val="000000"/>
              </a:solidFill>
              <a:latin typeface="Arial"/>
              <a:cs typeface="Arial"/>
              <a:sym typeface="Arial"/>
            </a:endParaRPr>
          </a:p>
          <a:p>
            <a:pPr defTabSz="1219170">
              <a:buClr>
                <a:srgbClr val="000000"/>
              </a:buClr>
              <a:buSzPts val="1200"/>
            </a:pPr>
            <a:r>
              <a:rPr lang="en-US" sz="1600" kern="0" dirty="0">
                <a:solidFill>
                  <a:srgbClr val="000000"/>
                </a:solidFill>
                <a:latin typeface="Calibri"/>
                <a:ea typeface="Calibri"/>
                <a:cs typeface="Calibri"/>
                <a:sym typeface="Calibri"/>
              </a:rPr>
              <a:t>Satya Sahoo, PhD</a:t>
            </a:r>
            <a:endParaRPr sz="1867" kern="0" dirty="0">
              <a:solidFill>
                <a:srgbClr val="000000"/>
              </a:solidFill>
              <a:latin typeface="Arial"/>
              <a:cs typeface="Arial"/>
              <a:sym typeface="Arial"/>
            </a:endParaRPr>
          </a:p>
          <a:p>
            <a:pPr defTabSz="1219170">
              <a:buClr>
                <a:srgbClr val="000000"/>
              </a:buClr>
              <a:buSzPts val="1200"/>
            </a:pPr>
            <a:r>
              <a:rPr lang="en-US" sz="1600" kern="0" dirty="0">
                <a:solidFill>
                  <a:srgbClr val="000000"/>
                </a:solidFill>
                <a:latin typeface="Calibri"/>
                <a:ea typeface="Calibri"/>
                <a:cs typeface="Calibri"/>
                <a:sym typeface="Calibri"/>
              </a:rPr>
              <a:t>Scott Williams, PhD</a:t>
            </a:r>
          </a:p>
          <a:p>
            <a:pPr defTabSz="1219170">
              <a:buClr>
                <a:srgbClr val="000000"/>
              </a:buClr>
              <a:buSzPts val="1200"/>
            </a:pPr>
            <a:r>
              <a:rPr lang="en-US" sz="1600" kern="0" dirty="0" smtClean="0">
                <a:solidFill>
                  <a:srgbClr val="000000"/>
                </a:solidFill>
                <a:latin typeface="Calibri"/>
                <a:ea typeface="Calibri"/>
                <a:cs typeface="Calibri"/>
                <a:sym typeface="Calibri"/>
              </a:rPr>
              <a:t>Jessica Cooke Bailey, PhD</a:t>
            </a:r>
          </a:p>
          <a:p>
            <a:pPr defTabSz="1219170">
              <a:buClr>
                <a:srgbClr val="000000"/>
              </a:buClr>
              <a:buSzPts val="1200"/>
            </a:pPr>
            <a:r>
              <a:rPr lang="en-US" sz="1600" kern="0" dirty="0" smtClean="0">
                <a:solidFill>
                  <a:srgbClr val="000000"/>
                </a:solidFill>
                <a:latin typeface="Calibri"/>
                <a:ea typeface="Calibri"/>
                <a:cs typeface="Calibri"/>
                <a:sym typeface="Calibri"/>
              </a:rPr>
              <a:t>Ricky Chan, PhD</a:t>
            </a:r>
            <a:endParaRPr lang="en-US" sz="1600" kern="0" dirty="0" smtClean="0">
              <a:solidFill>
                <a:srgbClr val="000000"/>
              </a:solidFill>
              <a:latin typeface="Calibri"/>
              <a:ea typeface="Calibri"/>
              <a:cs typeface="Calibri"/>
              <a:sym typeface="Calibri"/>
            </a:endParaRPr>
          </a:p>
          <a:p>
            <a:pPr defTabSz="1219170">
              <a:buClr>
                <a:srgbClr val="000000"/>
              </a:buClr>
              <a:buSzPts val="1200"/>
            </a:pPr>
            <a:r>
              <a:rPr lang="en-US" sz="1600" kern="0" dirty="0" smtClean="0">
                <a:solidFill>
                  <a:srgbClr val="000000"/>
                </a:solidFill>
                <a:latin typeface="Calibri"/>
                <a:ea typeface="Calibri"/>
                <a:cs typeface="Calibri"/>
                <a:sym typeface="Calibri"/>
              </a:rPr>
              <a:t>Jill </a:t>
            </a:r>
            <a:r>
              <a:rPr lang="en-US" sz="1600" kern="0" dirty="0" err="1">
                <a:solidFill>
                  <a:srgbClr val="000000"/>
                </a:solidFill>
                <a:latin typeface="Calibri"/>
                <a:ea typeface="Calibri"/>
                <a:cs typeface="Calibri"/>
                <a:sym typeface="Calibri"/>
              </a:rPr>
              <a:t>Barnholtz</a:t>
            </a:r>
            <a:r>
              <a:rPr lang="en-US" sz="1600" kern="0" dirty="0">
                <a:solidFill>
                  <a:srgbClr val="000000"/>
                </a:solidFill>
                <a:latin typeface="Calibri"/>
                <a:ea typeface="Calibri"/>
                <a:cs typeface="Calibri"/>
                <a:sym typeface="Calibri"/>
              </a:rPr>
              <a:t>-Sloan, </a:t>
            </a:r>
            <a:r>
              <a:rPr lang="en-US" sz="1600" kern="0" dirty="0" smtClean="0">
                <a:solidFill>
                  <a:srgbClr val="000000"/>
                </a:solidFill>
                <a:latin typeface="Calibri"/>
                <a:ea typeface="Calibri"/>
                <a:cs typeface="Calibri"/>
                <a:sym typeface="Calibri"/>
              </a:rPr>
              <a:t>PhD (5/21)</a:t>
            </a:r>
            <a:endParaRPr sz="1600" kern="0" dirty="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Shape 865"/>
        <p:cNvGrpSpPr/>
        <p:nvPr/>
      </p:nvGrpSpPr>
      <p:grpSpPr>
        <a:xfrm>
          <a:off x="0" y="0"/>
          <a:ext cx="0" cy="0"/>
          <a:chOff x="0" y="0"/>
          <a:chExt cx="0" cy="0"/>
        </a:xfrm>
      </p:grpSpPr>
      <p:sp>
        <p:nvSpPr>
          <p:cNvPr id="866" name="Google Shape;866;p70"/>
          <p:cNvSpPr txBox="1">
            <a:spLocks noGrp="1"/>
          </p:cNvSpPr>
          <p:nvPr>
            <p:ph type="body" idx="1"/>
          </p:nvPr>
        </p:nvSpPr>
        <p:spPr>
          <a:xfrm>
            <a:off x="2618211" y="1679147"/>
            <a:ext cx="6955580" cy="1482811"/>
          </a:xfrm>
          <a:prstGeom prst="rect">
            <a:avLst/>
          </a:prstGeom>
          <a:noFill/>
          <a:ln>
            <a:noFill/>
          </a:ln>
        </p:spPr>
        <p:txBody>
          <a:bodyPr spcFirstLastPara="1" wrap="square" lIns="0" tIns="0" rIns="0" bIns="0" anchor="t" anchorCtr="0">
            <a:noAutofit/>
          </a:bodyPr>
          <a:lstStyle/>
          <a:p>
            <a:pPr marL="0" indent="0">
              <a:spcBef>
                <a:spcPts val="0"/>
              </a:spcBef>
            </a:pPr>
            <a:r>
              <a:rPr lang="en-US" dirty="0"/>
              <a:t>Thank you and Questions!</a:t>
            </a:r>
            <a:endParaRPr dirty="0"/>
          </a:p>
          <a:p>
            <a:pPr marL="0" lvl="1" indent="0"/>
            <a:r>
              <a:rPr lang="en-US" dirty="0"/>
              <a:t>Email me at: mark.beno@cwru.edu</a:t>
            </a:r>
            <a:endParaRPr dirty="0"/>
          </a:p>
        </p:txBody>
      </p:sp>
      <p:pic>
        <p:nvPicPr>
          <p:cNvPr id="2" name="Picture 1">
            <a:extLst>
              <a:ext uri="{FF2B5EF4-FFF2-40B4-BE49-F238E27FC236}">
                <a16:creationId xmlns:a16="http://schemas.microsoft.com/office/drawing/2014/main" id="{E6F18FC3-E380-F02B-5591-C12F18FF4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6983" y="5808448"/>
            <a:ext cx="2145117" cy="931961"/>
          </a:xfrm>
          <a:prstGeom prst="rect">
            <a:avLst/>
          </a:prstGeom>
        </p:spPr>
      </p:pic>
      <p:pic>
        <p:nvPicPr>
          <p:cNvPr id="3" name="Picture 2" descr="http://democracycollaborative.org/sites/clone.community-wealth.org/files/8508UH_CORP_2CP_V3.jpg">
            <a:extLst>
              <a:ext uri="{FF2B5EF4-FFF2-40B4-BE49-F238E27FC236}">
                <a16:creationId xmlns:a16="http://schemas.microsoft.com/office/drawing/2014/main" id="{B5F67ED0-12B4-A440-FB8E-89BB91FEB9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250" y="5740963"/>
            <a:ext cx="956313" cy="10669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s://media.licdn.com/mpr/mpr/shrink_200_200/p/6/000/2cb/202/20f6698.png">
            <a:extLst>
              <a:ext uri="{FF2B5EF4-FFF2-40B4-BE49-F238E27FC236}">
                <a16:creationId xmlns:a16="http://schemas.microsoft.com/office/drawing/2014/main" id="{A15EE927-92AD-C8A7-6533-9B18EBA3B5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3250" y="5692998"/>
            <a:ext cx="1162862" cy="1162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JPA Master PowerPoint">
  <a:themeElements>
    <a:clrScheme name="Custom 14">
      <a:dk1>
        <a:srgbClr val="000000"/>
      </a:dk1>
      <a:lt1>
        <a:srgbClr val="FFFFFF"/>
      </a:lt1>
      <a:dk2>
        <a:srgbClr val="404040"/>
      </a:dk2>
      <a:lt2>
        <a:srgbClr val="E1E1E1"/>
      </a:lt2>
      <a:accent1>
        <a:srgbClr val="CB333B"/>
      </a:accent1>
      <a:accent2>
        <a:srgbClr val="A2AAAD"/>
      </a:accent2>
      <a:accent3>
        <a:srgbClr val="000000"/>
      </a:accent3>
      <a:accent4>
        <a:srgbClr val="F2A900"/>
      </a:accent4>
      <a:accent5>
        <a:srgbClr val="440099"/>
      </a:accent5>
      <a:accent6>
        <a:srgbClr val="872651"/>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UH Powerpoint - 16x9">
  <a:themeElements>
    <a:clrScheme name="Color Palette with UH Colors">
      <a:dk1>
        <a:sysClr val="windowText" lastClr="000000"/>
      </a:dk1>
      <a:lt1>
        <a:sysClr val="window" lastClr="FFFFFF"/>
      </a:lt1>
      <a:dk2>
        <a:srgbClr val="D12232"/>
      </a:dk2>
      <a:lt2>
        <a:srgbClr val="E8DBC6"/>
      </a:lt2>
      <a:accent1>
        <a:srgbClr val="EEA420"/>
      </a:accent1>
      <a:accent2>
        <a:srgbClr val="0C377B"/>
      </a:accent2>
      <a:accent3>
        <a:srgbClr val="A11E2A"/>
      </a:accent3>
      <a:accent4>
        <a:srgbClr val="27BF00"/>
      </a:accent4>
      <a:accent5>
        <a:srgbClr val="FF65AC"/>
      </a:accent5>
      <a:accent6>
        <a:srgbClr val="FF740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82CF545A-92CA-4AB5-8F08-F08823C1BB7F}" vid="{BF38024C-7EB1-49C5-8782-F032652D87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17052</TotalTime>
  <Words>4278</Words>
  <Application>Microsoft Office PowerPoint</Application>
  <PresentationFormat>Widescreen</PresentationFormat>
  <Paragraphs>647</Paragraphs>
  <Slides>93</Slides>
  <Notes>62</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93</vt:i4>
      </vt:variant>
    </vt:vector>
  </HeadingPairs>
  <TitlesOfParts>
    <vt:vector size="110" baseType="lpstr">
      <vt:lpstr>ＭＳ Ｐゴシック</vt:lpstr>
      <vt:lpstr>ＭＳ Ｐゴシック</vt:lpstr>
      <vt:lpstr>Arial</vt:lpstr>
      <vt:lpstr>ArialMT</vt:lpstr>
      <vt:lpstr>Calibri</vt:lpstr>
      <vt:lpstr>Calibri Light</vt:lpstr>
      <vt:lpstr>Calibri,sans-serif</vt:lpstr>
      <vt:lpstr>Century Gothic</vt:lpstr>
      <vt:lpstr>League Gothic</vt:lpstr>
      <vt:lpstr>Noto Sans Symbols</vt:lpstr>
      <vt:lpstr>Roboto</vt:lpstr>
      <vt:lpstr>Times New Roman</vt:lpstr>
      <vt:lpstr>1_Office Theme</vt:lpstr>
      <vt:lpstr>Office Theme</vt:lpstr>
      <vt:lpstr>2_Office Theme</vt:lpstr>
      <vt:lpstr>JPA Master PowerPoint</vt:lpstr>
      <vt:lpstr>UH Powerpoint - 16x9</vt:lpstr>
      <vt:lpstr>PowerPoint Presentation</vt:lpstr>
      <vt:lpstr>PowerPoint Presentation</vt:lpstr>
      <vt:lpstr>PowerPoint Presentation</vt:lpstr>
      <vt:lpstr>The Open-Source EMERSE (Electronic Medical Record Search Engine) Tool</vt:lpstr>
      <vt:lpstr>The Open-Source EMERSE (Electronic Medical Record Search Engine) Tool</vt:lpstr>
      <vt:lpstr>Cleveland Institute for Computational Biology</vt:lpstr>
      <vt:lpstr>PowerPoint Presentation</vt:lpstr>
      <vt:lpstr>PowerPoint Presentation</vt:lpstr>
      <vt:lpstr>CICB EMERSE Implementation Timeline and Experience To Date</vt:lpstr>
      <vt:lpstr>EMERSE Architecture – Deployment View</vt:lpstr>
      <vt:lpstr>Apache Solr – the open-source software under the hood</vt:lpstr>
      <vt:lpstr>EMERSE Architecture – Process View</vt:lpstr>
      <vt:lpstr>University Hospitals EMERSE Implementation</vt:lpstr>
      <vt:lpstr>EMERSE Demonstration Simulation – Why?</vt:lpstr>
      <vt:lpstr>Accessed via Chrome Browser</vt:lpstr>
      <vt:lpstr>EMERSE – Attestation Screen</vt:lpstr>
      <vt:lpstr>EMERSE – Main Interface</vt:lpstr>
      <vt:lpstr>EMERSE – Main Interface</vt:lpstr>
      <vt:lpstr>EMERSE – Filters</vt:lpstr>
      <vt:lpstr>EMERSE – Main Interface</vt:lpstr>
      <vt:lpstr>EMERSE – Simple search</vt:lpstr>
      <vt:lpstr>EMERSE – Simple Search</vt:lpstr>
      <vt:lpstr>EMERSE – Simple Search</vt:lpstr>
      <vt:lpstr>EMERSE – Adding synonyms</vt:lpstr>
      <vt:lpstr>Adding synonyms – previous version of EMERSE</vt:lpstr>
      <vt:lpstr>Adding synonyms – upgraded version of EMERSE</vt:lpstr>
      <vt:lpstr>EMERSE – Adding synonyms</vt:lpstr>
      <vt:lpstr>EMERSE – Adding synonyms to search</vt:lpstr>
      <vt:lpstr>EMERSE – Synonyms discussion</vt:lpstr>
      <vt:lpstr>EMERSE – Synonyms for common phrases</vt:lpstr>
      <vt:lpstr>Synonyms that allow rapid discovery of Social Determinants of Health in Notes</vt:lpstr>
      <vt:lpstr>Synonyms that reflect injuries that are discussed in notes</vt:lpstr>
      <vt:lpstr>Searching with synonyms contained with the same note</vt:lpstr>
      <vt:lpstr>EMERSE – Searching for any blue AND any yellow within the same note</vt:lpstr>
      <vt:lpstr>EMERSE – Moving discovered cohort to a temporary list</vt:lpstr>
      <vt:lpstr>EMERSE – Selecting highlight documents numeric view</vt:lpstr>
      <vt:lpstr>EMERSE – Switching to mosaic view for highlighting</vt:lpstr>
      <vt:lpstr>EMERSE – Temporary list demographics</vt:lpstr>
      <vt:lpstr>EMERSE – Saving patients to a permanent list</vt:lpstr>
      <vt:lpstr>EMERSE – Saving patients to a permanent list</vt:lpstr>
      <vt:lpstr>EMERSE – Tagging, annotating, and exporting patient lists</vt:lpstr>
      <vt:lpstr>EMERSE – Term collections</vt:lpstr>
      <vt:lpstr>EMERSE – Term collections</vt:lpstr>
      <vt:lpstr>EMERSE – Sharing Terms Across Sites</vt:lpstr>
      <vt:lpstr>EMERSE – Finding patients w/o coded T1D diagnosis</vt:lpstr>
      <vt:lpstr>EMERSE – Finding patients w/o coded T1D diagnosis</vt:lpstr>
      <vt:lpstr>EMERSE – Finding patients w/o coded T1D diagnosis</vt:lpstr>
      <vt:lpstr>EMERSE – Finding patients w/o coded T1D diagnosis</vt:lpstr>
      <vt:lpstr>EMERSE – Searching within a patient list</vt:lpstr>
      <vt:lpstr>EMERSE – Searching within a patient list</vt:lpstr>
      <vt:lpstr>EMERSE – Searching within a patient list</vt:lpstr>
      <vt:lpstr>EMERSE – Searching all patients for Dx and Rx classes</vt:lpstr>
      <vt:lpstr>EMERSE – Searching within a patient list</vt:lpstr>
      <vt:lpstr>EMERSE – Searching within a patient list</vt:lpstr>
      <vt:lpstr>PowerPoint Presentation</vt:lpstr>
      <vt:lpstr>PowerPoint Presentation</vt:lpstr>
      <vt:lpstr>EMERSE – Searching with wild cards</vt:lpstr>
      <vt:lpstr>EMERSE – Temporal searching</vt:lpstr>
      <vt:lpstr>EMERSE – Temporal searching</vt:lpstr>
      <vt:lpstr>EMERSE – Enhancing notes content</vt:lpstr>
      <vt:lpstr>EMERSE – Advanced Searches</vt:lpstr>
      <vt:lpstr>EMERSE – Proximity Search</vt:lpstr>
      <vt:lpstr>EMERSE – Excluding terms from a search</vt:lpstr>
      <vt:lpstr>EMERSE – Excluding terms from a 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Center to Improve Clinical Diagnosis</vt:lpstr>
      <vt:lpstr>PowerPoint Presentation</vt:lpstr>
      <vt:lpstr>PowerPoint Presentation</vt:lpstr>
      <vt:lpstr>EMERSE – Power BI Dashboard – Patient Demographics</vt:lpstr>
      <vt:lpstr>EMERSE – Power BI Dashboard – Accounts Provisioned to Date</vt:lpstr>
      <vt:lpstr>EMERSE – Power BI Dashboard – Unique Sessions to Date</vt:lpstr>
      <vt:lpstr>EMERSE – Power BI Dashboard – Sessions by User</vt:lpstr>
      <vt:lpstr>EMERSE – Power BI Dashboard – Sessions Details</vt:lpstr>
      <vt:lpstr>PowerPoint Presentation</vt:lpstr>
      <vt:lpstr>PowerPoint Presentation</vt:lpstr>
      <vt:lpstr>Synonyms that allow rapid discovery of Social Determinants of Health in notes</vt:lpstr>
      <vt:lpstr>Synonyms that allow rapid discovery of Social Determinants of Health in notes</vt:lpstr>
      <vt:lpstr>PowerPoint Presentation</vt:lpstr>
      <vt:lpstr>EMERSE and CICB Teams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Bush</dc:creator>
  <cp:lastModifiedBy>Mark Beno</cp:lastModifiedBy>
  <cp:revision>480</cp:revision>
  <cp:lastPrinted>2022-05-16T17:51:33Z</cp:lastPrinted>
  <dcterms:created xsi:type="dcterms:W3CDTF">2018-05-15T13:46:58Z</dcterms:created>
  <dcterms:modified xsi:type="dcterms:W3CDTF">2022-10-11T16:14:25Z</dcterms:modified>
</cp:coreProperties>
</file>