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320" r:id="rId2"/>
    <p:sldId id="256" r:id="rId3"/>
    <p:sldId id="347" r:id="rId4"/>
    <p:sldId id="366" r:id="rId5"/>
    <p:sldId id="367" r:id="rId6"/>
    <p:sldId id="374" r:id="rId7"/>
    <p:sldId id="295" r:id="rId8"/>
    <p:sldId id="375" r:id="rId9"/>
    <p:sldId id="376" r:id="rId10"/>
    <p:sldId id="379" r:id="rId11"/>
    <p:sldId id="378" r:id="rId12"/>
    <p:sldId id="360" r:id="rId13"/>
    <p:sldId id="382" r:id="rId14"/>
    <p:sldId id="377" r:id="rId15"/>
    <p:sldId id="289" r:id="rId16"/>
    <p:sldId id="381" r:id="rId17"/>
    <p:sldId id="290" r:id="rId18"/>
    <p:sldId id="293" r:id="rId19"/>
    <p:sldId id="362" r:id="rId20"/>
    <p:sldId id="380" r:id="rId21"/>
    <p:sldId id="311" r:id="rId22"/>
    <p:sldId id="309" r:id="rId23"/>
    <p:sldId id="310" r:id="rId24"/>
    <p:sldId id="383" r:id="rId25"/>
    <p:sldId id="384" r:id="rId26"/>
    <p:sldId id="371" r:id="rId27"/>
    <p:sldId id="303" r:id="rId28"/>
    <p:sldId id="304" r:id="rId29"/>
    <p:sldId id="372" r:id="rId30"/>
    <p:sldId id="363" r:id="rId31"/>
    <p:sldId id="306" r:id="rId32"/>
    <p:sldId id="350" r:id="rId33"/>
    <p:sldId id="368" r:id="rId34"/>
    <p:sldId id="305" r:id="rId3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7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C5B9"/>
    <a:srgbClr val="CBBBA0"/>
    <a:srgbClr val="333333"/>
    <a:srgbClr val="B6DEE9"/>
    <a:srgbClr val="009DDD"/>
    <a:srgbClr val="FF2BF0"/>
    <a:srgbClr val="D3002A"/>
    <a:srgbClr val="C70E1E"/>
    <a:srgbClr val="FF002A"/>
    <a:srgbClr val="F0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9"/>
    <p:restoredTop sz="94694"/>
  </p:normalViewPr>
  <p:slideViewPr>
    <p:cSldViewPr snapToGrid="0" snapToObjects="1" showGuides="1">
      <p:cViewPr varScale="1">
        <p:scale>
          <a:sx n="161" d="100"/>
          <a:sy n="161" d="100"/>
        </p:scale>
        <p:origin x="472" y="200"/>
      </p:cViewPr>
      <p:guideLst>
        <p:guide orient="horz" pos="1620"/>
        <p:guide pos="287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2BDF05-7FDC-F649-ACC5-0A75F6626DD8}" type="datetimeFigureOut">
              <a:rPr lang="en-US" smtClean="0"/>
              <a:t>5/25/22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F6ED0-2830-7F4B-A19A-9F9C7B1A71A6}" type="slidenum">
              <a:rPr lang="en-US" smtClean="0"/>
              <a:t>‹#›</a:t>
            </a:fld>
            <a:endParaRPr lang="en-US"/>
          </a:p>
        </p:txBody>
      </p:sp>
    </p:spTree>
    <p:extLst>
      <p:ext uri="{BB962C8B-B14F-4D97-AF65-F5344CB8AC3E}">
        <p14:creationId xmlns:p14="http://schemas.microsoft.com/office/powerpoint/2010/main" val="559819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8</a:t>
            </a:fld>
            <a:endParaRPr lang="en-US"/>
          </a:p>
        </p:txBody>
      </p:sp>
    </p:spTree>
    <p:extLst>
      <p:ext uri="{BB962C8B-B14F-4D97-AF65-F5344CB8AC3E}">
        <p14:creationId xmlns:p14="http://schemas.microsoft.com/office/powerpoint/2010/main" val="144298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14</a:t>
            </a:fld>
            <a:endParaRPr lang="en-US"/>
          </a:p>
        </p:txBody>
      </p:sp>
    </p:spTree>
    <p:extLst>
      <p:ext uri="{BB962C8B-B14F-4D97-AF65-F5344CB8AC3E}">
        <p14:creationId xmlns:p14="http://schemas.microsoft.com/office/powerpoint/2010/main" val="3020092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DA4F4F3-2811-A14E-9658-4A648D1D0297}" type="datetimeFigureOut">
              <a:rPr lang="en-US" smtClean="0"/>
              <a:pPr/>
              <a:t>5/25/22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5/25/22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5/25/22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5/25/22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A4F4F3-2811-A14E-9658-4A648D1D0297}" type="datetimeFigureOut">
              <a:rPr lang="en-US" smtClean="0"/>
              <a:pPr/>
              <a:t>5/25/22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A4F4F3-2811-A14E-9658-4A648D1D0297}" type="datetimeFigureOut">
              <a:rPr lang="en-US" smtClean="0"/>
              <a:pPr/>
              <a:t>5/25/22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A4F4F3-2811-A14E-9658-4A648D1D0297}" type="datetimeFigureOut">
              <a:rPr lang="en-US" smtClean="0"/>
              <a:pPr/>
              <a:t>5/25/22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A4F4F3-2811-A14E-9658-4A648D1D0297}" type="datetimeFigureOut">
              <a:rPr lang="en-US" smtClean="0"/>
              <a:pPr/>
              <a:t>5/25/22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A4F4F3-2811-A14E-9658-4A648D1D0297}" type="datetimeFigureOut">
              <a:rPr lang="en-US" smtClean="0"/>
              <a:pPr/>
              <a:t>5/25/22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5/25/22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5/25/22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DA4F4F3-2811-A14E-9658-4A648D1D0297}" type="datetimeFigureOut">
              <a:rPr lang="en-US" smtClean="0"/>
              <a:pPr/>
              <a:t>5/25/22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4B45622-6D98-DB4E-BA16-16B3EB3956D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hanauer@umich.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hyperlink" Target="https://vimeo.com/677482835" TargetMode="External"/><Relationship Id="rId5" Type="http://schemas.openxmlformats.org/officeDocument/2006/relationships/image" Target="../media/image1.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chi.uc.edu/research"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escholarship.org/uc/item/44p23878"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C73AC5F5-D189-2E42-9379-B5034A134B57}"/>
              </a:ext>
            </a:extLst>
          </p:cNvPr>
          <p:cNvSpPr txBox="1">
            <a:spLocks/>
          </p:cNvSpPr>
          <p:nvPr/>
        </p:nvSpPr>
        <p:spPr>
          <a:xfrm>
            <a:off x="256486" y="3410411"/>
            <a:ext cx="4454662" cy="139040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200" dirty="0">
                <a:solidFill>
                  <a:schemeClr val="tx1"/>
                </a:solidFill>
                <a:latin typeface="Arial"/>
                <a:cs typeface="Arial"/>
              </a:rPr>
              <a:t>David Hanauer, MD, MS</a:t>
            </a:r>
          </a:p>
          <a:p>
            <a:pPr algn="l"/>
            <a:r>
              <a:rPr lang="en-US" sz="2200" dirty="0">
                <a:solidFill>
                  <a:schemeClr val="tx1"/>
                </a:solidFill>
                <a:latin typeface="Arial"/>
                <a:cs typeface="Arial"/>
              </a:rPr>
              <a:t>Dept of Learning Health Sciences</a:t>
            </a:r>
          </a:p>
          <a:p>
            <a:pPr algn="l"/>
            <a:r>
              <a:rPr lang="en-US" sz="2200" dirty="0">
                <a:solidFill>
                  <a:schemeClr val="tx1"/>
                </a:solidFill>
                <a:latin typeface="Arial"/>
                <a:cs typeface="Arial"/>
              </a:rPr>
              <a:t>University of Michigan</a:t>
            </a:r>
          </a:p>
          <a:p>
            <a:pPr algn="l"/>
            <a:r>
              <a:rPr lang="en-US" sz="2200" dirty="0">
                <a:solidFill>
                  <a:schemeClr val="tx1"/>
                </a:solidFill>
                <a:latin typeface="Arial"/>
                <a:cs typeface="Arial"/>
                <a:hlinkClick r:id="rId2"/>
              </a:rPr>
              <a:t>hanauer@umich.edu</a:t>
            </a:r>
            <a:endParaRPr lang="en-US" sz="2200" dirty="0">
              <a:solidFill>
                <a:schemeClr val="tx1"/>
              </a:solidFill>
              <a:latin typeface="Arial"/>
              <a:cs typeface="Arial"/>
            </a:endParaRPr>
          </a:p>
        </p:txBody>
      </p:sp>
      <p:pic>
        <p:nvPicPr>
          <p:cNvPr id="11" name="Picture 10" descr="transparent background.png">
            <a:extLst>
              <a:ext uri="{FF2B5EF4-FFF2-40B4-BE49-F238E27FC236}">
                <a16:creationId xmlns:a16="http://schemas.microsoft.com/office/drawing/2014/main" id="{C0EEEE30-E9E7-F847-92E4-F5BE0186ADD8}"/>
              </a:ext>
            </a:extLst>
          </p:cNvPr>
          <p:cNvPicPr>
            <a:picLocks noChangeAspect="1"/>
          </p:cNvPicPr>
          <p:nvPr/>
        </p:nvPicPr>
        <p:blipFill>
          <a:blip r:embed="rId3"/>
          <a:stretch>
            <a:fillRect/>
          </a:stretch>
        </p:blipFill>
        <p:spPr>
          <a:xfrm>
            <a:off x="2443225" y="2216254"/>
            <a:ext cx="4095152" cy="1124745"/>
          </a:xfrm>
          <a:prstGeom prst="rect">
            <a:avLst/>
          </a:prstGeom>
        </p:spPr>
      </p:pic>
      <p:sp>
        <p:nvSpPr>
          <p:cNvPr id="12" name="Rectangle 11">
            <a:extLst>
              <a:ext uri="{FF2B5EF4-FFF2-40B4-BE49-F238E27FC236}">
                <a16:creationId xmlns:a16="http://schemas.microsoft.com/office/drawing/2014/main" id="{8534E7BA-CFC6-284E-BFEB-77B3091E2E80}"/>
              </a:ext>
            </a:extLst>
          </p:cNvPr>
          <p:cNvSpPr/>
          <p:nvPr/>
        </p:nvSpPr>
        <p:spPr>
          <a:xfrm>
            <a:off x="5053612" y="3528721"/>
            <a:ext cx="4067139" cy="1446550"/>
          </a:xfrm>
          <a:prstGeom prst="rect">
            <a:avLst/>
          </a:prstGeom>
        </p:spPr>
        <p:txBody>
          <a:bodyPr wrap="none">
            <a:spAutoFit/>
          </a:bodyPr>
          <a:lstStyle/>
          <a:p>
            <a:r>
              <a:rPr lang="en-US" sz="2200" dirty="0">
                <a:latin typeface="Arial"/>
                <a:cs typeface="Arial"/>
              </a:rPr>
              <a:t>Twitter:		@</a:t>
            </a:r>
            <a:r>
              <a:rPr lang="en-US" sz="2200" dirty="0" err="1">
                <a:latin typeface="Arial"/>
                <a:cs typeface="Arial"/>
              </a:rPr>
              <a:t>informaticsGeek</a:t>
            </a:r>
            <a:endParaRPr lang="en-US" sz="2200" dirty="0">
              <a:latin typeface="Arial"/>
              <a:cs typeface="Arial"/>
            </a:endParaRPr>
          </a:p>
          <a:p>
            <a:r>
              <a:rPr lang="en-US" sz="2200" dirty="0">
                <a:latin typeface="Arial"/>
                <a:cs typeface="Arial"/>
              </a:rPr>
              <a:t>			@</a:t>
            </a:r>
            <a:r>
              <a:rPr lang="en-US" sz="2200" dirty="0" err="1">
                <a:latin typeface="Arial"/>
                <a:cs typeface="Arial"/>
              </a:rPr>
              <a:t>projectEMERSE</a:t>
            </a:r>
            <a:endParaRPr lang="en-US" sz="2200" dirty="0">
              <a:latin typeface="Arial"/>
              <a:cs typeface="Arial"/>
            </a:endParaRPr>
          </a:p>
          <a:p>
            <a:r>
              <a:rPr lang="en-US" sz="2200" dirty="0">
                <a:latin typeface="Arial"/>
                <a:cs typeface="Arial"/>
              </a:rPr>
              <a:t>Web:		project-</a:t>
            </a:r>
            <a:r>
              <a:rPr lang="en-US" sz="2200" dirty="0" err="1">
                <a:latin typeface="Arial"/>
                <a:cs typeface="Arial"/>
              </a:rPr>
              <a:t>emerse.org</a:t>
            </a:r>
            <a:endParaRPr lang="en-US" sz="2200" dirty="0">
              <a:latin typeface="Arial"/>
              <a:cs typeface="Arial"/>
            </a:endParaRPr>
          </a:p>
          <a:p>
            <a:r>
              <a:rPr lang="en-US" sz="2200" dirty="0">
                <a:latin typeface="Arial"/>
                <a:cs typeface="Arial"/>
              </a:rPr>
              <a:t>			</a:t>
            </a:r>
          </a:p>
        </p:txBody>
      </p:sp>
      <p:sp>
        <p:nvSpPr>
          <p:cNvPr id="13" name="Rectangle 12">
            <a:extLst>
              <a:ext uri="{FF2B5EF4-FFF2-40B4-BE49-F238E27FC236}">
                <a16:creationId xmlns:a16="http://schemas.microsoft.com/office/drawing/2014/main" id="{E1BBCE10-3C4E-8D42-AA97-3DA4ECC6EE0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4" name="TextBox 13">
            <a:extLst>
              <a:ext uri="{FF2B5EF4-FFF2-40B4-BE49-F238E27FC236}">
                <a16:creationId xmlns:a16="http://schemas.microsoft.com/office/drawing/2014/main" id="{8627E8E2-AD90-FD41-8B94-1FC8B5034170}"/>
              </a:ext>
            </a:extLst>
          </p:cNvPr>
          <p:cNvSpPr txBox="1"/>
          <p:nvPr/>
        </p:nvSpPr>
        <p:spPr>
          <a:xfrm>
            <a:off x="0" y="229785"/>
            <a:ext cx="8981603" cy="1384995"/>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Using the self-service EMERSE tool to search for terms embedded in the clinical notes – now expanded for use by Internal Medicine</a:t>
            </a:r>
          </a:p>
        </p:txBody>
      </p:sp>
      <p:sp>
        <p:nvSpPr>
          <p:cNvPr id="2" name="TextBox 1">
            <a:extLst>
              <a:ext uri="{FF2B5EF4-FFF2-40B4-BE49-F238E27FC236}">
                <a16:creationId xmlns:a16="http://schemas.microsoft.com/office/drawing/2014/main" id="{E80C775F-8E8B-6945-BD72-B494402A7F98}"/>
              </a:ext>
            </a:extLst>
          </p:cNvPr>
          <p:cNvSpPr txBox="1"/>
          <p:nvPr/>
        </p:nvSpPr>
        <p:spPr>
          <a:xfrm>
            <a:off x="3470501" y="1671628"/>
            <a:ext cx="1896673" cy="430887"/>
          </a:xfrm>
          <a:prstGeom prst="rect">
            <a:avLst/>
          </a:prstGeom>
          <a:noFill/>
        </p:spPr>
        <p:txBody>
          <a:bodyPr wrap="none" rtlCol="0">
            <a:spAutoFit/>
          </a:bodyPr>
          <a:lstStyle/>
          <a:p>
            <a:r>
              <a:rPr lang="en-US" sz="2200" dirty="0">
                <a:latin typeface="Arial" panose="020B0604020202020204" pitchFamily="34" charset="0"/>
                <a:cs typeface="Arial" panose="020B0604020202020204" pitchFamily="34" charset="0"/>
              </a:rPr>
              <a:t>May 26, 2022</a:t>
            </a:r>
          </a:p>
        </p:txBody>
      </p:sp>
    </p:spTree>
    <p:extLst>
      <p:ext uri="{BB962C8B-B14F-4D97-AF65-F5344CB8AC3E}">
        <p14:creationId xmlns:p14="http://schemas.microsoft.com/office/powerpoint/2010/main" val="3837567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6" name="Title 1">
            <a:extLst>
              <a:ext uri="{FF2B5EF4-FFF2-40B4-BE49-F238E27FC236}">
                <a16:creationId xmlns:a16="http://schemas.microsoft.com/office/drawing/2014/main" id="{0F57FEEE-99F2-F26C-C062-8DA9DA2EE953}"/>
              </a:ext>
            </a:extLst>
          </p:cNvPr>
          <p:cNvSpPr txBox="1">
            <a:spLocks/>
          </p:cNvSpPr>
          <p:nvPr/>
        </p:nvSpPr>
        <p:spPr>
          <a:xfrm>
            <a:off x="457200" y="2059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The Problem(s)</a:t>
            </a:r>
            <a:endParaRPr lang="en-US" b="1" dirty="0">
              <a:latin typeface="Arial" panose="020B0604020202020204" pitchFamily="34" charset="0"/>
              <a:cs typeface="Arial" panose="020B0604020202020204" pitchFamily="34" charset="0"/>
            </a:endParaRPr>
          </a:p>
        </p:txBody>
      </p:sp>
      <p:sp useBgFill="1">
        <p:nvSpPr>
          <p:cNvPr id="7" name="Content Placeholder 2">
            <a:extLst>
              <a:ext uri="{FF2B5EF4-FFF2-40B4-BE49-F238E27FC236}">
                <a16:creationId xmlns:a16="http://schemas.microsoft.com/office/drawing/2014/main" id="{92286DD3-9E45-92A6-645C-BCD377A0B333}"/>
              </a:ext>
            </a:extLst>
          </p:cNvPr>
          <p:cNvSpPr txBox="1">
            <a:spLocks/>
          </p:cNvSpPr>
          <p:nvPr/>
        </p:nvSpPr>
        <p:spPr>
          <a:xfrm>
            <a:off x="457200" y="1247755"/>
            <a:ext cx="8229600" cy="68043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solidFill>
                  <a:schemeClr val="tx1"/>
                </a:solidFill>
                <a:latin typeface="Arial" panose="020B0604020202020204" pitchFamily="34" charset="0"/>
                <a:cs typeface="Arial" panose="020B0604020202020204" pitchFamily="34" charset="0"/>
              </a:rPr>
              <a:t>Free text is: difficult to access</a:t>
            </a:r>
          </a:p>
        </p:txBody>
      </p:sp>
      <p:pic>
        <p:nvPicPr>
          <p:cNvPr id="8" name="Picture 7" descr="A picture containing text, vector graphics&#10;&#10;Description automatically generated">
            <a:extLst>
              <a:ext uri="{FF2B5EF4-FFF2-40B4-BE49-F238E27FC236}">
                <a16:creationId xmlns:a16="http://schemas.microsoft.com/office/drawing/2014/main" id="{F2E81AC3-FE53-EC17-16D4-D57DDA4DA88E}"/>
              </a:ext>
            </a:extLst>
          </p:cNvPr>
          <p:cNvPicPr>
            <a:picLocks noChangeAspect="1"/>
          </p:cNvPicPr>
          <p:nvPr/>
        </p:nvPicPr>
        <p:blipFill>
          <a:blip r:embed="rId3"/>
          <a:stretch>
            <a:fillRect/>
          </a:stretch>
        </p:blipFill>
        <p:spPr>
          <a:xfrm>
            <a:off x="-327992" y="1777862"/>
            <a:ext cx="5128591" cy="3365638"/>
          </a:xfrm>
          <a:prstGeom prst="rect">
            <a:avLst/>
          </a:prstGeom>
        </p:spPr>
      </p:pic>
    </p:spTree>
    <p:extLst>
      <p:ext uri="{BB962C8B-B14F-4D97-AF65-F5344CB8AC3E}">
        <p14:creationId xmlns:p14="http://schemas.microsoft.com/office/powerpoint/2010/main" val="2964463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6" name="Title 1">
            <a:extLst>
              <a:ext uri="{FF2B5EF4-FFF2-40B4-BE49-F238E27FC236}">
                <a16:creationId xmlns:a16="http://schemas.microsoft.com/office/drawing/2014/main" id="{34F22DF3-3D16-06AF-4C2E-1FA2B997F854}"/>
              </a:ext>
            </a:extLst>
          </p:cNvPr>
          <p:cNvSpPr txBox="1">
            <a:spLocks/>
          </p:cNvSpPr>
          <p:nvPr/>
        </p:nvSpPr>
        <p:spPr>
          <a:xfrm>
            <a:off x="457200" y="2059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The Problem(s)</a:t>
            </a:r>
            <a:endParaRPr lang="en-US" b="1" dirty="0">
              <a:latin typeface="Arial" panose="020B0604020202020204" pitchFamily="34" charset="0"/>
              <a:cs typeface="Arial" panose="020B0604020202020204" pitchFamily="34" charset="0"/>
            </a:endParaRPr>
          </a:p>
        </p:txBody>
      </p:sp>
      <p:sp useBgFill="1">
        <p:nvSpPr>
          <p:cNvPr id="7" name="Content Placeholder 2">
            <a:extLst>
              <a:ext uri="{FF2B5EF4-FFF2-40B4-BE49-F238E27FC236}">
                <a16:creationId xmlns:a16="http://schemas.microsoft.com/office/drawing/2014/main" id="{A0078FA2-1B0F-D380-F9E7-15ABCC5A551D}"/>
              </a:ext>
            </a:extLst>
          </p:cNvPr>
          <p:cNvSpPr txBox="1">
            <a:spLocks/>
          </p:cNvSpPr>
          <p:nvPr/>
        </p:nvSpPr>
        <p:spPr>
          <a:xfrm>
            <a:off x="457200" y="1084013"/>
            <a:ext cx="8229600" cy="339447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solidFill>
                  <a:schemeClr val="tx1"/>
                </a:solidFill>
                <a:latin typeface="Arial" panose="020B0604020202020204" pitchFamily="34" charset="0"/>
                <a:cs typeface="Arial" panose="020B0604020202020204" pitchFamily="34" charset="0"/>
              </a:rPr>
              <a:t>Many free text tools are hard to use</a:t>
            </a:r>
          </a:p>
        </p:txBody>
      </p:sp>
      <p:pic>
        <p:nvPicPr>
          <p:cNvPr id="8" name="Picture 7" descr="Text&#10;&#10;Description automatically generated">
            <a:extLst>
              <a:ext uri="{FF2B5EF4-FFF2-40B4-BE49-F238E27FC236}">
                <a16:creationId xmlns:a16="http://schemas.microsoft.com/office/drawing/2014/main" id="{49F791E9-C048-DD14-DBD8-F02FB4405D85}"/>
              </a:ext>
            </a:extLst>
          </p:cNvPr>
          <p:cNvPicPr>
            <a:picLocks noChangeAspect="1"/>
          </p:cNvPicPr>
          <p:nvPr/>
        </p:nvPicPr>
        <p:blipFill>
          <a:blip r:embed="rId3"/>
          <a:stretch>
            <a:fillRect/>
          </a:stretch>
        </p:blipFill>
        <p:spPr>
          <a:xfrm>
            <a:off x="558582" y="1763634"/>
            <a:ext cx="8414397" cy="1470040"/>
          </a:xfrm>
          <a:prstGeom prst="rect">
            <a:avLst/>
          </a:prstGeom>
        </p:spPr>
      </p:pic>
      <p:sp>
        <p:nvSpPr>
          <p:cNvPr id="12" name="TextBox 11">
            <a:extLst>
              <a:ext uri="{FF2B5EF4-FFF2-40B4-BE49-F238E27FC236}">
                <a16:creationId xmlns:a16="http://schemas.microsoft.com/office/drawing/2014/main" id="{C90EFD90-B078-AFBC-9E36-A96BFEDCD814}"/>
              </a:ext>
            </a:extLst>
          </p:cNvPr>
          <p:cNvSpPr txBox="1"/>
          <p:nvPr/>
        </p:nvSpPr>
        <p:spPr>
          <a:xfrm>
            <a:off x="558581" y="3377338"/>
            <a:ext cx="8414397" cy="1015663"/>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"The average ratings provided by the end user evaluators on ease of use and ease of interpreting output... </a:t>
            </a:r>
            <a:r>
              <a:rPr lang="en-US" sz="2000" dirty="0" err="1">
                <a:latin typeface="Arial" panose="020B0604020202020204" pitchFamily="34" charset="0"/>
                <a:cs typeface="Arial" panose="020B0604020202020204" pitchFamily="34" charset="0"/>
              </a:rPr>
              <a:t>indicat</a:t>
            </a:r>
            <a:r>
              <a:rPr lang="en-US" sz="2000" dirty="0">
                <a:latin typeface="Arial" panose="020B0604020202020204" pitchFamily="34" charset="0"/>
                <a:cs typeface="Arial" panose="020B0604020202020204" pitchFamily="34" charset="0"/>
              </a:rPr>
              <a:t>[e] that </a:t>
            </a:r>
            <a:r>
              <a:rPr lang="en-US" sz="2000" u="sng" dirty="0">
                <a:latin typeface="Arial" panose="020B0604020202020204" pitchFamily="34" charset="0"/>
                <a:cs typeface="Arial" panose="020B0604020202020204" pitchFamily="34" charset="0"/>
              </a:rPr>
              <a:t>this group of users generally deemed the systems extremely difficult to work with</a:t>
            </a:r>
            <a:r>
              <a:rPr lang="en-US" sz="2000" dirty="0">
                <a:latin typeface="Arial" panose="020B0604020202020204" pitchFamily="34" charset="0"/>
                <a:cs typeface="Arial" panose="020B0604020202020204" pitchFamily="34" charset="0"/>
              </a:rPr>
              <a:t>"</a:t>
            </a:r>
          </a:p>
        </p:txBody>
      </p:sp>
      <p:sp>
        <p:nvSpPr>
          <p:cNvPr id="13" name="TextBox 12">
            <a:extLst>
              <a:ext uri="{FF2B5EF4-FFF2-40B4-BE49-F238E27FC236}">
                <a16:creationId xmlns:a16="http://schemas.microsoft.com/office/drawing/2014/main" id="{4FA19588-1A93-FC7E-3BED-7147DB9CA1EC}"/>
              </a:ext>
            </a:extLst>
          </p:cNvPr>
          <p:cNvSpPr txBox="1"/>
          <p:nvPr/>
        </p:nvSpPr>
        <p:spPr>
          <a:xfrm>
            <a:off x="558581" y="4622149"/>
            <a:ext cx="4572000" cy="36933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pubmed.ncbi.nlm.nih.gov</a:t>
            </a:r>
            <a:r>
              <a:rPr lang="en-US" dirty="0">
                <a:latin typeface="Arial" panose="020B0604020202020204" pitchFamily="34" charset="0"/>
                <a:cs typeface="Arial" panose="020B0604020202020204" pitchFamily="34" charset="0"/>
              </a:rPr>
              <a:t>/26210361/</a:t>
            </a:r>
          </a:p>
        </p:txBody>
      </p:sp>
    </p:spTree>
    <p:extLst>
      <p:ext uri="{BB962C8B-B14F-4D97-AF65-F5344CB8AC3E}">
        <p14:creationId xmlns:p14="http://schemas.microsoft.com/office/powerpoint/2010/main" val="1352386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a:xfrm>
            <a:off x="23249" y="226507"/>
            <a:ext cx="8229600" cy="857250"/>
          </a:xfrm>
        </p:spPr>
        <p:txBody>
          <a:bodyPr/>
          <a:lstStyle/>
          <a:p>
            <a:r>
              <a:rPr lang="en-US" b="1" dirty="0">
                <a:latin typeface="Arial" panose="020B0604020202020204" pitchFamily="34" charset="0"/>
                <a:cs typeface="Arial" panose="020B0604020202020204" pitchFamily="34" charset="0"/>
              </a:rPr>
              <a:t>The EMERSE solution     </a:t>
            </a:r>
          </a:p>
        </p:txBody>
      </p:sp>
      <p:sp useBgFill="1">
        <p:nvSpPr>
          <p:cNvPr id="3" name="Content Placeholder 2">
            <a:extLst>
              <a:ext uri="{FF2B5EF4-FFF2-40B4-BE49-F238E27FC236}">
                <a16:creationId xmlns:a16="http://schemas.microsoft.com/office/drawing/2014/main" id="{6DBDA51B-8F9B-174F-B030-14D4E3105193}"/>
              </a:ext>
            </a:extLst>
          </p:cNvPr>
          <p:cNvSpPr>
            <a:spLocks noGrp="1"/>
          </p:cNvSpPr>
          <p:nvPr>
            <p:ph idx="1"/>
          </p:nvPr>
        </p:nvSpPr>
        <p:spPr>
          <a:xfrm>
            <a:off x="9281" y="1255773"/>
            <a:ext cx="8229600" cy="3394472"/>
          </a:xfrm>
        </p:spPr>
        <p:txBody>
          <a:bodyPr>
            <a:normAutofit fontScale="92500" lnSpcReduction="20000"/>
          </a:bodyPr>
          <a:lstStyle/>
          <a:p>
            <a:r>
              <a:rPr lang="en-US" dirty="0">
                <a:latin typeface="Arial" panose="020B0604020202020204" pitchFamily="34" charset="0"/>
                <a:cs typeface="Arial" panose="020B0604020202020204" pitchFamily="34" charset="0"/>
              </a:rPr>
              <a:t>A system “for the people”</a:t>
            </a:r>
          </a:p>
          <a:p>
            <a:r>
              <a:rPr lang="en-US" dirty="0">
                <a:latin typeface="Arial" panose="020B0604020202020204" pitchFamily="34" charset="0"/>
                <a:cs typeface="Arial" panose="020B0604020202020204" pitchFamily="34" charset="0"/>
              </a:rPr>
              <a:t>Users search the EHR on their own</a:t>
            </a:r>
          </a:p>
          <a:p>
            <a:pPr lvl="1"/>
            <a:r>
              <a:rPr lang="en-US" dirty="0">
                <a:latin typeface="Arial" panose="020B0604020202020204" pitchFamily="34" charset="0"/>
                <a:cs typeface="Arial" panose="020B0604020202020204" pitchFamily="34" charset="0"/>
              </a:rPr>
              <a:t>No need to wait in a queue for an analyst or a data scientist</a:t>
            </a:r>
          </a:p>
          <a:p>
            <a:r>
              <a:rPr lang="en-US" dirty="0">
                <a:latin typeface="Arial" panose="020B0604020202020204" pitchFamily="34" charset="0"/>
                <a:cs typeface="Arial" panose="020B0604020202020204" pitchFamily="34" charset="0"/>
              </a:rPr>
              <a:t>Data are kept secure within a centralized, audited system</a:t>
            </a:r>
          </a:p>
          <a:p>
            <a:pPr lvl="1"/>
            <a:r>
              <a:rPr lang="en-US" dirty="0">
                <a:latin typeface="Arial" panose="020B0604020202020204" pitchFamily="34" charset="0"/>
                <a:cs typeface="Arial" panose="020B0604020202020204" pitchFamily="34" charset="0"/>
              </a:rPr>
              <a:t>No need to download/store the data elsewhere</a:t>
            </a:r>
          </a:p>
          <a:p>
            <a:r>
              <a:rPr lang="en-US" dirty="0">
                <a:latin typeface="Arial" panose="020B0604020202020204" pitchFamily="34" charset="0"/>
                <a:cs typeface="Arial" panose="020B0604020202020204" pitchFamily="34" charset="0"/>
              </a:rPr>
              <a:t>Easy-to-use for non-technical researchers</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6" name="Picture 5" descr="A picture containing text&#10;&#10;Description automatically generated">
            <a:extLst>
              <a:ext uri="{FF2B5EF4-FFF2-40B4-BE49-F238E27FC236}">
                <a16:creationId xmlns:a16="http://schemas.microsoft.com/office/drawing/2014/main" id="{30439109-8DC3-1D4A-9DED-5D4B10FD8F04}"/>
              </a:ext>
            </a:extLst>
          </p:cNvPr>
          <p:cNvPicPr>
            <a:picLocks noChangeAspect="1"/>
          </p:cNvPicPr>
          <p:nvPr/>
        </p:nvPicPr>
        <p:blipFill>
          <a:blip r:embed="rId3"/>
          <a:stretch>
            <a:fillRect/>
          </a:stretch>
        </p:blipFill>
        <p:spPr>
          <a:xfrm>
            <a:off x="7072709" y="54490"/>
            <a:ext cx="2048042" cy="2432666"/>
          </a:xfrm>
          <a:prstGeom prst="rect">
            <a:avLst/>
          </a:prstGeom>
        </p:spPr>
      </p:pic>
    </p:spTree>
    <p:extLst>
      <p:ext uri="{BB962C8B-B14F-4D97-AF65-F5344CB8AC3E}">
        <p14:creationId xmlns:p14="http://schemas.microsoft.com/office/powerpoint/2010/main" val="3510988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a:xfrm>
            <a:off x="23249" y="226507"/>
            <a:ext cx="8229600" cy="857250"/>
          </a:xfrm>
        </p:spPr>
        <p:txBody>
          <a:bodyPr/>
          <a:lstStyle/>
          <a:p>
            <a:r>
              <a:rPr lang="en-US" b="1" dirty="0">
                <a:latin typeface="Arial" panose="020B0604020202020204" pitchFamily="34" charset="0"/>
                <a:cs typeface="Arial" panose="020B0604020202020204" pitchFamily="34" charset="0"/>
              </a:rPr>
              <a:t>The EMERSE is the…     </a:t>
            </a:r>
          </a:p>
        </p:txBody>
      </p:sp>
      <p:sp useBgFill="1">
        <p:nvSpPr>
          <p:cNvPr id="3" name="Content Placeholder 2">
            <a:extLst>
              <a:ext uri="{FF2B5EF4-FFF2-40B4-BE49-F238E27FC236}">
                <a16:creationId xmlns:a16="http://schemas.microsoft.com/office/drawing/2014/main" id="{6DBDA51B-8F9B-174F-B030-14D4E3105193}"/>
              </a:ext>
            </a:extLst>
          </p:cNvPr>
          <p:cNvSpPr>
            <a:spLocks noGrp="1"/>
          </p:cNvSpPr>
          <p:nvPr>
            <p:ph idx="1"/>
          </p:nvPr>
        </p:nvSpPr>
        <p:spPr>
          <a:xfrm>
            <a:off x="9281" y="1255773"/>
            <a:ext cx="8229600" cy="3394472"/>
          </a:xfrm>
        </p:spPr>
        <p:txBody>
          <a:bodyPr>
            <a:normAutofit/>
          </a:bodyPr>
          <a:lstStyle/>
          <a:p>
            <a:r>
              <a:rPr lang="en-US" u="sng" dirty="0">
                <a:latin typeface="Arial" panose="020B0604020202020204" pitchFamily="34" charset="0"/>
                <a:cs typeface="Arial" panose="020B0604020202020204" pitchFamily="34" charset="0"/>
              </a:rPr>
              <a:t>E</a:t>
            </a:r>
            <a:r>
              <a:rPr lang="en-US" dirty="0">
                <a:latin typeface="Arial" panose="020B0604020202020204" pitchFamily="34" charset="0"/>
                <a:cs typeface="Arial" panose="020B0604020202020204" pitchFamily="34" charset="0"/>
              </a:rPr>
              <a:t>lectronic </a:t>
            </a:r>
            <a:r>
              <a:rPr lang="en-US" u="sng" dirty="0">
                <a:latin typeface="Arial" panose="020B0604020202020204" pitchFamily="34" charset="0"/>
                <a:cs typeface="Arial" panose="020B0604020202020204" pitchFamily="34" charset="0"/>
              </a:rPr>
              <a:t>Me</a:t>
            </a:r>
            <a:r>
              <a:rPr lang="en-US" dirty="0">
                <a:latin typeface="Arial" panose="020B0604020202020204" pitchFamily="34" charset="0"/>
                <a:cs typeface="Arial" panose="020B0604020202020204" pitchFamily="34" charset="0"/>
              </a:rPr>
              <a:t>dical </a:t>
            </a:r>
            <a:r>
              <a:rPr lang="en-US" u="sng" dirty="0">
                <a:latin typeface="Arial" panose="020B0604020202020204" pitchFamily="34" charset="0"/>
                <a:cs typeface="Arial" panose="020B0604020202020204" pitchFamily="34" charset="0"/>
              </a:rPr>
              <a:t>R</a:t>
            </a:r>
            <a:r>
              <a:rPr lang="en-US" dirty="0">
                <a:latin typeface="Arial" panose="020B0604020202020204" pitchFamily="34" charset="0"/>
                <a:cs typeface="Arial" panose="020B0604020202020204" pitchFamily="34" charset="0"/>
              </a:rPr>
              <a:t>ecord </a:t>
            </a:r>
            <a:r>
              <a:rPr lang="en-US" u="sng" dirty="0">
                <a:latin typeface="Arial" panose="020B0604020202020204" pitchFamily="34" charset="0"/>
                <a:cs typeface="Arial" panose="020B0604020202020204" pitchFamily="34" charset="0"/>
              </a:rPr>
              <a:t>S</a:t>
            </a:r>
            <a:r>
              <a:rPr lang="en-US" dirty="0">
                <a:latin typeface="Arial" panose="020B0604020202020204" pitchFamily="34" charset="0"/>
                <a:cs typeface="Arial" panose="020B0604020202020204" pitchFamily="34" charset="0"/>
              </a:rPr>
              <a:t>earch </a:t>
            </a:r>
            <a:r>
              <a:rPr lang="en-US" u="sng" dirty="0">
                <a:latin typeface="Arial" panose="020B0604020202020204" pitchFamily="34" charset="0"/>
                <a:cs typeface="Arial" panose="020B0604020202020204" pitchFamily="34" charset="0"/>
              </a:rPr>
              <a:t>E</a:t>
            </a:r>
            <a:r>
              <a:rPr lang="en-US" dirty="0">
                <a:latin typeface="Arial" panose="020B0604020202020204" pitchFamily="34" charset="0"/>
                <a:cs typeface="Arial" panose="020B0604020202020204" pitchFamily="34" charset="0"/>
              </a:rPr>
              <a:t>ngine</a:t>
            </a:r>
          </a:p>
          <a:p>
            <a:pPr lvl="1"/>
            <a:r>
              <a:rPr lang="en-US" dirty="0">
                <a:latin typeface="Arial" panose="020B0604020202020204" pitchFamily="34" charset="0"/>
                <a:cs typeface="Arial" panose="020B0604020202020204" pitchFamily="34" charset="0"/>
              </a:rPr>
              <a:t>Supports Google-like searching to find patients</a:t>
            </a:r>
          </a:p>
          <a:p>
            <a:pPr lvl="1"/>
            <a:r>
              <a:rPr lang="en-US" dirty="0">
                <a:latin typeface="Arial" panose="020B0604020202020204" pitchFamily="34" charset="0"/>
                <a:cs typeface="Arial" panose="020B0604020202020204" pitchFamily="34" charset="0"/>
              </a:rPr>
              <a:t>Supports chart reviews by highlighting terms within notes</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38631133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7" name="Picture 6" descr="A picture containing toy, doll&#10;&#10;Description automatically generated">
            <a:extLst>
              <a:ext uri="{FF2B5EF4-FFF2-40B4-BE49-F238E27FC236}">
                <a16:creationId xmlns:a16="http://schemas.microsoft.com/office/drawing/2014/main" id="{A197BDC0-BDEC-2C2D-AC39-89972380339C}"/>
              </a:ext>
            </a:extLst>
          </p:cNvPr>
          <p:cNvPicPr>
            <a:picLocks noChangeAspect="1"/>
          </p:cNvPicPr>
          <p:nvPr/>
        </p:nvPicPr>
        <p:blipFill>
          <a:blip r:embed="rId3"/>
          <a:stretch>
            <a:fillRect/>
          </a:stretch>
        </p:blipFill>
        <p:spPr>
          <a:xfrm>
            <a:off x="-23249" y="87447"/>
            <a:ext cx="9144000" cy="5084064"/>
          </a:xfrm>
          <a:prstGeom prst="rect">
            <a:avLst/>
          </a:prstGeom>
        </p:spPr>
      </p:pic>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4"/>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6" name="Title 1">
            <a:extLst>
              <a:ext uri="{FF2B5EF4-FFF2-40B4-BE49-F238E27FC236}">
                <a16:creationId xmlns:a16="http://schemas.microsoft.com/office/drawing/2014/main" id="{6BEF61F4-8616-4596-F67A-B69A11FBAC29}"/>
              </a:ext>
            </a:extLst>
          </p:cNvPr>
          <p:cNvSpPr txBox="1">
            <a:spLocks/>
          </p:cNvSpPr>
          <p:nvPr/>
        </p:nvSpPr>
        <p:spPr>
          <a:xfrm>
            <a:off x="457200" y="2059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EMERSE is mature</a:t>
            </a:r>
          </a:p>
        </p:txBody>
      </p:sp>
      <p:sp>
        <p:nvSpPr>
          <p:cNvPr id="8" name="Content Placeholder 7">
            <a:extLst>
              <a:ext uri="{FF2B5EF4-FFF2-40B4-BE49-F238E27FC236}">
                <a16:creationId xmlns:a16="http://schemas.microsoft.com/office/drawing/2014/main" id="{7209ACF7-5A72-FE89-4AC5-563707675F62}"/>
              </a:ext>
            </a:extLst>
          </p:cNvPr>
          <p:cNvSpPr txBox="1">
            <a:spLocks/>
          </p:cNvSpPr>
          <p:nvPr/>
        </p:nvSpPr>
        <p:spPr>
          <a:xfrm>
            <a:off x="-472700" y="1017817"/>
            <a:ext cx="8229600" cy="339447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solidFill>
                  <a:schemeClr val="tx1"/>
                </a:solidFill>
                <a:latin typeface="Arial" panose="020B0604020202020204" pitchFamily="34" charset="0"/>
                <a:cs typeface="Arial" panose="020B0604020202020204" pitchFamily="34" charset="0"/>
              </a:rPr>
              <a:t>Software we’ve been developing and refining for 17 years</a:t>
            </a:r>
          </a:p>
          <a:p>
            <a:endParaRPr lang="en-US" dirty="0"/>
          </a:p>
        </p:txBody>
      </p:sp>
      <p:sp>
        <p:nvSpPr>
          <p:cNvPr id="12" name="TextBox 11">
            <a:extLst>
              <a:ext uri="{FF2B5EF4-FFF2-40B4-BE49-F238E27FC236}">
                <a16:creationId xmlns:a16="http://schemas.microsoft.com/office/drawing/2014/main" id="{E97081A4-92AC-8E05-B79D-F1455A4CFC94}"/>
              </a:ext>
            </a:extLst>
          </p:cNvPr>
          <p:cNvSpPr txBox="1"/>
          <p:nvPr/>
        </p:nvSpPr>
        <p:spPr>
          <a:xfrm>
            <a:off x="821577" y="4475856"/>
            <a:ext cx="1172817" cy="461665"/>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2005</a:t>
            </a:r>
            <a:endParaRPr lang="en-US" sz="2400" dirty="0"/>
          </a:p>
        </p:txBody>
      </p:sp>
      <p:sp>
        <p:nvSpPr>
          <p:cNvPr id="13" name="TextBox 12">
            <a:extLst>
              <a:ext uri="{FF2B5EF4-FFF2-40B4-BE49-F238E27FC236}">
                <a16:creationId xmlns:a16="http://schemas.microsoft.com/office/drawing/2014/main" id="{D998763B-C762-85D6-1573-C72B7B5DB42D}"/>
              </a:ext>
            </a:extLst>
          </p:cNvPr>
          <p:cNvSpPr txBox="1"/>
          <p:nvPr/>
        </p:nvSpPr>
        <p:spPr>
          <a:xfrm>
            <a:off x="8135179" y="1553665"/>
            <a:ext cx="1172817" cy="461665"/>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2022</a:t>
            </a:r>
            <a:endParaRPr lang="en-US" sz="2400" dirty="0"/>
          </a:p>
        </p:txBody>
      </p:sp>
    </p:spTree>
    <p:extLst>
      <p:ext uri="{BB962C8B-B14F-4D97-AF65-F5344CB8AC3E}">
        <p14:creationId xmlns:p14="http://schemas.microsoft.com/office/powerpoint/2010/main" val="1570144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9E4B3B-359E-3D39-126A-0BDBEC25828A}"/>
              </a:ext>
            </a:extLst>
          </p:cNvPr>
          <p:cNvSpPr>
            <a:spLocks noGrp="1"/>
          </p:cNvSpPr>
          <p:nvPr>
            <p:ph type="title"/>
          </p:nvPr>
        </p:nvSpPr>
        <p:spPr/>
        <p:txBody>
          <a:bodyPr/>
          <a:lstStyle/>
          <a:p>
            <a:endParaRPr lang="en-US"/>
          </a:p>
        </p:txBody>
      </p:sp>
      <p:sp useBgFill="1">
        <p:nvSpPr>
          <p:cNvPr id="10" name="Title 1">
            <a:extLst>
              <a:ext uri="{FF2B5EF4-FFF2-40B4-BE49-F238E27FC236}">
                <a16:creationId xmlns:a16="http://schemas.microsoft.com/office/drawing/2014/main" id="{8C901473-3674-9A64-0D34-91DB055AC3A2}"/>
              </a:ext>
            </a:extLst>
          </p:cNvPr>
          <p:cNvSpPr txBox="1">
            <a:spLocks/>
          </p:cNvSpPr>
          <p:nvPr/>
        </p:nvSpPr>
        <p:spPr>
          <a:xfrm>
            <a:off x="457200" y="2059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EMERSE is a tool for free text</a:t>
            </a:r>
          </a:p>
        </p:txBody>
      </p:sp>
      <p:sp useBgFill="1">
        <p:nvSpPr>
          <p:cNvPr id="11" name="Content Placeholder 2">
            <a:extLst>
              <a:ext uri="{FF2B5EF4-FFF2-40B4-BE49-F238E27FC236}">
                <a16:creationId xmlns:a16="http://schemas.microsoft.com/office/drawing/2014/main" id="{DB43CC56-FB4B-0173-F197-679A56541F7E}"/>
              </a:ext>
            </a:extLst>
          </p:cNvPr>
          <p:cNvSpPr>
            <a:spLocks noGrp="1"/>
          </p:cNvSpPr>
          <p:nvPr>
            <p:ph idx="1"/>
          </p:nvPr>
        </p:nvSpPr>
        <p:spPr>
          <a:xfrm>
            <a:off x="457200" y="1192200"/>
            <a:ext cx="8229600" cy="3394472"/>
          </a:xfrm>
        </p:spPr>
        <p:txBody>
          <a:bodyPr>
            <a:normAutofit/>
          </a:bodyPr>
          <a:lstStyle/>
          <a:p>
            <a:pPr marL="457200" lvl="1" indent="0">
              <a:buNone/>
            </a:pPr>
            <a:r>
              <a:rPr lang="en-US" dirty="0">
                <a:latin typeface="Arial" panose="020B0604020202020204" pitchFamily="34" charset="0"/>
                <a:cs typeface="Arial" panose="020B0604020202020204" pitchFamily="34" charset="0"/>
              </a:rPr>
              <a:t>picking the right tool for your research is important; multiple tools are often needed</a:t>
            </a:r>
          </a:p>
        </p:txBody>
      </p:sp>
      <p:pic>
        <p:nvPicPr>
          <p:cNvPr id="13" name="Picture 12" descr="transparent background.png">
            <a:extLst>
              <a:ext uri="{FF2B5EF4-FFF2-40B4-BE49-F238E27FC236}">
                <a16:creationId xmlns:a16="http://schemas.microsoft.com/office/drawing/2014/main" id="{4859434A-7D21-A0FE-44B9-6D136F3D417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14" name="Picture 13">
            <a:extLst>
              <a:ext uri="{FF2B5EF4-FFF2-40B4-BE49-F238E27FC236}">
                <a16:creationId xmlns:a16="http://schemas.microsoft.com/office/drawing/2014/main" id="{523ACBA7-7B15-5E6A-AF54-D765FE8742FC}"/>
              </a:ext>
            </a:extLst>
          </p:cNvPr>
          <p:cNvPicPr>
            <a:picLocks noChangeAspect="1"/>
          </p:cNvPicPr>
          <p:nvPr/>
        </p:nvPicPr>
        <p:blipFill>
          <a:blip r:embed="rId3"/>
          <a:stretch>
            <a:fillRect/>
          </a:stretch>
        </p:blipFill>
        <p:spPr>
          <a:xfrm>
            <a:off x="2606427" y="2904622"/>
            <a:ext cx="3466019" cy="2077453"/>
          </a:xfrm>
          <a:prstGeom prst="rect">
            <a:avLst/>
          </a:prstGeom>
        </p:spPr>
      </p:pic>
      <p:sp>
        <p:nvSpPr>
          <p:cNvPr id="15" name="Rectangle 14">
            <a:extLst>
              <a:ext uri="{FF2B5EF4-FFF2-40B4-BE49-F238E27FC236}">
                <a16:creationId xmlns:a16="http://schemas.microsoft.com/office/drawing/2014/main" id="{D8143F97-9005-B480-FF6C-C7E3857706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041862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normAutofit/>
          </a:bodyPr>
          <a:lstStyle/>
          <a:p>
            <a:pPr marL="0" indent="0">
              <a:buNone/>
            </a:pPr>
            <a:r>
              <a:rPr lang="en-US" dirty="0">
                <a:latin typeface="Arial" panose="020B0604020202020204" pitchFamily="34" charset="0"/>
                <a:cs typeface="Arial" panose="020B0604020202020204" pitchFamily="34" charset="0"/>
              </a:rPr>
              <a:t>EMERSE allows you to find cohorts based on things mentioned in the notes</a:t>
            </a:r>
          </a:p>
          <a:p>
            <a:pPr lvl="1"/>
            <a:r>
              <a:rPr lang="en-US" dirty="0">
                <a:latin typeface="Arial" panose="020B0604020202020204" pitchFamily="34" charset="0"/>
                <a:cs typeface="Arial" panose="020B0604020202020204" pitchFamily="34" charset="0"/>
              </a:rPr>
              <a:t>diseases</a:t>
            </a:r>
          </a:p>
          <a:p>
            <a:pPr lvl="1"/>
            <a:r>
              <a:rPr lang="en-US" dirty="0">
                <a:latin typeface="Arial" panose="020B0604020202020204" pitchFamily="34" charset="0"/>
                <a:cs typeface="Arial" panose="020B0604020202020204" pitchFamily="34" charset="0"/>
              </a:rPr>
              <a:t>drugs</a:t>
            </a:r>
          </a:p>
          <a:p>
            <a:pPr lvl="1"/>
            <a:r>
              <a:rPr lang="en-US" dirty="0">
                <a:latin typeface="Arial" panose="020B0604020202020204" pitchFamily="34" charset="0"/>
                <a:cs typeface="Arial" panose="020B0604020202020204" pitchFamily="34" charset="0"/>
              </a:rPr>
              <a:t>symptoms</a:t>
            </a:r>
          </a:p>
          <a:p>
            <a:pPr lvl="1"/>
            <a:r>
              <a:rPr lang="en-US" dirty="0">
                <a:latin typeface="Arial" panose="020B0604020202020204" pitchFamily="34" charset="0"/>
                <a:cs typeface="Arial" panose="020B0604020202020204" pitchFamily="34" charset="0"/>
              </a:rPr>
              <a:t>anything*</a:t>
            </a:r>
          </a:p>
          <a:p>
            <a:pPr lvl="1"/>
            <a:endParaRPr lang="en-US" dirty="0">
              <a:latin typeface="Arial" panose="020B0604020202020204" pitchFamily="34" charset="0"/>
              <a:cs typeface="Arial" panose="020B0604020202020204" pitchFamily="34" charset="0"/>
            </a:endParaRPr>
          </a:p>
          <a:p>
            <a:endParaRPr lang="en-US" i="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12" name="Picture 11" descr="transparent background.png">
            <a:extLst>
              <a:ext uri="{FF2B5EF4-FFF2-40B4-BE49-F238E27FC236}">
                <a16:creationId xmlns:a16="http://schemas.microsoft.com/office/drawing/2014/main" id="{1787D357-0094-9D45-84EC-F79EBEB869A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B08600FB-81B5-C24F-9EDD-4BB794395C56}"/>
              </a:ext>
            </a:extLst>
          </p:cNvPr>
          <p:cNvPicPr>
            <a:picLocks noChangeAspect="1"/>
          </p:cNvPicPr>
          <p:nvPr/>
        </p:nvPicPr>
        <p:blipFill>
          <a:blip r:embed="rId3"/>
          <a:stretch>
            <a:fillRect/>
          </a:stretch>
        </p:blipFill>
        <p:spPr>
          <a:xfrm>
            <a:off x="3787388" y="2294453"/>
            <a:ext cx="1364010" cy="2098548"/>
          </a:xfrm>
          <a:prstGeom prst="rect">
            <a:avLst/>
          </a:prstGeom>
        </p:spPr>
      </p:pic>
      <p:sp>
        <p:nvSpPr>
          <p:cNvPr id="8" name="Rectangle 7">
            <a:extLst>
              <a:ext uri="{FF2B5EF4-FFF2-40B4-BE49-F238E27FC236}">
                <a16:creationId xmlns:a16="http://schemas.microsoft.com/office/drawing/2014/main" id="{B89A0849-BDC5-3C47-BC97-072180479D3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4" name="TextBox 3">
            <a:extLst>
              <a:ext uri="{FF2B5EF4-FFF2-40B4-BE49-F238E27FC236}">
                <a16:creationId xmlns:a16="http://schemas.microsoft.com/office/drawing/2014/main" id="{E5CA699A-6CA1-3D47-BC34-7DDF26B8C0D5}"/>
              </a:ext>
            </a:extLst>
          </p:cNvPr>
          <p:cNvSpPr txBox="1"/>
          <p:nvPr/>
        </p:nvSpPr>
        <p:spPr>
          <a:xfrm>
            <a:off x="979510" y="4611579"/>
            <a:ext cx="1889748" cy="369332"/>
          </a:xfrm>
          <a:prstGeom prst="rect">
            <a:avLst/>
          </a:prstGeom>
          <a:noFill/>
        </p:spPr>
        <p:txBody>
          <a:bodyPr wrap="none" rtlCol="0">
            <a:spAutoFit/>
          </a:bodyPr>
          <a:lstStyle/>
          <a:p>
            <a:r>
              <a:rPr lang="en-US" dirty="0"/>
              <a:t>*if it is mentioned</a:t>
            </a:r>
          </a:p>
        </p:txBody>
      </p:sp>
    </p:spTree>
    <p:extLst>
      <p:ext uri="{BB962C8B-B14F-4D97-AF65-F5344CB8AC3E}">
        <p14:creationId xmlns:p14="http://schemas.microsoft.com/office/powerpoint/2010/main" val="2303864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lstStyle/>
          <a:p>
            <a:pPr marL="0" indent="0">
              <a:buNone/>
            </a:pPr>
            <a:r>
              <a:rPr lang="en-US" dirty="0">
                <a:latin typeface="Arial" panose="020B0604020202020204" pitchFamily="34" charset="0"/>
                <a:cs typeface="Arial" panose="020B0604020202020204" pitchFamily="34" charset="0"/>
              </a:rPr>
              <a:t>It’s perfect for finding rare things…</a:t>
            </a:r>
          </a:p>
          <a:p>
            <a:pPr marL="0" indent="0">
              <a:buNone/>
            </a:pPr>
            <a:r>
              <a:rPr lang="en-US" dirty="0">
                <a:latin typeface="Arial" panose="020B0604020202020204" pitchFamily="34" charset="0"/>
                <a:cs typeface="Arial" panose="020B0604020202020204" pitchFamily="34" charset="0"/>
              </a:rPr>
              <a:t>   							 …like rare cancers</a:t>
            </a:r>
          </a:p>
        </p:txBody>
      </p:sp>
      <p:pic>
        <p:nvPicPr>
          <p:cNvPr id="8" name="Picture 7">
            <a:extLst>
              <a:ext uri="{FF2B5EF4-FFF2-40B4-BE49-F238E27FC236}">
                <a16:creationId xmlns:a16="http://schemas.microsoft.com/office/drawing/2014/main" id="{F0BF1D84-85E3-9D42-B386-87697EB3881E}"/>
              </a:ext>
            </a:extLst>
          </p:cNvPr>
          <p:cNvPicPr>
            <a:picLocks noChangeAspect="1"/>
          </p:cNvPicPr>
          <p:nvPr/>
        </p:nvPicPr>
        <p:blipFill>
          <a:blip r:embed="rId2"/>
          <a:stretch>
            <a:fillRect/>
          </a:stretch>
        </p:blipFill>
        <p:spPr>
          <a:xfrm>
            <a:off x="2659060" y="1984379"/>
            <a:ext cx="735070" cy="779915"/>
          </a:xfrm>
          <a:prstGeom prst="rect">
            <a:avLst/>
          </a:prstGeom>
        </p:spPr>
      </p:pic>
      <p:pic>
        <p:nvPicPr>
          <p:cNvPr id="5" name="Picture 4">
            <a:extLst>
              <a:ext uri="{FF2B5EF4-FFF2-40B4-BE49-F238E27FC236}">
                <a16:creationId xmlns:a16="http://schemas.microsoft.com/office/drawing/2014/main" id="{BB389EFA-9008-6F42-B12C-707E2954771D}"/>
              </a:ext>
            </a:extLst>
          </p:cNvPr>
          <p:cNvPicPr>
            <a:picLocks noChangeAspect="1"/>
          </p:cNvPicPr>
          <p:nvPr/>
        </p:nvPicPr>
        <p:blipFill>
          <a:blip r:embed="rId3"/>
          <a:stretch>
            <a:fillRect/>
          </a:stretch>
        </p:blipFill>
        <p:spPr>
          <a:xfrm>
            <a:off x="457200" y="2170421"/>
            <a:ext cx="3191012" cy="2911967"/>
          </a:xfrm>
          <a:prstGeom prst="rect">
            <a:avLst/>
          </a:prstGeom>
        </p:spPr>
      </p:pic>
      <p:pic>
        <p:nvPicPr>
          <p:cNvPr id="12" name="Picture 11">
            <a:extLst>
              <a:ext uri="{FF2B5EF4-FFF2-40B4-BE49-F238E27FC236}">
                <a16:creationId xmlns:a16="http://schemas.microsoft.com/office/drawing/2014/main" id="{4789A11D-FFD2-8241-BC56-435E37E087A2}"/>
              </a:ext>
            </a:extLst>
          </p:cNvPr>
          <p:cNvPicPr>
            <a:picLocks noChangeAspect="1"/>
          </p:cNvPicPr>
          <p:nvPr/>
        </p:nvPicPr>
        <p:blipFill>
          <a:blip r:embed="rId4"/>
          <a:stretch>
            <a:fillRect/>
          </a:stretch>
        </p:blipFill>
        <p:spPr>
          <a:xfrm>
            <a:off x="2522773" y="1827390"/>
            <a:ext cx="1742714" cy="1239885"/>
          </a:xfrm>
          <a:prstGeom prst="rect">
            <a:avLst/>
          </a:prstGeom>
        </p:spPr>
      </p:pic>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5"/>
          <a:stretch>
            <a:fillRect/>
          </a:stretch>
        </p:blipFill>
        <p:spPr>
          <a:xfrm>
            <a:off x="7504783" y="4393001"/>
            <a:ext cx="1468196" cy="403244"/>
          </a:xfrm>
          <a:prstGeom prst="rect">
            <a:avLst/>
          </a:prstGeom>
        </p:spPr>
      </p:pic>
      <p:sp>
        <p:nvSpPr>
          <p:cNvPr id="10" name="Rectangle 9">
            <a:extLst>
              <a:ext uri="{FF2B5EF4-FFF2-40B4-BE49-F238E27FC236}">
                <a16:creationId xmlns:a16="http://schemas.microsoft.com/office/drawing/2014/main" id="{EC23E926-76F2-534E-A696-D425AE3BAC7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1" name="TextBox 10">
            <a:extLst>
              <a:ext uri="{FF2B5EF4-FFF2-40B4-BE49-F238E27FC236}">
                <a16:creationId xmlns:a16="http://schemas.microsoft.com/office/drawing/2014/main" id="{15918D9B-8EDE-0D4F-A52A-48BB9746D702}"/>
              </a:ext>
            </a:extLst>
          </p:cNvPr>
          <p:cNvSpPr txBox="1"/>
          <p:nvPr/>
        </p:nvSpPr>
        <p:spPr>
          <a:xfrm>
            <a:off x="4114800" y="3124211"/>
            <a:ext cx="4572000" cy="1200329"/>
          </a:xfrm>
          <a:prstGeom prst="rect">
            <a:avLst/>
          </a:prstGeom>
          <a:noFill/>
        </p:spPr>
        <p:txBody>
          <a:bodyPr wrap="square">
            <a:spAutoFit/>
          </a:bodyPr>
          <a:lstStyle/>
          <a:p>
            <a:pPr marL="0" indent="0">
              <a:buNone/>
            </a:pPr>
            <a:r>
              <a:rPr lang="en-US" dirty="0">
                <a:latin typeface="Arial" panose="020B0604020202020204" pitchFamily="34" charset="0"/>
                <a:cs typeface="Arial" panose="020B0604020202020204" pitchFamily="34" charset="0"/>
              </a:rPr>
              <a:t>See this talk for more details:</a:t>
            </a:r>
          </a:p>
          <a:p>
            <a:r>
              <a:rPr lang="en-US" dirty="0">
                <a:latin typeface="Arial" panose="020B0604020202020204" pitchFamily="34" charset="0"/>
                <a:cs typeface="Arial" panose="020B0604020202020204" pitchFamily="34" charset="0"/>
                <a:hlinkClick r:id="rId6"/>
              </a:rPr>
              <a:t>https://vimeo.com/677482835</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“Using EMERSE to Improve Research Involving Rare Cancers”</a:t>
            </a:r>
          </a:p>
        </p:txBody>
      </p:sp>
    </p:spTree>
    <p:extLst>
      <p:ext uri="{BB962C8B-B14F-4D97-AF65-F5344CB8AC3E}">
        <p14:creationId xmlns:p14="http://schemas.microsoft.com/office/powerpoint/2010/main" val="3193194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Highlight documents</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for chart review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6" name="Rectangle 5">
            <a:extLst>
              <a:ext uri="{FF2B5EF4-FFF2-40B4-BE49-F238E27FC236}">
                <a16:creationId xmlns:a16="http://schemas.microsoft.com/office/drawing/2014/main" id="{2CF90DB6-E587-0E47-94B9-D5AF36AD2784}"/>
              </a:ext>
            </a:extLst>
          </p:cNvPr>
          <p:cNvSpPr/>
          <p:nvPr/>
        </p:nvSpPr>
        <p:spPr>
          <a:xfrm>
            <a:off x="485193" y="1578950"/>
            <a:ext cx="1931437" cy="286719"/>
          </a:xfrm>
          <a:prstGeom prst="rect">
            <a:avLst/>
          </a:prstGeom>
          <a:solidFill>
            <a:srgbClr val="FFFF0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2EC4B15-781C-B449-951B-ED01BBC9D1CC}"/>
              </a:ext>
            </a:extLst>
          </p:cNvPr>
          <p:cNvSpPr/>
          <p:nvPr/>
        </p:nvSpPr>
        <p:spPr>
          <a:xfrm>
            <a:off x="5694785" y="1608296"/>
            <a:ext cx="2534815" cy="286719"/>
          </a:xfrm>
          <a:prstGeom prst="rect">
            <a:avLst/>
          </a:prstGeom>
          <a:solidFill>
            <a:srgbClr val="92D05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C585FD-43B9-8C48-B823-F277840FE11E}"/>
              </a:ext>
            </a:extLst>
          </p:cNvPr>
          <p:cNvSpPr/>
          <p:nvPr/>
        </p:nvSpPr>
        <p:spPr>
          <a:xfrm>
            <a:off x="2713715" y="2393823"/>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C3ADC95-5F27-1347-9C6B-184C9CD1DF80}"/>
              </a:ext>
            </a:extLst>
          </p:cNvPr>
          <p:cNvSpPr/>
          <p:nvPr/>
        </p:nvSpPr>
        <p:spPr>
          <a:xfrm>
            <a:off x="5694785" y="2941479"/>
            <a:ext cx="1564431" cy="286719"/>
          </a:xfrm>
          <a:prstGeom prst="rect">
            <a:avLst/>
          </a:prstGeom>
          <a:solidFill>
            <a:srgbClr val="FF2BF0">
              <a:alpha val="6470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556915E-B71E-2A41-AE08-654A81C8EE48}"/>
              </a:ext>
            </a:extLst>
          </p:cNvPr>
          <p:cNvSpPr/>
          <p:nvPr/>
        </p:nvSpPr>
        <p:spPr>
          <a:xfrm>
            <a:off x="5917086" y="3726940"/>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EB0F96-F604-2B4C-B41D-654F4464CE22}"/>
              </a:ext>
            </a:extLst>
          </p:cNvPr>
          <p:cNvSpPr/>
          <p:nvPr/>
        </p:nvSpPr>
        <p:spPr>
          <a:xfrm>
            <a:off x="3013789" y="3745602"/>
            <a:ext cx="1931436" cy="286719"/>
          </a:xfrm>
          <a:prstGeom prst="rect">
            <a:avLst/>
          </a:prstGeom>
          <a:solidFill>
            <a:schemeClr val="accent6">
              <a:lumMod val="75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571427"/>
            <a:ext cx="8375904" cy="3394472"/>
          </a:xfrm>
        </p:spPr>
        <p:txBody>
          <a:bodyPr>
            <a:normAutofit fontScale="70000" lnSpcReduction="20000"/>
          </a:bodyPr>
          <a:lstStyle/>
          <a:p>
            <a:pPr marL="0" indent="0">
              <a:buNone/>
            </a:pPr>
            <a:r>
              <a:rPr lang="en-US" dirty="0" err="1"/>
              <a:t>Thoracocentesis</a:t>
            </a:r>
            <a:r>
              <a:rPr lang="en-US" dirty="0"/>
              <a:t> confirmed the recurrence of mantle cell lymphoma. Disease restaging work-up revealed multicompartment lymphadenopathy in the neck, mediastinal, </a:t>
            </a:r>
            <a:r>
              <a:rPr lang="en-US" dirty="0" err="1"/>
              <a:t>retrocrural</a:t>
            </a:r>
            <a:r>
              <a:rPr lang="en-US" dirty="0"/>
              <a:t>, retroperitoneal and pelvic regions. Bone marrow was also involved. The patient was treated with a total of six cycles of rituximab, cyclophosphamide, vincristine, doxorubicin and dexamethasone (R-</a:t>
            </a:r>
            <a:r>
              <a:rPr lang="en-US" dirty="0" err="1"/>
              <a:t>HyperCVAD</a:t>
            </a:r>
            <a:r>
              <a:rPr lang="en-US" dirty="0"/>
              <a:t>) completed in January 2007. That treatment led to complete remission that lasted until October 2008, when the disease was found to have recurred in the left pleural space and retroperitoneum without bone marrow involvement. </a:t>
            </a: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C85139F-85D6-784E-A3D5-E2F0D7D368ED}"/>
              </a:ext>
            </a:extLst>
          </p:cNvPr>
          <p:cNvSpPr/>
          <p:nvPr/>
        </p:nvSpPr>
        <p:spPr>
          <a:xfrm>
            <a:off x="427715" y="4451050"/>
            <a:ext cx="4572000" cy="230832"/>
          </a:xfrm>
          <a:prstGeom prst="rect">
            <a:avLst/>
          </a:prstGeom>
        </p:spPr>
        <p:txBody>
          <a:bodyPr>
            <a:spAutoFit/>
          </a:bodyPr>
          <a:lstStyle/>
          <a:p>
            <a:r>
              <a:rPr lang="en-US" sz="900" dirty="0">
                <a:latin typeface="Arial" panose="020B0604020202020204" pitchFamily="34" charset="0"/>
                <a:cs typeface="Arial" panose="020B0604020202020204" pitchFamily="34" charset="0"/>
              </a:rPr>
              <a:t>https://</a:t>
            </a:r>
            <a:r>
              <a:rPr lang="en-US" sz="900" dirty="0" err="1">
                <a:latin typeface="Arial" panose="020B0604020202020204" pitchFamily="34" charset="0"/>
                <a:cs typeface="Arial" panose="020B0604020202020204" pitchFamily="34" charset="0"/>
              </a:rPr>
              <a:t>jmedicalcasereports.biomedcentral.com</a:t>
            </a:r>
            <a:r>
              <a:rPr lang="en-US" sz="900" dirty="0">
                <a:latin typeface="Arial" panose="020B0604020202020204" pitchFamily="34" charset="0"/>
                <a:cs typeface="Arial" panose="020B0604020202020204" pitchFamily="34" charset="0"/>
              </a:rPr>
              <a:t>/articles/10.1186/1752-1947-4-329</a:t>
            </a:r>
          </a:p>
        </p:txBody>
      </p:sp>
    </p:spTree>
    <p:extLst>
      <p:ext uri="{BB962C8B-B14F-4D97-AF65-F5344CB8AC3E}">
        <p14:creationId xmlns:p14="http://schemas.microsoft.com/office/powerpoint/2010/main" val="4209049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15" name="Title 1">
            <a:extLst>
              <a:ext uri="{FF2B5EF4-FFF2-40B4-BE49-F238E27FC236}">
                <a16:creationId xmlns:a16="http://schemas.microsoft.com/office/drawing/2014/main" id="{EA13CF3A-0BFE-B784-A854-20AAC0146BC4}"/>
              </a:ext>
            </a:extLst>
          </p:cNvPr>
          <p:cNvSpPr>
            <a:spLocks noGrp="1"/>
          </p:cNvSpPr>
          <p:nvPr>
            <p:ph type="title"/>
          </p:nvPr>
        </p:nvSpPr>
        <p:spPr>
          <a:xfrm>
            <a:off x="280715" y="189503"/>
            <a:ext cx="8229600" cy="857250"/>
          </a:xfrm>
        </p:spPr>
        <p:txBody>
          <a:bodyPr>
            <a:normAutofit/>
          </a:bodyPr>
          <a:lstStyle/>
          <a:p>
            <a:r>
              <a:rPr lang="en-US" b="1" dirty="0">
                <a:latin typeface="Arial" panose="020B0604020202020204" pitchFamily="34" charset="0"/>
                <a:cs typeface="Arial" panose="020B0604020202020204" pitchFamily="34" charset="0"/>
              </a:rPr>
              <a:t>EMERSE Bundles</a:t>
            </a:r>
          </a:p>
        </p:txBody>
      </p:sp>
      <p:sp>
        <p:nvSpPr>
          <p:cNvPr id="17" name="Rectangle 16">
            <a:extLst>
              <a:ext uri="{FF2B5EF4-FFF2-40B4-BE49-F238E27FC236}">
                <a16:creationId xmlns:a16="http://schemas.microsoft.com/office/drawing/2014/main" id="{F7973321-AFE3-9E45-07BE-81E41622BDD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27" name="Picture 26">
            <a:extLst>
              <a:ext uri="{FF2B5EF4-FFF2-40B4-BE49-F238E27FC236}">
                <a16:creationId xmlns:a16="http://schemas.microsoft.com/office/drawing/2014/main" id="{8C45BA0F-A1A1-CAFB-5A60-F3CB61CEBC4A}"/>
              </a:ext>
            </a:extLst>
          </p:cNvPr>
          <p:cNvPicPr>
            <a:picLocks noChangeAspect="1"/>
          </p:cNvPicPr>
          <p:nvPr/>
        </p:nvPicPr>
        <p:blipFill>
          <a:blip r:embed="rId2"/>
          <a:stretch>
            <a:fillRect/>
          </a:stretch>
        </p:blipFill>
        <p:spPr>
          <a:xfrm>
            <a:off x="5047420" y="1046753"/>
            <a:ext cx="1748934" cy="2144578"/>
          </a:xfrm>
          <a:prstGeom prst="rect">
            <a:avLst/>
          </a:prstGeom>
        </p:spPr>
      </p:pic>
      <p:pic>
        <p:nvPicPr>
          <p:cNvPr id="28" name="Picture 27">
            <a:extLst>
              <a:ext uri="{FF2B5EF4-FFF2-40B4-BE49-F238E27FC236}">
                <a16:creationId xmlns:a16="http://schemas.microsoft.com/office/drawing/2014/main" id="{0BC0D57E-2A69-11CE-BBCC-ED2692FDCA91}"/>
              </a:ext>
            </a:extLst>
          </p:cNvPr>
          <p:cNvPicPr>
            <a:picLocks noChangeAspect="1"/>
          </p:cNvPicPr>
          <p:nvPr/>
        </p:nvPicPr>
        <p:blipFill>
          <a:blip r:embed="rId2"/>
          <a:stretch>
            <a:fillRect/>
          </a:stretch>
        </p:blipFill>
        <p:spPr>
          <a:xfrm>
            <a:off x="5455542" y="1400631"/>
            <a:ext cx="1748934" cy="2144578"/>
          </a:xfrm>
          <a:prstGeom prst="rect">
            <a:avLst/>
          </a:prstGeom>
        </p:spPr>
      </p:pic>
      <p:pic>
        <p:nvPicPr>
          <p:cNvPr id="29" name="Picture 28">
            <a:extLst>
              <a:ext uri="{FF2B5EF4-FFF2-40B4-BE49-F238E27FC236}">
                <a16:creationId xmlns:a16="http://schemas.microsoft.com/office/drawing/2014/main" id="{3AF30E09-CD3E-C11D-B69F-27F1C7DA4FB7}"/>
              </a:ext>
            </a:extLst>
          </p:cNvPr>
          <p:cNvPicPr>
            <a:picLocks noChangeAspect="1"/>
          </p:cNvPicPr>
          <p:nvPr/>
        </p:nvPicPr>
        <p:blipFill>
          <a:blip r:embed="rId2"/>
          <a:stretch>
            <a:fillRect/>
          </a:stretch>
        </p:blipFill>
        <p:spPr>
          <a:xfrm>
            <a:off x="5921887" y="1778697"/>
            <a:ext cx="1748934" cy="2144578"/>
          </a:xfrm>
          <a:prstGeom prst="rect">
            <a:avLst/>
          </a:prstGeom>
        </p:spPr>
      </p:pic>
      <p:pic>
        <p:nvPicPr>
          <p:cNvPr id="30" name="Picture 29">
            <a:extLst>
              <a:ext uri="{FF2B5EF4-FFF2-40B4-BE49-F238E27FC236}">
                <a16:creationId xmlns:a16="http://schemas.microsoft.com/office/drawing/2014/main" id="{3E51EF18-1A8A-57DC-945F-3223B2764BF0}"/>
              </a:ext>
            </a:extLst>
          </p:cNvPr>
          <p:cNvPicPr>
            <a:picLocks noChangeAspect="1"/>
          </p:cNvPicPr>
          <p:nvPr/>
        </p:nvPicPr>
        <p:blipFill>
          <a:blip r:embed="rId2"/>
          <a:stretch>
            <a:fillRect/>
          </a:stretch>
        </p:blipFill>
        <p:spPr>
          <a:xfrm>
            <a:off x="6375455" y="2119042"/>
            <a:ext cx="1748934" cy="2144578"/>
          </a:xfrm>
          <a:prstGeom prst="rect">
            <a:avLst/>
          </a:prstGeom>
        </p:spPr>
      </p:pic>
      <p:pic>
        <p:nvPicPr>
          <p:cNvPr id="31" name="Picture 30">
            <a:extLst>
              <a:ext uri="{FF2B5EF4-FFF2-40B4-BE49-F238E27FC236}">
                <a16:creationId xmlns:a16="http://schemas.microsoft.com/office/drawing/2014/main" id="{DF25C6E9-87DC-21AF-287F-3D3B46BB49D7}"/>
              </a:ext>
            </a:extLst>
          </p:cNvPr>
          <p:cNvPicPr>
            <a:picLocks noChangeAspect="1"/>
          </p:cNvPicPr>
          <p:nvPr/>
        </p:nvPicPr>
        <p:blipFill>
          <a:blip r:embed="rId2"/>
          <a:stretch>
            <a:fillRect/>
          </a:stretch>
        </p:blipFill>
        <p:spPr>
          <a:xfrm>
            <a:off x="6813387" y="2510641"/>
            <a:ext cx="1748934" cy="2144578"/>
          </a:xfrm>
          <a:prstGeom prst="rect">
            <a:avLst/>
          </a:prstGeom>
        </p:spPr>
      </p:pic>
      <p:sp>
        <p:nvSpPr>
          <p:cNvPr id="32" name="Content Placeholder 2">
            <a:extLst>
              <a:ext uri="{FF2B5EF4-FFF2-40B4-BE49-F238E27FC236}">
                <a16:creationId xmlns:a16="http://schemas.microsoft.com/office/drawing/2014/main" id="{BE8D0DD6-0351-4D0A-AE16-35A55446DC65}"/>
              </a:ext>
            </a:extLst>
          </p:cNvPr>
          <p:cNvSpPr>
            <a:spLocks noGrp="1"/>
          </p:cNvSpPr>
          <p:nvPr>
            <p:ph idx="1"/>
          </p:nvPr>
        </p:nvSpPr>
        <p:spPr>
          <a:xfrm>
            <a:off x="457200" y="1200151"/>
            <a:ext cx="8375904" cy="3805802"/>
          </a:xfrm>
        </p:spPr>
        <p:txBody>
          <a:bodyPr>
            <a:normAutofit/>
          </a:bodyPr>
          <a:lstStyle/>
          <a:p>
            <a:pPr marL="0" indent="0">
              <a:buNone/>
            </a:pPr>
            <a:r>
              <a:rPr lang="en-US" sz="2400" dirty="0">
                <a:latin typeface="Arial" panose="020B0604020202020204" pitchFamily="34" charset="0"/>
                <a:cs typeface="Arial" panose="020B0604020202020204" pitchFamily="34" charset="0"/>
              </a:rPr>
              <a:t>Saved sets of search terms</a:t>
            </a:r>
          </a:p>
          <a:p>
            <a:pPr marL="0" indent="0">
              <a:buNone/>
            </a:pPr>
            <a:r>
              <a:rPr lang="en-US" sz="2400" dirty="0">
                <a:latin typeface="Arial" panose="020B0604020202020204" pitchFamily="34" charset="0"/>
                <a:cs typeface="Arial" panose="020B0604020202020204" pitchFamily="34" charset="0"/>
              </a:rPr>
              <a:t>Shared among users</a:t>
            </a:r>
          </a:p>
          <a:p>
            <a:pPr marL="0" indent="0">
              <a:buNone/>
            </a:pPr>
            <a:r>
              <a:rPr lang="en-US" sz="2400" dirty="0">
                <a:latin typeface="Arial" panose="020B0604020202020204" pitchFamily="34" charset="0"/>
                <a:cs typeface="Arial" panose="020B0604020202020204" pitchFamily="34" charset="0"/>
              </a:rPr>
              <a:t>Helps standardize searches</a:t>
            </a:r>
          </a:p>
          <a:p>
            <a:pPr marL="0" indent="0">
              <a:buNone/>
            </a:pPr>
            <a:r>
              <a:rPr lang="en-US" sz="2400" dirty="0">
                <a:latin typeface="Arial" panose="020B0604020202020204" pitchFamily="34" charset="0"/>
                <a:cs typeface="Arial" panose="020B0604020202020204" pitchFamily="34" charset="0"/>
              </a:rPr>
              <a:t>Supports reproducibility</a:t>
            </a:r>
          </a:p>
          <a:p>
            <a:pPr marL="0" indent="0">
              <a:buNone/>
            </a:pPr>
            <a:r>
              <a:rPr lang="en-US" sz="2400" dirty="0">
                <a:latin typeface="Arial" panose="020B0604020202020204" pitchFamily="34" charset="0"/>
                <a:cs typeface="Arial" panose="020B0604020202020204" pitchFamily="34" charset="0"/>
              </a:rPr>
              <a:t>	-  </a:t>
            </a:r>
            <a:r>
              <a:rPr lang="en-US" sz="2000" dirty="0">
                <a:latin typeface="Arial" panose="020B0604020202020204" pitchFamily="34" charset="0"/>
                <a:cs typeface="Arial" panose="020B0604020202020204" pitchFamily="34" charset="0"/>
              </a:rPr>
              <a:t>Some teams publish Bundles</a:t>
            </a:r>
          </a:p>
          <a:p>
            <a:pPr marL="457200" lvl="1" indent="0">
              <a:buNone/>
            </a:pPr>
            <a:r>
              <a:rPr lang="en-US" sz="2000" dirty="0">
                <a:latin typeface="Arial" panose="020B0604020202020204" pitchFamily="34" charset="0"/>
                <a:cs typeface="Arial" panose="020B0604020202020204" pitchFamily="34" charset="0"/>
              </a:rPr>
              <a:t>    in their publication’s appendix</a:t>
            </a:r>
          </a:p>
          <a:p>
            <a:pPr marL="457200" lvl="1" indent="0">
              <a:buNone/>
            </a:pPr>
            <a:r>
              <a:rPr lang="en-US" sz="1200" dirty="0">
                <a:latin typeface="Arial" panose="020B0604020202020204" pitchFamily="34" charset="0"/>
                <a:cs typeface="Arial" panose="020B0604020202020204" pitchFamily="34" charset="0"/>
              </a:rPr>
              <a:t>      (example: https://</a:t>
            </a:r>
            <a:r>
              <a:rPr lang="en-US" sz="1200" dirty="0" err="1">
                <a:latin typeface="Arial" panose="020B0604020202020204" pitchFamily="34" charset="0"/>
                <a:cs typeface="Arial" panose="020B0604020202020204" pitchFamily="34" charset="0"/>
              </a:rPr>
              <a:t>www.ncbi.nlm.nih.gov</a:t>
            </a:r>
            <a:r>
              <a:rPr lang="en-US" sz="1200" dirty="0">
                <a:latin typeface="Arial" panose="020B0604020202020204" pitchFamily="34" charset="0"/>
                <a:cs typeface="Arial" panose="020B0604020202020204" pitchFamily="34" charset="0"/>
              </a:rPr>
              <a:t>/</a:t>
            </a:r>
            <a:r>
              <a:rPr lang="en-US" sz="1200" dirty="0" err="1">
                <a:latin typeface="Arial" panose="020B0604020202020204" pitchFamily="34" charset="0"/>
                <a:cs typeface="Arial" panose="020B0604020202020204" pitchFamily="34" charset="0"/>
              </a:rPr>
              <a:t>pmc</a:t>
            </a:r>
            <a:r>
              <a:rPr lang="en-US" sz="1200" dirty="0">
                <a:latin typeface="Arial" panose="020B0604020202020204" pitchFamily="34" charset="0"/>
                <a:cs typeface="Arial" panose="020B0604020202020204" pitchFamily="34" charset="0"/>
              </a:rPr>
              <a:t>/articles/PMC3860174/)</a:t>
            </a:r>
          </a:p>
        </p:txBody>
      </p:sp>
    </p:spTree>
    <p:extLst>
      <p:ext uri="{BB962C8B-B14F-4D97-AF65-F5344CB8AC3E}">
        <p14:creationId xmlns:p14="http://schemas.microsoft.com/office/powerpoint/2010/main" val="3470983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5192777" y="2331198"/>
            <a:ext cx="3780202" cy="430887"/>
          </a:xfrm>
          <a:prstGeom prst="rect">
            <a:avLst/>
          </a:prstGeom>
        </p:spPr>
        <p:txBody>
          <a:bodyPr wrap="none">
            <a:spAutoFit/>
          </a:bodyPr>
          <a:lstStyle/>
          <a:p>
            <a:pPr algn="ctr"/>
            <a:r>
              <a:rPr lang="en-US" sz="2200" dirty="0">
                <a:latin typeface="Arial"/>
                <a:cs typeface="Arial"/>
              </a:rPr>
              <a:t>these slides can be found at:</a:t>
            </a:r>
          </a:p>
        </p:txBody>
      </p:sp>
      <p:cxnSp>
        <p:nvCxnSpPr>
          <p:cNvPr id="11" name="Straight Arrow Connector 10"/>
          <p:cNvCxnSpPr>
            <a:cxnSpLocks/>
          </p:cNvCxnSpPr>
          <p:nvPr/>
        </p:nvCxnSpPr>
        <p:spPr>
          <a:xfrm flipH="1">
            <a:off x="7201750" y="2771229"/>
            <a:ext cx="31356" cy="1851806"/>
          </a:xfrm>
          <a:prstGeom prst="straightConnector1">
            <a:avLst/>
          </a:prstGeom>
          <a:ln w="66675">
            <a:solidFill>
              <a:srgbClr val="C70E1E"/>
            </a:solidFill>
            <a:tailEnd type="triangle" w="lg" len="lg"/>
          </a:ln>
        </p:spPr>
        <p:style>
          <a:lnRef idx="2">
            <a:schemeClr val="accent1"/>
          </a:lnRef>
          <a:fillRef idx="0">
            <a:schemeClr val="accent1"/>
          </a:fillRef>
          <a:effectRef idx="1">
            <a:schemeClr val="accent1"/>
          </a:effectRef>
          <a:fontRef idx="minor">
            <a:schemeClr val="tx1"/>
          </a:fontRef>
        </p:style>
      </p:cxn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457200" y="205979"/>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If you’re thinking of taking notes</a:t>
            </a:r>
          </a:p>
          <a:p>
            <a:r>
              <a:rPr lang="en-US" b="1" dirty="0">
                <a:latin typeface="Arial" panose="020B0604020202020204" pitchFamily="34" charset="0"/>
                <a:cs typeface="Arial" panose="020B0604020202020204" pitchFamily="34" charset="0"/>
              </a:rPr>
              <a:t>or want to visit links</a:t>
            </a:r>
          </a:p>
        </p:txBody>
      </p:sp>
      <p:sp>
        <p:nvSpPr>
          <p:cNvPr id="3" name="Rectangle 2">
            <a:extLst>
              <a:ext uri="{FF2B5EF4-FFF2-40B4-BE49-F238E27FC236}">
                <a16:creationId xmlns:a16="http://schemas.microsoft.com/office/drawing/2014/main" id="{17419ED0-522E-BC43-8630-03A2C489CB5B}"/>
              </a:ext>
            </a:extLst>
          </p:cNvPr>
          <p:cNvSpPr/>
          <p:nvPr/>
        </p:nvSpPr>
        <p:spPr>
          <a:xfrm>
            <a:off x="5449098" y="3246271"/>
            <a:ext cx="1710726" cy="646331"/>
          </a:xfrm>
          <a:prstGeom prst="rect">
            <a:avLst/>
          </a:prstGeom>
        </p:spPr>
        <p:txBody>
          <a:bodyPr wrap="none">
            <a:spAutoFit/>
          </a:bodyPr>
          <a:lstStyle/>
          <a:p>
            <a:pPr algn="ctr"/>
            <a:r>
              <a:rPr lang="en-US" dirty="0">
                <a:latin typeface="Arial"/>
                <a:cs typeface="Arial"/>
              </a:rPr>
              <a:t>this link will be</a:t>
            </a:r>
          </a:p>
          <a:p>
            <a:pPr algn="ctr"/>
            <a:r>
              <a:rPr lang="en-US" dirty="0">
                <a:latin typeface="Arial"/>
                <a:cs typeface="Arial"/>
              </a:rPr>
              <a:t>on most slides</a:t>
            </a:r>
          </a:p>
        </p:txBody>
      </p:sp>
      <p:pic>
        <p:nvPicPr>
          <p:cNvPr id="4" name="Picture 3">
            <a:extLst>
              <a:ext uri="{FF2B5EF4-FFF2-40B4-BE49-F238E27FC236}">
                <a16:creationId xmlns:a16="http://schemas.microsoft.com/office/drawing/2014/main" id="{048CD5F7-7877-044E-9529-62C875ED249E}"/>
              </a:ext>
            </a:extLst>
          </p:cNvPr>
          <p:cNvPicPr>
            <a:picLocks noChangeAspect="1"/>
          </p:cNvPicPr>
          <p:nvPr/>
        </p:nvPicPr>
        <p:blipFill>
          <a:blip r:embed="rId3"/>
          <a:stretch>
            <a:fillRect/>
          </a:stretch>
        </p:blipFill>
        <p:spPr>
          <a:xfrm>
            <a:off x="21094" y="1034266"/>
            <a:ext cx="5386076" cy="410923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C413A4-C5D2-8F4D-8F35-378E5C61A0B3}"/>
              </a:ext>
            </a:extLst>
          </p:cNvPr>
          <p:cNvSpPr>
            <a:spLocks noGrp="1"/>
          </p:cNvSpPr>
          <p:nvPr>
            <p:ph type="title"/>
          </p:nvPr>
        </p:nvSpPr>
        <p:spPr/>
        <p:txBody>
          <a:bodyPr/>
          <a:lstStyle/>
          <a:p>
            <a:endParaRPr lang="en-US" dirty="0"/>
          </a:p>
        </p:txBody>
      </p:sp>
      <p:sp useBgFill="1">
        <p:nvSpPr>
          <p:cNvPr id="16" name="Title 1">
            <a:extLst>
              <a:ext uri="{FF2B5EF4-FFF2-40B4-BE49-F238E27FC236}">
                <a16:creationId xmlns:a16="http://schemas.microsoft.com/office/drawing/2014/main" id="{8B909327-905F-D440-94C7-4088E3DA65DF}"/>
              </a:ext>
            </a:extLst>
          </p:cNvPr>
          <p:cNvSpPr txBox="1">
            <a:spLocks/>
          </p:cNvSpPr>
          <p:nvPr/>
        </p:nvSpPr>
        <p:spPr>
          <a:xfrm>
            <a:off x="457200" y="2059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EMERSE is     </a:t>
            </a:r>
            <a:r>
              <a:rPr lang="en-US" b="1" i="1">
                <a:latin typeface="Arial" panose="020B0604020202020204" pitchFamily="34" charset="0"/>
                <a:cs typeface="Arial" panose="020B0604020202020204" pitchFamily="34" charset="0"/>
              </a:rPr>
              <a:t>fast</a:t>
            </a:r>
            <a:endParaRPr lang="en-US" b="1" i="1" dirty="0">
              <a:latin typeface="Arial" panose="020B0604020202020204" pitchFamily="34" charset="0"/>
              <a:cs typeface="Arial" panose="020B0604020202020204" pitchFamily="34" charset="0"/>
            </a:endParaRPr>
          </a:p>
        </p:txBody>
      </p:sp>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9" name="Rectangle 18">
            <a:extLst>
              <a:ext uri="{FF2B5EF4-FFF2-40B4-BE49-F238E27FC236}">
                <a16:creationId xmlns:a16="http://schemas.microsoft.com/office/drawing/2014/main" id="{1AB22851-1DCE-524E-91BA-C380972E210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cxnSp>
        <p:nvCxnSpPr>
          <p:cNvPr id="20" name="Straight Connector 19">
            <a:extLst>
              <a:ext uri="{FF2B5EF4-FFF2-40B4-BE49-F238E27FC236}">
                <a16:creationId xmlns:a16="http://schemas.microsoft.com/office/drawing/2014/main" id="{20C1E44F-9A14-2447-A02E-8989B3AE10D9}"/>
              </a:ext>
            </a:extLst>
          </p:cNvPr>
          <p:cNvCxnSpPr>
            <a:cxnSpLocks/>
          </p:cNvCxnSpPr>
          <p:nvPr/>
        </p:nvCxnSpPr>
        <p:spPr>
          <a:xfrm>
            <a:off x="5467739" y="569167"/>
            <a:ext cx="466530"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1C0FEE5-3FD2-B742-BDCF-B88B250C37AF}"/>
              </a:ext>
            </a:extLst>
          </p:cNvPr>
          <p:cNvCxnSpPr>
            <a:cxnSpLocks/>
          </p:cNvCxnSpPr>
          <p:nvPr/>
        </p:nvCxnSpPr>
        <p:spPr>
          <a:xfrm>
            <a:off x="5318452" y="684243"/>
            <a:ext cx="54428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33647FD-5C04-584A-AFA8-70F3A36A3FF4}"/>
              </a:ext>
            </a:extLst>
          </p:cNvPr>
          <p:cNvCxnSpPr>
            <a:cxnSpLocks/>
          </p:cNvCxnSpPr>
          <p:nvPr/>
        </p:nvCxnSpPr>
        <p:spPr>
          <a:xfrm>
            <a:off x="11770644" y="-2408718"/>
            <a:ext cx="61114"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23" name="Table 22">
            <a:extLst>
              <a:ext uri="{FF2B5EF4-FFF2-40B4-BE49-F238E27FC236}">
                <a16:creationId xmlns:a16="http://schemas.microsoft.com/office/drawing/2014/main" id="{C57D3A29-F9D6-CB40-AA76-BD9E1AFD7B25}"/>
              </a:ext>
            </a:extLst>
          </p:cNvPr>
          <p:cNvGraphicFramePr>
            <a:graphicFrameLocks noGrp="1"/>
          </p:cNvGraphicFramePr>
          <p:nvPr/>
        </p:nvGraphicFramePr>
        <p:xfrm>
          <a:off x="457200" y="1438131"/>
          <a:ext cx="7931020" cy="2589789"/>
        </p:xfrm>
        <a:graphic>
          <a:graphicData uri="http://schemas.openxmlformats.org/drawingml/2006/table">
            <a:tbl>
              <a:tblPr firstRow="1" bandRow="1">
                <a:tableStyleId>{5C22544A-7EE6-4342-B048-85BDC9FD1C3A}</a:tableStyleId>
              </a:tblPr>
              <a:tblGrid>
                <a:gridCol w="3110948">
                  <a:extLst>
                    <a:ext uri="{9D8B030D-6E8A-4147-A177-3AD203B41FA5}">
                      <a16:colId xmlns:a16="http://schemas.microsoft.com/office/drawing/2014/main" val="2786858433"/>
                    </a:ext>
                  </a:extLst>
                </a:gridCol>
                <a:gridCol w="1778293">
                  <a:extLst>
                    <a:ext uri="{9D8B030D-6E8A-4147-A177-3AD203B41FA5}">
                      <a16:colId xmlns:a16="http://schemas.microsoft.com/office/drawing/2014/main" val="3059340080"/>
                    </a:ext>
                  </a:extLst>
                </a:gridCol>
                <a:gridCol w="1380930">
                  <a:extLst>
                    <a:ext uri="{9D8B030D-6E8A-4147-A177-3AD203B41FA5}">
                      <a16:colId xmlns:a16="http://schemas.microsoft.com/office/drawing/2014/main" val="3237354114"/>
                    </a:ext>
                  </a:extLst>
                </a:gridCol>
                <a:gridCol w="1660849">
                  <a:extLst>
                    <a:ext uri="{9D8B030D-6E8A-4147-A177-3AD203B41FA5}">
                      <a16:colId xmlns:a16="http://schemas.microsoft.com/office/drawing/2014/main" val="2976979028"/>
                    </a:ext>
                  </a:extLst>
                </a:gridCol>
              </a:tblGrid>
              <a:tr h="0">
                <a:tc>
                  <a:txBody>
                    <a:bodyPr/>
                    <a:lstStyle/>
                    <a:p>
                      <a:r>
                        <a:rPr lang="en-US" dirty="0">
                          <a:latin typeface="Arial" panose="020B0604020202020204" pitchFamily="34" charset="0"/>
                          <a:cs typeface="Arial" panose="020B0604020202020204" pitchFamily="34" charset="0"/>
                        </a:rPr>
                        <a:t>Query to identify all patients with the following</a:t>
                      </a:r>
                    </a:p>
                  </a:txBody>
                  <a:tcPr/>
                </a:tc>
                <a:tc>
                  <a:txBody>
                    <a:bodyPr/>
                    <a:lstStyle/>
                    <a:p>
                      <a:pPr algn="ctr"/>
                      <a:r>
                        <a:rPr lang="en-US" dirty="0">
                          <a:latin typeface="Arial" panose="020B0604020202020204" pitchFamily="34" charset="0"/>
                          <a:cs typeface="Arial" panose="020B0604020202020204" pitchFamily="34" charset="0"/>
                        </a:rPr>
                        <a:t>Reporting DB time (s)</a:t>
                      </a:r>
                    </a:p>
                  </a:txBody>
                  <a:tcPr/>
                </a:tc>
                <a:tc>
                  <a:txBody>
                    <a:bodyPr/>
                    <a:lstStyle/>
                    <a:p>
                      <a:pPr algn="ctr"/>
                      <a:r>
                        <a:rPr lang="en-US" dirty="0">
                          <a:latin typeface="Arial" panose="020B0604020202020204" pitchFamily="34" charset="0"/>
                          <a:cs typeface="Arial" panose="020B0604020202020204" pitchFamily="34" charset="0"/>
                        </a:rPr>
                        <a:t>EMERSE time (s)</a:t>
                      </a:r>
                    </a:p>
                  </a:txBody>
                  <a:tcPr/>
                </a:tc>
                <a:tc>
                  <a:txBody>
                    <a:bodyPr/>
                    <a:lstStyle/>
                    <a:p>
                      <a:pPr algn="ctr"/>
                      <a:r>
                        <a:rPr lang="en-US" dirty="0">
                          <a:latin typeface="Arial" panose="020B0604020202020204" pitchFamily="34" charset="0"/>
                          <a:cs typeface="Arial" panose="020B0604020202020204" pitchFamily="34" charset="0"/>
                        </a:rPr>
                        <a:t>EMERSE advantage</a:t>
                      </a:r>
                    </a:p>
                  </a:txBody>
                  <a:tcPr/>
                </a:tc>
                <a:extLst>
                  <a:ext uri="{0D108BD9-81ED-4DB2-BD59-A6C34878D82A}">
                    <a16:rowId xmlns:a16="http://schemas.microsoft.com/office/drawing/2014/main" val="4145011638"/>
                  </a:ext>
                </a:extLst>
              </a:tr>
              <a:tr h="649903">
                <a:tc>
                  <a:txBody>
                    <a:bodyPr/>
                    <a:lstStyle/>
                    <a:p>
                      <a:r>
                        <a:rPr lang="en-US" dirty="0">
                          <a:latin typeface="Arial" panose="020B0604020202020204" pitchFamily="34" charset="0"/>
                          <a:cs typeface="Arial" panose="020B0604020202020204" pitchFamily="34" charset="0"/>
                        </a:rPr>
                        <a:t>cavernous hemangioma</a:t>
                      </a:r>
                    </a:p>
                  </a:txBody>
                  <a:tcPr anchor="ctr"/>
                </a:tc>
                <a:tc>
                  <a:txBody>
                    <a:bodyPr/>
                    <a:lstStyle/>
                    <a:p>
                      <a:pPr algn="ctr"/>
                      <a:r>
                        <a:rPr lang="en-US" dirty="0">
                          <a:latin typeface="Arial" panose="020B0604020202020204" pitchFamily="34" charset="0"/>
                          <a:cs typeface="Arial" panose="020B0604020202020204" pitchFamily="34" charset="0"/>
                        </a:rPr>
                        <a:t>14,652</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7,320x</a:t>
                      </a:r>
                    </a:p>
                  </a:txBody>
                  <a:tcPr anchor="ctr"/>
                </a:tc>
                <a:extLst>
                  <a:ext uri="{0D108BD9-81ED-4DB2-BD59-A6C34878D82A}">
                    <a16:rowId xmlns:a16="http://schemas.microsoft.com/office/drawing/2014/main" val="3133740732"/>
                  </a:ext>
                </a:extLst>
              </a:tr>
              <a:tr h="649903">
                <a:tc>
                  <a:txBody>
                    <a:bodyPr/>
                    <a:lstStyle/>
                    <a:p>
                      <a:r>
                        <a:rPr lang="en-US" dirty="0">
                          <a:latin typeface="Arial" panose="020B0604020202020204" pitchFamily="34" charset="0"/>
                          <a:cs typeface="Arial" panose="020B0604020202020204" pitchFamily="34" charset="0"/>
                        </a:rPr>
                        <a:t>gray platelet syndrome</a:t>
                      </a:r>
                    </a:p>
                  </a:txBody>
                  <a:tcPr anchor="ctr"/>
                </a:tc>
                <a:tc>
                  <a:txBody>
                    <a:bodyPr/>
                    <a:lstStyle/>
                    <a:p>
                      <a:pPr algn="ctr"/>
                      <a:r>
                        <a:rPr lang="en-US" dirty="0">
                          <a:latin typeface="Arial" panose="020B0604020202020204" pitchFamily="34" charset="0"/>
                          <a:cs typeface="Arial" panose="020B0604020202020204" pitchFamily="34" charset="0"/>
                        </a:rPr>
                        <a:t>14,940</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7,470x</a:t>
                      </a:r>
                    </a:p>
                  </a:txBody>
                  <a:tcPr anchor="ctr"/>
                </a:tc>
                <a:extLst>
                  <a:ext uri="{0D108BD9-81ED-4DB2-BD59-A6C34878D82A}">
                    <a16:rowId xmlns:a16="http://schemas.microsoft.com/office/drawing/2014/main" val="2441199748"/>
                  </a:ext>
                </a:extLst>
              </a:tr>
              <a:tr h="649903">
                <a:tc>
                  <a:txBody>
                    <a:bodyPr/>
                    <a:lstStyle/>
                    <a:p>
                      <a:r>
                        <a:rPr lang="en-US" dirty="0">
                          <a:latin typeface="Arial" panose="020B0604020202020204" pitchFamily="34" charset="0"/>
                          <a:cs typeface="Arial" panose="020B0604020202020204" pitchFamily="34" charset="0"/>
                        </a:rPr>
                        <a:t>inferior </a:t>
                      </a:r>
                      <a:r>
                        <a:rPr lang="en-US" dirty="0" err="1">
                          <a:latin typeface="Arial" panose="020B0604020202020204" pitchFamily="34" charset="0"/>
                          <a:cs typeface="Arial" panose="020B0604020202020204" pitchFamily="34" charset="0"/>
                        </a:rPr>
                        <a:t>lingular</a:t>
                      </a:r>
                      <a:r>
                        <a:rPr lang="en-US" dirty="0">
                          <a:latin typeface="Arial" panose="020B0604020202020204" pitchFamily="34" charset="0"/>
                          <a:cs typeface="Arial" panose="020B0604020202020204" pitchFamily="34" charset="0"/>
                        </a:rPr>
                        <a:t> segment of the left upper lobe</a:t>
                      </a:r>
                    </a:p>
                  </a:txBody>
                  <a:tcPr anchor="ctr"/>
                </a:tc>
                <a:tc>
                  <a:txBody>
                    <a:bodyPr/>
                    <a:lstStyle/>
                    <a:p>
                      <a:pPr algn="ctr"/>
                      <a:r>
                        <a:rPr lang="en-US" dirty="0">
                          <a:latin typeface="Arial" panose="020B0604020202020204" pitchFamily="34" charset="0"/>
                          <a:cs typeface="Arial" panose="020B0604020202020204" pitchFamily="34" charset="0"/>
                        </a:rPr>
                        <a:t>17,784</a:t>
                      </a:r>
                    </a:p>
                  </a:txBody>
                  <a:tcPr anchor="ctr"/>
                </a:tc>
                <a:tc>
                  <a:txBody>
                    <a:bodyPr/>
                    <a:lstStyle/>
                    <a:p>
                      <a:pPr algn="ctr"/>
                      <a:r>
                        <a:rPr lang="en-US" dirty="0">
                          <a:latin typeface="Arial" panose="020B0604020202020204" pitchFamily="34" charset="0"/>
                          <a:cs typeface="Arial" panose="020B0604020202020204" pitchFamily="34" charset="0"/>
                        </a:rPr>
                        <a:t>9</a:t>
                      </a:r>
                    </a:p>
                  </a:txBody>
                  <a:tcPr anchor="ctr"/>
                </a:tc>
                <a:tc>
                  <a:txBody>
                    <a:bodyPr/>
                    <a:lstStyle/>
                    <a:p>
                      <a:pPr algn="ctr"/>
                      <a:r>
                        <a:rPr lang="en-US" dirty="0">
                          <a:latin typeface="Arial" panose="020B0604020202020204" pitchFamily="34" charset="0"/>
                          <a:cs typeface="Arial" panose="020B0604020202020204" pitchFamily="34" charset="0"/>
                        </a:rPr>
                        <a:t>1,980x</a:t>
                      </a:r>
                    </a:p>
                  </a:txBody>
                  <a:tcPr anchor="ctr"/>
                </a:tc>
                <a:extLst>
                  <a:ext uri="{0D108BD9-81ED-4DB2-BD59-A6C34878D82A}">
                    <a16:rowId xmlns:a16="http://schemas.microsoft.com/office/drawing/2014/main" val="907449223"/>
                  </a:ext>
                </a:extLst>
              </a:tr>
            </a:tbl>
          </a:graphicData>
        </a:graphic>
      </p:graphicFrame>
      <p:pic>
        <p:nvPicPr>
          <p:cNvPr id="24" name="Picture 23">
            <a:extLst>
              <a:ext uri="{FF2B5EF4-FFF2-40B4-BE49-F238E27FC236}">
                <a16:creationId xmlns:a16="http://schemas.microsoft.com/office/drawing/2014/main" id="{522F455A-09F1-7649-8BA0-282E5E365172}"/>
              </a:ext>
            </a:extLst>
          </p:cNvPr>
          <p:cNvPicPr>
            <a:picLocks noChangeAspect="1"/>
          </p:cNvPicPr>
          <p:nvPr/>
        </p:nvPicPr>
        <p:blipFill>
          <a:blip r:embed="rId3"/>
          <a:stretch>
            <a:fillRect/>
          </a:stretch>
        </p:blipFill>
        <p:spPr>
          <a:xfrm>
            <a:off x="457200" y="120128"/>
            <a:ext cx="1119673" cy="1128230"/>
          </a:xfrm>
          <a:prstGeom prst="rect">
            <a:avLst/>
          </a:prstGeom>
        </p:spPr>
      </p:pic>
      <p:cxnSp>
        <p:nvCxnSpPr>
          <p:cNvPr id="25" name="Straight Connector 24">
            <a:extLst>
              <a:ext uri="{FF2B5EF4-FFF2-40B4-BE49-F238E27FC236}">
                <a16:creationId xmlns:a16="http://schemas.microsoft.com/office/drawing/2014/main" id="{166B58C3-9B20-7A48-B14C-8962B9A0E29E}"/>
              </a:ext>
            </a:extLst>
          </p:cNvPr>
          <p:cNvCxnSpPr>
            <a:cxnSpLocks/>
          </p:cNvCxnSpPr>
          <p:nvPr/>
        </p:nvCxnSpPr>
        <p:spPr>
          <a:xfrm>
            <a:off x="5590594" y="768220"/>
            <a:ext cx="34367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Content Placeholder 2">
            <a:extLst>
              <a:ext uri="{FF2B5EF4-FFF2-40B4-BE49-F238E27FC236}">
                <a16:creationId xmlns:a16="http://schemas.microsoft.com/office/drawing/2014/main" id="{A5C33DCE-7D92-C24A-92EC-D7C1E174CE58}"/>
              </a:ext>
            </a:extLst>
          </p:cNvPr>
          <p:cNvSpPr>
            <a:spLocks noGrp="1"/>
          </p:cNvSpPr>
          <p:nvPr>
            <p:ph idx="1"/>
          </p:nvPr>
        </p:nvSpPr>
        <p:spPr>
          <a:xfrm>
            <a:off x="457200" y="4300521"/>
            <a:ext cx="5607698" cy="665378"/>
          </a:xfrm>
        </p:spPr>
        <p:txBody>
          <a:bodyPr>
            <a:normAutofit/>
          </a:bodyPr>
          <a:lstStyle/>
          <a:p>
            <a:pPr marL="0" indent="0">
              <a:buNone/>
            </a:pPr>
            <a:r>
              <a:rPr lang="en-US" dirty="0">
                <a:latin typeface="Arial" panose="020B0604020202020204" pitchFamily="34" charset="0"/>
                <a:cs typeface="Arial" panose="020B0604020202020204" pitchFamily="34" charset="0"/>
              </a:rPr>
              <a:t>…enabling real-time querying</a:t>
            </a:r>
          </a:p>
        </p:txBody>
      </p:sp>
    </p:spTree>
    <p:extLst>
      <p:ext uri="{BB962C8B-B14F-4D97-AF65-F5344CB8AC3E}">
        <p14:creationId xmlns:p14="http://schemas.microsoft.com/office/powerpoint/2010/main" val="37819642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5" name="Rounded Rectangle 4">
            <a:extLst>
              <a:ext uri="{FF2B5EF4-FFF2-40B4-BE49-F238E27FC236}">
                <a16:creationId xmlns:a16="http://schemas.microsoft.com/office/drawing/2014/main" id="{81776623-460B-B84F-99E0-5598F0AEFD9A}"/>
              </a:ext>
            </a:extLst>
          </p:cNvPr>
          <p:cNvSpPr/>
          <p:nvPr/>
        </p:nvSpPr>
        <p:spPr>
          <a:xfrm>
            <a:off x="521208" y="2615909"/>
            <a:ext cx="2568031" cy="1398307"/>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initial cohort identified</a:t>
            </a:r>
          </a:p>
          <a:p>
            <a:pPr algn="ctr"/>
            <a:r>
              <a:rPr lang="en-US" sz="1600" dirty="0">
                <a:solidFill>
                  <a:schemeClr val="tx1"/>
                </a:solidFill>
                <a:latin typeface="Arial" panose="020B0604020202020204" pitchFamily="34" charset="0"/>
                <a:cs typeface="Arial" panose="020B0604020202020204" pitchFamily="34" charset="0"/>
              </a:rPr>
              <a:t>with a cohort discovery</a:t>
            </a:r>
          </a:p>
          <a:p>
            <a:pPr algn="ctr"/>
            <a:r>
              <a:rPr lang="en-US" sz="1600" dirty="0">
                <a:solidFill>
                  <a:schemeClr val="tx1"/>
                </a:solidFill>
                <a:latin typeface="Arial" panose="020B0604020202020204" pitchFamily="34" charset="0"/>
                <a:cs typeface="Arial" panose="020B0604020202020204" pitchFamily="34" charset="0"/>
              </a:rPr>
              <a:t>tool using structured data (or via EMERSE</a:t>
            </a:r>
          </a:p>
          <a:p>
            <a:pPr algn="ctr"/>
            <a:r>
              <a:rPr lang="en-US" sz="1600" dirty="0">
                <a:solidFill>
                  <a:schemeClr val="tx1"/>
                </a:solidFill>
                <a:latin typeface="Arial" panose="020B0604020202020204" pitchFamily="34" charset="0"/>
                <a:cs typeface="Arial" panose="020B0604020202020204" pitchFamily="34" charset="0"/>
              </a:rPr>
              <a:t>‘Find Patients’)</a:t>
            </a:r>
          </a:p>
        </p:txBody>
      </p:sp>
      <p:cxnSp>
        <p:nvCxnSpPr>
          <p:cNvPr id="10" name="Straight Connector 9">
            <a:extLst>
              <a:ext uri="{FF2B5EF4-FFF2-40B4-BE49-F238E27FC236}">
                <a16:creationId xmlns:a16="http://schemas.microsoft.com/office/drawing/2014/main" id="{D3B87665-52FF-9E4E-ADA3-DD25742028E7}"/>
              </a:ext>
            </a:extLst>
          </p:cNvPr>
          <p:cNvCxnSpPr>
            <a:cxnSpLocks/>
            <a:stCxn id="5" idx="0"/>
          </p:cNvCxnSpPr>
          <p:nvPr/>
        </p:nvCxnSpPr>
        <p:spPr>
          <a:xfrm flipV="1">
            <a:off x="1805224" y="2203705"/>
            <a:ext cx="0" cy="41220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61BB3F38-24AD-8049-A58F-1BD56AB14E78}"/>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3" name="TextBox 2">
            <a:extLst>
              <a:ext uri="{FF2B5EF4-FFF2-40B4-BE49-F238E27FC236}">
                <a16:creationId xmlns:a16="http://schemas.microsoft.com/office/drawing/2014/main" id="{006344B0-0DB1-714E-8F79-A05BD6F2FD91}"/>
              </a:ext>
            </a:extLst>
          </p:cNvPr>
          <p:cNvSpPr txBox="1"/>
          <p:nvPr/>
        </p:nvSpPr>
        <p:spPr>
          <a:xfrm>
            <a:off x="650523" y="4168589"/>
            <a:ext cx="2136162" cy="523220"/>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Cohort discovery tools: </a:t>
            </a:r>
          </a:p>
          <a:p>
            <a:pPr algn="ctr"/>
            <a:r>
              <a:rPr lang="en-US" sz="1400" dirty="0">
                <a:latin typeface="Arial" panose="020B0604020202020204" pitchFamily="34" charset="0"/>
                <a:cs typeface="Arial" panose="020B0604020202020204" pitchFamily="34" charset="0"/>
              </a:rPr>
              <a:t>i2b2, </a:t>
            </a:r>
            <a:r>
              <a:rPr lang="en-US" sz="1400" dirty="0" err="1">
                <a:latin typeface="Arial" panose="020B0604020202020204" pitchFamily="34" charset="0"/>
                <a:cs typeface="Arial" panose="020B0604020202020204" pitchFamily="34" charset="0"/>
              </a:rPr>
              <a:t>TriNetX</a:t>
            </a:r>
            <a:r>
              <a:rPr lang="en-US" sz="1400" dirty="0">
                <a:latin typeface="Arial" panose="020B0604020202020204" pitchFamily="34" charset="0"/>
                <a:cs typeface="Arial" panose="020B0604020202020204" pitchFamily="34" charset="0"/>
              </a:rPr>
              <a:t>, LEAF, etc.</a:t>
            </a:r>
          </a:p>
        </p:txBody>
      </p:sp>
    </p:spTree>
    <p:extLst>
      <p:ext uri="{BB962C8B-B14F-4D97-AF65-F5344CB8AC3E}">
        <p14:creationId xmlns:p14="http://schemas.microsoft.com/office/powerpoint/2010/main" val="2757671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3" name="Rounded Rectangle 12">
            <a:extLst>
              <a:ext uri="{FF2B5EF4-FFF2-40B4-BE49-F238E27FC236}">
                <a16:creationId xmlns:a16="http://schemas.microsoft.com/office/drawing/2014/main" id="{E8210F47-2EA4-4D46-B568-5D15CAA7B1C2}"/>
              </a:ext>
            </a:extLst>
          </p:cNvPr>
          <p:cNvSpPr/>
          <p:nvPr/>
        </p:nvSpPr>
        <p:spPr>
          <a:xfrm>
            <a:off x="3218688"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additional details abstracted from the free text using EMERSE</a:t>
            </a:r>
          </a:p>
        </p:txBody>
      </p:sp>
      <p:cxnSp>
        <p:nvCxnSpPr>
          <p:cNvPr id="16" name="Straight Connector 15">
            <a:extLst>
              <a:ext uri="{FF2B5EF4-FFF2-40B4-BE49-F238E27FC236}">
                <a16:creationId xmlns:a16="http://schemas.microsoft.com/office/drawing/2014/main" id="{5CC25C08-6F55-8049-A075-1896EAFE897B}"/>
              </a:ext>
            </a:extLst>
          </p:cNvPr>
          <p:cNvCxnSpPr>
            <a:cxnSpLocks/>
            <a:stCxn id="13" idx="0"/>
          </p:cNvCxnSpPr>
          <p:nvPr/>
        </p:nvCxnSpPr>
        <p:spPr>
          <a:xfrm flipV="1">
            <a:off x="4502704"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70E12C0B-EB26-234C-95E6-986077C7D82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2823226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8" name="Rounded Rectangle 17">
            <a:extLst>
              <a:ext uri="{FF2B5EF4-FFF2-40B4-BE49-F238E27FC236}">
                <a16:creationId xmlns:a16="http://schemas.microsoft.com/office/drawing/2014/main" id="{DA1995A3-D9BE-8A41-9C2F-CDCF529DFCF7}"/>
              </a:ext>
            </a:extLst>
          </p:cNvPr>
          <p:cNvSpPr/>
          <p:nvPr/>
        </p:nvSpPr>
        <p:spPr>
          <a:xfrm>
            <a:off x="5925312"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Data recorded in an electronic data capture system (e.g., </a:t>
            </a:r>
            <a:r>
              <a:rPr lang="en-US" sz="1600" dirty="0" err="1">
                <a:solidFill>
                  <a:schemeClr val="tx1"/>
                </a:solidFill>
                <a:latin typeface="Arial" panose="020B0604020202020204" pitchFamily="34" charset="0"/>
                <a:cs typeface="Arial" panose="020B0604020202020204" pitchFamily="34" charset="0"/>
              </a:rPr>
              <a:t>REDCap</a:t>
            </a:r>
            <a:r>
              <a:rPr lang="en-US" sz="1600" dirty="0">
                <a:solidFill>
                  <a:schemeClr val="tx1"/>
                </a:solidFill>
                <a:latin typeface="Arial" panose="020B0604020202020204" pitchFamily="34" charset="0"/>
                <a:cs typeface="Arial" panose="020B0604020202020204" pitchFamily="34" charset="0"/>
              </a:rPr>
              <a:t>)</a:t>
            </a:r>
          </a:p>
        </p:txBody>
      </p:sp>
      <p:cxnSp>
        <p:nvCxnSpPr>
          <p:cNvPr id="19" name="Straight Connector 18">
            <a:extLst>
              <a:ext uri="{FF2B5EF4-FFF2-40B4-BE49-F238E27FC236}">
                <a16:creationId xmlns:a16="http://schemas.microsoft.com/office/drawing/2014/main" id="{B9F8D67E-FB7E-2C4F-9909-350790D8C8D8}"/>
              </a:ext>
            </a:extLst>
          </p:cNvPr>
          <p:cNvCxnSpPr>
            <a:cxnSpLocks/>
            <a:stCxn id="18" idx="0"/>
          </p:cNvCxnSpPr>
          <p:nvPr/>
        </p:nvCxnSpPr>
        <p:spPr>
          <a:xfrm flipV="1">
            <a:off x="7209328"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EAAD6B9C-74AC-EF43-8E61-432EB21F71D2}"/>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5509947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Cincinnati specifics</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3" name="Rectangle 12">
            <a:extLst>
              <a:ext uri="{FF2B5EF4-FFF2-40B4-BE49-F238E27FC236}">
                <a16:creationId xmlns:a16="http://schemas.microsoft.com/office/drawing/2014/main" id="{EAAD6B9C-74AC-EF43-8E61-432EB21F71D2}"/>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6" name="Content Placeholder 2">
            <a:extLst>
              <a:ext uri="{FF2B5EF4-FFF2-40B4-BE49-F238E27FC236}">
                <a16:creationId xmlns:a16="http://schemas.microsoft.com/office/drawing/2014/main" id="{D39475BE-321E-9312-6025-2981DF26ABF9}"/>
              </a:ext>
            </a:extLst>
          </p:cNvPr>
          <p:cNvSpPr>
            <a:spLocks noGrp="1"/>
          </p:cNvSpPr>
          <p:nvPr>
            <p:ph idx="1"/>
          </p:nvPr>
        </p:nvSpPr>
        <p:spPr>
          <a:xfrm>
            <a:off x="457200" y="1200151"/>
            <a:ext cx="8375904" cy="3805802"/>
          </a:xfrm>
        </p:spPr>
        <p:txBody>
          <a:bodyPr>
            <a:normAutofit/>
          </a:bodyPr>
          <a:lstStyle/>
          <a:p>
            <a:pPr marL="0" indent="0">
              <a:buNone/>
            </a:pPr>
            <a:r>
              <a:rPr lang="en-US" sz="2400" dirty="0">
                <a:latin typeface="Arial" panose="020B0604020202020204" pitchFamily="34" charset="0"/>
                <a:cs typeface="Arial" panose="020B0604020202020204" pitchFamily="34" charset="0"/>
              </a:rPr>
              <a:t>EMERSE stats at Cincinnati:</a:t>
            </a:r>
          </a:p>
          <a:p>
            <a:r>
              <a:rPr lang="en-US" sz="2400" dirty="0">
                <a:latin typeface="Arial" panose="020B0604020202020204" pitchFamily="34" charset="0"/>
                <a:cs typeface="Arial" panose="020B0604020202020204" pitchFamily="34" charset="0"/>
              </a:rPr>
              <a:t>Available since 2018</a:t>
            </a:r>
          </a:p>
          <a:p>
            <a:r>
              <a:rPr lang="en-US" sz="2400" dirty="0">
                <a:latin typeface="Arial" panose="020B0604020202020204" pitchFamily="34" charset="0"/>
                <a:cs typeface="Arial" panose="020B0604020202020204" pitchFamily="34" charset="0"/>
              </a:rPr>
              <a:t>Data from 2017-present, refreshed quarterly</a:t>
            </a:r>
          </a:p>
          <a:p>
            <a:r>
              <a:rPr lang="en-US" sz="2400" dirty="0">
                <a:latin typeface="Arial" panose="020B0604020202020204" pitchFamily="34" charset="0"/>
                <a:cs typeface="Arial" panose="020B0604020202020204" pitchFamily="34" charset="0"/>
              </a:rPr>
              <a:t>750k patients</a:t>
            </a:r>
          </a:p>
          <a:p>
            <a:r>
              <a:rPr lang="en-US" sz="2400" dirty="0">
                <a:latin typeface="Arial" panose="020B0604020202020204" pitchFamily="34" charset="0"/>
                <a:cs typeface="Arial" panose="020B0604020202020204" pitchFamily="34" charset="0"/>
              </a:rPr>
              <a:t>45M documents</a:t>
            </a:r>
          </a:p>
        </p:txBody>
      </p:sp>
    </p:spTree>
    <p:extLst>
      <p:ext uri="{BB962C8B-B14F-4D97-AF65-F5344CB8AC3E}">
        <p14:creationId xmlns:p14="http://schemas.microsoft.com/office/powerpoint/2010/main" val="2849055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Cincinnati specifics</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3" name="Rectangle 12">
            <a:extLst>
              <a:ext uri="{FF2B5EF4-FFF2-40B4-BE49-F238E27FC236}">
                <a16:creationId xmlns:a16="http://schemas.microsoft.com/office/drawing/2014/main" id="{EAAD6B9C-74AC-EF43-8E61-432EB21F71D2}"/>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6" name="Content Placeholder 2">
            <a:extLst>
              <a:ext uri="{FF2B5EF4-FFF2-40B4-BE49-F238E27FC236}">
                <a16:creationId xmlns:a16="http://schemas.microsoft.com/office/drawing/2014/main" id="{D39475BE-321E-9312-6025-2981DF26ABF9}"/>
              </a:ext>
            </a:extLst>
          </p:cNvPr>
          <p:cNvSpPr>
            <a:spLocks noGrp="1"/>
          </p:cNvSpPr>
          <p:nvPr>
            <p:ph idx="1"/>
          </p:nvPr>
        </p:nvSpPr>
        <p:spPr>
          <a:xfrm>
            <a:off x="99392" y="913904"/>
            <a:ext cx="8375904" cy="3805802"/>
          </a:xfrm>
        </p:spPr>
        <p:txBody>
          <a:bodyPr>
            <a:normAutofit fontScale="92500" lnSpcReduction="10000"/>
          </a:bodyPr>
          <a:lstStyle/>
          <a:p>
            <a:pPr marL="0" indent="0">
              <a:buNone/>
            </a:pPr>
            <a:r>
              <a:rPr lang="en-US" sz="1800" dirty="0">
                <a:latin typeface="Arial" panose="020B0604020202020204" pitchFamily="34" charset="0"/>
                <a:cs typeface="Arial" panose="020B0604020202020204" pitchFamily="34" charset="0"/>
              </a:rPr>
              <a:t>Potential workflow:</a:t>
            </a: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r>
              <a:rPr lang="en-US" sz="1800" dirty="0">
                <a:latin typeface="Arial" panose="020B0604020202020204" pitchFamily="34" charset="0"/>
                <a:cs typeface="Arial" panose="020B0604020202020204" pitchFamily="34" charset="0"/>
              </a:rPr>
              <a:t>Identify patients with</a:t>
            </a:r>
          </a:p>
          <a:p>
            <a:pPr marL="0" indent="0">
              <a:buNone/>
            </a:pPr>
            <a:r>
              <a:rPr lang="en-US" sz="1800" dirty="0" err="1">
                <a:latin typeface="Arial" panose="020B0604020202020204" pitchFamily="34" charset="0"/>
                <a:cs typeface="Arial" panose="020B0604020202020204" pitchFamily="34" charset="0"/>
              </a:rPr>
              <a:t>TriNetX</a:t>
            </a:r>
            <a:r>
              <a:rPr lang="en-US"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sym typeface="Wingdings" pitchFamily="2" charset="2"/>
              </a:rPr>
              <a:t> contact BMI for</a:t>
            </a:r>
          </a:p>
          <a:p>
            <a:pPr marL="0" indent="0">
              <a:buNone/>
            </a:pPr>
            <a:r>
              <a:rPr lang="en-US" sz="1800" dirty="0">
                <a:latin typeface="Arial" panose="020B0604020202020204" pitchFamily="34" charset="0"/>
                <a:cs typeface="Arial" panose="020B0604020202020204" pitchFamily="34" charset="0"/>
                <a:sym typeface="Wingdings" pitchFamily="2" charset="2"/>
              </a:rPr>
              <a:t>MRNs  import MRNs</a:t>
            </a:r>
          </a:p>
          <a:p>
            <a:pPr marL="0" indent="0">
              <a:buNone/>
            </a:pPr>
            <a:r>
              <a:rPr lang="en-US" sz="1800" dirty="0">
                <a:latin typeface="Arial" panose="020B0604020202020204" pitchFamily="34" charset="0"/>
                <a:cs typeface="Arial" panose="020B0604020202020204" pitchFamily="34" charset="0"/>
                <a:sym typeface="Wingdings" pitchFamily="2" charset="2"/>
              </a:rPr>
              <a:t>into EMERSE</a:t>
            </a:r>
            <a:endParaRPr lang="en-US" sz="18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r>
              <a:rPr lang="en-US" sz="1800" dirty="0">
                <a:latin typeface="Arial" panose="020B0604020202020204" pitchFamily="34" charset="0"/>
                <a:cs typeface="Arial" panose="020B0604020202020204" pitchFamily="34" charset="0"/>
              </a:rPr>
              <a:t>To request access: </a:t>
            </a:r>
            <a:r>
              <a:rPr lang="en-US" sz="1800" dirty="0">
                <a:latin typeface="Arial" panose="020B0604020202020204" pitchFamily="34" charset="0"/>
                <a:cs typeface="Arial" panose="020B0604020202020204" pitchFamily="34" charset="0"/>
                <a:hlinkClick r:id="rId3"/>
              </a:rPr>
              <a:t>https://chi.uc.edu/research</a:t>
            </a:r>
            <a:endParaRPr lang="en-US" sz="1800" dirty="0">
              <a:latin typeface="Arial" panose="020B0604020202020204" pitchFamily="34" charset="0"/>
              <a:cs typeface="Arial" panose="020B0604020202020204" pitchFamily="34" charset="0"/>
            </a:endParaRPr>
          </a:p>
        </p:txBody>
      </p:sp>
      <p:pic>
        <p:nvPicPr>
          <p:cNvPr id="4" name="Picture 3" descr="Graphical user interface, application&#10;&#10;Description automatically generated">
            <a:extLst>
              <a:ext uri="{FF2B5EF4-FFF2-40B4-BE49-F238E27FC236}">
                <a16:creationId xmlns:a16="http://schemas.microsoft.com/office/drawing/2014/main" id="{8C2A3D70-EFAF-B1A0-A850-578D1278BA98}"/>
              </a:ext>
            </a:extLst>
          </p:cNvPr>
          <p:cNvPicPr>
            <a:picLocks noChangeAspect="1"/>
          </p:cNvPicPr>
          <p:nvPr/>
        </p:nvPicPr>
        <p:blipFill>
          <a:blip r:embed="rId4"/>
          <a:stretch>
            <a:fillRect/>
          </a:stretch>
        </p:blipFill>
        <p:spPr>
          <a:xfrm>
            <a:off x="2918129" y="912431"/>
            <a:ext cx="5996841" cy="3276184"/>
          </a:xfrm>
          <a:prstGeom prst="rect">
            <a:avLst/>
          </a:prstGeom>
        </p:spPr>
      </p:pic>
    </p:spTree>
    <p:extLst>
      <p:ext uri="{BB962C8B-B14F-4D97-AF65-F5344CB8AC3E}">
        <p14:creationId xmlns:p14="http://schemas.microsoft.com/office/powerpoint/2010/main" val="16804382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Publications using EMERSE</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689674" y="1369804"/>
            <a:ext cx="8143429" cy="3596095"/>
          </a:xfrm>
        </p:spPr>
        <p:txBody>
          <a:bodyPr>
            <a:noAutofit/>
          </a:bodyPr>
          <a:lstStyle/>
          <a:p>
            <a:pPr marL="0" indent="0">
              <a:buNone/>
            </a:pPr>
            <a:r>
              <a:rPr lang="en-US" b="1" dirty="0">
                <a:latin typeface="Arial" panose="020B0604020202020204" pitchFamily="34" charset="0"/>
                <a:cs typeface="Arial" panose="020B0604020202020204" pitchFamily="34" charset="0"/>
              </a:rPr>
              <a:t>553</a:t>
            </a:r>
          </a:p>
          <a:p>
            <a:pPr marL="0" indent="0">
              <a:buNone/>
            </a:pPr>
            <a:r>
              <a:rPr lang="en-US" dirty="0">
                <a:latin typeface="Arial" panose="020B0604020202020204" pitchFamily="34" charset="0"/>
                <a:cs typeface="Arial" panose="020B0604020202020204" pitchFamily="34" charset="0"/>
              </a:rPr>
              <a:t>papers and abstracts</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Full list at: </a:t>
            </a:r>
          </a:p>
          <a:p>
            <a:pPr marL="0" indent="0">
              <a:buNone/>
            </a:pPr>
            <a:r>
              <a:rPr lang="en-US" sz="3000" dirty="0">
                <a:latin typeface="Arial" panose="020B0604020202020204" pitchFamily="34" charset="0"/>
                <a:cs typeface="Arial" panose="020B0604020202020204" pitchFamily="34" charset="0"/>
              </a:rPr>
              <a:t>http://project-</a:t>
            </a:r>
            <a:r>
              <a:rPr lang="en-US" sz="3000" dirty="0" err="1">
                <a:latin typeface="Arial" panose="020B0604020202020204" pitchFamily="34" charset="0"/>
                <a:cs typeface="Arial" panose="020B0604020202020204" pitchFamily="34" charset="0"/>
              </a:rPr>
              <a:t>emerse.org</a:t>
            </a:r>
            <a:r>
              <a:rPr lang="en-US" sz="3000" dirty="0">
                <a:latin typeface="Arial" panose="020B0604020202020204" pitchFamily="34" charset="0"/>
                <a:cs typeface="Arial" panose="020B0604020202020204" pitchFamily="34" charset="0"/>
              </a:rPr>
              <a:t>/</a:t>
            </a:r>
            <a:r>
              <a:rPr lang="en-US" sz="3000" dirty="0" err="1">
                <a:latin typeface="Arial" panose="020B0604020202020204" pitchFamily="34" charset="0"/>
                <a:cs typeface="Arial" panose="020B0604020202020204" pitchFamily="34" charset="0"/>
              </a:rPr>
              <a:t>publications.html</a:t>
            </a:r>
            <a:r>
              <a:rPr lang="en-US" sz="3000" dirty="0">
                <a:latin typeface="Arial" panose="020B0604020202020204" pitchFamily="34" charset="0"/>
                <a:cs typeface="Arial" panose="020B0604020202020204" pitchFamily="34" charset="0"/>
              </a:rPr>
              <a:t> </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7" name="Picture 6">
            <a:extLst>
              <a:ext uri="{FF2B5EF4-FFF2-40B4-BE49-F238E27FC236}">
                <a16:creationId xmlns:a16="http://schemas.microsoft.com/office/drawing/2014/main" id="{BB75C04C-911B-DD48-9B22-3058053C040A}"/>
              </a:ext>
            </a:extLst>
          </p:cNvPr>
          <p:cNvPicPr>
            <a:picLocks noChangeAspect="1"/>
          </p:cNvPicPr>
          <p:nvPr/>
        </p:nvPicPr>
        <p:blipFill>
          <a:blip r:embed="rId3"/>
          <a:stretch>
            <a:fillRect/>
          </a:stretch>
        </p:blipFill>
        <p:spPr>
          <a:xfrm>
            <a:off x="4879912" y="932731"/>
            <a:ext cx="2765022" cy="2591191"/>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3025982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Where is EMERSE?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9" name="Picture 8">
            <a:extLst>
              <a:ext uri="{FF2B5EF4-FFF2-40B4-BE49-F238E27FC236}">
                <a16:creationId xmlns:a16="http://schemas.microsoft.com/office/drawing/2014/main" id="{AC27F935-7585-4141-BB38-3D462421C291}"/>
              </a:ext>
            </a:extLst>
          </p:cNvPr>
          <p:cNvPicPr>
            <a:picLocks noChangeAspect="1"/>
          </p:cNvPicPr>
          <p:nvPr/>
        </p:nvPicPr>
        <p:blipFill>
          <a:blip r:embed="rId3"/>
          <a:stretch>
            <a:fillRect/>
          </a:stretch>
        </p:blipFill>
        <p:spPr>
          <a:xfrm>
            <a:off x="1651919" y="854119"/>
            <a:ext cx="6067586" cy="3942126"/>
          </a:xfrm>
          <a:prstGeom prst="rect">
            <a:avLst/>
          </a:prstGeom>
        </p:spPr>
      </p:pic>
      <p:sp>
        <p:nvSpPr>
          <p:cNvPr id="10" name="Oval 9">
            <a:extLst>
              <a:ext uri="{FF2B5EF4-FFF2-40B4-BE49-F238E27FC236}">
                <a16:creationId xmlns:a16="http://schemas.microsoft.com/office/drawing/2014/main" id="{0674122D-1EE2-2446-A7AA-0B2C7599B4E6}"/>
              </a:ext>
            </a:extLst>
          </p:cNvPr>
          <p:cNvSpPr/>
          <p:nvPr/>
        </p:nvSpPr>
        <p:spPr>
          <a:xfrm>
            <a:off x="5921980" y="2148306"/>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3426B61A-5813-614A-918F-C21C0E762A87}"/>
              </a:ext>
            </a:extLst>
          </p:cNvPr>
          <p:cNvSpPr/>
          <p:nvPr/>
        </p:nvSpPr>
        <p:spPr>
          <a:xfrm>
            <a:off x="7624861" y="3056368"/>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9FEC9F8A-73CE-B44E-83F6-61594DF028B1}"/>
              </a:ext>
            </a:extLst>
          </p:cNvPr>
          <p:cNvSpPr/>
          <p:nvPr/>
        </p:nvSpPr>
        <p:spPr>
          <a:xfrm>
            <a:off x="5976844" y="2594915"/>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C4E1ABE4-66D8-7A43-B508-AA861389CD03}"/>
              </a:ext>
            </a:extLst>
          </p:cNvPr>
          <p:cNvSpPr/>
          <p:nvPr/>
        </p:nvSpPr>
        <p:spPr>
          <a:xfrm>
            <a:off x="6687028" y="3058211"/>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88A7BDA8-C2F4-9042-9464-5291D3DEF0E5}"/>
              </a:ext>
            </a:extLst>
          </p:cNvPr>
          <p:cNvSpPr/>
          <p:nvPr/>
        </p:nvSpPr>
        <p:spPr>
          <a:xfrm>
            <a:off x="7624862" y="2675231"/>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4AA8BEC3-D5DC-E646-BCF5-3647DC700FB0}"/>
              </a:ext>
            </a:extLst>
          </p:cNvPr>
          <p:cNvSpPr/>
          <p:nvPr/>
        </p:nvSpPr>
        <p:spPr>
          <a:xfrm>
            <a:off x="7036597" y="2184156"/>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96D56FFD-8D2E-6B42-B67B-406E5CDE34C9}"/>
              </a:ext>
            </a:extLst>
          </p:cNvPr>
          <p:cNvSpPr/>
          <p:nvPr/>
        </p:nvSpPr>
        <p:spPr>
          <a:xfrm>
            <a:off x="1778797" y="2452572"/>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ACBA0DC1-D7C7-5F49-B62E-BBC3F96C9003}"/>
              </a:ext>
            </a:extLst>
          </p:cNvPr>
          <p:cNvSpPr txBox="1"/>
          <p:nvPr/>
        </p:nvSpPr>
        <p:spPr>
          <a:xfrm>
            <a:off x="7758060" y="2585771"/>
            <a:ext cx="841897"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installed</a:t>
            </a:r>
          </a:p>
        </p:txBody>
      </p:sp>
      <p:sp>
        <p:nvSpPr>
          <p:cNvPr id="24" name="TextBox 23">
            <a:extLst>
              <a:ext uri="{FF2B5EF4-FFF2-40B4-BE49-F238E27FC236}">
                <a16:creationId xmlns:a16="http://schemas.microsoft.com/office/drawing/2014/main" id="{0B4B57BC-1AA0-5943-93DD-C5A1F991028B}"/>
              </a:ext>
            </a:extLst>
          </p:cNvPr>
          <p:cNvSpPr txBox="1"/>
          <p:nvPr/>
        </p:nvSpPr>
        <p:spPr>
          <a:xfrm>
            <a:off x="7767204" y="2973650"/>
            <a:ext cx="881973"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installing</a:t>
            </a:r>
          </a:p>
        </p:txBody>
      </p:sp>
      <p:sp>
        <p:nvSpPr>
          <p:cNvPr id="26" name="Rectangle 25">
            <a:extLst>
              <a:ext uri="{FF2B5EF4-FFF2-40B4-BE49-F238E27FC236}">
                <a16:creationId xmlns:a16="http://schemas.microsoft.com/office/drawing/2014/main" id="{99902AB2-95F4-7742-A880-BF5463A3EA04}"/>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25" name="Oval 24">
            <a:extLst>
              <a:ext uri="{FF2B5EF4-FFF2-40B4-BE49-F238E27FC236}">
                <a16:creationId xmlns:a16="http://schemas.microsoft.com/office/drawing/2014/main" id="{62BAC626-C2F9-A04E-B560-08E12DDF9E4E}"/>
              </a:ext>
            </a:extLst>
          </p:cNvPr>
          <p:cNvSpPr/>
          <p:nvPr/>
        </p:nvSpPr>
        <p:spPr>
          <a:xfrm>
            <a:off x="1777388" y="2458242"/>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666928D1-FA6A-594B-8517-D23194A3BCFF}"/>
              </a:ext>
            </a:extLst>
          </p:cNvPr>
          <p:cNvSpPr/>
          <p:nvPr/>
        </p:nvSpPr>
        <p:spPr>
          <a:xfrm>
            <a:off x="6161841" y="2269736"/>
            <a:ext cx="142343" cy="156577"/>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1EAB6455-BE68-9B4C-963F-4BD142F29013}"/>
              </a:ext>
            </a:extLst>
          </p:cNvPr>
          <p:cNvSpPr/>
          <p:nvPr/>
        </p:nvSpPr>
        <p:spPr>
          <a:xfrm>
            <a:off x="7276330" y="1914736"/>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5EA285D3-8595-C440-A299-13328399F43B}"/>
              </a:ext>
            </a:extLst>
          </p:cNvPr>
          <p:cNvSpPr/>
          <p:nvPr/>
        </p:nvSpPr>
        <p:spPr>
          <a:xfrm>
            <a:off x="5993151" y="2842138"/>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4F517160-EF0E-5569-1890-63B4A15E9827}"/>
              </a:ext>
            </a:extLst>
          </p:cNvPr>
          <p:cNvSpPr/>
          <p:nvPr/>
        </p:nvSpPr>
        <p:spPr>
          <a:xfrm>
            <a:off x="2147738" y="3212152"/>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16735ECE-C135-1FD4-E2D7-5DB963B46F2F}"/>
              </a:ext>
            </a:extLst>
          </p:cNvPr>
          <p:cNvSpPr/>
          <p:nvPr/>
        </p:nvSpPr>
        <p:spPr>
          <a:xfrm>
            <a:off x="5484602" y="2039160"/>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977908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                            Now available…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2" name="Picture 11" descr="Icon&#10;&#10;Description automatically generated">
            <a:extLst>
              <a:ext uri="{FF2B5EF4-FFF2-40B4-BE49-F238E27FC236}">
                <a16:creationId xmlns:a16="http://schemas.microsoft.com/office/drawing/2014/main" id="{0224678E-DB32-B543-BD30-460192105A3E}"/>
              </a:ext>
            </a:extLst>
          </p:cNvPr>
          <p:cNvPicPr>
            <a:picLocks noChangeAspect="1"/>
          </p:cNvPicPr>
          <p:nvPr/>
        </p:nvPicPr>
        <p:blipFill>
          <a:blip r:embed="rId3"/>
          <a:stretch>
            <a:fillRect/>
          </a:stretch>
        </p:blipFill>
        <p:spPr>
          <a:xfrm>
            <a:off x="-341742" y="73640"/>
            <a:ext cx="3942650" cy="3097199"/>
          </a:xfrm>
          <a:prstGeom prst="rect">
            <a:avLst/>
          </a:prstGeom>
        </p:spPr>
      </p:pic>
      <p:sp>
        <p:nvSpPr>
          <p:cNvPr id="13" name="TextBox 12">
            <a:extLst>
              <a:ext uri="{FF2B5EF4-FFF2-40B4-BE49-F238E27FC236}">
                <a16:creationId xmlns:a16="http://schemas.microsoft.com/office/drawing/2014/main" id="{1DE440F9-10C4-4848-9884-9E6AE124E190}"/>
              </a:ext>
            </a:extLst>
          </p:cNvPr>
          <p:cNvSpPr txBox="1"/>
          <p:nvPr/>
        </p:nvSpPr>
        <p:spPr>
          <a:xfrm>
            <a:off x="2500457" y="1475977"/>
            <a:ext cx="6615914"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EMERSE Research Informatics Network</a:t>
            </a:r>
          </a:p>
        </p:txBody>
      </p:sp>
      <p:sp>
        <p:nvSpPr>
          <p:cNvPr id="33" name="TextBox 32">
            <a:extLst>
              <a:ext uri="{FF2B5EF4-FFF2-40B4-BE49-F238E27FC236}">
                <a16:creationId xmlns:a16="http://schemas.microsoft.com/office/drawing/2014/main" id="{4488C5F8-7493-7244-80CD-4C2C54137D1D}"/>
              </a:ext>
            </a:extLst>
          </p:cNvPr>
          <p:cNvSpPr txBox="1"/>
          <p:nvPr/>
        </p:nvSpPr>
        <p:spPr>
          <a:xfrm>
            <a:off x="5808414" y="2659109"/>
            <a:ext cx="3004349" cy="954107"/>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real-time, secure</a:t>
            </a:r>
          </a:p>
          <a:p>
            <a:r>
              <a:rPr lang="en-US" sz="2800" dirty="0">
                <a:latin typeface="Arial" panose="020B0604020202020204" pitchFamily="34" charset="0"/>
                <a:cs typeface="Arial" panose="020B0604020202020204" pitchFamily="34" charset="0"/>
              </a:rPr>
              <a:t>cross-site queries</a:t>
            </a:r>
          </a:p>
        </p:txBody>
      </p:sp>
      <p:pic>
        <p:nvPicPr>
          <p:cNvPr id="29" name="Picture 28" descr="A group of people posing for a photo&#10;&#10;Description automatically generated">
            <a:extLst>
              <a:ext uri="{FF2B5EF4-FFF2-40B4-BE49-F238E27FC236}">
                <a16:creationId xmlns:a16="http://schemas.microsoft.com/office/drawing/2014/main" id="{69DE47EB-5A48-6541-BDE9-465D75083F99}"/>
              </a:ext>
            </a:extLst>
          </p:cNvPr>
          <p:cNvPicPr>
            <a:picLocks noChangeAspect="1"/>
          </p:cNvPicPr>
          <p:nvPr/>
        </p:nvPicPr>
        <p:blipFill>
          <a:blip r:embed="rId4"/>
          <a:stretch>
            <a:fillRect/>
          </a:stretch>
        </p:blipFill>
        <p:spPr>
          <a:xfrm>
            <a:off x="288514" y="2326660"/>
            <a:ext cx="5254580" cy="2743200"/>
          </a:xfrm>
          <a:prstGeom prst="rect">
            <a:avLst/>
          </a:prstGeom>
        </p:spPr>
      </p:pic>
    </p:spTree>
    <p:extLst>
      <p:ext uri="{BB962C8B-B14F-4D97-AF65-F5344CB8AC3E}">
        <p14:creationId xmlns:p14="http://schemas.microsoft.com/office/powerpoint/2010/main" val="31257283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1DE440F9-10C4-4848-9884-9E6AE124E190}"/>
              </a:ext>
            </a:extLst>
          </p:cNvPr>
          <p:cNvSpPr txBox="1"/>
          <p:nvPr/>
        </p:nvSpPr>
        <p:spPr>
          <a:xfrm>
            <a:off x="171021" y="76872"/>
            <a:ext cx="6974986"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EMERSE Research Informatics Network</a:t>
            </a:r>
          </a:p>
        </p:txBody>
      </p:sp>
      <p:pic>
        <p:nvPicPr>
          <p:cNvPr id="4" name="Picture 3" descr="Graphical user interface, text, application, email&#10;&#10;Description automatically generated">
            <a:extLst>
              <a:ext uri="{FF2B5EF4-FFF2-40B4-BE49-F238E27FC236}">
                <a16:creationId xmlns:a16="http://schemas.microsoft.com/office/drawing/2014/main" id="{65CC00A9-A3C0-DC4C-B66F-3F24FFBEFE27}"/>
              </a:ext>
            </a:extLst>
          </p:cNvPr>
          <p:cNvPicPr>
            <a:picLocks noChangeAspect="1"/>
          </p:cNvPicPr>
          <p:nvPr/>
        </p:nvPicPr>
        <p:blipFill>
          <a:blip r:embed="rId3"/>
          <a:stretch>
            <a:fillRect/>
          </a:stretch>
        </p:blipFill>
        <p:spPr>
          <a:xfrm>
            <a:off x="171021" y="600092"/>
            <a:ext cx="7023666" cy="4140494"/>
          </a:xfrm>
          <a:prstGeom prst="rect">
            <a:avLst/>
          </a:prstGeom>
        </p:spPr>
      </p:pic>
    </p:spTree>
    <p:extLst>
      <p:ext uri="{BB962C8B-B14F-4D97-AF65-F5344CB8AC3E}">
        <p14:creationId xmlns:p14="http://schemas.microsoft.com/office/powerpoint/2010/main" val="1667914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2870163" y="1184242"/>
            <a:ext cx="5617243" cy="1785104"/>
          </a:xfrm>
          <a:prstGeom prst="rect">
            <a:avLst/>
          </a:prstGeom>
        </p:spPr>
        <p:txBody>
          <a:bodyPr wrap="square">
            <a:spAutoFit/>
          </a:bodyPr>
          <a:lstStyle/>
          <a:p>
            <a:r>
              <a:rPr lang="en-US" sz="2200" dirty="0">
                <a:latin typeface="Arial"/>
                <a:cs typeface="Arial"/>
              </a:rPr>
              <a:t>Funding: NIH (NCI, NCATS); PCORI</a:t>
            </a:r>
          </a:p>
          <a:p>
            <a:endParaRPr lang="en-US" sz="2200" dirty="0">
              <a:latin typeface="Arial"/>
              <a:cs typeface="Arial"/>
            </a:endParaRPr>
          </a:p>
          <a:p>
            <a:r>
              <a:rPr lang="en-US" sz="2200" dirty="0">
                <a:latin typeface="Arial"/>
                <a:cs typeface="Arial"/>
              </a:rPr>
              <a:t>Licenses/Royalties: EMERSE “Synonyms” (used for query expansion) which is licensed by the U of Michigan</a:t>
            </a:r>
          </a:p>
        </p:txBody>
      </p: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374843" y="215310"/>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Disclosures</a:t>
            </a:r>
          </a:p>
        </p:txBody>
      </p:sp>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Picture 4">
            <a:extLst>
              <a:ext uri="{FF2B5EF4-FFF2-40B4-BE49-F238E27FC236}">
                <a16:creationId xmlns:a16="http://schemas.microsoft.com/office/drawing/2014/main" id="{0A66E1A6-B5AF-594A-92CB-9F24670052E7}"/>
              </a:ext>
            </a:extLst>
          </p:cNvPr>
          <p:cNvPicPr>
            <a:picLocks noChangeAspect="1"/>
          </p:cNvPicPr>
          <p:nvPr/>
        </p:nvPicPr>
        <p:blipFill>
          <a:blip r:embed="rId3"/>
          <a:stretch>
            <a:fillRect/>
          </a:stretch>
        </p:blipFill>
        <p:spPr>
          <a:xfrm>
            <a:off x="-752282" y="425708"/>
            <a:ext cx="4717792" cy="4717792"/>
          </a:xfrm>
          <a:prstGeom prst="rect">
            <a:avLst/>
          </a:prstGeom>
        </p:spPr>
      </p:pic>
      <p:sp>
        <p:nvSpPr>
          <p:cNvPr id="12" name="Rectangle 11">
            <a:extLst>
              <a:ext uri="{FF2B5EF4-FFF2-40B4-BE49-F238E27FC236}">
                <a16:creationId xmlns:a16="http://schemas.microsoft.com/office/drawing/2014/main" id="{0A7BBF55-FCDE-FC4C-A035-972B44B71D4C}"/>
              </a:ext>
            </a:extLst>
          </p:cNvPr>
          <p:cNvSpPr/>
          <p:nvPr/>
        </p:nvSpPr>
        <p:spPr>
          <a:xfrm>
            <a:off x="656594" y="1503785"/>
            <a:ext cx="1643400" cy="430887"/>
          </a:xfrm>
          <a:prstGeom prst="rect">
            <a:avLst/>
          </a:prstGeom>
        </p:spPr>
        <p:txBody>
          <a:bodyPr wrap="none">
            <a:spAutoFit/>
          </a:bodyPr>
          <a:lstStyle/>
          <a:p>
            <a:pPr algn="ctr"/>
            <a:r>
              <a:rPr lang="en-US" sz="2200" dirty="0">
                <a:latin typeface="Arial"/>
                <a:cs typeface="Arial"/>
              </a:rPr>
              <a:t>Disclosures</a:t>
            </a:r>
          </a:p>
        </p:txBody>
      </p:sp>
    </p:spTree>
    <p:extLst>
      <p:ext uri="{BB962C8B-B14F-4D97-AF65-F5344CB8AC3E}">
        <p14:creationId xmlns:p14="http://schemas.microsoft.com/office/powerpoint/2010/main" val="2235103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                            The future…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1DE440F9-10C4-4848-9884-9E6AE124E190}"/>
              </a:ext>
            </a:extLst>
          </p:cNvPr>
          <p:cNvSpPr txBox="1"/>
          <p:nvPr/>
        </p:nvSpPr>
        <p:spPr>
          <a:xfrm>
            <a:off x="202530" y="1259493"/>
            <a:ext cx="8408071" cy="3108543"/>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Incorporation of NLP features</a:t>
            </a:r>
          </a:p>
          <a:p>
            <a:r>
              <a:rPr lang="en-US" sz="2800" dirty="0">
                <a:latin typeface="Arial" panose="020B0604020202020204" pitchFamily="34" charset="0"/>
                <a:cs typeface="Arial" panose="020B0604020202020204" pitchFamily="34" charset="0"/>
              </a:rPr>
              <a:t>	- negation</a:t>
            </a:r>
          </a:p>
          <a:p>
            <a:r>
              <a:rPr lang="en-US" sz="2800" dirty="0">
                <a:latin typeface="Arial" panose="020B0604020202020204" pitchFamily="34" charset="0"/>
                <a:cs typeface="Arial" panose="020B0604020202020204" pitchFamily="34" charset="0"/>
              </a:rPr>
              <a:t>	- uncertainty</a:t>
            </a:r>
          </a:p>
          <a:p>
            <a:r>
              <a:rPr lang="en-US" sz="2800" dirty="0">
                <a:latin typeface="Arial" panose="020B0604020202020204" pitchFamily="34" charset="0"/>
                <a:cs typeface="Arial" panose="020B0604020202020204" pitchFamily="34" charset="0"/>
              </a:rPr>
              <a:t>	- subject (patient vs other)</a:t>
            </a:r>
          </a:p>
          <a:p>
            <a:r>
              <a:rPr lang="en-US" sz="2800" dirty="0">
                <a:latin typeface="Arial" panose="020B0604020202020204" pitchFamily="34" charset="0"/>
                <a:cs typeface="Arial" panose="020B0604020202020204" pitchFamily="34" charset="0"/>
              </a:rPr>
              <a:t>	- named entity recognition/mapping to ontologies</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Data extraction from templated notes</a:t>
            </a:r>
          </a:p>
        </p:txBody>
      </p:sp>
      <p:pic>
        <p:nvPicPr>
          <p:cNvPr id="6" name="Picture 5" descr="A picture containing text, sign, clipart&#10;&#10;Description automatically generated">
            <a:extLst>
              <a:ext uri="{FF2B5EF4-FFF2-40B4-BE49-F238E27FC236}">
                <a16:creationId xmlns:a16="http://schemas.microsoft.com/office/drawing/2014/main" id="{1F2D4E26-A2FA-B442-B0C7-0C5C937FBB39}"/>
              </a:ext>
            </a:extLst>
          </p:cNvPr>
          <p:cNvPicPr>
            <a:picLocks noChangeAspect="1"/>
          </p:cNvPicPr>
          <p:nvPr/>
        </p:nvPicPr>
        <p:blipFill>
          <a:blip r:embed="rId3"/>
          <a:stretch>
            <a:fillRect/>
          </a:stretch>
        </p:blipFill>
        <p:spPr>
          <a:xfrm>
            <a:off x="5154017" y="1259493"/>
            <a:ext cx="3966734" cy="1801997"/>
          </a:xfrm>
          <a:prstGeom prst="rect">
            <a:avLst/>
          </a:prstGeom>
        </p:spPr>
      </p:pic>
    </p:spTree>
    <p:extLst>
      <p:ext uri="{BB962C8B-B14F-4D97-AF65-F5344CB8AC3E}">
        <p14:creationId xmlns:p14="http://schemas.microsoft.com/office/powerpoint/2010/main" val="18927808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8" name="Picture 7">
            <a:extLst>
              <a:ext uri="{FF2B5EF4-FFF2-40B4-BE49-F238E27FC236}">
                <a16:creationId xmlns:a16="http://schemas.microsoft.com/office/drawing/2014/main" id="{F1EDC62F-2988-B440-B257-E0ED5FE9F1F4}"/>
              </a:ext>
            </a:extLst>
          </p:cNvPr>
          <p:cNvPicPr>
            <a:picLocks noChangeAspect="1"/>
          </p:cNvPicPr>
          <p:nvPr/>
        </p:nvPicPr>
        <p:blipFill>
          <a:blip r:embed="rId4"/>
          <a:stretch>
            <a:fillRect/>
          </a:stretch>
        </p:blipFill>
        <p:spPr>
          <a:xfrm>
            <a:off x="1901949" y="320792"/>
            <a:ext cx="5669283" cy="1113010"/>
          </a:xfrm>
          <a:prstGeom prst="rect">
            <a:avLst/>
          </a:prstGeom>
        </p:spPr>
      </p:pic>
      <p:sp>
        <p:nvSpPr>
          <p:cNvPr id="6" name="TextBox 5">
            <a:extLst>
              <a:ext uri="{FF2B5EF4-FFF2-40B4-BE49-F238E27FC236}">
                <a16:creationId xmlns:a16="http://schemas.microsoft.com/office/drawing/2014/main" id="{02E5B5F8-5588-F74B-9FA8-89E82473092C}"/>
              </a:ext>
            </a:extLst>
          </p:cNvPr>
          <p:cNvSpPr txBox="1"/>
          <p:nvPr/>
        </p:nvSpPr>
        <p:spPr>
          <a:xfrm>
            <a:off x="2651760" y="666461"/>
            <a:ext cx="3310127" cy="492443"/>
          </a:xfrm>
          <a:prstGeom prst="rect">
            <a:avLst/>
          </a:prstGeom>
          <a:noFill/>
        </p:spPr>
        <p:txBody>
          <a:bodyPr wrap="square" rtlCol="0">
            <a:spAutoFit/>
          </a:bodyPr>
          <a:lstStyle/>
          <a:p>
            <a:r>
              <a:rPr lang="en-US" sz="2600" dirty="0">
                <a:latin typeface="Arial" panose="020B0604020202020204" pitchFamily="34" charset="0"/>
                <a:cs typeface="Arial" panose="020B0604020202020204" pitchFamily="34" charset="0"/>
              </a:rPr>
              <a:t>project-</a:t>
            </a:r>
            <a:r>
              <a:rPr lang="en-US" sz="2600" dirty="0" err="1">
                <a:latin typeface="Arial" panose="020B0604020202020204" pitchFamily="34" charset="0"/>
                <a:cs typeface="Arial" panose="020B0604020202020204" pitchFamily="34" charset="0"/>
              </a:rPr>
              <a:t>emerse.org</a:t>
            </a:r>
            <a:endParaRPr lang="en-US" sz="26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F6926EE-2700-A14F-BA1B-62D79C44CBB0}"/>
              </a:ext>
            </a:extLst>
          </p:cNvPr>
          <p:cNvPicPr>
            <a:picLocks noChangeAspect="1"/>
          </p:cNvPicPr>
          <p:nvPr/>
        </p:nvPicPr>
        <p:blipFill>
          <a:blip r:embed="rId5"/>
          <a:stretch>
            <a:fillRect/>
          </a:stretch>
        </p:blipFill>
        <p:spPr>
          <a:xfrm>
            <a:off x="1678919" y="1342361"/>
            <a:ext cx="2139699" cy="2139699"/>
          </a:xfrm>
          <a:prstGeom prst="rect">
            <a:avLst/>
          </a:prstGeom>
        </p:spPr>
      </p:pic>
      <p:pic>
        <p:nvPicPr>
          <p:cNvPr id="7" name="Picture 6">
            <a:extLst>
              <a:ext uri="{FF2B5EF4-FFF2-40B4-BE49-F238E27FC236}">
                <a16:creationId xmlns:a16="http://schemas.microsoft.com/office/drawing/2014/main" id="{C552D3CF-71C5-D440-8316-6B11AF8B78BE}"/>
              </a:ext>
            </a:extLst>
          </p:cNvPr>
          <p:cNvPicPr>
            <a:picLocks noChangeAspect="1"/>
          </p:cNvPicPr>
          <p:nvPr/>
        </p:nvPicPr>
        <p:blipFill>
          <a:blip r:embed="rId6"/>
          <a:stretch>
            <a:fillRect/>
          </a:stretch>
        </p:blipFill>
        <p:spPr>
          <a:xfrm>
            <a:off x="3636389" y="1681430"/>
            <a:ext cx="2058536" cy="1461560"/>
          </a:xfrm>
          <a:prstGeom prst="rect">
            <a:avLst/>
          </a:prstGeom>
        </p:spPr>
      </p:pic>
      <p:pic>
        <p:nvPicPr>
          <p:cNvPr id="10" name="Picture 9">
            <a:extLst>
              <a:ext uri="{FF2B5EF4-FFF2-40B4-BE49-F238E27FC236}">
                <a16:creationId xmlns:a16="http://schemas.microsoft.com/office/drawing/2014/main" id="{AE746179-52E5-A345-9342-7DFD68540BDA}"/>
              </a:ext>
            </a:extLst>
          </p:cNvPr>
          <p:cNvPicPr>
            <a:picLocks noChangeAspect="1"/>
          </p:cNvPicPr>
          <p:nvPr/>
        </p:nvPicPr>
        <p:blipFill>
          <a:blip r:embed="rId7"/>
          <a:stretch>
            <a:fillRect/>
          </a:stretch>
        </p:blipFill>
        <p:spPr>
          <a:xfrm>
            <a:off x="6084381" y="1636794"/>
            <a:ext cx="1005841" cy="1482801"/>
          </a:xfrm>
          <a:prstGeom prst="rect">
            <a:avLst/>
          </a:prstGeom>
        </p:spPr>
      </p:pic>
      <p:sp>
        <p:nvSpPr>
          <p:cNvPr id="12" name="Rectangle 11">
            <a:extLst>
              <a:ext uri="{FF2B5EF4-FFF2-40B4-BE49-F238E27FC236}">
                <a16:creationId xmlns:a16="http://schemas.microsoft.com/office/drawing/2014/main" id="{919FAA50-AE13-2A44-AF52-E1644AE69C9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9453786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2" name="Rectangle 11">
            <a:extLst>
              <a:ext uri="{FF2B5EF4-FFF2-40B4-BE49-F238E27FC236}">
                <a16:creationId xmlns:a16="http://schemas.microsoft.com/office/drawing/2014/main" id="{919FAA50-AE13-2A44-AF52-E1644AE69C9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4" name="Picture 3" descr="Icon&#10;&#10;Description automatically generated">
            <a:extLst>
              <a:ext uri="{FF2B5EF4-FFF2-40B4-BE49-F238E27FC236}">
                <a16:creationId xmlns:a16="http://schemas.microsoft.com/office/drawing/2014/main" id="{E89C9AF4-6C2C-9743-B001-D4E11AA16E8E}"/>
              </a:ext>
            </a:extLst>
          </p:cNvPr>
          <p:cNvPicPr>
            <a:picLocks noChangeAspect="1"/>
          </p:cNvPicPr>
          <p:nvPr/>
        </p:nvPicPr>
        <p:blipFill>
          <a:blip r:embed="rId3"/>
          <a:stretch>
            <a:fillRect/>
          </a:stretch>
        </p:blipFill>
        <p:spPr>
          <a:xfrm>
            <a:off x="374106" y="1121193"/>
            <a:ext cx="2898553" cy="2901114"/>
          </a:xfrm>
          <a:prstGeom prst="rect">
            <a:avLst/>
          </a:prstGeom>
        </p:spPr>
      </p:pic>
      <p:sp>
        <p:nvSpPr>
          <p:cNvPr id="13" name="Content Placeholder 2">
            <a:extLst>
              <a:ext uri="{FF2B5EF4-FFF2-40B4-BE49-F238E27FC236}">
                <a16:creationId xmlns:a16="http://schemas.microsoft.com/office/drawing/2014/main" id="{47DBBB82-DB06-FB44-9879-CC5600E7ACCF}"/>
              </a:ext>
            </a:extLst>
          </p:cNvPr>
          <p:cNvSpPr>
            <a:spLocks noGrp="1"/>
          </p:cNvSpPr>
          <p:nvPr>
            <p:ph idx="1"/>
          </p:nvPr>
        </p:nvSpPr>
        <p:spPr>
          <a:xfrm>
            <a:off x="3707065" y="1121193"/>
            <a:ext cx="5062829" cy="2901114"/>
          </a:xfrm>
        </p:spPr>
        <p:txBody>
          <a:bodyPr>
            <a:normAutofit lnSpcReduction="10000"/>
          </a:bodyPr>
          <a:lstStyle/>
          <a:p>
            <a:pPr marL="0" indent="0">
              <a:buNone/>
            </a:pPr>
            <a:r>
              <a:rPr lang="en-US" sz="2800" dirty="0">
                <a:latin typeface="Arial" panose="020B0604020202020204" pitchFamily="34" charset="0"/>
                <a:cs typeface="Arial" panose="020B0604020202020204" pitchFamily="34" charset="0"/>
              </a:rPr>
              <a:t>Twitter: @</a:t>
            </a:r>
            <a:r>
              <a:rPr lang="en-US" sz="2800" dirty="0" err="1">
                <a:latin typeface="Arial" panose="020B0604020202020204" pitchFamily="34" charset="0"/>
                <a:cs typeface="Arial" panose="020B0604020202020204" pitchFamily="34" charset="0"/>
              </a:rPr>
              <a:t>projectEMERSE</a:t>
            </a: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publications</a:t>
            </a:r>
          </a:p>
          <a:p>
            <a:pPr marL="0" indent="0">
              <a:buNone/>
            </a:pPr>
            <a:r>
              <a:rPr lang="en-US" sz="2800" dirty="0">
                <a:latin typeface="Arial" panose="020B0604020202020204" pitchFamily="34" charset="0"/>
                <a:cs typeface="Arial" panose="020B0604020202020204" pitchFamily="34" charset="0"/>
              </a:rPr>
              <a:t>software releases</a:t>
            </a:r>
          </a:p>
          <a:p>
            <a:pPr marL="0" indent="0">
              <a:buNone/>
            </a:pPr>
            <a:r>
              <a:rPr lang="en-US" sz="2800" dirty="0">
                <a:latin typeface="Arial" panose="020B0604020202020204" pitchFamily="34" charset="0"/>
                <a:cs typeface="Arial" panose="020B0604020202020204" pitchFamily="34" charset="0"/>
              </a:rPr>
              <a:t>announcements</a:t>
            </a:r>
          </a:p>
          <a:p>
            <a:pPr marL="0" indent="0">
              <a:buNone/>
            </a:pPr>
            <a:r>
              <a:rPr lang="en-US" sz="2800" dirty="0">
                <a:latin typeface="Arial" panose="020B0604020202020204" pitchFamily="34" charset="0"/>
                <a:cs typeface="Arial" panose="020B0604020202020204" pitchFamily="34" charset="0"/>
              </a:rPr>
              <a:t>webinars </a:t>
            </a:r>
          </a:p>
          <a:p>
            <a:pPr marL="0" indent="0">
              <a:buNone/>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4349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Interested in learning more?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Content Placeholder 2">
            <a:extLst>
              <a:ext uri="{FF2B5EF4-FFF2-40B4-BE49-F238E27FC236}">
                <a16:creationId xmlns:a16="http://schemas.microsoft.com/office/drawing/2014/main" id="{CCCE9F30-300C-1248-A932-C9EA020FC286}"/>
              </a:ext>
            </a:extLst>
          </p:cNvPr>
          <p:cNvSpPr>
            <a:spLocks noGrp="1"/>
          </p:cNvSpPr>
          <p:nvPr>
            <p:ph idx="1"/>
          </p:nvPr>
        </p:nvSpPr>
        <p:spPr>
          <a:xfrm>
            <a:off x="689674" y="1608574"/>
            <a:ext cx="8143429" cy="3596095"/>
          </a:xfrm>
        </p:spPr>
        <p:txBody>
          <a:bodyPr>
            <a:noAutofit/>
          </a:bodyPr>
          <a:lstStyle/>
          <a:p>
            <a:pPr marL="0" indent="0">
              <a:buNone/>
            </a:pPr>
            <a:endParaRPr lang="en-US" sz="3000" dirty="0">
              <a:latin typeface="Arial" panose="020B0604020202020204" pitchFamily="34" charset="0"/>
              <a:cs typeface="Arial" panose="020B0604020202020204" pitchFamily="34" charset="0"/>
            </a:endParaRPr>
          </a:p>
          <a:p>
            <a:pPr marL="0" indent="0">
              <a:buNone/>
            </a:pPr>
            <a:r>
              <a:rPr lang="en-US" sz="3000" dirty="0">
                <a:latin typeface="Arial" panose="020B0604020202020204" pitchFamily="34" charset="0"/>
                <a:cs typeface="Arial" panose="020B0604020202020204" pitchFamily="34" charset="0"/>
              </a:rPr>
              <a:t>Contact us to schedule a time with your team for:</a:t>
            </a:r>
          </a:p>
          <a:p>
            <a:r>
              <a:rPr lang="en-US" sz="3000" dirty="0">
                <a:latin typeface="Arial" panose="020B0604020202020204" pitchFamily="34" charset="0"/>
                <a:cs typeface="Arial" panose="020B0604020202020204" pitchFamily="34" charset="0"/>
              </a:rPr>
              <a:t>Discussions about research strategies</a:t>
            </a:r>
          </a:p>
          <a:p>
            <a:r>
              <a:rPr lang="en-US" sz="3000" dirty="0">
                <a:latin typeface="Arial" panose="020B0604020202020204" pitchFamily="34" charset="0"/>
                <a:cs typeface="Arial" panose="020B0604020202020204" pitchFamily="34" charset="0"/>
              </a:rPr>
              <a:t>Training</a:t>
            </a:r>
          </a:p>
          <a:p>
            <a:r>
              <a:rPr lang="en-US" sz="3000" dirty="0">
                <a:latin typeface="Arial" panose="020B0604020202020204" pitchFamily="34" charset="0"/>
                <a:cs typeface="Arial" panose="020B0604020202020204" pitchFamily="34" charset="0"/>
              </a:rPr>
              <a:t>Live demonstrations</a:t>
            </a:r>
          </a:p>
          <a:p>
            <a:pPr marL="0" indent="0">
              <a:buNone/>
            </a:pPr>
            <a:endParaRPr lang="en-US" sz="3000" dirty="0">
              <a:latin typeface="Arial" panose="020B0604020202020204" pitchFamily="34" charset="0"/>
              <a:cs typeface="Arial" panose="020B0604020202020204" pitchFamily="34" charset="0"/>
            </a:endParaRPr>
          </a:p>
        </p:txBody>
      </p:sp>
      <p:pic>
        <p:nvPicPr>
          <p:cNvPr id="15" name="Picture 14" descr="Graphical user interface&#10;&#10;Description automatically generated with medium confidence">
            <a:extLst>
              <a:ext uri="{FF2B5EF4-FFF2-40B4-BE49-F238E27FC236}">
                <a16:creationId xmlns:a16="http://schemas.microsoft.com/office/drawing/2014/main" id="{482D5146-EB19-E948-822E-B7ACBB6C6295}"/>
              </a:ext>
            </a:extLst>
          </p:cNvPr>
          <p:cNvPicPr>
            <a:picLocks noChangeAspect="1"/>
          </p:cNvPicPr>
          <p:nvPr/>
        </p:nvPicPr>
        <p:blipFill>
          <a:blip r:embed="rId3"/>
          <a:stretch>
            <a:fillRect/>
          </a:stretch>
        </p:blipFill>
        <p:spPr>
          <a:xfrm>
            <a:off x="819308" y="1063229"/>
            <a:ext cx="4497694" cy="1090691"/>
          </a:xfrm>
          <a:prstGeom prst="rect">
            <a:avLst/>
          </a:prstGeom>
        </p:spPr>
      </p:pic>
    </p:spTree>
    <p:extLst>
      <p:ext uri="{BB962C8B-B14F-4D97-AF65-F5344CB8AC3E}">
        <p14:creationId xmlns:p14="http://schemas.microsoft.com/office/powerpoint/2010/main" val="34586066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31" name="Picture 30">
            <a:extLst>
              <a:ext uri="{FF2B5EF4-FFF2-40B4-BE49-F238E27FC236}">
                <a16:creationId xmlns:a16="http://schemas.microsoft.com/office/drawing/2014/main" id="{43CD8BA2-3DF5-1144-9A28-4FCFC8534DCF}"/>
              </a:ext>
            </a:extLst>
          </p:cNvPr>
          <p:cNvPicPr>
            <a:picLocks noChangeAspect="1"/>
          </p:cNvPicPr>
          <p:nvPr/>
        </p:nvPicPr>
        <p:blipFill>
          <a:blip r:embed="rId4"/>
          <a:stretch>
            <a:fillRect/>
          </a:stretch>
        </p:blipFill>
        <p:spPr>
          <a:xfrm>
            <a:off x="5920328" y="652814"/>
            <a:ext cx="1012540" cy="873981"/>
          </a:xfrm>
          <a:prstGeom prst="rect">
            <a:avLst/>
          </a:prstGeom>
        </p:spPr>
      </p:pic>
      <p:sp>
        <p:nvSpPr>
          <p:cNvPr id="32" name="Rectangle 31">
            <a:extLst>
              <a:ext uri="{FF2B5EF4-FFF2-40B4-BE49-F238E27FC236}">
                <a16:creationId xmlns:a16="http://schemas.microsoft.com/office/drawing/2014/main" id="{DC8B4717-B872-6B49-8BB8-2F60303F4FAB}"/>
              </a:ext>
            </a:extLst>
          </p:cNvPr>
          <p:cNvSpPr/>
          <p:nvPr/>
        </p:nvSpPr>
        <p:spPr>
          <a:xfrm>
            <a:off x="2400446" y="798210"/>
            <a:ext cx="3381138" cy="601475"/>
          </a:xfrm>
          <a:prstGeom prst="rect">
            <a:avLst/>
          </a:prstGeom>
          <a:solidFill>
            <a:schemeClr val="bg1"/>
          </a:solidFill>
          <a:ln w="34925">
            <a:solidFill>
              <a:srgbClr val="009DD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200B7439-988E-BD48-A27E-759D0C5494E9}"/>
              </a:ext>
            </a:extLst>
          </p:cNvPr>
          <p:cNvSpPr txBox="1"/>
          <p:nvPr/>
        </p:nvSpPr>
        <p:spPr>
          <a:xfrm>
            <a:off x="2427877" y="892483"/>
            <a:ext cx="3381138" cy="400110"/>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EMERSE-team@umich.edu</a:t>
            </a:r>
            <a:endParaRPr lang="en-US" sz="20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0BD54CE-F80D-9B4E-9C92-ED1A72C2C86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8" name="Content Placeholder 2">
            <a:extLst>
              <a:ext uri="{FF2B5EF4-FFF2-40B4-BE49-F238E27FC236}">
                <a16:creationId xmlns:a16="http://schemas.microsoft.com/office/drawing/2014/main" id="{4BE183DB-967B-B34F-BDE2-92BDDAA43B38}"/>
              </a:ext>
            </a:extLst>
          </p:cNvPr>
          <p:cNvSpPr>
            <a:spLocks noGrp="1"/>
          </p:cNvSpPr>
          <p:nvPr>
            <p:ph idx="1"/>
          </p:nvPr>
        </p:nvSpPr>
        <p:spPr>
          <a:xfrm>
            <a:off x="2400446" y="1589572"/>
            <a:ext cx="5062829" cy="2901114"/>
          </a:xfrm>
        </p:spPr>
        <p:txBody>
          <a:bodyPr>
            <a:normAutofit/>
          </a:bodyPr>
          <a:lstStyle/>
          <a:p>
            <a:pPr marL="0" indent="0">
              <a:buNone/>
            </a:pPr>
            <a:r>
              <a:rPr lang="en-US" sz="2200" dirty="0">
                <a:latin typeface="Arial" panose="020B0604020202020204" pitchFamily="34" charset="0"/>
                <a:cs typeface="Arial" panose="020B0604020202020204" pitchFamily="34" charset="0"/>
              </a:rPr>
              <a:t>Lisa Ferguson</a:t>
            </a:r>
          </a:p>
          <a:p>
            <a:pPr marL="0" indent="0">
              <a:buNone/>
            </a:pPr>
            <a:r>
              <a:rPr lang="en-US" sz="2200" dirty="0">
                <a:latin typeface="Arial" panose="020B0604020202020204" pitchFamily="34" charset="0"/>
                <a:cs typeface="Arial" panose="020B0604020202020204" pitchFamily="34" charset="0"/>
              </a:rPr>
              <a:t>David Hanauer</a:t>
            </a:r>
          </a:p>
          <a:p>
            <a:pPr marL="0" indent="0">
              <a:buNone/>
            </a:pPr>
            <a:r>
              <a:rPr lang="en-US" sz="2200" dirty="0">
                <a:latin typeface="Arial" panose="020B0604020202020204" pitchFamily="34" charset="0"/>
                <a:cs typeface="Arial" panose="020B0604020202020204" pitchFamily="34" charset="0"/>
              </a:rPr>
              <a:t>Kellen McClain</a:t>
            </a:r>
          </a:p>
          <a:p>
            <a:pPr marL="0" indent="0">
              <a:buNone/>
            </a:pPr>
            <a:r>
              <a:rPr lang="en-US" sz="2200" dirty="0">
                <a:latin typeface="Arial" panose="020B0604020202020204" pitchFamily="34" charset="0"/>
                <a:cs typeface="Arial" panose="020B0604020202020204" pitchFamily="34" charset="0"/>
              </a:rPr>
              <a:t>Guan Wang</a:t>
            </a:r>
          </a:p>
        </p:txBody>
      </p:sp>
    </p:spTree>
    <p:extLst>
      <p:ext uri="{BB962C8B-B14F-4D97-AF65-F5344CB8AC3E}">
        <p14:creationId xmlns:p14="http://schemas.microsoft.com/office/powerpoint/2010/main" val="576637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E577CFC9-3C41-9447-A684-BBF3CB5B3863}"/>
              </a:ext>
            </a:extLst>
          </p:cNvPr>
          <p:cNvPicPr>
            <a:picLocks noChangeAspect="1"/>
          </p:cNvPicPr>
          <p:nvPr/>
        </p:nvPicPr>
        <p:blipFill>
          <a:blip r:embed="rId2"/>
          <a:stretch>
            <a:fillRect/>
          </a:stretch>
        </p:blipFill>
        <p:spPr>
          <a:xfrm>
            <a:off x="-571498" y="1"/>
            <a:ext cx="9715498" cy="5143499"/>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pic>
        <p:nvPicPr>
          <p:cNvPr id="12" name="Picture 11">
            <a:extLst>
              <a:ext uri="{FF2B5EF4-FFF2-40B4-BE49-F238E27FC236}">
                <a16:creationId xmlns:a16="http://schemas.microsoft.com/office/drawing/2014/main" id="{3D48BC39-FF1F-2A42-9F04-2EA9A621BDC4}"/>
              </a:ext>
            </a:extLst>
          </p:cNvPr>
          <p:cNvPicPr>
            <a:picLocks noChangeAspect="1"/>
          </p:cNvPicPr>
          <p:nvPr/>
        </p:nvPicPr>
        <p:blipFill>
          <a:blip r:embed="rId3"/>
          <a:stretch>
            <a:fillRect/>
          </a:stretch>
        </p:blipFill>
        <p:spPr>
          <a:xfrm>
            <a:off x="7446296" y="4303288"/>
            <a:ext cx="1581912" cy="551667"/>
          </a:xfrm>
          <a:prstGeom prst="rect">
            <a:avLst/>
          </a:prstGeom>
        </p:spPr>
      </p:pic>
    </p:spTree>
    <p:extLst>
      <p:ext uri="{BB962C8B-B14F-4D97-AF65-F5344CB8AC3E}">
        <p14:creationId xmlns:p14="http://schemas.microsoft.com/office/powerpoint/2010/main" val="3663529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6" name="Title 1">
            <a:extLst>
              <a:ext uri="{FF2B5EF4-FFF2-40B4-BE49-F238E27FC236}">
                <a16:creationId xmlns:a16="http://schemas.microsoft.com/office/drawing/2014/main" id="{9B64DCE9-8EC8-744F-856C-01A21A46E36A}"/>
              </a:ext>
            </a:extLst>
          </p:cNvPr>
          <p:cNvSpPr txBox="1">
            <a:spLocks/>
          </p:cNvSpPr>
          <p:nvPr/>
        </p:nvSpPr>
        <p:spPr>
          <a:xfrm>
            <a:off x="238537" y="282850"/>
            <a:ext cx="8424407" cy="136705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latin typeface="Arial" panose="020B0604020202020204" pitchFamily="34" charset="0"/>
                <a:cs typeface="Arial" panose="020B0604020202020204" pitchFamily="34" charset="0"/>
              </a:rPr>
              <a:t>2021 study out of UC Irvine: </a:t>
            </a:r>
            <a:r>
              <a:rPr lang="en-US" sz="2000" i="1" dirty="0">
                <a:latin typeface="Arial" panose="020B0604020202020204" pitchFamily="34" charset="0"/>
                <a:cs typeface="Arial" panose="020B0604020202020204" pitchFamily="34" charset="0"/>
              </a:rPr>
              <a:t>Design, Implementation, and Usability of the Electronic Medical Record Search Engine (EMERSE) Tool 			  </a:t>
            </a:r>
            <a:r>
              <a:rPr lang="en-US" sz="1400" dirty="0">
                <a:latin typeface="Arial" panose="020B0604020202020204" pitchFamily="34" charset="0"/>
                <a:cs typeface="Arial" panose="020B0604020202020204" pitchFamily="34" charset="0"/>
                <a:hlinkClick r:id="rId3"/>
              </a:rPr>
              <a:t>https://escholarship.org/uc/item/44p23878</a:t>
            </a:r>
            <a:endParaRPr lang="en-US" sz="1400" dirty="0">
              <a:latin typeface="Arial" panose="020B0604020202020204" pitchFamily="34" charset="0"/>
              <a:cs typeface="Arial" panose="020B0604020202020204" pitchFamily="34" charset="0"/>
            </a:endParaRPr>
          </a:p>
          <a:p>
            <a:pPr algn="l"/>
            <a:endParaRPr lang="en-US" sz="2000" i="1" dirty="0">
              <a:latin typeface="Arial" panose="020B0604020202020204" pitchFamily="34" charset="0"/>
              <a:cs typeface="Arial" panose="020B0604020202020204" pitchFamily="34" charset="0"/>
            </a:endParaRPr>
          </a:p>
          <a:p>
            <a:pPr algn="l"/>
            <a:endParaRPr lang="en-US" sz="200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547A54B7-E06B-E640-AE15-58BFA6F38C02}"/>
              </a:ext>
            </a:extLst>
          </p:cNvPr>
          <p:cNvSpPr txBox="1">
            <a:spLocks/>
          </p:cNvSpPr>
          <p:nvPr/>
        </p:nvSpPr>
        <p:spPr>
          <a:xfrm>
            <a:off x="481056" y="1649905"/>
            <a:ext cx="8424407" cy="2689161"/>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latin typeface="Arial" panose="020B0604020202020204" pitchFamily="34" charset="0"/>
                <a:cs typeface="Arial" panose="020B0604020202020204" pitchFamily="34" charset="0"/>
              </a:rPr>
              <a:t>“Users unanimously responded that they would recommend the system to others, and…for a tool they found so useful, they believed that </a:t>
            </a:r>
            <a:r>
              <a:rPr lang="en-US" sz="3200" u="sng" dirty="0">
                <a:latin typeface="Arial" panose="020B0604020202020204" pitchFamily="34" charset="0"/>
                <a:cs typeface="Arial" panose="020B0604020202020204" pitchFamily="34" charset="0"/>
              </a:rPr>
              <a:t>far too few people both within and outside of their network knew about the tool’s existence</a:t>
            </a:r>
            <a:r>
              <a:rPr lang="en-US"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85128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10" name="Title 1">
            <a:extLst>
              <a:ext uri="{FF2B5EF4-FFF2-40B4-BE49-F238E27FC236}">
                <a16:creationId xmlns:a16="http://schemas.microsoft.com/office/drawing/2014/main" id="{94370654-B08C-4A41-A6AC-03A44E3D85EF}"/>
              </a:ext>
            </a:extLst>
          </p:cNvPr>
          <p:cNvSpPr txBox="1">
            <a:spLocks/>
          </p:cNvSpPr>
          <p:nvPr/>
        </p:nvSpPr>
        <p:spPr>
          <a:xfrm>
            <a:off x="457200" y="205979"/>
            <a:ext cx="8229600" cy="857250"/>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Unstructured vs Structured Data</a:t>
            </a:r>
            <a:endParaRPr lang="en-US" b="1" dirty="0">
              <a:latin typeface="Arial" panose="020B0604020202020204" pitchFamily="34" charset="0"/>
              <a:cs typeface="Arial" panose="020B0604020202020204" pitchFamily="34" charset="0"/>
            </a:endParaRPr>
          </a:p>
        </p:txBody>
      </p:sp>
      <p:graphicFrame>
        <p:nvGraphicFramePr>
          <p:cNvPr id="11" name="Content Placeholder 18">
            <a:extLst>
              <a:ext uri="{FF2B5EF4-FFF2-40B4-BE49-F238E27FC236}">
                <a16:creationId xmlns:a16="http://schemas.microsoft.com/office/drawing/2014/main" id="{5AB76F23-F280-5E42-8E38-041ACBAEAAEA}"/>
              </a:ext>
            </a:extLst>
          </p:cNvPr>
          <p:cNvGraphicFramePr>
            <a:graphicFrameLocks/>
          </p:cNvGraphicFramePr>
          <p:nvPr/>
        </p:nvGraphicFramePr>
        <p:xfrm>
          <a:off x="457200" y="1163575"/>
          <a:ext cx="8229600" cy="301752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361321182"/>
                    </a:ext>
                  </a:extLst>
                </a:gridCol>
                <a:gridCol w="4114800">
                  <a:extLst>
                    <a:ext uri="{9D8B030D-6E8A-4147-A177-3AD203B41FA5}">
                      <a16:colId xmlns:a16="http://schemas.microsoft.com/office/drawing/2014/main" val="3939776572"/>
                    </a:ext>
                  </a:extLst>
                </a:gridCol>
              </a:tblGrid>
              <a:tr h="361390">
                <a:tc>
                  <a:txBody>
                    <a:bodyPr/>
                    <a:lstStyle/>
                    <a:p>
                      <a:r>
                        <a:rPr lang="en-US" sz="2000" dirty="0">
                          <a:latin typeface="Arial" panose="020B0604020202020204" pitchFamily="34" charset="0"/>
                          <a:cs typeface="Arial" panose="020B0604020202020204" pitchFamily="34" charset="0"/>
                        </a:rPr>
                        <a:t>EMERSE is for this…</a:t>
                      </a:r>
                    </a:p>
                  </a:txBody>
                  <a:tcPr/>
                </a:tc>
                <a:tc>
                  <a:txBody>
                    <a:bodyPr/>
                    <a:lstStyle/>
                    <a:p>
                      <a:r>
                        <a:rPr lang="en-US" sz="2000" dirty="0">
                          <a:latin typeface="Arial" panose="020B0604020202020204" pitchFamily="34" charset="0"/>
                          <a:cs typeface="Arial" panose="020B0604020202020204" pitchFamily="34" charset="0"/>
                        </a:rPr>
                        <a:t>…not this</a:t>
                      </a:r>
                    </a:p>
                  </a:txBody>
                  <a:tcPr/>
                </a:tc>
                <a:extLst>
                  <a:ext uri="{0D108BD9-81ED-4DB2-BD59-A6C34878D82A}">
                    <a16:rowId xmlns:a16="http://schemas.microsoft.com/office/drawing/2014/main" val="393372121"/>
                  </a:ext>
                </a:extLst>
              </a:tr>
              <a:tr h="361390">
                <a:tc>
                  <a:txBody>
                    <a:bodyPr/>
                    <a:lstStyle/>
                    <a:p>
                      <a:r>
                        <a:rPr lang="en-US" sz="2000" i="1" dirty="0">
                          <a:latin typeface="Arial" panose="020B0604020202020204" pitchFamily="34" charset="0"/>
                          <a:cs typeface="Arial" panose="020B0604020202020204" pitchFamily="34" charset="0"/>
                        </a:rPr>
                        <a:t>Unstructured Data (free text)</a:t>
                      </a:r>
                    </a:p>
                  </a:txBody>
                  <a:tcPr/>
                </a:tc>
                <a:tc>
                  <a:txBody>
                    <a:bodyPr/>
                    <a:lstStyle/>
                    <a:p>
                      <a:r>
                        <a:rPr lang="en-US" sz="2000" i="1" dirty="0">
                          <a:latin typeface="Arial" panose="020B0604020202020204" pitchFamily="34" charset="0"/>
                          <a:cs typeface="Arial" panose="020B0604020202020204" pitchFamily="34" charset="0"/>
                        </a:rPr>
                        <a:t>Structured Data</a:t>
                      </a:r>
                    </a:p>
                  </a:txBody>
                  <a:tcPr/>
                </a:tc>
                <a:extLst>
                  <a:ext uri="{0D108BD9-81ED-4DB2-BD59-A6C34878D82A}">
                    <a16:rowId xmlns:a16="http://schemas.microsoft.com/office/drawing/2014/main" val="3312891901"/>
                  </a:ext>
                </a:extLst>
              </a:tr>
              <a:tr h="215529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Mrs. Jones is a 56 year old</a:t>
                      </a:r>
                      <a:r>
                        <a:rPr lang="en-US" sz="2000" baseline="0" dirty="0">
                          <a:latin typeface="Arial" panose="020B0604020202020204" pitchFamily="34" charset="0"/>
                          <a:cs typeface="Arial" panose="020B0604020202020204" pitchFamily="34" charset="0"/>
                        </a:rPr>
                        <a:t> female with a history of HTN, hypercholesterolemia, and T2DM who comes to the clinic today with a 3 day h/o dizziness and severe headache on the left side.</a:t>
                      </a:r>
                    </a:p>
                    <a:p>
                      <a:endParaRPr lang="en-US" sz="2000" dirty="0">
                        <a:latin typeface="Arial" panose="020B0604020202020204" pitchFamily="34" charset="0"/>
                        <a:cs typeface="Arial" panose="020B0604020202020204" pitchFamily="34" charset="0"/>
                      </a:endParaRPr>
                    </a:p>
                  </a:txBody>
                  <a:tcPr/>
                </a:tc>
                <a:tc>
                  <a:txBody>
                    <a:bodyPr/>
                    <a:lstStyle/>
                    <a:p>
                      <a:r>
                        <a:rPr lang="en-US" sz="2000" dirty="0">
                          <a:latin typeface="Arial" panose="020B0604020202020204" pitchFamily="34" charset="0"/>
                          <a:cs typeface="Arial" panose="020B0604020202020204" pitchFamily="34" charset="0"/>
                        </a:rPr>
                        <a:t>WBC:</a:t>
                      </a:r>
                      <a:r>
                        <a:rPr lang="en-US" sz="2000" baseline="0" dirty="0">
                          <a:latin typeface="Arial" panose="020B0604020202020204" pitchFamily="34" charset="0"/>
                          <a:cs typeface="Arial" panose="020B0604020202020204" pitchFamily="34" charset="0"/>
                        </a:rPr>
                        <a:t> 			       5.6</a:t>
                      </a:r>
                    </a:p>
                    <a:p>
                      <a:r>
                        <a:rPr lang="en-US" sz="2000" baseline="0" dirty="0">
                          <a:latin typeface="Arial" panose="020B0604020202020204" pitchFamily="34" charset="0"/>
                          <a:cs typeface="Arial" panose="020B0604020202020204" pitchFamily="34" charset="0"/>
                        </a:rPr>
                        <a:t>Total cholesterol:	182</a:t>
                      </a:r>
                    </a:p>
                    <a:p>
                      <a:r>
                        <a:rPr lang="en-US" sz="2000" baseline="0" dirty="0">
                          <a:latin typeface="Arial" panose="020B0604020202020204" pitchFamily="34" charset="0"/>
                          <a:cs typeface="Arial" panose="020B0604020202020204" pitchFamily="34" charset="0"/>
                        </a:rPr>
                        <a:t>Weight: 			67.4</a:t>
                      </a:r>
                    </a:p>
                    <a:p>
                      <a:r>
                        <a:rPr lang="en-US" sz="2000" baseline="0" dirty="0">
                          <a:latin typeface="Arial" panose="020B0604020202020204" pitchFamily="34" charset="0"/>
                          <a:cs typeface="Arial" panose="020B0604020202020204" pitchFamily="34" charset="0"/>
                        </a:rPr>
                        <a:t>AST:				30</a:t>
                      </a:r>
                    </a:p>
                    <a:p>
                      <a:r>
                        <a:rPr lang="en-US" sz="2000" baseline="0" dirty="0">
                          <a:latin typeface="Arial" panose="020B0604020202020204" pitchFamily="34" charset="0"/>
                          <a:cs typeface="Arial" panose="020B0604020202020204" pitchFamily="34" charset="0"/>
                        </a:rPr>
                        <a:t>ALT: 				52</a:t>
                      </a:r>
                    </a:p>
                    <a:p>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71617644"/>
                  </a:ext>
                </a:extLst>
              </a:tr>
            </a:tbl>
          </a:graphicData>
        </a:graphic>
      </p:graphicFrame>
    </p:spTree>
    <p:extLst>
      <p:ext uri="{BB962C8B-B14F-4D97-AF65-F5344CB8AC3E}">
        <p14:creationId xmlns:p14="http://schemas.microsoft.com/office/powerpoint/2010/main" val="2155320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DA722C-8BF6-D84F-A16A-2ABB286623B6}"/>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4E248C1C-9B95-2C48-952F-F10EA67A2ACB}"/>
              </a:ext>
            </a:extLst>
          </p:cNvPr>
          <p:cNvSpPr txBox="1"/>
          <p:nvPr/>
        </p:nvSpPr>
        <p:spPr>
          <a:xfrm>
            <a:off x="141058" y="178062"/>
            <a:ext cx="8473795" cy="584775"/>
          </a:xfrm>
          <a:prstGeom prst="rect">
            <a:avLst/>
          </a:prstGeom>
          <a:noFill/>
        </p:spPr>
        <p:txBody>
          <a:bodyPr wrap="none" rtlCol="0">
            <a:spAutoFit/>
          </a:bodyPr>
          <a:lstStyle/>
          <a:p>
            <a:r>
              <a:rPr lang="en-US" sz="3200" b="1" dirty="0">
                <a:solidFill>
                  <a:schemeClr val="tx1">
                    <a:lumMod val="65000"/>
                    <a:lumOff val="35000"/>
                  </a:schemeClr>
                </a:solidFill>
                <a:latin typeface="Arial"/>
                <a:cs typeface="Arial"/>
              </a:rPr>
              <a:t>80% </a:t>
            </a:r>
            <a:r>
              <a:rPr lang="en-US" sz="3200" dirty="0">
                <a:solidFill>
                  <a:schemeClr val="tx1">
                    <a:lumMod val="65000"/>
                    <a:lumOff val="35000"/>
                  </a:schemeClr>
                </a:solidFill>
                <a:latin typeface="Arial"/>
                <a:cs typeface="Arial"/>
              </a:rPr>
              <a:t>of EHR data are in unstructured free text</a:t>
            </a:r>
          </a:p>
        </p:txBody>
      </p:sp>
      <p:pic>
        <p:nvPicPr>
          <p:cNvPr id="9" name="Picture 8" descr="seal.png">
            <a:extLst>
              <a:ext uri="{FF2B5EF4-FFF2-40B4-BE49-F238E27FC236}">
                <a16:creationId xmlns:a16="http://schemas.microsoft.com/office/drawing/2014/main" id="{B33AF656-49E2-3741-B1AE-811F7C9D542C}"/>
              </a:ext>
            </a:extLst>
          </p:cNvPr>
          <p:cNvPicPr>
            <a:picLocks noChangeAspect="1"/>
          </p:cNvPicPr>
          <p:nvPr/>
        </p:nvPicPr>
        <p:blipFill>
          <a:blip r:embed="rId3"/>
          <a:stretch>
            <a:fillRect/>
          </a:stretch>
        </p:blipFill>
        <p:spPr>
          <a:xfrm>
            <a:off x="1989290" y="1123495"/>
            <a:ext cx="863638" cy="679089"/>
          </a:xfrm>
          <a:prstGeom prst="rect">
            <a:avLst/>
          </a:prstGeom>
        </p:spPr>
      </p:pic>
      <p:sp>
        <p:nvSpPr>
          <p:cNvPr id="10" name="Right Bracket 9">
            <a:extLst>
              <a:ext uri="{FF2B5EF4-FFF2-40B4-BE49-F238E27FC236}">
                <a16:creationId xmlns:a16="http://schemas.microsoft.com/office/drawing/2014/main" id="{6A6C1122-B18C-D147-95E2-87EE09ECC3F4}"/>
              </a:ext>
            </a:extLst>
          </p:cNvPr>
          <p:cNvSpPr/>
          <p:nvPr/>
        </p:nvSpPr>
        <p:spPr>
          <a:xfrm>
            <a:off x="4315968" y="1463040"/>
            <a:ext cx="109728" cy="612648"/>
          </a:xfrm>
          <a:prstGeom prst="rightBracket">
            <a:avLst/>
          </a:prstGeom>
          <a:ln w="44450">
            <a:solidFill>
              <a:schemeClr val="tx1"/>
            </a:solidFill>
          </a:ln>
          <a:effectLst>
            <a:outerShdw blurRad="40000" dist="20000" dir="5400000" rotWithShape="0">
              <a:schemeClr val="tx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 name="Right Bracket 10">
            <a:extLst>
              <a:ext uri="{FF2B5EF4-FFF2-40B4-BE49-F238E27FC236}">
                <a16:creationId xmlns:a16="http://schemas.microsoft.com/office/drawing/2014/main" id="{97E908D2-23D1-0943-BBB4-ACCDD8AF684C}"/>
              </a:ext>
            </a:extLst>
          </p:cNvPr>
          <p:cNvSpPr/>
          <p:nvPr/>
        </p:nvSpPr>
        <p:spPr>
          <a:xfrm>
            <a:off x="4315968" y="2278964"/>
            <a:ext cx="109728" cy="2402763"/>
          </a:xfrm>
          <a:prstGeom prst="rightBracket">
            <a:avLst/>
          </a:prstGeom>
          <a:ln w="44450">
            <a:solidFill>
              <a:schemeClr val="bg1"/>
            </a:solidFill>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2" name="TextBox 11">
            <a:extLst>
              <a:ext uri="{FF2B5EF4-FFF2-40B4-BE49-F238E27FC236}">
                <a16:creationId xmlns:a16="http://schemas.microsoft.com/office/drawing/2014/main" id="{A745185A-97B4-534F-81C1-030CFD936D5D}"/>
              </a:ext>
            </a:extLst>
          </p:cNvPr>
          <p:cNvSpPr txBox="1"/>
          <p:nvPr/>
        </p:nvSpPr>
        <p:spPr>
          <a:xfrm>
            <a:off x="4517136" y="1581912"/>
            <a:ext cx="172354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structured data</a:t>
            </a:r>
          </a:p>
        </p:txBody>
      </p:sp>
      <p:sp>
        <p:nvSpPr>
          <p:cNvPr id="13" name="TextBox 12">
            <a:extLst>
              <a:ext uri="{FF2B5EF4-FFF2-40B4-BE49-F238E27FC236}">
                <a16:creationId xmlns:a16="http://schemas.microsoft.com/office/drawing/2014/main" id="{BB03051E-7E6F-8A48-8508-7304A90DFCAB}"/>
              </a:ext>
            </a:extLst>
          </p:cNvPr>
          <p:cNvSpPr txBox="1"/>
          <p:nvPr/>
        </p:nvSpPr>
        <p:spPr>
          <a:xfrm>
            <a:off x="4572000" y="3295679"/>
            <a:ext cx="2877711"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unstructured data/free text</a:t>
            </a:r>
          </a:p>
        </p:txBody>
      </p:sp>
      <p:pic>
        <p:nvPicPr>
          <p:cNvPr id="16" name="Picture 15">
            <a:extLst>
              <a:ext uri="{FF2B5EF4-FFF2-40B4-BE49-F238E27FC236}">
                <a16:creationId xmlns:a16="http://schemas.microsoft.com/office/drawing/2014/main" id="{EAACEFE4-EB2A-1D42-8D72-D92FACC578FF}"/>
              </a:ext>
            </a:extLst>
          </p:cNvPr>
          <p:cNvPicPr>
            <a:picLocks noChangeAspect="1"/>
          </p:cNvPicPr>
          <p:nvPr/>
        </p:nvPicPr>
        <p:blipFill>
          <a:blip r:embed="rId4"/>
          <a:stretch>
            <a:fillRect/>
          </a:stretch>
        </p:blipFill>
        <p:spPr>
          <a:xfrm>
            <a:off x="7446296" y="4303288"/>
            <a:ext cx="1581912" cy="551667"/>
          </a:xfrm>
          <a:prstGeom prst="rect">
            <a:avLst/>
          </a:prstGeom>
        </p:spPr>
      </p:pic>
      <p:sp>
        <p:nvSpPr>
          <p:cNvPr id="15" name="Rectangle 14">
            <a:extLst>
              <a:ext uri="{FF2B5EF4-FFF2-40B4-BE49-F238E27FC236}">
                <a16:creationId xmlns:a16="http://schemas.microsoft.com/office/drawing/2014/main" id="{3E1E8BD1-776E-8740-AB2D-A3B2E7616CAF}"/>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spTree>
    <p:extLst>
      <p:ext uri="{BB962C8B-B14F-4D97-AF65-F5344CB8AC3E}">
        <p14:creationId xmlns:p14="http://schemas.microsoft.com/office/powerpoint/2010/main" val="3425743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16" name="Title 1">
            <a:extLst>
              <a:ext uri="{FF2B5EF4-FFF2-40B4-BE49-F238E27FC236}">
                <a16:creationId xmlns:a16="http://schemas.microsoft.com/office/drawing/2014/main" id="{640854D7-A55F-CA6C-4019-B7D15F3B7FD0}"/>
              </a:ext>
            </a:extLst>
          </p:cNvPr>
          <p:cNvSpPr txBox="1">
            <a:spLocks/>
          </p:cNvSpPr>
          <p:nvPr/>
        </p:nvSpPr>
        <p:spPr>
          <a:xfrm>
            <a:off x="457200" y="2059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The Problem(s)</a:t>
            </a:r>
            <a:endParaRPr lang="en-US" b="1" dirty="0">
              <a:latin typeface="Arial" panose="020B0604020202020204" pitchFamily="34" charset="0"/>
              <a:cs typeface="Arial" panose="020B0604020202020204" pitchFamily="34" charset="0"/>
            </a:endParaRPr>
          </a:p>
        </p:txBody>
      </p:sp>
      <p:sp useBgFill="1">
        <p:nvSpPr>
          <p:cNvPr id="17" name="Content Placeholder 2">
            <a:extLst>
              <a:ext uri="{FF2B5EF4-FFF2-40B4-BE49-F238E27FC236}">
                <a16:creationId xmlns:a16="http://schemas.microsoft.com/office/drawing/2014/main" id="{2067A306-C80C-FAFF-DA9E-E1827BADBDB5}"/>
              </a:ext>
            </a:extLst>
          </p:cNvPr>
          <p:cNvSpPr txBox="1">
            <a:spLocks/>
          </p:cNvSpPr>
          <p:nvPr/>
        </p:nvSpPr>
        <p:spPr>
          <a:xfrm>
            <a:off x="457200" y="1247755"/>
            <a:ext cx="8229600" cy="68043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solidFill>
                  <a:schemeClr val="tx1"/>
                </a:solidFill>
                <a:latin typeface="Arial" panose="020B0604020202020204" pitchFamily="34" charset="0"/>
                <a:cs typeface="Arial" panose="020B0604020202020204" pitchFamily="34" charset="0"/>
              </a:rPr>
              <a:t>Free text is: complex</a:t>
            </a:r>
          </a:p>
        </p:txBody>
      </p:sp>
      <p:pic>
        <p:nvPicPr>
          <p:cNvPr id="20" name="Picture 19" descr="A picture containing diagram&#10;&#10;Description automatically generated">
            <a:extLst>
              <a:ext uri="{FF2B5EF4-FFF2-40B4-BE49-F238E27FC236}">
                <a16:creationId xmlns:a16="http://schemas.microsoft.com/office/drawing/2014/main" id="{FDA089DC-235E-5A85-0F25-4072338A3207}"/>
              </a:ext>
            </a:extLst>
          </p:cNvPr>
          <p:cNvPicPr>
            <a:picLocks noChangeAspect="1"/>
          </p:cNvPicPr>
          <p:nvPr/>
        </p:nvPicPr>
        <p:blipFill>
          <a:blip r:embed="rId4"/>
          <a:stretch>
            <a:fillRect/>
          </a:stretch>
        </p:blipFill>
        <p:spPr>
          <a:xfrm>
            <a:off x="2369814" y="1767643"/>
            <a:ext cx="4404372" cy="3570322"/>
          </a:xfrm>
          <a:prstGeom prst="rect">
            <a:avLst/>
          </a:prstGeom>
        </p:spPr>
      </p:pic>
      <p:sp useBgFill="1">
        <p:nvSpPr>
          <p:cNvPr id="21" name="Content Placeholder 2">
            <a:extLst>
              <a:ext uri="{FF2B5EF4-FFF2-40B4-BE49-F238E27FC236}">
                <a16:creationId xmlns:a16="http://schemas.microsoft.com/office/drawing/2014/main" id="{75EC9D74-583A-5EE5-ACB1-3E56EC95EA10}"/>
              </a:ext>
            </a:extLst>
          </p:cNvPr>
          <p:cNvSpPr txBox="1">
            <a:spLocks/>
          </p:cNvSpPr>
          <p:nvPr/>
        </p:nvSpPr>
        <p:spPr>
          <a:xfrm>
            <a:off x="6314593" y="2448079"/>
            <a:ext cx="2658386" cy="1244161"/>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dirty="0">
                <a:latin typeface="Arial" panose="020B0604020202020204" pitchFamily="34" charset="0"/>
                <a:cs typeface="Arial" panose="020B0604020202020204" pitchFamily="34" charset="0"/>
              </a:rPr>
              <a:t>it’s a representation of the mind</a:t>
            </a:r>
          </a:p>
        </p:txBody>
      </p:sp>
    </p:spTree>
    <p:extLst>
      <p:ext uri="{BB962C8B-B14F-4D97-AF65-F5344CB8AC3E}">
        <p14:creationId xmlns:p14="http://schemas.microsoft.com/office/powerpoint/2010/main" val="3726778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6" name="Title 1">
            <a:extLst>
              <a:ext uri="{FF2B5EF4-FFF2-40B4-BE49-F238E27FC236}">
                <a16:creationId xmlns:a16="http://schemas.microsoft.com/office/drawing/2014/main" id="{14161D87-98B5-B612-0285-6B2C29A4926F}"/>
              </a:ext>
            </a:extLst>
          </p:cNvPr>
          <p:cNvSpPr txBox="1">
            <a:spLocks/>
          </p:cNvSpPr>
          <p:nvPr/>
        </p:nvSpPr>
        <p:spPr>
          <a:xfrm>
            <a:off x="457200" y="2059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The Problem(s)</a:t>
            </a:r>
            <a:endParaRPr lang="en-US"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AF36616-12A8-1797-19BE-F6D3DE8A0ED7}"/>
              </a:ext>
            </a:extLst>
          </p:cNvPr>
          <p:cNvSpPr txBox="1"/>
          <p:nvPr/>
        </p:nvSpPr>
        <p:spPr>
          <a:xfrm>
            <a:off x="5928656" y="3383565"/>
            <a:ext cx="2584177" cy="523220"/>
          </a:xfrm>
          <a:prstGeom prst="rect">
            <a:avLst/>
          </a:prstGeom>
          <a:noFill/>
        </p:spPr>
        <p:txBody>
          <a:bodyPr wrap="square">
            <a:spAutoFit/>
          </a:bodyPr>
          <a:lstStyle/>
          <a:p>
            <a:r>
              <a:rPr lang="en-US" sz="2800" dirty="0">
                <a:latin typeface="Arial" panose="020B0604020202020204" pitchFamily="34" charset="0"/>
                <a:cs typeface="Arial" panose="020B0604020202020204" pitchFamily="34" charset="0"/>
              </a:rPr>
              <a:t>“domino pain”</a:t>
            </a:r>
            <a:endParaRPr lang="en-US" sz="2800" dirty="0"/>
          </a:p>
        </p:txBody>
      </p:sp>
      <p:sp useBgFill="1">
        <p:nvSpPr>
          <p:cNvPr id="8" name="Content Placeholder 2">
            <a:extLst>
              <a:ext uri="{FF2B5EF4-FFF2-40B4-BE49-F238E27FC236}">
                <a16:creationId xmlns:a16="http://schemas.microsoft.com/office/drawing/2014/main" id="{7DBDB48A-BA00-5BBA-383D-5130BFA37C3F}"/>
              </a:ext>
            </a:extLst>
          </p:cNvPr>
          <p:cNvSpPr txBox="1">
            <a:spLocks/>
          </p:cNvSpPr>
          <p:nvPr/>
        </p:nvSpPr>
        <p:spPr>
          <a:xfrm>
            <a:off x="457200" y="1247755"/>
            <a:ext cx="8229600" cy="68043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dirty="0">
                <a:latin typeface="Arial" panose="020B0604020202020204" pitchFamily="34" charset="0"/>
                <a:cs typeface="Arial" panose="020B0604020202020204" pitchFamily="34" charset="0"/>
              </a:rPr>
              <a:t>Free text is: a mess</a:t>
            </a:r>
          </a:p>
        </p:txBody>
      </p:sp>
      <p:pic>
        <p:nvPicPr>
          <p:cNvPr id="12" name="Picture 11" descr="Icon&#10;&#10;Description automatically generated">
            <a:extLst>
              <a:ext uri="{FF2B5EF4-FFF2-40B4-BE49-F238E27FC236}">
                <a16:creationId xmlns:a16="http://schemas.microsoft.com/office/drawing/2014/main" id="{5174ABFF-983E-7E9F-9FE1-7A00B988E1F8}"/>
              </a:ext>
            </a:extLst>
          </p:cNvPr>
          <p:cNvPicPr>
            <a:picLocks noChangeAspect="1"/>
          </p:cNvPicPr>
          <p:nvPr/>
        </p:nvPicPr>
        <p:blipFill>
          <a:blip r:embed="rId3"/>
          <a:stretch>
            <a:fillRect/>
          </a:stretch>
        </p:blipFill>
        <p:spPr>
          <a:xfrm>
            <a:off x="6812683" y="1659170"/>
            <a:ext cx="816124" cy="1604163"/>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FC2DA903-1BA9-E96E-1408-26B132F34323}"/>
              </a:ext>
            </a:extLst>
          </p:cNvPr>
          <p:cNvPicPr>
            <a:picLocks noChangeAspect="1"/>
          </p:cNvPicPr>
          <p:nvPr/>
        </p:nvPicPr>
        <p:blipFill>
          <a:blip r:embed="rId4"/>
          <a:stretch>
            <a:fillRect/>
          </a:stretch>
        </p:blipFill>
        <p:spPr>
          <a:xfrm flipH="1">
            <a:off x="0" y="2037521"/>
            <a:ext cx="5450361" cy="3215309"/>
          </a:xfrm>
          <a:prstGeom prst="rect">
            <a:avLst/>
          </a:prstGeom>
        </p:spPr>
      </p:pic>
    </p:spTree>
    <p:extLst>
      <p:ext uri="{BB962C8B-B14F-4D97-AF65-F5344CB8AC3E}">
        <p14:creationId xmlns:p14="http://schemas.microsoft.com/office/powerpoint/2010/main" val="20121090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3479</TotalTime>
  <Words>1367</Words>
  <Application>Microsoft Macintosh PowerPoint</Application>
  <PresentationFormat>On-screen Show (16:9)</PresentationFormat>
  <Paragraphs>216</Paragraphs>
  <Slides>34</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34</vt:i4>
      </vt:variant>
    </vt:vector>
  </HeadingPairs>
  <TitlesOfParts>
    <vt:vector size="37"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EMERSE solution     </vt:lpstr>
      <vt:lpstr>The EMERSE is the…     </vt:lpstr>
      <vt:lpstr>PowerPoint Presentation</vt:lpstr>
      <vt:lpstr>PowerPoint Presentation</vt:lpstr>
      <vt:lpstr>Find cohorts</vt:lpstr>
      <vt:lpstr>Find cohorts</vt:lpstr>
      <vt:lpstr>Highlight documents for chart review</vt:lpstr>
      <vt:lpstr>EMERSE Bundles</vt:lpstr>
      <vt:lpstr>PowerPoint Presentation</vt:lpstr>
      <vt:lpstr>Typical workflow</vt:lpstr>
      <vt:lpstr>Typical workflow</vt:lpstr>
      <vt:lpstr>Typical workflow</vt:lpstr>
      <vt:lpstr>Cincinnati specifics</vt:lpstr>
      <vt:lpstr>Cincinnati specifics</vt:lpstr>
      <vt:lpstr>Publications using EMERSE</vt:lpstr>
      <vt:lpstr>Where is EMERSE?</vt:lpstr>
      <vt:lpstr>                            Now available…</vt:lpstr>
      <vt:lpstr>PowerPoint Presentation</vt:lpstr>
      <vt:lpstr>                            The future…</vt:lpstr>
      <vt:lpstr>PowerPoint Presentation</vt:lpstr>
      <vt:lpstr>PowerPoint Presentation</vt:lpstr>
      <vt:lpstr>Interested in learning more?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EMERSE 101</dc:title>
  <dc:creator>David Hanauer</dc:creator>
  <cp:lastModifiedBy>Hanauer, David</cp:lastModifiedBy>
  <cp:revision>429</cp:revision>
  <dcterms:created xsi:type="dcterms:W3CDTF">2019-11-14T17:52:15Z</dcterms:created>
  <dcterms:modified xsi:type="dcterms:W3CDTF">2022-05-25T19:47:34Z</dcterms:modified>
</cp:coreProperties>
</file>