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20" r:id="rId2"/>
    <p:sldId id="256" r:id="rId3"/>
    <p:sldId id="347" r:id="rId4"/>
    <p:sldId id="366" r:id="rId5"/>
    <p:sldId id="367" r:id="rId6"/>
    <p:sldId id="374" r:id="rId7"/>
    <p:sldId id="295" r:id="rId8"/>
    <p:sldId id="375" r:id="rId9"/>
    <p:sldId id="376" r:id="rId10"/>
    <p:sldId id="379" r:id="rId11"/>
    <p:sldId id="378" r:id="rId12"/>
    <p:sldId id="360" r:id="rId13"/>
    <p:sldId id="382" r:id="rId14"/>
    <p:sldId id="377" r:id="rId15"/>
    <p:sldId id="289" r:id="rId16"/>
    <p:sldId id="381" r:id="rId17"/>
    <p:sldId id="290" r:id="rId18"/>
    <p:sldId id="293" r:id="rId19"/>
    <p:sldId id="362" r:id="rId20"/>
    <p:sldId id="380" r:id="rId21"/>
    <p:sldId id="311" r:id="rId22"/>
    <p:sldId id="309" r:id="rId23"/>
    <p:sldId id="310" r:id="rId24"/>
    <p:sldId id="383" r:id="rId25"/>
    <p:sldId id="384" r:id="rId26"/>
    <p:sldId id="371" r:id="rId27"/>
    <p:sldId id="303" r:id="rId28"/>
    <p:sldId id="304" r:id="rId29"/>
    <p:sldId id="372" r:id="rId30"/>
    <p:sldId id="363" r:id="rId31"/>
    <p:sldId id="306" r:id="rId32"/>
    <p:sldId id="350" r:id="rId33"/>
    <p:sldId id="368" r:id="rId34"/>
    <p:sldId id="305" r:id="rId35"/>
    <p:sldId id="385"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10/11/22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8</a:t>
            </a:fld>
            <a:endParaRPr lang="en-US"/>
          </a:p>
        </p:txBody>
      </p:sp>
    </p:spTree>
    <p:extLst>
      <p:ext uri="{BB962C8B-B14F-4D97-AF65-F5344CB8AC3E}">
        <p14:creationId xmlns:p14="http://schemas.microsoft.com/office/powerpoint/2010/main" val="14429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14</a:t>
            </a:fld>
            <a:endParaRPr lang="en-US"/>
          </a:p>
        </p:txBody>
      </p:sp>
    </p:spTree>
    <p:extLst>
      <p:ext uri="{BB962C8B-B14F-4D97-AF65-F5344CB8AC3E}">
        <p14:creationId xmlns:p14="http://schemas.microsoft.com/office/powerpoint/2010/main" val="302009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10/11/22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10/11/22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10/11/22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10/11/22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hi.uc.edu/research"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http://project-emerse.or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6" y="3410411"/>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Dept of Learning Health Sciences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2216254"/>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528721"/>
            <a:ext cx="4067139"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r>
              <a:rPr lang="en-US" sz="2200" dirty="0">
                <a:latin typeface="Arial"/>
                <a:cs typeface="Arial"/>
              </a:rPr>
              <a:t>Web:		project-</a:t>
            </a:r>
            <a:r>
              <a:rPr lang="en-US" sz="2200" dirty="0" err="1">
                <a:latin typeface="Arial"/>
                <a:cs typeface="Arial"/>
              </a:rPr>
              <a:t>emerse.org</a:t>
            </a:r>
            <a:endParaRPr lang="en-US" sz="2200" dirty="0">
              <a:latin typeface="Arial"/>
              <a:cs typeface="Arial"/>
            </a:endParaRPr>
          </a:p>
          <a:p>
            <a:r>
              <a:rPr lang="en-US" sz="22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1" y="491294"/>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Using the self-service EMERSE tool to search for terms embedded in the clinical notes</a:t>
            </a:r>
          </a:p>
        </p:txBody>
      </p:sp>
      <p:sp>
        <p:nvSpPr>
          <p:cNvPr id="2" name="TextBox 1">
            <a:extLst>
              <a:ext uri="{FF2B5EF4-FFF2-40B4-BE49-F238E27FC236}">
                <a16:creationId xmlns:a16="http://schemas.microsoft.com/office/drawing/2014/main" id="{E80C775F-8E8B-6945-BD72-B494402A7F98}"/>
              </a:ext>
            </a:extLst>
          </p:cNvPr>
          <p:cNvSpPr txBox="1"/>
          <p:nvPr/>
        </p:nvSpPr>
        <p:spPr>
          <a:xfrm>
            <a:off x="3317305" y="1615384"/>
            <a:ext cx="2346989"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October 11, 2022</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0F57FEEE-99F2-F26C-C062-8DA9DA2EE953}"/>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useBgFill="1">
        <p:nvSpPr>
          <p:cNvPr id="7" name="Content Placeholder 2">
            <a:extLst>
              <a:ext uri="{FF2B5EF4-FFF2-40B4-BE49-F238E27FC236}">
                <a16:creationId xmlns:a16="http://schemas.microsoft.com/office/drawing/2014/main" id="{92286DD3-9E45-92A6-645C-BCD377A0B333}"/>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Free text is: difficult to access</a:t>
            </a:r>
          </a:p>
        </p:txBody>
      </p:sp>
      <p:pic>
        <p:nvPicPr>
          <p:cNvPr id="8" name="Picture 7" descr="A picture containing text, vector graphics&#10;&#10;Description automatically generated">
            <a:extLst>
              <a:ext uri="{FF2B5EF4-FFF2-40B4-BE49-F238E27FC236}">
                <a16:creationId xmlns:a16="http://schemas.microsoft.com/office/drawing/2014/main" id="{F2E81AC3-FE53-EC17-16D4-D57DDA4DA88E}"/>
              </a:ext>
            </a:extLst>
          </p:cNvPr>
          <p:cNvPicPr>
            <a:picLocks noChangeAspect="1"/>
          </p:cNvPicPr>
          <p:nvPr/>
        </p:nvPicPr>
        <p:blipFill>
          <a:blip r:embed="rId3"/>
          <a:stretch>
            <a:fillRect/>
          </a:stretch>
        </p:blipFill>
        <p:spPr>
          <a:xfrm>
            <a:off x="-327992" y="1777862"/>
            <a:ext cx="5128591" cy="3365638"/>
          </a:xfrm>
          <a:prstGeom prst="rect">
            <a:avLst/>
          </a:prstGeom>
        </p:spPr>
      </p:pic>
    </p:spTree>
    <p:extLst>
      <p:ext uri="{BB962C8B-B14F-4D97-AF65-F5344CB8AC3E}">
        <p14:creationId xmlns:p14="http://schemas.microsoft.com/office/powerpoint/2010/main" val="2964463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34F22DF3-3D16-06AF-4C2E-1FA2B997F854}"/>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useBgFill="1">
        <p:nvSpPr>
          <p:cNvPr id="7" name="Content Placeholder 2">
            <a:extLst>
              <a:ext uri="{FF2B5EF4-FFF2-40B4-BE49-F238E27FC236}">
                <a16:creationId xmlns:a16="http://schemas.microsoft.com/office/drawing/2014/main" id="{A0078FA2-1B0F-D380-F9E7-15ABCC5A551D}"/>
              </a:ext>
            </a:extLst>
          </p:cNvPr>
          <p:cNvSpPr txBox="1">
            <a:spLocks/>
          </p:cNvSpPr>
          <p:nvPr/>
        </p:nvSpPr>
        <p:spPr>
          <a:xfrm>
            <a:off x="457200" y="1084013"/>
            <a:ext cx="8229600" cy="3394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Many free text tools are hard to use</a:t>
            </a:r>
          </a:p>
        </p:txBody>
      </p:sp>
      <p:pic>
        <p:nvPicPr>
          <p:cNvPr id="8" name="Picture 7" descr="Text&#10;&#10;Description automatically generated">
            <a:extLst>
              <a:ext uri="{FF2B5EF4-FFF2-40B4-BE49-F238E27FC236}">
                <a16:creationId xmlns:a16="http://schemas.microsoft.com/office/drawing/2014/main" id="{49F791E9-C048-DD14-DBD8-F02FB4405D85}"/>
              </a:ext>
            </a:extLst>
          </p:cNvPr>
          <p:cNvPicPr>
            <a:picLocks noChangeAspect="1"/>
          </p:cNvPicPr>
          <p:nvPr/>
        </p:nvPicPr>
        <p:blipFill>
          <a:blip r:embed="rId3"/>
          <a:stretch>
            <a:fillRect/>
          </a:stretch>
        </p:blipFill>
        <p:spPr>
          <a:xfrm>
            <a:off x="558582" y="1763634"/>
            <a:ext cx="8414397" cy="1470040"/>
          </a:xfrm>
          <a:prstGeom prst="rect">
            <a:avLst/>
          </a:prstGeom>
        </p:spPr>
      </p:pic>
      <p:sp>
        <p:nvSpPr>
          <p:cNvPr id="12" name="TextBox 11">
            <a:extLst>
              <a:ext uri="{FF2B5EF4-FFF2-40B4-BE49-F238E27FC236}">
                <a16:creationId xmlns:a16="http://schemas.microsoft.com/office/drawing/2014/main" id="{C90EFD90-B078-AFBC-9E36-A96BFEDCD814}"/>
              </a:ext>
            </a:extLst>
          </p:cNvPr>
          <p:cNvSpPr txBox="1"/>
          <p:nvPr/>
        </p:nvSpPr>
        <p:spPr>
          <a:xfrm>
            <a:off x="558581" y="3377338"/>
            <a:ext cx="8414397"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average ratings provided by the end user evaluators on ease of use and ease of interpreting output... </a:t>
            </a:r>
            <a:r>
              <a:rPr lang="en-US" sz="2000" dirty="0" err="1">
                <a:latin typeface="Arial" panose="020B0604020202020204" pitchFamily="34" charset="0"/>
                <a:cs typeface="Arial" panose="020B0604020202020204" pitchFamily="34" charset="0"/>
              </a:rPr>
              <a:t>indicat</a:t>
            </a:r>
            <a:r>
              <a:rPr lang="en-US" sz="2000" dirty="0">
                <a:latin typeface="Arial" panose="020B0604020202020204" pitchFamily="34" charset="0"/>
                <a:cs typeface="Arial" panose="020B0604020202020204" pitchFamily="34" charset="0"/>
              </a:rPr>
              <a:t>[e] that </a:t>
            </a:r>
            <a:r>
              <a:rPr lang="en-US" sz="2000" u="sng" dirty="0">
                <a:latin typeface="Arial" panose="020B0604020202020204" pitchFamily="34" charset="0"/>
                <a:cs typeface="Arial" panose="020B0604020202020204" pitchFamily="34" charset="0"/>
              </a:rPr>
              <a:t>this group of users generally deemed the systems extremely difficult to work with</a:t>
            </a:r>
            <a:r>
              <a:rPr lang="en-US" sz="20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4FA19588-1A93-FC7E-3BED-7147DB9CA1EC}"/>
              </a:ext>
            </a:extLst>
          </p:cNvPr>
          <p:cNvSpPr txBox="1"/>
          <p:nvPr/>
        </p:nvSpPr>
        <p:spPr>
          <a:xfrm>
            <a:off x="558581" y="4622149"/>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pubmed.ncbi.nlm.nih.gov</a:t>
            </a:r>
            <a:r>
              <a:rPr lang="en-US" dirty="0">
                <a:latin typeface="Arial" panose="020B0604020202020204" pitchFamily="34" charset="0"/>
                <a:cs typeface="Arial" panose="020B0604020202020204" pitchFamily="34" charset="0"/>
              </a:rPr>
              <a:t>/26210361/</a:t>
            </a:r>
          </a:p>
        </p:txBody>
      </p:sp>
    </p:spTree>
    <p:extLst>
      <p:ext uri="{BB962C8B-B14F-4D97-AF65-F5344CB8AC3E}">
        <p14:creationId xmlns:p14="http://schemas.microsoft.com/office/powerpoint/2010/main" val="135238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fontScale="92500" lnSpcReduction="20000"/>
          </a:bodyPr>
          <a:lstStyle/>
          <a:p>
            <a:r>
              <a:rPr lang="en-US" dirty="0">
                <a:latin typeface="Arial" panose="020B0604020202020204" pitchFamily="34" charset="0"/>
                <a:cs typeface="Arial" panose="020B0604020202020204" pitchFamily="34" charset="0"/>
              </a:rPr>
              <a:t>A system “for the people”</a:t>
            </a:r>
          </a:p>
          <a:p>
            <a:r>
              <a:rPr lang="en-US" dirty="0">
                <a:latin typeface="Arial" panose="020B0604020202020204" pitchFamily="34" charset="0"/>
                <a:cs typeface="Arial" panose="020B0604020202020204" pitchFamily="34" charset="0"/>
              </a:rPr>
              <a:t>Users search the EHR on their own</a:t>
            </a:r>
          </a:p>
          <a:p>
            <a:pPr lvl="1"/>
            <a:r>
              <a:rPr lang="en-US" dirty="0">
                <a:latin typeface="Arial" panose="020B0604020202020204" pitchFamily="34" charset="0"/>
                <a:cs typeface="Arial" panose="020B0604020202020204" pitchFamily="34" charset="0"/>
              </a:rPr>
              <a:t>No need to wait in a queue for an analyst or a data scientist</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a:p>
            <a:r>
              <a:rPr lang="en-US" dirty="0">
                <a:latin typeface="Arial" panose="020B0604020202020204" pitchFamily="34" charset="0"/>
                <a:cs typeface="Arial" panose="020B0604020202020204" pitchFamily="34" charset="0"/>
              </a:rPr>
              <a:t>Easy-to-use for non-technical researchers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is the…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a:bodyPr>
          <a:lstStyle/>
          <a:p>
            <a:r>
              <a:rPr lang="en-US" u="sng"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lectronic </a:t>
            </a:r>
            <a:r>
              <a:rPr lang="en-US" u="sng" dirty="0">
                <a:latin typeface="Arial" panose="020B0604020202020204" pitchFamily="34" charset="0"/>
                <a:cs typeface="Arial" panose="020B0604020202020204" pitchFamily="34" charset="0"/>
              </a:rPr>
              <a:t>Me</a:t>
            </a:r>
            <a:r>
              <a:rPr lang="en-US" dirty="0">
                <a:latin typeface="Arial" panose="020B0604020202020204" pitchFamily="34" charset="0"/>
                <a:cs typeface="Arial" panose="020B0604020202020204" pitchFamily="34" charset="0"/>
              </a:rPr>
              <a:t>dical </a:t>
            </a:r>
            <a:r>
              <a:rPr lang="en-US" u="sng" dirty="0">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ecord </a:t>
            </a:r>
            <a:r>
              <a:rPr lang="en-US" u="sng"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earch </a:t>
            </a:r>
            <a:r>
              <a:rPr lang="en-US" u="sng"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ngine</a:t>
            </a:r>
          </a:p>
          <a:p>
            <a:pPr lvl="1"/>
            <a:r>
              <a:rPr lang="en-US" dirty="0">
                <a:latin typeface="Arial" panose="020B0604020202020204" pitchFamily="34" charset="0"/>
                <a:cs typeface="Arial" panose="020B0604020202020204" pitchFamily="34" charset="0"/>
              </a:rPr>
              <a:t>Supports Google-like searching to find patients</a:t>
            </a:r>
          </a:p>
          <a:p>
            <a:pPr lvl="1"/>
            <a:r>
              <a:rPr lang="en-US" dirty="0">
                <a:latin typeface="Arial" panose="020B0604020202020204" pitchFamily="34" charset="0"/>
                <a:cs typeface="Arial" panose="020B0604020202020204" pitchFamily="34" charset="0"/>
              </a:rPr>
              <a:t>Supports chart reviews by highlighting terms within notes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63113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id="{A197BDC0-BDEC-2C2D-AC39-89972380339C}"/>
              </a:ext>
            </a:extLst>
          </p:cNvPr>
          <p:cNvPicPr>
            <a:picLocks noChangeAspect="1"/>
          </p:cNvPicPr>
          <p:nvPr/>
        </p:nvPicPr>
        <p:blipFill>
          <a:blip r:embed="rId3"/>
          <a:stretch>
            <a:fillRect/>
          </a:stretch>
        </p:blipFill>
        <p:spPr>
          <a:xfrm>
            <a:off x="-23249" y="87447"/>
            <a:ext cx="9144000" cy="5084064"/>
          </a:xfrm>
          <a:prstGeom prst="rect">
            <a:avLst/>
          </a:prstGeom>
        </p:spPr>
      </p:pic>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4"/>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6BEF61F4-8616-4596-F67A-B69A11FBAC29}"/>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mature</a:t>
            </a:r>
          </a:p>
        </p:txBody>
      </p:sp>
      <p:sp>
        <p:nvSpPr>
          <p:cNvPr id="8" name="Content Placeholder 7">
            <a:extLst>
              <a:ext uri="{FF2B5EF4-FFF2-40B4-BE49-F238E27FC236}">
                <a16:creationId xmlns:a16="http://schemas.microsoft.com/office/drawing/2014/main" id="{7209ACF7-5A72-FE89-4AC5-563707675F62}"/>
              </a:ext>
            </a:extLst>
          </p:cNvPr>
          <p:cNvSpPr txBox="1">
            <a:spLocks/>
          </p:cNvSpPr>
          <p:nvPr/>
        </p:nvSpPr>
        <p:spPr>
          <a:xfrm>
            <a:off x="-472700" y="1017817"/>
            <a:ext cx="8229600" cy="3394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Software we’ve been developing and refining for 17 years</a:t>
            </a:r>
          </a:p>
          <a:p>
            <a:endParaRPr lang="en-US" dirty="0"/>
          </a:p>
        </p:txBody>
      </p:sp>
      <p:sp>
        <p:nvSpPr>
          <p:cNvPr id="12" name="TextBox 11">
            <a:extLst>
              <a:ext uri="{FF2B5EF4-FFF2-40B4-BE49-F238E27FC236}">
                <a16:creationId xmlns:a16="http://schemas.microsoft.com/office/drawing/2014/main" id="{E97081A4-92AC-8E05-B79D-F1455A4CFC94}"/>
              </a:ext>
            </a:extLst>
          </p:cNvPr>
          <p:cNvSpPr txBox="1"/>
          <p:nvPr/>
        </p:nvSpPr>
        <p:spPr>
          <a:xfrm>
            <a:off x="821577" y="4475856"/>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2005</a:t>
            </a:r>
            <a:endParaRPr lang="en-US" sz="2400" dirty="0"/>
          </a:p>
        </p:txBody>
      </p:sp>
      <p:sp>
        <p:nvSpPr>
          <p:cNvPr id="13" name="TextBox 12">
            <a:extLst>
              <a:ext uri="{FF2B5EF4-FFF2-40B4-BE49-F238E27FC236}">
                <a16:creationId xmlns:a16="http://schemas.microsoft.com/office/drawing/2014/main" id="{D998763B-C762-85D6-1573-C72B7B5DB42D}"/>
              </a:ext>
            </a:extLst>
          </p:cNvPr>
          <p:cNvSpPr txBox="1"/>
          <p:nvPr/>
        </p:nvSpPr>
        <p:spPr>
          <a:xfrm>
            <a:off x="8135179" y="1553665"/>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2022</a:t>
            </a:r>
            <a:endParaRPr lang="en-US" sz="2400" dirty="0"/>
          </a:p>
        </p:txBody>
      </p:sp>
    </p:spTree>
    <p:extLst>
      <p:ext uri="{BB962C8B-B14F-4D97-AF65-F5344CB8AC3E}">
        <p14:creationId xmlns:p14="http://schemas.microsoft.com/office/powerpoint/2010/main" val="1570144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9E4B3B-359E-3D39-126A-0BDBEC25828A}"/>
              </a:ext>
            </a:extLst>
          </p:cNvPr>
          <p:cNvSpPr>
            <a:spLocks noGrp="1"/>
          </p:cNvSpPr>
          <p:nvPr>
            <p:ph type="title"/>
          </p:nvPr>
        </p:nvSpPr>
        <p:spPr/>
        <p:txBody>
          <a:bodyPr/>
          <a:lstStyle/>
          <a:p>
            <a:endParaRPr lang="en-US"/>
          </a:p>
        </p:txBody>
      </p:sp>
      <p:sp useBgFill="1">
        <p:nvSpPr>
          <p:cNvPr id="10" name="Title 1">
            <a:extLst>
              <a:ext uri="{FF2B5EF4-FFF2-40B4-BE49-F238E27FC236}">
                <a16:creationId xmlns:a16="http://schemas.microsoft.com/office/drawing/2014/main" id="{8C901473-3674-9A64-0D34-91DB055AC3A2}"/>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tool for free text</a:t>
            </a:r>
          </a:p>
        </p:txBody>
      </p:sp>
      <p:sp useBgFill="1">
        <p:nvSpPr>
          <p:cNvPr id="11" name="Content Placeholder 2">
            <a:extLst>
              <a:ext uri="{FF2B5EF4-FFF2-40B4-BE49-F238E27FC236}">
                <a16:creationId xmlns:a16="http://schemas.microsoft.com/office/drawing/2014/main" id="{DB43CC56-FB4B-0173-F197-679A56541F7E}"/>
              </a:ext>
            </a:extLst>
          </p:cNvPr>
          <p:cNvSpPr>
            <a:spLocks noGrp="1"/>
          </p:cNvSpPr>
          <p:nvPr>
            <p:ph idx="1"/>
          </p:nvPr>
        </p:nvSpPr>
        <p:spPr>
          <a:xfrm>
            <a:off x="457200" y="1192200"/>
            <a:ext cx="8229600" cy="3394472"/>
          </a:xfrm>
        </p:spPr>
        <p:txBody>
          <a:bodyPr>
            <a:normAutofit/>
          </a:bodyPr>
          <a:lstStyle/>
          <a:p>
            <a:pPr marL="457200" lvl="1" indent="0">
              <a:buNone/>
            </a:pPr>
            <a:r>
              <a:rPr lang="en-US" dirty="0">
                <a:latin typeface="Arial" panose="020B0604020202020204" pitchFamily="34" charset="0"/>
                <a:cs typeface="Arial" panose="020B0604020202020204" pitchFamily="34" charset="0"/>
              </a:rPr>
              <a:t>picking the right tool for your research is important; multiple tools are often needed</a:t>
            </a:r>
          </a:p>
        </p:txBody>
      </p:sp>
      <p:pic>
        <p:nvPicPr>
          <p:cNvPr id="13" name="Picture 12" descr="transparent background.png">
            <a:extLst>
              <a:ext uri="{FF2B5EF4-FFF2-40B4-BE49-F238E27FC236}">
                <a16:creationId xmlns:a16="http://schemas.microsoft.com/office/drawing/2014/main" id="{4859434A-7D21-A0FE-44B9-6D136F3D417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4" name="Picture 13">
            <a:extLst>
              <a:ext uri="{FF2B5EF4-FFF2-40B4-BE49-F238E27FC236}">
                <a16:creationId xmlns:a16="http://schemas.microsoft.com/office/drawing/2014/main" id="{523ACBA7-7B15-5E6A-AF54-D765FE8742FC}"/>
              </a:ext>
            </a:extLst>
          </p:cNvPr>
          <p:cNvPicPr>
            <a:picLocks noChangeAspect="1"/>
          </p:cNvPicPr>
          <p:nvPr/>
        </p:nvPicPr>
        <p:blipFill>
          <a:blip r:embed="rId3"/>
          <a:stretch>
            <a:fillRect/>
          </a:stretch>
        </p:blipFill>
        <p:spPr>
          <a:xfrm>
            <a:off x="2606427" y="2904622"/>
            <a:ext cx="3466019" cy="2077453"/>
          </a:xfrm>
          <a:prstGeom prst="rect">
            <a:avLst/>
          </a:prstGeom>
        </p:spPr>
      </p:pic>
      <p:sp>
        <p:nvSpPr>
          <p:cNvPr id="15" name="Rectangle 14">
            <a:extLst>
              <a:ext uri="{FF2B5EF4-FFF2-40B4-BE49-F238E27FC236}">
                <a16:creationId xmlns:a16="http://schemas.microsoft.com/office/drawing/2014/main" id="{D8143F97-9005-B480-FF6C-C7E3857706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4186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2303864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5" name="Title 1">
            <a:extLst>
              <a:ext uri="{FF2B5EF4-FFF2-40B4-BE49-F238E27FC236}">
                <a16:creationId xmlns:a16="http://schemas.microsoft.com/office/drawing/2014/main" id="{EA13CF3A-0BFE-B784-A854-20AAC0146BC4}"/>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Bundles</a:t>
            </a:r>
          </a:p>
        </p:txBody>
      </p:sp>
      <p:sp>
        <p:nvSpPr>
          <p:cNvPr id="17" name="Rectangle 16">
            <a:extLst>
              <a:ext uri="{FF2B5EF4-FFF2-40B4-BE49-F238E27FC236}">
                <a16:creationId xmlns:a16="http://schemas.microsoft.com/office/drawing/2014/main" id="{F7973321-AFE3-9E45-07BE-81E41622BDD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27" name="Picture 26">
            <a:extLst>
              <a:ext uri="{FF2B5EF4-FFF2-40B4-BE49-F238E27FC236}">
                <a16:creationId xmlns:a16="http://schemas.microsoft.com/office/drawing/2014/main" id="{8C45BA0F-A1A1-CAFB-5A60-F3CB61CEBC4A}"/>
              </a:ext>
            </a:extLst>
          </p:cNvPr>
          <p:cNvPicPr>
            <a:picLocks noChangeAspect="1"/>
          </p:cNvPicPr>
          <p:nvPr/>
        </p:nvPicPr>
        <p:blipFill>
          <a:blip r:embed="rId2"/>
          <a:stretch>
            <a:fillRect/>
          </a:stretch>
        </p:blipFill>
        <p:spPr>
          <a:xfrm>
            <a:off x="5047420" y="1046753"/>
            <a:ext cx="1748934" cy="2144578"/>
          </a:xfrm>
          <a:prstGeom prst="rect">
            <a:avLst/>
          </a:prstGeom>
        </p:spPr>
      </p:pic>
      <p:pic>
        <p:nvPicPr>
          <p:cNvPr id="28" name="Picture 27">
            <a:extLst>
              <a:ext uri="{FF2B5EF4-FFF2-40B4-BE49-F238E27FC236}">
                <a16:creationId xmlns:a16="http://schemas.microsoft.com/office/drawing/2014/main" id="{0BC0D57E-2A69-11CE-BBCC-ED2692FDCA91}"/>
              </a:ext>
            </a:extLst>
          </p:cNvPr>
          <p:cNvPicPr>
            <a:picLocks noChangeAspect="1"/>
          </p:cNvPicPr>
          <p:nvPr/>
        </p:nvPicPr>
        <p:blipFill>
          <a:blip r:embed="rId2"/>
          <a:stretch>
            <a:fillRect/>
          </a:stretch>
        </p:blipFill>
        <p:spPr>
          <a:xfrm>
            <a:off x="5455542" y="1400631"/>
            <a:ext cx="1748934" cy="2144578"/>
          </a:xfrm>
          <a:prstGeom prst="rect">
            <a:avLst/>
          </a:prstGeom>
        </p:spPr>
      </p:pic>
      <p:pic>
        <p:nvPicPr>
          <p:cNvPr id="29" name="Picture 28">
            <a:extLst>
              <a:ext uri="{FF2B5EF4-FFF2-40B4-BE49-F238E27FC236}">
                <a16:creationId xmlns:a16="http://schemas.microsoft.com/office/drawing/2014/main" id="{3AF30E09-CD3E-C11D-B69F-27F1C7DA4FB7}"/>
              </a:ext>
            </a:extLst>
          </p:cNvPr>
          <p:cNvPicPr>
            <a:picLocks noChangeAspect="1"/>
          </p:cNvPicPr>
          <p:nvPr/>
        </p:nvPicPr>
        <p:blipFill>
          <a:blip r:embed="rId2"/>
          <a:stretch>
            <a:fillRect/>
          </a:stretch>
        </p:blipFill>
        <p:spPr>
          <a:xfrm>
            <a:off x="5921887" y="1778697"/>
            <a:ext cx="1748934" cy="2144578"/>
          </a:xfrm>
          <a:prstGeom prst="rect">
            <a:avLst/>
          </a:prstGeom>
        </p:spPr>
      </p:pic>
      <p:pic>
        <p:nvPicPr>
          <p:cNvPr id="30" name="Picture 29">
            <a:extLst>
              <a:ext uri="{FF2B5EF4-FFF2-40B4-BE49-F238E27FC236}">
                <a16:creationId xmlns:a16="http://schemas.microsoft.com/office/drawing/2014/main" id="{3E51EF18-1A8A-57DC-945F-3223B2764BF0}"/>
              </a:ext>
            </a:extLst>
          </p:cNvPr>
          <p:cNvPicPr>
            <a:picLocks noChangeAspect="1"/>
          </p:cNvPicPr>
          <p:nvPr/>
        </p:nvPicPr>
        <p:blipFill>
          <a:blip r:embed="rId2"/>
          <a:stretch>
            <a:fillRect/>
          </a:stretch>
        </p:blipFill>
        <p:spPr>
          <a:xfrm>
            <a:off x="6375455" y="2119042"/>
            <a:ext cx="1748934" cy="2144578"/>
          </a:xfrm>
          <a:prstGeom prst="rect">
            <a:avLst/>
          </a:prstGeom>
        </p:spPr>
      </p:pic>
      <p:pic>
        <p:nvPicPr>
          <p:cNvPr id="31" name="Picture 30">
            <a:extLst>
              <a:ext uri="{FF2B5EF4-FFF2-40B4-BE49-F238E27FC236}">
                <a16:creationId xmlns:a16="http://schemas.microsoft.com/office/drawing/2014/main" id="{DF25C6E9-87DC-21AF-287F-3D3B46BB49D7}"/>
              </a:ext>
            </a:extLst>
          </p:cNvPr>
          <p:cNvPicPr>
            <a:picLocks noChangeAspect="1"/>
          </p:cNvPicPr>
          <p:nvPr/>
        </p:nvPicPr>
        <p:blipFill>
          <a:blip r:embed="rId2"/>
          <a:stretch>
            <a:fillRect/>
          </a:stretch>
        </p:blipFill>
        <p:spPr>
          <a:xfrm>
            <a:off x="6813387" y="2510641"/>
            <a:ext cx="1748934" cy="2144578"/>
          </a:xfrm>
          <a:prstGeom prst="rect">
            <a:avLst/>
          </a:prstGeom>
        </p:spPr>
      </p:pic>
      <p:sp>
        <p:nvSpPr>
          <p:cNvPr id="32" name="Content Placeholder 2">
            <a:extLst>
              <a:ext uri="{FF2B5EF4-FFF2-40B4-BE49-F238E27FC236}">
                <a16:creationId xmlns:a16="http://schemas.microsoft.com/office/drawing/2014/main" id="{BE8D0DD6-0351-4D0A-AE16-35A55446DC65}"/>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Saved sets of search terms</a:t>
            </a:r>
          </a:p>
          <a:p>
            <a:pPr marL="0" indent="0">
              <a:buNone/>
            </a:pPr>
            <a:r>
              <a:rPr lang="en-US" sz="2400" dirty="0">
                <a:latin typeface="Arial" panose="020B0604020202020204" pitchFamily="34" charset="0"/>
                <a:cs typeface="Arial" panose="020B0604020202020204" pitchFamily="34" charset="0"/>
              </a:rPr>
              <a:t>Shared among users</a:t>
            </a:r>
          </a:p>
          <a:p>
            <a:pPr marL="0" indent="0">
              <a:buNone/>
            </a:pPr>
            <a:r>
              <a:rPr lang="en-US" sz="2400" dirty="0">
                <a:latin typeface="Arial" panose="020B0604020202020204" pitchFamily="34" charset="0"/>
                <a:cs typeface="Arial" panose="020B0604020202020204" pitchFamily="34" charset="0"/>
              </a:rPr>
              <a:t>Helps standardize searches</a:t>
            </a:r>
          </a:p>
          <a:p>
            <a:pPr marL="0" indent="0">
              <a:buNone/>
            </a:pPr>
            <a:r>
              <a:rPr lang="en-US" sz="2400" dirty="0">
                <a:latin typeface="Arial" panose="020B0604020202020204" pitchFamily="34" charset="0"/>
                <a:cs typeface="Arial" panose="020B0604020202020204" pitchFamily="34" charset="0"/>
              </a:rPr>
              <a:t>Supports reproducibility</a:t>
            </a:r>
          </a:p>
          <a:p>
            <a:pPr marL="0" indent="0">
              <a:buNone/>
            </a:pPr>
            <a:r>
              <a:rPr lang="en-US" sz="24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Some teams publish Bundles</a:t>
            </a:r>
          </a:p>
          <a:p>
            <a:pPr marL="457200" lvl="1" indent="0">
              <a:buNone/>
            </a:pPr>
            <a:r>
              <a:rPr lang="en-US" sz="2000" dirty="0">
                <a:latin typeface="Arial" panose="020B0604020202020204" pitchFamily="34" charset="0"/>
                <a:cs typeface="Arial" panose="020B0604020202020204" pitchFamily="34" charset="0"/>
              </a:rPr>
              <a:t>    in their publication’s appendix</a:t>
            </a:r>
          </a:p>
          <a:p>
            <a:pPr marL="457200" lvl="1" indent="0">
              <a:buNone/>
            </a:pPr>
            <a:r>
              <a:rPr lang="en-US" sz="1200" dirty="0">
                <a:latin typeface="Arial" panose="020B0604020202020204" pitchFamily="34" charset="0"/>
                <a:cs typeface="Arial" panose="020B0604020202020204" pitchFamily="34" charset="0"/>
              </a:rPr>
              <a:t>      (example: https://</a:t>
            </a:r>
            <a:r>
              <a:rPr lang="en-US" sz="1200" dirty="0" err="1">
                <a:latin typeface="Arial" panose="020B0604020202020204" pitchFamily="34" charset="0"/>
                <a:cs typeface="Arial" panose="020B0604020202020204" pitchFamily="34" charset="0"/>
              </a:rPr>
              <a:t>www.ncbi.nlm.nih.gov</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pmc</a:t>
            </a:r>
            <a:r>
              <a:rPr lang="en-US" sz="1200" dirty="0">
                <a:latin typeface="Arial" panose="020B0604020202020204" pitchFamily="34" charset="0"/>
                <a:cs typeface="Arial" panose="020B0604020202020204" pitchFamily="34" charset="0"/>
              </a:rPr>
              <a:t>/articles/PMC3860174/)</a:t>
            </a:r>
          </a:p>
        </p:txBody>
      </p:sp>
    </p:spTree>
    <p:extLst>
      <p:ext uri="{BB962C8B-B14F-4D97-AF65-F5344CB8AC3E}">
        <p14:creationId xmlns:p14="http://schemas.microsoft.com/office/powerpoint/2010/main" val="347098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EMERSE is     </a:t>
            </a:r>
            <a:r>
              <a:rPr lang="en-US" b="1" i="1">
                <a:latin typeface="Arial" panose="020B0604020202020204" pitchFamily="34" charset="0"/>
                <a:cs typeface="Arial" panose="020B0604020202020204" pitchFamily="34" charset="0"/>
              </a:rPr>
              <a:t>fast</a:t>
            </a:r>
            <a:endParaRPr lang="en-US" b="1" i="1" dirty="0">
              <a:latin typeface="Arial" panose="020B0604020202020204" pitchFamily="34" charset="0"/>
              <a:cs typeface="Arial" panose="020B0604020202020204" pitchFamily="34" charset="0"/>
            </a:endParaRP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781964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50523" y="4168589"/>
            <a:ext cx="2136162"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 </a:t>
            </a:r>
            <a:r>
              <a:rPr lang="en-US" sz="1400" dirty="0" err="1">
                <a:latin typeface="Arial" panose="020B0604020202020204" pitchFamily="34" charset="0"/>
                <a:cs typeface="Arial" panose="020B0604020202020204" pitchFamily="34" charset="0"/>
              </a:rPr>
              <a:t>TriNetX</a:t>
            </a:r>
            <a:r>
              <a:rPr lang="en-US" sz="1400" dirty="0">
                <a:latin typeface="Arial" panose="020B0604020202020204" pitchFamily="34" charset="0"/>
                <a:cs typeface="Arial" panose="020B0604020202020204" pitchFamily="34" charset="0"/>
              </a:rPr>
              <a:t>, LEAF, etc.</a:t>
            </a:r>
          </a:p>
        </p:txBody>
      </p:sp>
    </p:spTree>
    <p:extLst>
      <p:ext uri="{BB962C8B-B14F-4D97-AF65-F5344CB8AC3E}">
        <p14:creationId xmlns:p14="http://schemas.microsoft.com/office/powerpoint/2010/main" val="275767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Cincinnati specifics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6" name="Content Placeholder 2">
            <a:extLst>
              <a:ext uri="{FF2B5EF4-FFF2-40B4-BE49-F238E27FC236}">
                <a16:creationId xmlns:a16="http://schemas.microsoft.com/office/drawing/2014/main" id="{D39475BE-321E-9312-6025-2981DF26ABF9}"/>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EMERSE stats at Cincinnati:</a:t>
            </a:r>
          </a:p>
          <a:p>
            <a:r>
              <a:rPr lang="en-US" sz="2400" dirty="0">
                <a:latin typeface="Arial" panose="020B0604020202020204" pitchFamily="34" charset="0"/>
                <a:cs typeface="Arial" panose="020B0604020202020204" pitchFamily="34" charset="0"/>
              </a:rPr>
              <a:t>Available since 2018</a:t>
            </a:r>
          </a:p>
          <a:p>
            <a:r>
              <a:rPr lang="en-US" sz="2400" dirty="0">
                <a:latin typeface="Arial" panose="020B0604020202020204" pitchFamily="34" charset="0"/>
                <a:cs typeface="Arial" panose="020B0604020202020204" pitchFamily="34" charset="0"/>
              </a:rPr>
              <a:t>Data from 2017-present, refreshed quarterly</a:t>
            </a:r>
          </a:p>
          <a:p>
            <a:r>
              <a:rPr lang="en-US" sz="2400" dirty="0">
                <a:latin typeface="Arial" panose="020B0604020202020204" pitchFamily="34" charset="0"/>
                <a:cs typeface="Arial" panose="020B0604020202020204" pitchFamily="34" charset="0"/>
              </a:rPr>
              <a:t>750k patients</a:t>
            </a:r>
          </a:p>
          <a:p>
            <a:r>
              <a:rPr lang="en-US" sz="2400" dirty="0">
                <a:latin typeface="Arial" panose="020B0604020202020204" pitchFamily="34" charset="0"/>
                <a:cs typeface="Arial" panose="020B0604020202020204" pitchFamily="34" charset="0"/>
              </a:rPr>
              <a:t>45M documents</a:t>
            </a:r>
          </a:p>
        </p:txBody>
      </p:sp>
    </p:spTree>
    <p:extLst>
      <p:ext uri="{BB962C8B-B14F-4D97-AF65-F5344CB8AC3E}">
        <p14:creationId xmlns:p14="http://schemas.microsoft.com/office/powerpoint/2010/main" val="284905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Cincinnati specifics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6" name="Content Placeholder 2">
            <a:extLst>
              <a:ext uri="{FF2B5EF4-FFF2-40B4-BE49-F238E27FC236}">
                <a16:creationId xmlns:a16="http://schemas.microsoft.com/office/drawing/2014/main" id="{D39475BE-321E-9312-6025-2981DF26ABF9}"/>
              </a:ext>
            </a:extLst>
          </p:cNvPr>
          <p:cNvSpPr>
            <a:spLocks noGrp="1"/>
          </p:cNvSpPr>
          <p:nvPr>
            <p:ph idx="1"/>
          </p:nvPr>
        </p:nvSpPr>
        <p:spPr>
          <a:xfrm>
            <a:off x="99392" y="913904"/>
            <a:ext cx="8375904" cy="3805802"/>
          </a:xfrm>
        </p:spPr>
        <p:txBody>
          <a:bodyPr>
            <a:normAutofit fontScale="92500" lnSpcReduction="10000"/>
          </a:bodyPr>
          <a:lstStyle/>
          <a:p>
            <a:pPr marL="0" indent="0">
              <a:buNone/>
            </a:pPr>
            <a:r>
              <a:rPr lang="en-US" sz="1800" dirty="0">
                <a:latin typeface="Arial" panose="020B0604020202020204" pitchFamily="34" charset="0"/>
                <a:cs typeface="Arial" panose="020B0604020202020204" pitchFamily="34" charset="0"/>
              </a:rPr>
              <a:t>Potential workflow:</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Identify patients with</a:t>
            </a:r>
          </a:p>
          <a:p>
            <a:pPr marL="0" indent="0">
              <a:buNone/>
            </a:pPr>
            <a:r>
              <a:rPr lang="en-US" sz="1800" dirty="0" err="1">
                <a:latin typeface="Arial" panose="020B0604020202020204" pitchFamily="34" charset="0"/>
                <a:cs typeface="Arial" panose="020B0604020202020204" pitchFamily="34" charset="0"/>
              </a:rPr>
              <a:t>TriNetX</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sym typeface="Wingdings" pitchFamily="2" charset="2"/>
              </a:rPr>
              <a:t> contact BMI for</a:t>
            </a:r>
          </a:p>
          <a:p>
            <a:pPr marL="0" indent="0">
              <a:buNone/>
            </a:pPr>
            <a:r>
              <a:rPr lang="en-US" sz="1800" dirty="0">
                <a:latin typeface="Arial" panose="020B0604020202020204" pitchFamily="34" charset="0"/>
                <a:cs typeface="Arial" panose="020B0604020202020204" pitchFamily="34" charset="0"/>
                <a:sym typeface="Wingdings" pitchFamily="2" charset="2"/>
              </a:rPr>
              <a:t>MRNs  import MRNs</a:t>
            </a:r>
          </a:p>
          <a:p>
            <a:pPr marL="0" indent="0">
              <a:buNone/>
            </a:pPr>
            <a:r>
              <a:rPr lang="en-US" sz="1800" dirty="0">
                <a:latin typeface="Arial" panose="020B0604020202020204" pitchFamily="34" charset="0"/>
                <a:cs typeface="Arial" panose="020B0604020202020204" pitchFamily="34" charset="0"/>
                <a:sym typeface="Wingdings" pitchFamily="2" charset="2"/>
              </a:rPr>
              <a:t>into EMERSE</a:t>
            </a: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To request access: </a:t>
            </a:r>
            <a:r>
              <a:rPr lang="en-US" sz="1800" dirty="0">
                <a:latin typeface="Arial" panose="020B0604020202020204" pitchFamily="34" charset="0"/>
                <a:cs typeface="Arial" panose="020B0604020202020204" pitchFamily="34" charset="0"/>
                <a:hlinkClick r:id="rId3"/>
              </a:rPr>
              <a:t>https://chi.uc.edu/research</a:t>
            </a:r>
            <a:endParaRPr lang="en-US" sz="1800" dirty="0">
              <a:latin typeface="Arial" panose="020B060402020202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8C2A3D70-EFAF-B1A0-A850-578D1278BA98}"/>
              </a:ext>
            </a:extLst>
          </p:cNvPr>
          <p:cNvPicPr>
            <a:picLocks noChangeAspect="1"/>
          </p:cNvPicPr>
          <p:nvPr/>
        </p:nvPicPr>
        <p:blipFill>
          <a:blip r:embed="rId4"/>
          <a:stretch>
            <a:fillRect/>
          </a:stretch>
        </p:blipFill>
        <p:spPr>
          <a:xfrm>
            <a:off x="2918129" y="912431"/>
            <a:ext cx="5996841" cy="3276184"/>
          </a:xfrm>
          <a:prstGeom prst="rect">
            <a:avLst/>
          </a:prstGeom>
        </p:spPr>
      </p:pic>
    </p:spTree>
    <p:extLst>
      <p:ext uri="{BB962C8B-B14F-4D97-AF65-F5344CB8AC3E}">
        <p14:creationId xmlns:p14="http://schemas.microsoft.com/office/powerpoint/2010/main" val="1680438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575</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03659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EAB6455-BE68-9B4C-963F-4BD142F29013}"/>
              </a:ext>
            </a:extLst>
          </p:cNvPr>
          <p:cNvSpPr/>
          <p:nvPr/>
        </p:nvSpPr>
        <p:spPr>
          <a:xfrm>
            <a:off x="7276330" y="191473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EA285D3-8595-C440-A299-13328399F43B}"/>
              </a:ext>
            </a:extLst>
          </p:cNvPr>
          <p:cNvSpPr/>
          <p:nvPr/>
        </p:nvSpPr>
        <p:spPr>
          <a:xfrm>
            <a:off x="5993151" y="2842138"/>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F517160-EF0E-5569-1890-63B4A15E9827}"/>
              </a:ext>
            </a:extLst>
          </p:cNvPr>
          <p:cNvSpPr/>
          <p:nvPr/>
        </p:nvSpPr>
        <p:spPr>
          <a:xfrm>
            <a:off x="2147738" y="321215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16735ECE-C135-1FD4-E2D7-5DB963B46F2F}"/>
              </a:ext>
            </a:extLst>
          </p:cNvPr>
          <p:cNvSpPr/>
          <p:nvPr/>
        </p:nvSpPr>
        <p:spPr>
          <a:xfrm>
            <a:off x="5484602" y="203916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Now available…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subject (patient vs other)</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Data extraction from templated notes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learning more?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Contact us to schedule a time with your team for:</a:t>
            </a:r>
          </a:p>
          <a:p>
            <a:r>
              <a:rPr lang="en-US" sz="3000" dirty="0">
                <a:latin typeface="Arial" panose="020B0604020202020204" pitchFamily="34" charset="0"/>
                <a:cs typeface="Arial" panose="020B0604020202020204" pitchFamily="34" charset="0"/>
              </a:rPr>
              <a:t>Discussions about research strategies</a:t>
            </a:r>
          </a:p>
          <a:p>
            <a:r>
              <a:rPr lang="en-US" sz="3000" dirty="0">
                <a:latin typeface="Arial" panose="020B0604020202020204" pitchFamily="34" charset="0"/>
                <a:cs typeface="Arial" panose="020B0604020202020204" pitchFamily="34" charset="0"/>
              </a:rPr>
              <a:t>Training</a:t>
            </a:r>
          </a:p>
          <a:p>
            <a:r>
              <a:rPr lang="en-US" sz="3000" dirty="0">
                <a:latin typeface="Arial" panose="020B0604020202020204" pitchFamily="34" charset="0"/>
                <a:cs typeface="Arial" panose="020B0604020202020204" pitchFamily="34" charset="0"/>
              </a:rPr>
              <a:t>Live demonstrations</a:t>
            </a:r>
          </a:p>
          <a:p>
            <a:pPr marL="0" indent="0">
              <a:buNone/>
            </a:pPr>
            <a:endParaRPr lang="en-US" sz="30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819308" y="1063229"/>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Another presentation…TODAY!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543371" y="1109773"/>
            <a:ext cx="8143429" cy="3596095"/>
          </a:xfrm>
        </p:spPr>
        <p:txBody>
          <a:bodyPr>
            <a:noAutofit/>
          </a:bodyPr>
          <a:lstStyle/>
          <a:p>
            <a:pPr marL="0" indent="0">
              <a:buNone/>
            </a:pPr>
            <a:r>
              <a:rPr lang="en-US" sz="2500" dirty="0">
                <a:latin typeface="Arial" panose="020B0604020202020204" pitchFamily="34" charset="0"/>
                <a:cs typeface="Arial" panose="020B0604020202020204" pitchFamily="34" charset="0"/>
              </a:rPr>
              <a:t>EMERSE Community Meeting Series</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2500" i="1" dirty="0">
                <a:latin typeface="Arial" panose="020B0604020202020204" pitchFamily="34" charset="0"/>
                <a:cs typeface="Arial" panose="020B0604020202020204" pitchFamily="34" charset="0"/>
              </a:rPr>
              <a:t>“Unlocking Real World Data Buried in the EHR: The EMERSE Experience at Case Western Reserve University and University Hospitals of Cleveland”, </a:t>
            </a:r>
            <a:r>
              <a:rPr lang="en-US" sz="2500" dirty="0">
                <a:latin typeface="Arial" panose="020B0604020202020204" pitchFamily="34" charset="0"/>
                <a:cs typeface="Arial" panose="020B0604020202020204" pitchFamily="34" charset="0"/>
              </a:rPr>
              <a:t>Mark </a:t>
            </a:r>
            <a:r>
              <a:rPr lang="en-US" sz="2500" dirty="0" err="1">
                <a:latin typeface="Arial" panose="020B0604020202020204" pitchFamily="34" charset="0"/>
                <a:cs typeface="Arial" panose="020B0604020202020204" pitchFamily="34" charset="0"/>
              </a:rPr>
              <a:t>Beno,MSM</a:t>
            </a:r>
            <a:endParaRPr lang="en-US" sz="25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Tuesday, October 11, 2022. 1:00-2:00 PM ET</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More info at: </a:t>
            </a:r>
            <a:r>
              <a:rPr lang="en-US" sz="2500" dirty="0">
                <a:latin typeface="Arial" panose="020B0604020202020204" pitchFamily="34" charset="0"/>
                <a:cs typeface="Arial" panose="020B0604020202020204" pitchFamily="34" charset="0"/>
                <a:hlinkClick r:id="rId3"/>
              </a:rPr>
              <a:t>http://project-emerse.org</a:t>
            </a:r>
            <a:r>
              <a:rPr lang="en-US" sz="25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16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215532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6" name="Title 1">
            <a:extLst>
              <a:ext uri="{FF2B5EF4-FFF2-40B4-BE49-F238E27FC236}">
                <a16:creationId xmlns:a16="http://schemas.microsoft.com/office/drawing/2014/main" id="{640854D7-A55F-CA6C-4019-B7D15F3B7FD0}"/>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useBgFill="1">
        <p:nvSpPr>
          <p:cNvPr id="17" name="Content Placeholder 2">
            <a:extLst>
              <a:ext uri="{FF2B5EF4-FFF2-40B4-BE49-F238E27FC236}">
                <a16:creationId xmlns:a16="http://schemas.microsoft.com/office/drawing/2014/main" id="{2067A306-C80C-FAFF-DA9E-E1827BADBDB5}"/>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Free text is: complex</a:t>
            </a:r>
          </a:p>
        </p:txBody>
      </p:sp>
      <p:pic>
        <p:nvPicPr>
          <p:cNvPr id="20" name="Picture 19" descr="A picture containing diagram&#10;&#10;Description automatically generated">
            <a:extLst>
              <a:ext uri="{FF2B5EF4-FFF2-40B4-BE49-F238E27FC236}">
                <a16:creationId xmlns:a16="http://schemas.microsoft.com/office/drawing/2014/main" id="{FDA089DC-235E-5A85-0F25-4072338A3207}"/>
              </a:ext>
            </a:extLst>
          </p:cNvPr>
          <p:cNvPicPr>
            <a:picLocks noChangeAspect="1"/>
          </p:cNvPicPr>
          <p:nvPr/>
        </p:nvPicPr>
        <p:blipFill>
          <a:blip r:embed="rId4"/>
          <a:stretch>
            <a:fillRect/>
          </a:stretch>
        </p:blipFill>
        <p:spPr>
          <a:xfrm>
            <a:off x="2369814" y="1767643"/>
            <a:ext cx="4404372" cy="3570322"/>
          </a:xfrm>
          <a:prstGeom prst="rect">
            <a:avLst/>
          </a:prstGeom>
        </p:spPr>
      </p:pic>
      <p:sp useBgFill="1">
        <p:nvSpPr>
          <p:cNvPr id="21" name="Content Placeholder 2">
            <a:extLst>
              <a:ext uri="{FF2B5EF4-FFF2-40B4-BE49-F238E27FC236}">
                <a16:creationId xmlns:a16="http://schemas.microsoft.com/office/drawing/2014/main" id="{75EC9D74-583A-5EE5-ACB1-3E56EC95EA10}"/>
              </a:ext>
            </a:extLst>
          </p:cNvPr>
          <p:cNvSpPr txBox="1">
            <a:spLocks/>
          </p:cNvSpPr>
          <p:nvPr/>
        </p:nvSpPr>
        <p:spPr>
          <a:xfrm>
            <a:off x="6314593" y="2448079"/>
            <a:ext cx="2658386" cy="124416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Arial" panose="020B0604020202020204" pitchFamily="34" charset="0"/>
                <a:cs typeface="Arial" panose="020B0604020202020204" pitchFamily="34" charset="0"/>
              </a:rPr>
              <a:t>it’s a representation of the mind</a:t>
            </a:r>
          </a:p>
        </p:txBody>
      </p:sp>
    </p:spTree>
    <p:extLst>
      <p:ext uri="{BB962C8B-B14F-4D97-AF65-F5344CB8AC3E}">
        <p14:creationId xmlns:p14="http://schemas.microsoft.com/office/powerpoint/2010/main" val="372677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14161D87-98B5-B612-0285-6B2C29A4926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AF36616-12A8-1797-19BE-F6D3DE8A0ED7}"/>
              </a:ext>
            </a:extLst>
          </p:cNvPr>
          <p:cNvSpPr txBox="1"/>
          <p:nvPr/>
        </p:nvSpPr>
        <p:spPr>
          <a:xfrm>
            <a:off x="5928656" y="3383565"/>
            <a:ext cx="2584177"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“domino pain”</a:t>
            </a:r>
            <a:endParaRPr lang="en-US" sz="2800" dirty="0"/>
          </a:p>
        </p:txBody>
      </p:sp>
      <p:sp useBgFill="1">
        <p:nvSpPr>
          <p:cNvPr id="8" name="Content Placeholder 2">
            <a:extLst>
              <a:ext uri="{FF2B5EF4-FFF2-40B4-BE49-F238E27FC236}">
                <a16:creationId xmlns:a16="http://schemas.microsoft.com/office/drawing/2014/main" id="{7DBDB48A-BA00-5BBA-383D-5130BFA37C3F}"/>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Arial" panose="020B0604020202020204" pitchFamily="34" charset="0"/>
                <a:cs typeface="Arial" panose="020B0604020202020204" pitchFamily="34" charset="0"/>
              </a:rPr>
              <a:t>Free text is: a mess</a:t>
            </a:r>
          </a:p>
        </p:txBody>
      </p:sp>
      <p:pic>
        <p:nvPicPr>
          <p:cNvPr id="13" name="Picture 12" descr="A picture containing text&#10;&#10;Description automatically generated">
            <a:extLst>
              <a:ext uri="{FF2B5EF4-FFF2-40B4-BE49-F238E27FC236}">
                <a16:creationId xmlns:a16="http://schemas.microsoft.com/office/drawing/2014/main" id="{FC2DA903-1BA9-E96E-1408-26B132F34323}"/>
              </a:ext>
            </a:extLst>
          </p:cNvPr>
          <p:cNvPicPr>
            <a:picLocks noChangeAspect="1"/>
          </p:cNvPicPr>
          <p:nvPr/>
        </p:nvPicPr>
        <p:blipFill>
          <a:blip r:embed="rId3"/>
          <a:stretch>
            <a:fillRect/>
          </a:stretch>
        </p:blipFill>
        <p:spPr>
          <a:xfrm flipH="1">
            <a:off x="0" y="2037521"/>
            <a:ext cx="5450361" cy="3215309"/>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85565CAA-1B4F-C19A-F215-F65EFBCF21DB}"/>
              </a:ext>
            </a:extLst>
          </p:cNvPr>
          <p:cNvPicPr>
            <a:picLocks noChangeAspect="1"/>
          </p:cNvPicPr>
          <p:nvPr/>
        </p:nvPicPr>
        <p:blipFill>
          <a:blip r:embed="rId4"/>
          <a:stretch>
            <a:fillRect/>
          </a:stretch>
        </p:blipFill>
        <p:spPr>
          <a:xfrm>
            <a:off x="5770901" y="1032229"/>
            <a:ext cx="2467980" cy="2467980"/>
          </a:xfrm>
          <a:prstGeom prst="rect">
            <a:avLst/>
          </a:prstGeom>
        </p:spPr>
      </p:pic>
    </p:spTree>
    <p:extLst>
      <p:ext uri="{BB962C8B-B14F-4D97-AF65-F5344CB8AC3E}">
        <p14:creationId xmlns:p14="http://schemas.microsoft.com/office/powerpoint/2010/main" val="2012109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3494</TotalTime>
  <Words>1424</Words>
  <Application>Microsoft Macintosh PowerPoint</Application>
  <PresentationFormat>On-screen Show (16:9)</PresentationFormat>
  <Paragraphs>225</Paragraphs>
  <Slides>35</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EMERSE solution     </vt:lpstr>
      <vt:lpstr>The EMERSE is the…     </vt:lpstr>
      <vt:lpstr>PowerPoint Presentation</vt:lpstr>
      <vt:lpstr>PowerPoint Presentation</vt:lpstr>
      <vt:lpstr>Find cohorts</vt:lpstr>
      <vt:lpstr>Find cohorts</vt:lpstr>
      <vt:lpstr>Highlight documents for chart review</vt:lpstr>
      <vt:lpstr>EMERSE Bundles</vt:lpstr>
      <vt:lpstr>PowerPoint Presentation</vt:lpstr>
      <vt:lpstr>Typical workflow</vt:lpstr>
      <vt:lpstr>Typical workflow</vt:lpstr>
      <vt:lpstr>Typical workflow</vt:lpstr>
      <vt:lpstr>Cincinnati specifics</vt:lpstr>
      <vt:lpstr>Cincinnati specifics</vt:lpstr>
      <vt:lpstr>Publications using EMERSE</vt:lpstr>
      <vt:lpstr>Where is EMERSE?</vt:lpstr>
      <vt:lpstr>                            Now available…</vt:lpstr>
      <vt:lpstr>PowerPoint Presentation</vt:lpstr>
      <vt:lpstr>                            The future…</vt:lpstr>
      <vt:lpstr>PowerPoint Presentation</vt:lpstr>
      <vt:lpstr>PowerPoint Presentation</vt:lpstr>
      <vt:lpstr>Interested in learning more?</vt:lpstr>
      <vt:lpstr>PowerPoint Presentation</vt:lpstr>
      <vt:lpstr>Another presentation…TODAY!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433</cp:revision>
  <dcterms:created xsi:type="dcterms:W3CDTF">2019-11-14T17:52:15Z</dcterms:created>
  <dcterms:modified xsi:type="dcterms:W3CDTF">2022-10-11T11:58:08Z</dcterms:modified>
</cp:coreProperties>
</file>