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20" r:id="rId2"/>
    <p:sldId id="256" r:id="rId3"/>
    <p:sldId id="347" r:id="rId4"/>
    <p:sldId id="373" r:id="rId5"/>
    <p:sldId id="374" r:id="rId6"/>
    <p:sldId id="375" r:id="rId7"/>
    <p:sldId id="366" r:id="rId8"/>
    <p:sldId id="367" r:id="rId9"/>
    <p:sldId id="365" r:id="rId10"/>
    <p:sldId id="295" r:id="rId11"/>
    <p:sldId id="360" r:id="rId12"/>
    <p:sldId id="289" r:id="rId13"/>
    <p:sldId id="290" r:id="rId14"/>
    <p:sldId id="293" r:id="rId15"/>
    <p:sldId id="362" r:id="rId16"/>
    <p:sldId id="311" r:id="rId17"/>
    <p:sldId id="309" r:id="rId18"/>
    <p:sldId id="310" r:id="rId19"/>
    <p:sldId id="302" r:id="rId20"/>
    <p:sldId id="371" r:id="rId21"/>
    <p:sldId id="303" r:id="rId22"/>
    <p:sldId id="304" r:id="rId23"/>
    <p:sldId id="372" r:id="rId24"/>
    <p:sldId id="363" r:id="rId25"/>
    <p:sldId id="376" r:id="rId26"/>
    <p:sldId id="306" r:id="rId27"/>
    <p:sldId id="350" r:id="rId28"/>
    <p:sldId id="368" r:id="rId29"/>
    <p:sldId id="377" r:id="rId30"/>
    <p:sldId id="305"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2"/>
    <p:restoredTop sz="94694"/>
  </p:normalViewPr>
  <p:slideViewPr>
    <p:cSldViewPr snapToGrid="0" snapToObjects="1" showGuides="1">
      <p:cViewPr varScale="1">
        <p:scale>
          <a:sx n="128" d="100"/>
          <a:sy n="128" d="100"/>
        </p:scale>
        <p:origin x="192" y="712"/>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11/3/22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bit.ly/amia-emerse-2022-1"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bit.ly/amia-emerse-202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2" name="TextBox 1">
            <a:extLst>
              <a:ext uri="{FF2B5EF4-FFF2-40B4-BE49-F238E27FC236}">
                <a16:creationId xmlns:a16="http://schemas.microsoft.com/office/drawing/2014/main" id="{E80C775F-8E8B-6945-BD72-B494402A7F98}"/>
              </a:ext>
            </a:extLst>
          </p:cNvPr>
          <p:cNvSpPr txBox="1"/>
          <p:nvPr/>
        </p:nvSpPr>
        <p:spPr>
          <a:xfrm>
            <a:off x="2997816" y="1262882"/>
            <a:ext cx="2509020"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November 3,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 Leaf, etc.</a:t>
            </a:r>
          </a:p>
        </p:txBody>
      </p:sp>
    </p:spTree>
    <p:extLst>
      <p:ext uri="{BB962C8B-B14F-4D97-AF65-F5344CB8AC3E}">
        <p14:creationId xmlns:p14="http://schemas.microsoft.com/office/powerpoint/2010/main" val="275767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FC5B9"/>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95BEA3A3-E6A8-8846-B6BC-51A30669BB17}"/>
              </a:ext>
            </a:extLst>
          </p:cNvPr>
          <p:cNvPicPr>
            <a:picLocks noChangeAspect="1"/>
          </p:cNvPicPr>
          <p:nvPr/>
        </p:nvPicPr>
        <p:blipFill>
          <a:blip r:embed="rId2"/>
          <a:stretch>
            <a:fillRect/>
          </a:stretch>
        </p:blipFill>
        <p:spPr>
          <a:xfrm>
            <a:off x="-1808917" y="134351"/>
            <a:ext cx="7721913" cy="5143500"/>
          </a:xfrm>
          <a:prstGeom prst="rect">
            <a:avLst/>
          </a:prstGeom>
        </p:spPr>
      </p:pic>
      <p:sp>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324014" y="183510"/>
            <a:ext cx="9052560" cy="857250"/>
          </a:xfrm>
          <a:noFill/>
        </p:spPr>
        <p:txBody>
          <a:bodyPr/>
          <a:lstStyle/>
          <a:p>
            <a:pPr algn="l"/>
            <a:r>
              <a:rPr lang="en-US" b="1" dirty="0">
                <a:latin typeface="Arial" panose="020B0604020202020204" pitchFamily="34" charset="0"/>
                <a:cs typeface="Arial" panose="020B0604020202020204" pitchFamily="34" charset="0"/>
              </a:rPr>
              <a:t>Statistics at Michigan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Content Placeholder 2">
            <a:extLst>
              <a:ext uri="{FF2B5EF4-FFF2-40B4-BE49-F238E27FC236}">
                <a16:creationId xmlns:a16="http://schemas.microsoft.com/office/drawing/2014/main" id="{BE6C4F46-F6F7-2C40-A87D-70A7D7D114CA}"/>
              </a:ext>
            </a:extLst>
          </p:cNvPr>
          <p:cNvSpPr>
            <a:spLocks noGrp="1"/>
          </p:cNvSpPr>
          <p:nvPr>
            <p:ph idx="1"/>
          </p:nvPr>
        </p:nvSpPr>
        <p:spPr>
          <a:xfrm>
            <a:off x="3685185" y="1492657"/>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Sept 2018 – Sept 2021</a:t>
            </a:r>
          </a:p>
          <a:p>
            <a:r>
              <a:rPr lang="en-US" dirty="0">
                <a:latin typeface="Arial" panose="020B0604020202020204" pitchFamily="34" charset="0"/>
                <a:cs typeface="Arial" panose="020B0604020202020204" pitchFamily="34" charset="0"/>
              </a:rPr>
              <a:t>31,800 research logins</a:t>
            </a:r>
          </a:p>
          <a:p>
            <a:r>
              <a:rPr lang="en-US" dirty="0">
                <a:latin typeface="Arial" panose="020B0604020202020204" pitchFamily="34" charset="0"/>
                <a:cs typeface="Arial" panose="020B0604020202020204" pitchFamily="34" charset="0"/>
              </a:rPr>
              <a:t>926 studies</a:t>
            </a:r>
          </a:p>
          <a:p>
            <a:r>
              <a:rPr lang="en-US" dirty="0">
                <a:latin typeface="Arial" panose="020B0604020202020204" pitchFamily="34" charset="0"/>
                <a:cs typeface="Arial" panose="020B0604020202020204" pitchFamily="34" charset="0"/>
              </a:rPr>
              <a:t>525 PIs</a:t>
            </a:r>
          </a:p>
        </p:txBody>
      </p:sp>
    </p:spTree>
    <p:extLst>
      <p:ext uri="{BB962C8B-B14F-4D97-AF65-F5344CB8AC3E}">
        <p14:creationId xmlns:p14="http://schemas.microsoft.com/office/powerpoint/2010/main" val="241673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576</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CCD270F-69DD-FA9C-D7A9-D4EBA2DDDED6}"/>
              </a:ext>
            </a:extLst>
          </p:cNvPr>
          <p:cNvSpPr/>
          <p:nvPr/>
        </p:nvSpPr>
        <p:spPr>
          <a:xfrm>
            <a:off x="5487285" y="199555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C50F260-E701-2F42-72C8-B4875A3C5028}"/>
              </a:ext>
            </a:extLst>
          </p:cNvPr>
          <p:cNvSpPr/>
          <p:nvPr/>
        </p:nvSpPr>
        <p:spPr>
          <a:xfrm>
            <a:off x="7037791"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BE7BF6-E474-E543-D3B9-EDA729ECC878}"/>
              </a:ext>
            </a:extLst>
          </p:cNvPr>
          <p:cNvSpPr/>
          <p:nvPr/>
        </p:nvSpPr>
        <p:spPr>
          <a:xfrm>
            <a:off x="2187494" y="321025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Google Shape;105;p4">
            <a:extLst>
              <a:ext uri="{FF2B5EF4-FFF2-40B4-BE49-F238E27FC236}">
                <a16:creationId xmlns:a16="http://schemas.microsoft.com/office/drawing/2014/main" id="{CB267919-E1D3-BCAB-DCB8-32BCFE926A54}"/>
              </a:ext>
            </a:extLst>
          </p:cNvPr>
          <p:cNvSpPr txBox="1">
            <a:spLocks noGrp="1"/>
          </p:cNvSpPr>
          <p:nvPr>
            <p:ph type="title"/>
          </p:nvPr>
        </p:nvSpPr>
        <p:spPr>
          <a:xfrm>
            <a:off x="20209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latin typeface="Arial"/>
                <a:ea typeface="Arial"/>
                <a:cs typeface="Arial"/>
                <a:sym typeface="Arial"/>
              </a:rPr>
              <a:t>Upcoming presentations</a:t>
            </a:r>
            <a:endParaRPr b="1" dirty="0"/>
          </a:p>
        </p:txBody>
      </p:sp>
      <p:sp>
        <p:nvSpPr>
          <p:cNvPr id="12" name="Title 1">
            <a:extLst>
              <a:ext uri="{FF2B5EF4-FFF2-40B4-BE49-F238E27FC236}">
                <a16:creationId xmlns:a16="http://schemas.microsoft.com/office/drawing/2014/main" id="{A1581C88-DA6A-7CA5-9E79-F7FA8925AC95}"/>
              </a:ext>
            </a:extLst>
          </p:cNvPr>
          <p:cNvSpPr txBox="1">
            <a:spLocks/>
          </p:cNvSpPr>
          <p:nvPr/>
        </p:nvSpPr>
        <p:spPr>
          <a:xfrm>
            <a:off x="171021" y="889378"/>
            <a:ext cx="8801958" cy="395341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latin typeface="Arial" panose="020B0604020202020204" pitchFamily="34" charset="0"/>
                <a:cs typeface="Arial" panose="020B0604020202020204" pitchFamily="34" charset="0"/>
              </a:rPr>
              <a:t>AMIA Annual Symposium, Washington DC, Nov 5-9, 2022</a:t>
            </a:r>
          </a:p>
          <a:p>
            <a:pPr algn="l"/>
            <a:endParaRPr lang="en-US" sz="1400"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Title</a:t>
            </a:r>
            <a:r>
              <a:rPr lang="en-US" sz="1400" dirty="0">
                <a:latin typeface="Arial" panose="020B0604020202020204" pitchFamily="34" charset="0"/>
                <a:cs typeface="Arial" panose="020B0604020202020204" pitchFamily="34" charset="0"/>
              </a:rPr>
              <a:t>: Comparative Analysis of Social Connections/Isolation and Stress Documentation in Structured and Unstructured Machine De-Identified Data using </a:t>
            </a:r>
            <a:r>
              <a:rPr lang="en-US" sz="1400" dirty="0" err="1">
                <a:latin typeface="Arial" panose="020B0604020202020204" pitchFamily="34" charset="0"/>
                <a:cs typeface="Arial" panose="020B0604020202020204" pitchFamily="34" charset="0"/>
              </a:rPr>
              <a:t>PatientExploreR</a:t>
            </a:r>
            <a:r>
              <a:rPr lang="en-US" sz="1400" dirty="0">
                <a:latin typeface="Arial" panose="020B0604020202020204" pitchFamily="34" charset="0"/>
                <a:cs typeface="Arial" panose="020B0604020202020204" pitchFamily="34" charset="0"/>
              </a:rPr>
              <a:t> and EMERSE</a:t>
            </a:r>
          </a:p>
          <a:p>
            <a:pPr algn="l"/>
            <a:r>
              <a:rPr lang="en-US" sz="1400" b="1" dirty="0">
                <a:latin typeface="Arial" panose="020B0604020202020204" pitchFamily="34" charset="0"/>
                <a:cs typeface="Arial" panose="020B0604020202020204" pitchFamily="34" charset="0"/>
              </a:rPr>
              <a:t>Speaker</a:t>
            </a:r>
            <a:r>
              <a:rPr lang="en-US" sz="1400" dirty="0">
                <a:latin typeface="Arial" panose="020B0604020202020204" pitchFamily="34" charset="0"/>
                <a:cs typeface="Arial" panose="020B0604020202020204" pitchFamily="34" charset="0"/>
              </a:rPr>
              <a:t>: Shivani Mehta, University of California San Francisco</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Monday, Nov 07, 2022, 3:30 PM - 5:00 PM EDT</a:t>
            </a:r>
          </a:p>
          <a:p>
            <a:pPr algn="l"/>
            <a:r>
              <a:rPr lang="en-US" sz="1400" b="1" dirty="0">
                <a:latin typeface="Arial" panose="020B0604020202020204" pitchFamily="34" charset="0"/>
                <a:cs typeface="Arial" panose="020B0604020202020204" pitchFamily="34" charset="0"/>
              </a:rPr>
              <a:t>URL</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https://bit.ly/amia-emerse-2022-1</a:t>
            </a:r>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Title</a:t>
            </a:r>
            <a:r>
              <a:rPr lang="en-US" sz="1400" dirty="0">
                <a:latin typeface="Arial" panose="020B0604020202020204" pitchFamily="34" charset="0"/>
                <a:cs typeface="Arial" panose="020B0604020202020204" pitchFamily="34" charset="0"/>
              </a:rPr>
              <a:t>: Design, Implementation, and Usability of the Electronic Medical Record Search Engine (EMERSE) Tool </a:t>
            </a:r>
          </a:p>
          <a:p>
            <a:pPr algn="l"/>
            <a:r>
              <a:rPr lang="en-US" sz="1400" b="1" dirty="0">
                <a:latin typeface="Arial" panose="020B0604020202020204" pitchFamily="34" charset="0"/>
                <a:cs typeface="Arial" panose="020B0604020202020204" pitchFamily="34" charset="0"/>
              </a:rPr>
              <a:t>Speaker</a:t>
            </a:r>
            <a:r>
              <a:rPr lang="en-US" sz="1400" dirty="0">
                <a:latin typeface="Arial" panose="020B0604020202020204" pitchFamily="34" charset="0"/>
                <a:cs typeface="Arial" panose="020B0604020202020204" pitchFamily="34" charset="0"/>
              </a:rPr>
              <a:t>: Colby Reyes, University of California, Irvine</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Wednesday Nov 9, 2022, 10:30 AM - 12:00 PM EDT</a:t>
            </a:r>
          </a:p>
          <a:p>
            <a:pPr algn="l"/>
            <a:r>
              <a:rPr lang="en-US" sz="1400" b="1" dirty="0">
                <a:latin typeface="Arial" panose="020B0604020202020204" pitchFamily="34" charset="0"/>
                <a:cs typeface="Arial" panose="020B0604020202020204" pitchFamily="34" charset="0"/>
              </a:rPr>
              <a:t>URL</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4"/>
              </a:rPr>
              <a:t>https://bit.ly/amia-emerse-2022-2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39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A picture containing text, white&#10;&#10;Description automatically generated">
            <a:extLst>
              <a:ext uri="{FF2B5EF4-FFF2-40B4-BE49-F238E27FC236}">
                <a16:creationId xmlns:a16="http://schemas.microsoft.com/office/drawing/2014/main" id="{7A333EB6-B458-E735-40C8-4FC7373B4BB7}"/>
              </a:ext>
            </a:extLst>
          </p:cNvPr>
          <p:cNvPicPr>
            <a:picLocks noChangeAspect="1"/>
          </p:cNvPicPr>
          <p:nvPr/>
        </p:nvPicPr>
        <p:blipFill>
          <a:blip r:embed="rId3"/>
          <a:stretch>
            <a:fillRect/>
          </a:stretch>
        </p:blipFill>
        <p:spPr>
          <a:xfrm>
            <a:off x="171021" y="105425"/>
            <a:ext cx="3665996" cy="4887994"/>
          </a:xfrm>
          <a:prstGeom prst="rect">
            <a:avLst/>
          </a:prstGeom>
        </p:spPr>
      </p:pic>
      <p:sp>
        <p:nvSpPr>
          <p:cNvPr id="4" name="Rectangle 3">
            <a:extLst>
              <a:ext uri="{FF2B5EF4-FFF2-40B4-BE49-F238E27FC236}">
                <a16:creationId xmlns:a16="http://schemas.microsoft.com/office/drawing/2014/main" id="{2B9CCCA9-EF4E-FCF5-0CDD-7262A99D10EF}"/>
              </a:ext>
            </a:extLst>
          </p:cNvPr>
          <p:cNvSpPr/>
          <p:nvPr/>
        </p:nvSpPr>
        <p:spPr>
          <a:xfrm>
            <a:off x="3837017" y="4146780"/>
            <a:ext cx="2727702" cy="400110"/>
          </a:xfrm>
          <a:prstGeom prst="rect">
            <a:avLst/>
          </a:prstGeom>
        </p:spPr>
        <p:txBody>
          <a:bodyPr wrap="square">
            <a:spAutoFit/>
          </a:bodyPr>
          <a:lstStyle/>
          <a:p>
            <a:r>
              <a:rPr lang="en-US" sz="1000" dirty="0">
                <a:latin typeface="Arial"/>
                <a:cs typeface="Arial"/>
              </a:rPr>
              <a:t>Randall’s Island</a:t>
            </a:r>
          </a:p>
          <a:p>
            <a:r>
              <a:rPr lang="en-US" sz="1000" dirty="0">
                <a:latin typeface="Arial"/>
                <a:cs typeface="Arial"/>
              </a:rPr>
              <a:t>N </a:t>
            </a:r>
            <a:r>
              <a:rPr lang="en-US" sz="1000" dirty="0" err="1">
                <a:latin typeface="Arial"/>
                <a:cs typeface="Arial"/>
              </a:rPr>
              <a:t>Eng</a:t>
            </a:r>
            <a:r>
              <a:rPr lang="en-US" sz="1000" dirty="0">
                <a:latin typeface="Arial"/>
                <a:cs typeface="Arial"/>
              </a:rPr>
              <a:t> J Med, Vol 347, No 22, Nov 28, 2002</a:t>
            </a:r>
          </a:p>
        </p:txBody>
      </p:sp>
    </p:spTree>
    <p:extLst>
      <p:ext uri="{BB962C8B-B14F-4D97-AF65-F5344CB8AC3E}">
        <p14:creationId xmlns:p14="http://schemas.microsoft.com/office/powerpoint/2010/main" val="145843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0" name="Picture 9" descr="Text&#10;&#10;Description automatically generated">
            <a:extLst>
              <a:ext uri="{FF2B5EF4-FFF2-40B4-BE49-F238E27FC236}">
                <a16:creationId xmlns:a16="http://schemas.microsoft.com/office/drawing/2014/main" id="{DB08E206-A26A-32E3-A1D1-795E161AF630}"/>
              </a:ext>
            </a:extLst>
          </p:cNvPr>
          <p:cNvPicPr>
            <a:picLocks noChangeAspect="1"/>
          </p:cNvPicPr>
          <p:nvPr/>
        </p:nvPicPr>
        <p:blipFill>
          <a:blip r:embed="rId3"/>
          <a:stretch>
            <a:fillRect/>
          </a:stretch>
        </p:blipFill>
        <p:spPr>
          <a:xfrm>
            <a:off x="171021" y="114918"/>
            <a:ext cx="3268328" cy="4610243"/>
          </a:xfrm>
          <a:prstGeom prst="rect">
            <a:avLst/>
          </a:prstGeom>
        </p:spPr>
      </p:pic>
    </p:spTree>
    <p:extLst>
      <p:ext uri="{BB962C8B-B14F-4D97-AF65-F5344CB8AC3E}">
        <p14:creationId xmlns:p14="http://schemas.microsoft.com/office/powerpoint/2010/main" val="279369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Text, letter&#10;&#10;Description automatically generated">
            <a:extLst>
              <a:ext uri="{FF2B5EF4-FFF2-40B4-BE49-F238E27FC236}">
                <a16:creationId xmlns:a16="http://schemas.microsoft.com/office/drawing/2014/main" id="{59A2E2AB-D3EF-CE94-343C-2DECD64B0113}"/>
              </a:ext>
            </a:extLst>
          </p:cNvPr>
          <p:cNvPicPr>
            <a:picLocks noChangeAspect="1"/>
          </p:cNvPicPr>
          <p:nvPr/>
        </p:nvPicPr>
        <p:blipFill>
          <a:blip r:embed="rId3"/>
          <a:stretch>
            <a:fillRect/>
          </a:stretch>
        </p:blipFill>
        <p:spPr>
          <a:xfrm>
            <a:off x="3809174" y="114918"/>
            <a:ext cx="3562461" cy="4610243"/>
          </a:xfrm>
          <a:prstGeom prst="rect">
            <a:avLst/>
          </a:prstGeom>
        </p:spPr>
      </p:pic>
      <p:pic>
        <p:nvPicPr>
          <p:cNvPr id="10" name="Picture 9" descr="Text&#10;&#10;Description automatically generated">
            <a:extLst>
              <a:ext uri="{FF2B5EF4-FFF2-40B4-BE49-F238E27FC236}">
                <a16:creationId xmlns:a16="http://schemas.microsoft.com/office/drawing/2014/main" id="{DB08E206-A26A-32E3-A1D1-795E161AF630}"/>
              </a:ext>
            </a:extLst>
          </p:cNvPr>
          <p:cNvPicPr>
            <a:picLocks noChangeAspect="1"/>
          </p:cNvPicPr>
          <p:nvPr/>
        </p:nvPicPr>
        <p:blipFill>
          <a:blip r:embed="rId4"/>
          <a:stretch>
            <a:fillRect/>
          </a:stretch>
        </p:blipFill>
        <p:spPr>
          <a:xfrm>
            <a:off x="171021" y="114918"/>
            <a:ext cx="3268328" cy="4610243"/>
          </a:xfrm>
          <a:prstGeom prst="rect">
            <a:avLst/>
          </a:prstGeom>
        </p:spPr>
      </p:pic>
    </p:spTree>
    <p:extLst>
      <p:ext uri="{BB962C8B-B14F-4D97-AF65-F5344CB8AC3E}">
        <p14:creationId xmlns:p14="http://schemas.microsoft.com/office/powerpoint/2010/main" val="1731822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3322</TotalTime>
  <Words>1228</Words>
  <Application>Microsoft Macintosh PowerPoint</Application>
  <PresentationFormat>On-screen Show (16:9)</PresentationFormat>
  <Paragraphs>182</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Find cohorts</vt:lpstr>
      <vt:lpstr>Find cohorts</vt:lpstr>
      <vt:lpstr>Highlight documents for chart review</vt:lpstr>
      <vt:lpstr>PowerPoint Presentation</vt:lpstr>
      <vt:lpstr>Typical workflow</vt:lpstr>
      <vt:lpstr>Typical workflow</vt:lpstr>
      <vt:lpstr>Typical workflow</vt:lpstr>
      <vt:lpstr>Statistics at Michigan</vt:lpstr>
      <vt:lpstr>Publications using EMERSE</vt:lpstr>
      <vt:lpstr>Where is EMERSE?</vt:lpstr>
      <vt:lpstr>                            Now available…</vt:lpstr>
      <vt:lpstr>PowerPoint Presentation</vt:lpstr>
      <vt:lpstr>                            The future…</vt:lpstr>
      <vt:lpstr>PowerPoint Presentation</vt:lpstr>
      <vt:lpstr>PowerPoint Presentation</vt:lpstr>
      <vt:lpstr>PowerPoint Presentation</vt:lpstr>
      <vt:lpstr>Interested in learning more?</vt:lpstr>
      <vt:lpstr>Upcoming presentations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433</cp:revision>
  <dcterms:created xsi:type="dcterms:W3CDTF">2019-11-14T17:52:15Z</dcterms:created>
  <dcterms:modified xsi:type="dcterms:W3CDTF">2022-11-03T13:48:40Z</dcterms:modified>
</cp:coreProperties>
</file>