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20" r:id="rId2"/>
    <p:sldId id="256" r:id="rId3"/>
    <p:sldId id="347" r:id="rId4"/>
    <p:sldId id="358" r:id="rId5"/>
    <p:sldId id="355" r:id="rId6"/>
    <p:sldId id="359" r:id="rId7"/>
    <p:sldId id="356" r:id="rId8"/>
    <p:sldId id="360" r:id="rId9"/>
    <p:sldId id="354" r:id="rId10"/>
    <p:sldId id="361" r:id="rId11"/>
    <p:sldId id="286" r:id="rId12"/>
    <p:sldId id="294" r:id="rId13"/>
    <p:sldId id="292" r:id="rId14"/>
    <p:sldId id="308" r:id="rId15"/>
    <p:sldId id="289" r:id="rId16"/>
    <p:sldId id="290" r:id="rId17"/>
    <p:sldId id="293" r:id="rId18"/>
    <p:sldId id="346" r:id="rId19"/>
    <p:sldId id="362" r:id="rId20"/>
    <p:sldId id="311" r:id="rId21"/>
    <p:sldId id="309" r:id="rId22"/>
    <p:sldId id="310" r:id="rId23"/>
    <p:sldId id="302" r:id="rId24"/>
    <p:sldId id="303" r:id="rId25"/>
    <p:sldId id="304" r:id="rId26"/>
    <p:sldId id="363" r:id="rId27"/>
    <p:sldId id="364" r:id="rId28"/>
    <p:sldId id="306" r:id="rId29"/>
    <p:sldId id="350" r:id="rId30"/>
    <p:sldId id="305" r:id="rId31"/>
    <p:sldId id="349"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009DDD"/>
    <a:srgbClr val="FF2BF0"/>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31</a:t>
            </a:fld>
            <a:endParaRPr lang="en-US"/>
          </a:p>
        </p:txBody>
      </p:sp>
    </p:spTree>
    <p:extLst>
      <p:ext uri="{BB962C8B-B14F-4D97-AF65-F5344CB8AC3E}">
        <p14:creationId xmlns:p14="http://schemas.microsoft.com/office/powerpoint/2010/main" val="143764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2/15/22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2/15/22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2/15/22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2/15/22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it.ly/emerse-amia-2022" TargetMode="External"/><Relationship Id="rId2" Type="http://schemas.openxmlformats.org/officeDocument/2006/relationships/hyperlink" Target="https://bit.ly/emerse-march-2022"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An overview of EMERSE, an easy-to-use, self-service search engine and chart review tool for free text electronic health record documents</a:t>
            </a:r>
          </a:p>
        </p:txBody>
      </p:sp>
      <p:sp>
        <p:nvSpPr>
          <p:cNvPr id="2" name="TextBox 1">
            <a:extLst>
              <a:ext uri="{FF2B5EF4-FFF2-40B4-BE49-F238E27FC236}">
                <a16:creationId xmlns:a16="http://schemas.microsoft.com/office/drawing/2014/main" id="{E80C775F-8E8B-6945-BD72-B494402A7F98}"/>
              </a:ext>
            </a:extLst>
          </p:cNvPr>
          <p:cNvSpPr txBox="1"/>
          <p:nvPr/>
        </p:nvSpPr>
        <p:spPr>
          <a:xfrm>
            <a:off x="6432804" y="2971573"/>
            <a:ext cx="2494594"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February 17,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pic>
        <p:nvPicPr>
          <p:cNvPr id="6" name="Picture 5" descr="A picture containing toy, doll&#10;&#10;Description automatically generated">
            <a:extLst>
              <a:ext uri="{FF2B5EF4-FFF2-40B4-BE49-F238E27FC236}">
                <a16:creationId xmlns:a16="http://schemas.microsoft.com/office/drawing/2014/main" id="{59EA0DED-33B6-EA40-A147-F210C74AFB4B}"/>
              </a:ext>
            </a:extLst>
          </p:cNvPr>
          <p:cNvPicPr>
            <a:picLocks noChangeAspect="1"/>
          </p:cNvPicPr>
          <p:nvPr/>
        </p:nvPicPr>
        <p:blipFill>
          <a:blip r:embed="rId2"/>
          <a:stretch>
            <a:fillRect/>
          </a:stretch>
        </p:blipFill>
        <p:spPr>
          <a:xfrm>
            <a:off x="-23249" y="87447"/>
            <a:ext cx="9144000" cy="5084064"/>
          </a:xfrm>
          <a:prstGeom prst="rect">
            <a:avLst/>
          </a:prstGeom>
        </p:spPr>
      </p:pic>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7">
            <a:extLst>
              <a:ext uri="{FF2B5EF4-FFF2-40B4-BE49-F238E27FC236}">
                <a16:creationId xmlns:a16="http://schemas.microsoft.com/office/drawing/2014/main" id="{CFB4910B-1A8B-1845-A4CD-B6DFF7B7F904}"/>
              </a:ext>
            </a:extLst>
          </p:cNvPr>
          <p:cNvSpPr>
            <a:spLocks noGrp="1"/>
          </p:cNvSpPr>
          <p:nvPr>
            <p:ph idx="1"/>
          </p:nvPr>
        </p:nvSpPr>
        <p:spPr>
          <a:xfrm>
            <a:off x="92823" y="1116922"/>
            <a:ext cx="8229600" cy="3394472"/>
          </a:xfrm>
        </p:spPr>
        <p:txBody>
          <a:bodyPr/>
          <a:lstStyle/>
          <a:p>
            <a:pPr marL="0" indent="0">
              <a:buNone/>
            </a:pPr>
            <a:r>
              <a:rPr lang="en-US" dirty="0">
                <a:latin typeface="Arial" panose="020B0604020202020204" pitchFamily="34" charset="0"/>
                <a:cs typeface="Arial" panose="020B0604020202020204" pitchFamily="34" charset="0"/>
              </a:rPr>
              <a:t>Software we’ve been developing and refining for 17 years</a:t>
            </a:r>
          </a:p>
          <a:p>
            <a:endParaRPr lang="en-US" dirty="0"/>
          </a:p>
        </p:txBody>
      </p:sp>
      <p:sp>
        <p:nvSpPr>
          <p:cNvPr id="12" name="TextBox 11">
            <a:extLst>
              <a:ext uri="{FF2B5EF4-FFF2-40B4-BE49-F238E27FC236}">
                <a16:creationId xmlns:a16="http://schemas.microsoft.com/office/drawing/2014/main" id="{C762A71D-DD1E-EC4C-BF87-BF77377F9E6F}"/>
              </a:ext>
            </a:extLst>
          </p:cNvPr>
          <p:cNvSpPr txBox="1"/>
          <p:nvPr/>
        </p:nvSpPr>
        <p:spPr>
          <a:xfrm>
            <a:off x="821577" y="4475856"/>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2005</a:t>
            </a:r>
            <a:endParaRPr lang="en-US" sz="2400" dirty="0"/>
          </a:p>
        </p:txBody>
      </p:sp>
      <p:sp>
        <p:nvSpPr>
          <p:cNvPr id="13" name="TextBox 12">
            <a:extLst>
              <a:ext uri="{FF2B5EF4-FFF2-40B4-BE49-F238E27FC236}">
                <a16:creationId xmlns:a16="http://schemas.microsoft.com/office/drawing/2014/main" id="{83DEFC8C-160B-5446-A845-3C3B7ED8F4DB}"/>
              </a:ext>
            </a:extLst>
          </p:cNvPr>
          <p:cNvSpPr txBox="1"/>
          <p:nvPr/>
        </p:nvSpPr>
        <p:spPr>
          <a:xfrm>
            <a:off x="8135179" y="1553665"/>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2021</a:t>
            </a:r>
            <a:endParaRPr lang="en-US" sz="2400" dirty="0"/>
          </a:p>
        </p:txBody>
      </p:sp>
    </p:spTree>
    <p:extLst>
      <p:ext uri="{BB962C8B-B14F-4D97-AF65-F5344CB8AC3E}">
        <p14:creationId xmlns:p14="http://schemas.microsoft.com/office/powerpoint/2010/main" val="303536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457200" y="1192200"/>
            <a:ext cx="8229600" cy="3394472"/>
          </a:xfrm>
        </p:spPr>
        <p:txBody>
          <a:bodyPr>
            <a:normAutofit/>
          </a:bodyPr>
          <a:lstStyle/>
          <a:p>
            <a:pPr marL="0" indent="0">
              <a:buNone/>
            </a:pPr>
            <a:r>
              <a:rPr lang="en-US" dirty="0">
                <a:latin typeface="Arial" panose="020B0604020202020204" pitchFamily="34" charset="0"/>
                <a:cs typeface="Arial" panose="020B0604020202020204" pitchFamily="34" charset="0"/>
              </a:rPr>
              <a:t>A research tool</a:t>
            </a:r>
            <a:r>
              <a:rPr lang="en-US">
                <a:latin typeface="Arial" panose="020B0604020202020204" pitchFamily="34" charset="0"/>
                <a:cs typeface="Arial" panose="020B0604020202020204" pitchFamily="34" charset="0"/>
              </a:rPr>
              <a:t>, open</a:t>
            </a:r>
            <a:r>
              <a:rPr lang="en-US" dirty="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source </a:t>
            </a:r>
            <a:r>
              <a:rPr lang="en-US" dirty="0">
                <a:latin typeface="Arial" panose="020B0604020202020204" pitchFamily="34" charset="0"/>
                <a:cs typeface="Arial" panose="020B0604020202020204" pitchFamily="34" charset="0"/>
              </a:rPr>
              <a:t>licensing</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606427" y="2904622"/>
            <a:ext cx="3466019" cy="2077453"/>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a:p>
            <a:pPr lvl="1"/>
            <a:r>
              <a:rPr lang="en-US" dirty="0">
                <a:latin typeface="Arial" panose="020B0604020202020204" pitchFamily="34" charset="0"/>
                <a:cs typeface="Arial" panose="020B0604020202020204" pitchFamily="34" charset="0"/>
              </a:rPr>
              <a:t>(and we have plans to build in some NLP)</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76851" y="3212555"/>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348351" y="2645220"/>
            <a:ext cx="7772400" cy="2498280"/>
          </a:xfrm>
        </p:spPr>
        <p:txBody>
          <a:bodyPr/>
          <a:lstStyle/>
          <a:p>
            <a:pPr marL="0" indent="0">
              <a:buNone/>
            </a:pPr>
            <a:r>
              <a:rPr lang="en-US" dirty="0">
                <a:latin typeface="Arial" panose="020B0604020202020204" pitchFamily="34" charset="0"/>
                <a:cs typeface="Arial" panose="020B0604020202020204" pitchFamily="34" charset="0"/>
              </a:rPr>
              <a:t>EMERSE: human-in-the-loop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295648" y="2398256"/>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332224" y="3862633"/>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379548" y="976799"/>
            <a:ext cx="4384904" cy="1534716"/>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836740"/>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422296"/>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863867"/>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815209"/>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627345"/>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593967"/>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sp>
        <p:nvSpPr>
          <p:cNvPr id="32" name="Oval 31">
            <a:extLst>
              <a:ext uri="{FF2B5EF4-FFF2-40B4-BE49-F238E27FC236}">
                <a16:creationId xmlns:a16="http://schemas.microsoft.com/office/drawing/2014/main" id="{A3B5C40E-BAE9-9B45-A7C9-45A6907BC4A6}"/>
              </a:ext>
            </a:extLst>
          </p:cNvPr>
          <p:cNvSpPr/>
          <p:nvPr/>
        </p:nvSpPr>
        <p:spPr>
          <a:xfrm>
            <a:off x="1697736" y="479727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748153"/>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dancing&#10;&#10;Description automatically generated with medium confidence">
            <a:extLst>
              <a:ext uri="{FF2B5EF4-FFF2-40B4-BE49-F238E27FC236}">
                <a16:creationId xmlns:a16="http://schemas.microsoft.com/office/drawing/2014/main" id="{7400F201-4228-CF45-ABA4-CCC37EB609CD}"/>
              </a:ext>
            </a:extLst>
          </p:cNvPr>
          <p:cNvPicPr>
            <a:picLocks noChangeAspect="1"/>
          </p:cNvPicPr>
          <p:nvPr/>
        </p:nvPicPr>
        <p:blipFill>
          <a:blip r:embed="rId4"/>
          <a:stretch>
            <a:fillRect/>
          </a:stretch>
        </p:blipFill>
        <p:spPr>
          <a:xfrm>
            <a:off x="2410143" y="1046983"/>
            <a:ext cx="4002512" cy="1524767"/>
          </a:xfrm>
          <a:prstGeom prst="rect">
            <a:avLst/>
          </a:prstGeom>
        </p:spPr>
      </p:pic>
    </p:spTree>
    <p:extLst>
      <p:ext uri="{BB962C8B-B14F-4D97-AF65-F5344CB8AC3E}">
        <p14:creationId xmlns:p14="http://schemas.microsoft.com/office/powerpoint/2010/main" val="105461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14584ADE-5005-CF48-A60B-86EC3F077874}"/>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10" name="Picture 9">
            <a:extLst>
              <a:ext uri="{FF2B5EF4-FFF2-40B4-BE49-F238E27FC236}">
                <a16:creationId xmlns:a16="http://schemas.microsoft.com/office/drawing/2014/main" id="{5088A572-FA7A-4949-9C79-08F3BFCD3D79}"/>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11" name="Picture 10">
            <a:extLst>
              <a:ext uri="{FF2B5EF4-FFF2-40B4-BE49-F238E27FC236}">
                <a16:creationId xmlns:a16="http://schemas.microsoft.com/office/drawing/2014/main" id="{F0D604FA-651E-1F44-81EE-A3271F6B0F54}"/>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12" name="Picture 11">
            <a:extLst>
              <a:ext uri="{FF2B5EF4-FFF2-40B4-BE49-F238E27FC236}">
                <a16:creationId xmlns:a16="http://schemas.microsoft.com/office/drawing/2014/main" id="{5B731040-206E-EB47-8FAC-A2B47C631FED}"/>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13" name="Picture 12">
            <a:extLst>
              <a:ext uri="{FF2B5EF4-FFF2-40B4-BE49-F238E27FC236}">
                <a16:creationId xmlns:a16="http://schemas.microsoft.com/office/drawing/2014/main" id="{3EC957CD-EF45-5147-81CA-53C5749D0F5C}"/>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14" name="Content Placeholder 2">
            <a:extLst>
              <a:ext uri="{FF2B5EF4-FFF2-40B4-BE49-F238E27FC236}">
                <a16:creationId xmlns:a16="http://schemas.microsoft.com/office/drawing/2014/main" id="{B8A21E6E-AD8C-E44D-830A-8EA1C64BA6EC}"/>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61701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463</a:t>
            </a:r>
            <a:r>
              <a:rPr lang="en-US" dirty="0">
                <a:latin typeface="Arial" panose="020B0604020202020204" pitchFamily="34" charset="0"/>
                <a:cs typeface="Arial" panose="020B0604020202020204" pitchFamily="34" charset="0"/>
              </a:rPr>
              <a:t> papers</a:t>
            </a:r>
          </a:p>
          <a:p>
            <a:pPr marL="0" indent="0">
              <a:buNone/>
            </a:pPr>
            <a:r>
              <a:rPr lang="en-US" b="1" dirty="0">
                <a:latin typeface="Arial" panose="020B0604020202020204" pitchFamily="34" charset="0"/>
                <a:cs typeface="Arial" panose="020B0604020202020204" pitchFamily="34" charset="0"/>
              </a:rPr>
              <a:t>84</a:t>
            </a:r>
            <a:r>
              <a:rPr lang="en-US" dirty="0">
                <a:latin typeface="Arial" panose="020B0604020202020204" pitchFamily="34" charset="0"/>
                <a:cs typeface="Arial" panose="020B0604020202020204" pitchFamily="34" charset="0"/>
              </a:rPr>
              <a:t>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597684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5D32284-9122-F641-9320-E26D15F69332}"/>
              </a:ext>
            </a:extLst>
          </p:cNvPr>
          <p:cNvSpPr/>
          <p:nvPr/>
        </p:nvSpPr>
        <p:spPr>
          <a:xfrm>
            <a:off x="728171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4E84875-864E-424D-A7DB-B8FE7EB07BB1}"/>
              </a:ext>
            </a:extLst>
          </p:cNvPr>
          <p:cNvSpPr/>
          <p:nvPr/>
        </p:nvSpPr>
        <p:spPr>
          <a:xfrm>
            <a:off x="4787571" y="40754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8DE4D1-FE25-7F44-9D12-895B17A70ABC}"/>
              </a:ext>
            </a:extLst>
          </p:cNvPr>
          <p:cNvSpPr/>
          <p:nvPr/>
        </p:nvSpPr>
        <p:spPr>
          <a:xfrm>
            <a:off x="6625056" y="2682839"/>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Upcoming presentations about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000571" y="1109773"/>
            <a:ext cx="8143429" cy="3596095"/>
          </a:xfrm>
        </p:spPr>
        <p:txBody>
          <a:bodyPr>
            <a:noAutofit/>
          </a:bodyPr>
          <a:lstStyle/>
          <a:p>
            <a:pPr marL="0" indent="0">
              <a:buNone/>
            </a:pPr>
            <a:r>
              <a:rPr lang="en-US" sz="1600" b="1" dirty="0">
                <a:latin typeface="Arial" panose="020B0604020202020204" pitchFamily="34" charset="0"/>
                <a:cs typeface="Arial" panose="020B0604020202020204" pitchFamily="34" charset="0"/>
              </a:rPr>
              <a:t>March 3, 2022, 2:00 – 3:00 PM ET</a:t>
            </a:r>
          </a:p>
          <a:p>
            <a:pPr marL="0" indent="0">
              <a:buNone/>
            </a:pPr>
            <a:r>
              <a:rPr lang="en-US" sz="1600" dirty="0">
                <a:latin typeface="Arial" panose="020B0604020202020204" pitchFamily="34" charset="0"/>
                <a:cs typeface="Arial" panose="020B0604020202020204" pitchFamily="34" charset="0"/>
              </a:rPr>
              <a:t>EMERSE Meeting Series: - Machine-Redacted Clinical Text, EMERSE, and </a:t>
            </a:r>
            <a:r>
              <a:rPr lang="en-US" sz="1600" dirty="0" err="1">
                <a:latin typeface="Arial" panose="020B0604020202020204" pitchFamily="34" charset="0"/>
                <a:cs typeface="Arial" panose="020B0604020202020204" pitchFamily="34" charset="0"/>
              </a:rPr>
              <a:t>Solr</a:t>
            </a:r>
            <a:r>
              <a:rPr lang="en-US" sz="1600" dirty="0">
                <a:latin typeface="Arial" panose="020B0604020202020204" pitchFamily="34" charset="0"/>
                <a:cs typeface="Arial" panose="020B0604020202020204" pitchFamily="34" charset="0"/>
              </a:rPr>
              <a:t> API: a data scientist-friendly environment for utilizing clinical notes for research (Presentation by UCSF)</a:t>
            </a:r>
          </a:p>
          <a:p>
            <a:pPr marL="0" indent="0">
              <a:buNone/>
            </a:pPr>
            <a:r>
              <a:rPr lang="en-US" sz="1600" dirty="0">
                <a:latin typeface="Arial" panose="020B0604020202020204" pitchFamily="34" charset="0"/>
                <a:cs typeface="Arial" panose="020B0604020202020204" pitchFamily="34" charset="0"/>
              </a:rPr>
              <a:t>Register here: </a:t>
            </a:r>
            <a:r>
              <a:rPr lang="en-US" sz="1600" dirty="0">
                <a:latin typeface="Arial" panose="020B0604020202020204" pitchFamily="34" charset="0"/>
                <a:cs typeface="Arial" panose="020B0604020202020204" pitchFamily="34" charset="0"/>
                <a:hlinkClick r:id="rId2"/>
              </a:rPr>
              <a:t>https://bit.ly/emerse-march-2022</a:t>
            </a:r>
            <a:r>
              <a:rPr lang="en-US" sz="1600" dirty="0">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March 24, 2022, 10:30 – 12:00 PM CDT</a:t>
            </a:r>
          </a:p>
          <a:p>
            <a:pPr marL="0" indent="0">
              <a:buNone/>
            </a:pPr>
            <a:r>
              <a:rPr lang="en-US" sz="1600" dirty="0">
                <a:latin typeface="Arial" panose="020B0604020202020204" pitchFamily="34" charset="0"/>
                <a:cs typeface="Arial" panose="020B0604020202020204" pitchFamily="34" charset="0"/>
              </a:rPr>
              <a:t>AMIA Informatics Summit (Chicago); </a:t>
            </a:r>
            <a:r>
              <a:rPr lang="en-US" sz="1600" dirty="0">
                <a:latin typeface="Arial" panose="020B0604020202020204" pitchFamily="34" charset="0"/>
                <a:cs typeface="Arial" panose="020B0604020202020204" pitchFamily="34" charset="0"/>
                <a:hlinkClick r:id="rId3"/>
              </a:rPr>
              <a:t>https://bit.ly/emerse-amia-2022</a:t>
            </a:r>
            <a:r>
              <a:rPr lang="en-US" sz="1600" dirty="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Session 36: Systems Demonstrations - Improving Workflow: Informatics Tools No Researcher Should Be Without</a:t>
            </a:r>
          </a:p>
          <a:p>
            <a:pPr marL="0" indent="0">
              <a:buNone/>
            </a:pPr>
            <a:r>
              <a:rPr lang="en-US" sz="1600" dirty="0">
                <a:latin typeface="Arial" panose="020B0604020202020204" pitchFamily="34" charset="0"/>
                <a:cs typeface="Arial" panose="020B0604020202020204" pitchFamily="34" charset="0"/>
              </a:rPr>
              <a:t>"The Open-Source EMERSE (Electronic Medical Record Search Engine) Tool”</a:t>
            </a:r>
          </a:p>
          <a:p>
            <a:pPr marL="0" indent="0">
              <a:buNone/>
            </a:pPr>
            <a:r>
              <a:rPr lang="en-US" sz="1600" dirty="0">
                <a:latin typeface="Arial" panose="020B0604020202020204" pitchFamily="34" charset="0"/>
                <a:cs typeface="Arial" panose="020B0604020202020204" pitchFamily="34" charset="0"/>
              </a:rPr>
              <a:t>(presentation by Case Western Reserve U)</a:t>
            </a:r>
          </a:p>
          <a:p>
            <a:pPr marL="0" indent="0">
              <a:buNone/>
            </a:pPr>
            <a:endParaRPr lang="en-US" sz="1600" dirty="0">
              <a:latin typeface="Arial" panose="020B0604020202020204" pitchFamily="34" charset="0"/>
              <a:cs typeface="Arial" panose="020B0604020202020204" pitchFamily="34" charset="0"/>
            </a:endParaRP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4"/>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Icon, calendar&#10;&#10;Description automatically generated">
            <a:extLst>
              <a:ext uri="{FF2B5EF4-FFF2-40B4-BE49-F238E27FC236}">
                <a16:creationId xmlns:a16="http://schemas.microsoft.com/office/drawing/2014/main" id="{448CD775-F02E-044D-99D0-9F3F12432829}"/>
              </a:ext>
            </a:extLst>
          </p:cNvPr>
          <p:cNvPicPr>
            <a:picLocks noChangeAspect="1"/>
          </p:cNvPicPr>
          <p:nvPr/>
        </p:nvPicPr>
        <p:blipFill>
          <a:blip r:embed="rId5"/>
          <a:stretch>
            <a:fillRect/>
          </a:stretch>
        </p:blipFill>
        <p:spPr>
          <a:xfrm>
            <a:off x="123443" y="1109773"/>
            <a:ext cx="857250" cy="857250"/>
          </a:xfrm>
          <a:prstGeom prst="rect">
            <a:avLst/>
          </a:prstGeom>
        </p:spPr>
      </p:pic>
      <p:pic>
        <p:nvPicPr>
          <p:cNvPr id="10" name="Picture 9" descr="Icon, calendar&#10;&#10;Description automatically generated">
            <a:extLst>
              <a:ext uri="{FF2B5EF4-FFF2-40B4-BE49-F238E27FC236}">
                <a16:creationId xmlns:a16="http://schemas.microsoft.com/office/drawing/2014/main" id="{468A7C97-E1FB-1F48-B21B-516B6FD2E1D2}"/>
              </a:ext>
            </a:extLst>
          </p:cNvPr>
          <p:cNvPicPr>
            <a:picLocks noChangeAspect="1"/>
          </p:cNvPicPr>
          <p:nvPr/>
        </p:nvPicPr>
        <p:blipFill>
          <a:blip r:embed="rId5"/>
          <a:stretch>
            <a:fillRect/>
          </a:stretch>
        </p:blipFill>
        <p:spPr>
          <a:xfrm>
            <a:off x="143321" y="2747853"/>
            <a:ext cx="857250" cy="857250"/>
          </a:xfrm>
          <a:prstGeom prst="rect">
            <a:avLst/>
          </a:prstGeom>
        </p:spPr>
      </p:pic>
    </p:spTree>
    <p:extLst>
      <p:ext uri="{BB962C8B-B14F-4D97-AF65-F5344CB8AC3E}">
        <p14:creationId xmlns:p14="http://schemas.microsoft.com/office/powerpoint/2010/main" val="3903380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rot="16200000">
            <a:off x="-2152736" y="2451748"/>
            <a:ext cx="5143501" cy="240001"/>
          </a:xfrm>
        </p:spPr>
        <p:txBody>
          <a:bodyPr>
            <a:normAutofit fontScale="90000"/>
          </a:bodyPr>
          <a:lstStyle/>
          <a:p>
            <a:r>
              <a:rPr lang="en-US" b="1" dirty="0">
                <a:latin typeface="Arial" panose="020B0604020202020204" pitchFamily="34" charset="0"/>
                <a:cs typeface="Arial" panose="020B0604020202020204" pitchFamily="34" charset="0"/>
              </a:rPr>
              <a:t>Acknowledgements</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a:extLst>
              <a:ext uri="{FF2B5EF4-FFF2-40B4-BE49-F238E27FC236}">
                <a16:creationId xmlns:a16="http://schemas.microsoft.com/office/drawing/2014/main" id="{18AC55F4-9893-C94A-A158-ACFF0658E149}"/>
              </a:ext>
            </a:extLst>
          </p:cNvPr>
          <p:cNvPicPr>
            <a:picLocks noChangeAspect="1"/>
          </p:cNvPicPr>
          <p:nvPr/>
        </p:nvPicPr>
        <p:blipFill>
          <a:blip r:embed="rId4"/>
          <a:stretch>
            <a:fillRect/>
          </a:stretch>
        </p:blipFill>
        <p:spPr>
          <a:xfrm>
            <a:off x="1040652" y="375678"/>
            <a:ext cx="7062696" cy="4467111"/>
          </a:xfrm>
          <a:prstGeom prst="rect">
            <a:avLst/>
          </a:prstGeom>
        </p:spPr>
      </p:pic>
      <p:sp>
        <p:nvSpPr>
          <p:cNvPr id="4" name="TextBox 3">
            <a:extLst>
              <a:ext uri="{FF2B5EF4-FFF2-40B4-BE49-F238E27FC236}">
                <a16:creationId xmlns:a16="http://schemas.microsoft.com/office/drawing/2014/main" id="{58C79C86-9EC2-8947-9158-9ED5C04097A2}"/>
              </a:ext>
            </a:extLst>
          </p:cNvPr>
          <p:cNvSpPr txBox="1"/>
          <p:nvPr/>
        </p:nvSpPr>
        <p:spPr>
          <a:xfrm>
            <a:off x="6903786" y="1396876"/>
            <a:ext cx="1083950"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Department of</a:t>
            </a:r>
          </a:p>
          <a:p>
            <a:pPr algn="ctr"/>
            <a:r>
              <a:rPr lang="en-US" sz="1000" dirty="0">
                <a:latin typeface="Arial" panose="020B0604020202020204" pitchFamily="34" charset="0"/>
                <a:cs typeface="Arial" panose="020B0604020202020204" pitchFamily="34" charset="0"/>
              </a:rPr>
              <a:t>Learning Health</a:t>
            </a:r>
          </a:p>
          <a:p>
            <a:pPr algn="ctr"/>
            <a:r>
              <a:rPr lang="en-US" sz="1000" dirty="0">
                <a:latin typeface="Arial" panose="020B0604020202020204" pitchFamily="34" charset="0"/>
                <a:cs typeface="Arial" panose="020B0604020202020204" pitchFamily="34" charset="0"/>
              </a:rPr>
              <a:t>Sciences</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558364" y="1319932"/>
            <a:ext cx="1176924" cy="861774"/>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Institute</a:t>
            </a:r>
          </a:p>
          <a:p>
            <a:pPr algn="ctr"/>
            <a:r>
              <a:rPr lang="en-US" sz="1000" dirty="0">
                <a:latin typeface="Arial" panose="020B0604020202020204" pitchFamily="34" charset="0"/>
                <a:cs typeface="Arial" panose="020B0604020202020204" pitchFamily="34" charset="0"/>
              </a:rPr>
              <a:t>for Clinical and</a:t>
            </a:r>
          </a:p>
          <a:p>
            <a:pPr algn="ctr"/>
            <a:r>
              <a:rPr lang="en-US" sz="1000" dirty="0">
                <a:latin typeface="Arial" panose="020B0604020202020204" pitchFamily="34" charset="0"/>
                <a:cs typeface="Arial" panose="020B0604020202020204" pitchFamily="34" charset="0"/>
              </a:rPr>
              <a:t>Health Research</a:t>
            </a:r>
          </a:p>
          <a:p>
            <a:pPr algn="ctr"/>
            <a:r>
              <a:rPr lang="en-US" sz="10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3949066" y="1387307"/>
            <a:ext cx="122661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Health Information</a:t>
            </a:r>
          </a:p>
          <a:p>
            <a:pPr algn="ctr"/>
            <a:r>
              <a:rPr lang="en-US" sz="1000" dirty="0">
                <a:latin typeface="Arial" panose="020B0604020202020204" pitchFamily="34" charset="0"/>
                <a:cs typeface="Arial" panose="020B0604020202020204" pitchFamily="34" charset="0"/>
              </a:rPr>
              <a:t>and Technology</a:t>
            </a:r>
          </a:p>
          <a:p>
            <a:pPr algn="ctr"/>
            <a:r>
              <a:rPr lang="en-US" sz="10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5437587" y="1425751"/>
            <a:ext cx="117852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NCI Informatics</a:t>
            </a:r>
          </a:p>
          <a:p>
            <a:pPr algn="ctr"/>
            <a:r>
              <a:rPr lang="en-US" sz="1000" dirty="0">
                <a:latin typeface="Arial" panose="020B0604020202020204" pitchFamily="34" charset="0"/>
                <a:cs typeface="Arial" panose="020B0604020202020204" pitchFamily="34" charset="0"/>
              </a:rPr>
              <a:t>Technology for</a:t>
            </a:r>
          </a:p>
          <a:p>
            <a:pPr algn="ctr"/>
            <a:r>
              <a:rPr lang="en-US" sz="1000" dirty="0">
                <a:latin typeface="Arial" panose="020B0604020202020204" pitchFamily="34" charset="0"/>
                <a:cs typeface="Arial" panose="020B0604020202020204" pitchFamily="34" charset="0"/>
              </a:rPr>
              <a:t>Cancer Research</a:t>
            </a:r>
          </a:p>
          <a:p>
            <a:pPr algn="ctr"/>
            <a:r>
              <a:rPr lang="en-US" sz="1000" dirty="0">
                <a:latin typeface="Arial" panose="020B0604020202020204" pitchFamily="34" charset="0"/>
                <a:cs typeface="Arial" panose="020B0604020202020204" pitchFamily="34" charset="0"/>
              </a:rPr>
              <a:t>(ITCR)</a:t>
            </a:r>
          </a:p>
        </p:txBody>
      </p:sp>
      <p:sp>
        <p:nvSpPr>
          <p:cNvPr id="18" name="TextBox 17">
            <a:extLst>
              <a:ext uri="{FF2B5EF4-FFF2-40B4-BE49-F238E27FC236}">
                <a16:creationId xmlns:a16="http://schemas.microsoft.com/office/drawing/2014/main" id="{E8ADD23B-5897-C24A-8897-CD229AB17D7C}"/>
              </a:ext>
            </a:extLst>
          </p:cNvPr>
          <p:cNvSpPr txBox="1"/>
          <p:nvPr/>
        </p:nvSpPr>
        <p:spPr>
          <a:xfrm>
            <a:off x="1218052" y="1454570"/>
            <a:ext cx="965329"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err="1">
                <a:latin typeface="Arial" panose="020B0604020202020204" pitchFamily="34" charset="0"/>
                <a:cs typeface="Arial" panose="020B0604020202020204" pitchFamily="34" charset="0"/>
              </a:rPr>
              <a:t>Rogel</a:t>
            </a:r>
            <a:r>
              <a:rPr lang="en-US" sz="1000" dirty="0">
                <a:latin typeface="Arial" panose="020B0604020202020204" pitchFamily="34" charset="0"/>
                <a:cs typeface="Arial" panose="020B0604020202020204" pitchFamily="34" charset="0"/>
              </a:rPr>
              <a:t> Cancer</a:t>
            </a:r>
          </a:p>
          <a:p>
            <a:pPr algn="ctr"/>
            <a:r>
              <a:rPr lang="en-US" sz="1000" dirty="0">
                <a:latin typeface="Arial" panose="020B0604020202020204" pitchFamily="34" charset="0"/>
                <a:cs typeface="Arial" panose="020B0604020202020204" pitchFamily="34" charset="0"/>
              </a:rPr>
              <a:t>Center</a:t>
            </a:r>
          </a:p>
        </p:txBody>
      </p:sp>
      <p:sp>
        <p:nvSpPr>
          <p:cNvPr id="19" name="TextBox 18">
            <a:extLst>
              <a:ext uri="{FF2B5EF4-FFF2-40B4-BE49-F238E27FC236}">
                <a16:creationId xmlns:a16="http://schemas.microsoft.com/office/drawing/2014/main" id="{547880EB-4BDC-C047-96BA-D6BB3F2D6B2D}"/>
              </a:ext>
            </a:extLst>
          </p:cNvPr>
          <p:cNvSpPr txBox="1"/>
          <p:nvPr/>
        </p:nvSpPr>
        <p:spPr>
          <a:xfrm>
            <a:off x="1218052" y="3609025"/>
            <a:ext cx="965328"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Office of</a:t>
            </a:r>
          </a:p>
          <a:p>
            <a:pPr algn="ctr"/>
            <a:r>
              <a:rPr lang="en-US" sz="1000" dirty="0">
                <a:latin typeface="Arial" panose="020B0604020202020204" pitchFamily="34" charset="0"/>
                <a:cs typeface="Arial" panose="020B0604020202020204" pitchFamily="34" charset="0"/>
              </a:rPr>
              <a:t>Research</a:t>
            </a:r>
          </a:p>
        </p:txBody>
      </p:sp>
      <p:sp>
        <p:nvSpPr>
          <p:cNvPr id="20" name="TextBox 19">
            <a:extLst>
              <a:ext uri="{FF2B5EF4-FFF2-40B4-BE49-F238E27FC236}">
                <a16:creationId xmlns:a16="http://schemas.microsoft.com/office/drawing/2014/main" id="{2BECA96E-EC8C-5E48-B1A7-25793BD8CD8B}"/>
              </a:ext>
            </a:extLst>
          </p:cNvPr>
          <p:cNvSpPr txBox="1"/>
          <p:nvPr/>
        </p:nvSpPr>
        <p:spPr>
          <a:xfrm>
            <a:off x="2770777" y="3609025"/>
            <a:ext cx="793807"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Partner</a:t>
            </a:r>
          </a:p>
          <a:p>
            <a:pPr algn="ctr"/>
            <a:r>
              <a:rPr lang="en-US" sz="1000" dirty="0">
                <a:latin typeface="Arial" panose="020B0604020202020204" pitchFamily="34" charset="0"/>
                <a:cs typeface="Arial" panose="020B0604020202020204" pitchFamily="34" charset="0"/>
              </a:rPr>
              <a:t>Institutions</a:t>
            </a:r>
          </a:p>
        </p:txBody>
      </p:sp>
      <p:sp>
        <p:nvSpPr>
          <p:cNvPr id="21" name="TextBox 20">
            <a:extLst>
              <a:ext uri="{FF2B5EF4-FFF2-40B4-BE49-F238E27FC236}">
                <a16:creationId xmlns:a16="http://schemas.microsoft.com/office/drawing/2014/main" id="{9243B38A-525F-5C4F-B5AB-EFA9260A708F}"/>
              </a:ext>
            </a:extLst>
          </p:cNvPr>
          <p:cNvSpPr txBox="1"/>
          <p:nvPr/>
        </p:nvSpPr>
        <p:spPr>
          <a:xfrm>
            <a:off x="4312153" y="3685969"/>
            <a:ext cx="519694"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Users</a:t>
            </a:r>
          </a:p>
        </p:txBody>
      </p:sp>
    </p:spTree>
    <p:extLst>
      <p:ext uri="{BB962C8B-B14F-4D97-AF65-F5344CB8AC3E}">
        <p14:creationId xmlns:p14="http://schemas.microsoft.com/office/powerpoint/2010/main" val="376238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457200" y="1247755"/>
            <a:ext cx="8229600" cy="680436"/>
          </a:xfrm>
        </p:spPr>
        <p:txBody>
          <a:bodyPr>
            <a:normAutofit/>
          </a:bodyPr>
          <a:lstStyle/>
          <a:p>
            <a:pPr marL="0" indent="0" algn="ctr">
              <a:buNone/>
            </a:pPr>
            <a:r>
              <a:rPr lang="en-US" dirty="0">
                <a:latin typeface="Arial" panose="020B0604020202020204" pitchFamily="34" charset="0"/>
                <a:cs typeface="Arial" panose="020B0604020202020204" pitchFamily="34" charset="0"/>
              </a:rPr>
              <a:t>Free text is: complex</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A picture containing diagram&#10;&#10;Description automatically generated">
            <a:extLst>
              <a:ext uri="{FF2B5EF4-FFF2-40B4-BE49-F238E27FC236}">
                <a16:creationId xmlns:a16="http://schemas.microsoft.com/office/drawing/2014/main" id="{B4F9D670-136E-E244-8B72-A7675733D2A8}"/>
              </a:ext>
            </a:extLst>
          </p:cNvPr>
          <p:cNvPicPr>
            <a:picLocks noChangeAspect="1"/>
          </p:cNvPicPr>
          <p:nvPr/>
        </p:nvPicPr>
        <p:blipFill>
          <a:blip r:embed="rId3"/>
          <a:stretch>
            <a:fillRect/>
          </a:stretch>
        </p:blipFill>
        <p:spPr>
          <a:xfrm>
            <a:off x="2369814" y="1767643"/>
            <a:ext cx="4404372" cy="3570322"/>
          </a:xfrm>
          <a:prstGeom prst="rect">
            <a:avLst/>
          </a:prstGeom>
        </p:spPr>
      </p:pic>
      <p:sp useBgFill="1">
        <p:nvSpPr>
          <p:cNvPr id="7" name="Content Placeholder 2">
            <a:extLst>
              <a:ext uri="{FF2B5EF4-FFF2-40B4-BE49-F238E27FC236}">
                <a16:creationId xmlns:a16="http://schemas.microsoft.com/office/drawing/2014/main" id="{D4B18050-6619-624E-8B3E-DC47093D7D4A}"/>
              </a:ext>
            </a:extLst>
          </p:cNvPr>
          <p:cNvSpPr txBox="1">
            <a:spLocks/>
          </p:cNvSpPr>
          <p:nvPr/>
        </p:nvSpPr>
        <p:spPr>
          <a:xfrm>
            <a:off x="6314593" y="2448079"/>
            <a:ext cx="2658386" cy="124416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it’s a representation of the mind</a:t>
            </a:r>
          </a:p>
        </p:txBody>
      </p:sp>
    </p:spTree>
    <p:extLst>
      <p:ext uri="{BB962C8B-B14F-4D97-AF65-F5344CB8AC3E}">
        <p14:creationId xmlns:p14="http://schemas.microsoft.com/office/powerpoint/2010/main" val="4154779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TextBox 19">
            <a:extLst>
              <a:ext uri="{FF2B5EF4-FFF2-40B4-BE49-F238E27FC236}">
                <a16:creationId xmlns:a16="http://schemas.microsoft.com/office/drawing/2014/main" id="{E3813AF7-AD51-9E4E-9E09-473915E67A72}"/>
              </a:ext>
            </a:extLst>
          </p:cNvPr>
          <p:cNvSpPr txBox="1"/>
          <p:nvPr/>
        </p:nvSpPr>
        <p:spPr>
          <a:xfrm>
            <a:off x="5928656" y="3383565"/>
            <a:ext cx="2584177"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“domino pain”</a:t>
            </a:r>
            <a:endParaRPr lang="en-US" sz="2800" dirty="0"/>
          </a:p>
        </p:txBody>
      </p:sp>
      <p:sp useBgFill="1">
        <p:nvSpPr>
          <p:cNvPr id="21" name="Content Placeholder 2">
            <a:extLst>
              <a:ext uri="{FF2B5EF4-FFF2-40B4-BE49-F238E27FC236}">
                <a16:creationId xmlns:a16="http://schemas.microsoft.com/office/drawing/2014/main" id="{46688004-E47C-C84E-802D-8F90FA52BF53}"/>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Free text is: a mess</a:t>
            </a:r>
          </a:p>
        </p:txBody>
      </p:sp>
      <p:pic>
        <p:nvPicPr>
          <p:cNvPr id="19" name="Picture 18" descr="Icon&#10;&#10;Description automatically generated">
            <a:extLst>
              <a:ext uri="{FF2B5EF4-FFF2-40B4-BE49-F238E27FC236}">
                <a16:creationId xmlns:a16="http://schemas.microsoft.com/office/drawing/2014/main" id="{4835CA15-EEA3-4848-A64E-B10D9161C7B3}"/>
              </a:ext>
            </a:extLst>
          </p:cNvPr>
          <p:cNvPicPr>
            <a:picLocks noChangeAspect="1"/>
          </p:cNvPicPr>
          <p:nvPr/>
        </p:nvPicPr>
        <p:blipFill>
          <a:blip r:embed="rId3"/>
          <a:stretch>
            <a:fillRect/>
          </a:stretch>
        </p:blipFill>
        <p:spPr>
          <a:xfrm>
            <a:off x="6812683" y="1659170"/>
            <a:ext cx="816124" cy="16041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B7AD4B6-47A9-DB44-A659-3D1072082403}"/>
              </a:ext>
            </a:extLst>
          </p:cNvPr>
          <p:cNvPicPr>
            <a:picLocks noChangeAspect="1"/>
          </p:cNvPicPr>
          <p:nvPr/>
        </p:nvPicPr>
        <p:blipFill>
          <a:blip r:embed="rId4"/>
          <a:stretch>
            <a:fillRect/>
          </a:stretch>
        </p:blipFill>
        <p:spPr>
          <a:xfrm flipH="1">
            <a:off x="0" y="2037521"/>
            <a:ext cx="5450361" cy="3215309"/>
          </a:xfrm>
          <a:prstGeom prst="rect">
            <a:avLst/>
          </a:prstGeom>
        </p:spPr>
      </p:pic>
    </p:spTree>
    <p:extLst>
      <p:ext uri="{BB962C8B-B14F-4D97-AF65-F5344CB8AC3E}">
        <p14:creationId xmlns:p14="http://schemas.microsoft.com/office/powerpoint/2010/main" val="265613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1" name="Content Placeholder 2">
            <a:extLst>
              <a:ext uri="{FF2B5EF4-FFF2-40B4-BE49-F238E27FC236}">
                <a16:creationId xmlns:a16="http://schemas.microsoft.com/office/drawing/2014/main" id="{8DC1C828-87B9-3A4B-9075-4B5D4C4D2414}"/>
              </a:ext>
            </a:extLst>
          </p:cNvPr>
          <p:cNvSpPr>
            <a:spLocks noGrp="1"/>
          </p:cNvSpPr>
          <p:nvPr>
            <p:ph idx="1"/>
          </p:nvPr>
        </p:nvSpPr>
        <p:spPr>
          <a:xfrm>
            <a:off x="457200" y="1247755"/>
            <a:ext cx="8229600" cy="680436"/>
          </a:xfrm>
        </p:spPr>
        <p:txBody>
          <a:bodyPr>
            <a:normAutofit/>
          </a:bodyPr>
          <a:lstStyle/>
          <a:p>
            <a:pPr marL="0" indent="0" algn="ctr">
              <a:buNone/>
            </a:pPr>
            <a:r>
              <a:rPr lang="en-US" dirty="0">
                <a:latin typeface="Arial" panose="020B0604020202020204" pitchFamily="34" charset="0"/>
                <a:cs typeface="Arial" panose="020B0604020202020204" pitchFamily="34" charset="0"/>
              </a:rPr>
              <a:t>Free text is: difficult to access</a:t>
            </a:r>
          </a:p>
        </p:txBody>
      </p:sp>
      <p:pic>
        <p:nvPicPr>
          <p:cNvPr id="8" name="Picture 7" descr="A picture containing text, vector graphics&#10;&#10;Description automatically generated">
            <a:extLst>
              <a:ext uri="{FF2B5EF4-FFF2-40B4-BE49-F238E27FC236}">
                <a16:creationId xmlns:a16="http://schemas.microsoft.com/office/drawing/2014/main" id="{25C1AD1A-51BC-7D40-A906-CEDD4BA08224}"/>
              </a:ext>
            </a:extLst>
          </p:cNvPr>
          <p:cNvPicPr>
            <a:picLocks noChangeAspect="1"/>
          </p:cNvPicPr>
          <p:nvPr/>
        </p:nvPicPr>
        <p:blipFill>
          <a:blip r:embed="rId3"/>
          <a:stretch>
            <a:fillRect/>
          </a:stretch>
        </p:blipFill>
        <p:spPr>
          <a:xfrm>
            <a:off x="-327992" y="1777862"/>
            <a:ext cx="5128591" cy="3365638"/>
          </a:xfrm>
          <a:prstGeom prst="rect">
            <a:avLst/>
          </a:prstGeom>
        </p:spPr>
      </p:pic>
    </p:spTree>
    <p:extLst>
      <p:ext uri="{BB962C8B-B14F-4D97-AF65-F5344CB8AC3E}">
        <p14:creationId xmlns:p14="http://schemas.microsoft.com/office/powerpoint/2010/main" val="82660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457200" y="1084013"/>
            <a:ext cx="8229600" cy="3394472"/>
          </a:xfrm>
        </p:spPr>
        <p:txBody>
          <a:bodyPr>
            <a:normAutofit/>
          </a:bodyPr>
          <a:lstStyle/>
          <a:p>
            <a:pPr marL="0" indent="0" algn="ctr">
              <a:buNone/>
            </a:pPr>
            <a:r>
              <a:rPr lang="en-US" dirty="0">
                <a:latin typeface="Arial" panose="020B0604020202020204" pitchFamily="34" charset="0"/>
                <a:cs typeface="Arial" panose="020B0604020202020204" pitchFamily="34" charset="0"/>
              </a:rPr>
              <a:t>Many free text tools are hard to use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0" name="Picture 9" descr="Text&#10;&#10;Description automatically generated">
            <a:extLst>
              <a:ext uri="{FF2B5EF4-FFF2-40B4-BE49-F238E27FC236}">
                <a16:creationId xmlns:a16="http://schemas.microsoft.com/office/drawing/2014/main" id="{9F2AE82A-6593-9F46-9637-D6988D670D9F}"/>
              </a:ext>
            </a:extLst>
          </p:cNvPr>
          <p:cNvPicPr>
            <a:picLocks noChangeAspect="1"/>
          </p:cNvPicPr>
          <p:nvPr/>
        </p:nvPicPr>
        <p:blipFill>
          <a:blip r:embed="rId3"/>
          <a:stretch>
            <a:fillRect/>
          </a:stretch>
        </p:blipFill>
        <p:spPr>
          <a:xfrm>
            <a:off x="558582" y="1763634"/>
            <a:ext cx="8414397" cy="1470040"/>
          </a:xfrm>
          <a:prstGeom prst="rect">
            <a:avLst/>
          </a:prstGeom>
        </p:spPr>
      </p:pic>
      <p:sp>
        <p:nvSpPr>
          <p:cNvPr id="12" name="TextBox 11">
            <a:extLst>
              <a:ext uri="{FF2B5EF4-FFF2-40B4-BE49-F238E27FC236}">
                <a16:creationId xmlns:a16="http://schemas.microsoft.com/office/drawing/2014/main" id="{5B2237A4-CDA9-C248-AAAC-0AC20BC1E616}"/>
              </a:ext>
            </a:extLst>
          </p:cNvPr>
          <p:cNvSpPr txBox="1"/>
          <p:nvPr/>
        </p:nvSpPr>
        <p:spPr>
          <a:xfrm>
            <a:off x="558581" y="3377338"/>
            <a:ext cx="8414397"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average ratings provided by the end user evaluators on ease of use and ease of interpreting output... </a:t>
            </a:r>
            <a:r>
              <a:rPr lang="en-US" sz="2000" dirty="0" err="1">
                <a:latin typeface="Arial" panose="020B0604020202020204" pitchFamily="34" charset="0"/>
                <a:cs typeface="Arial" panose="020B0604020202020204" pitchFamily="34" charset="0"/>
              </a:rPr>
              <a:t>indicat</a:t>
            </a:r>
            <a:r>
              <a:rPr lang="en-US" sz="2000" dirty="0">
                <a:latin typeface="Arial" panose="020B0604020202020204" pitchFamily="34" charset="0"/>
                <a:cs typeface="Arial" panose="020B0604020202020204" pitchFamily="34" charset="0"/>
              </a:rPr>
              <a:t>[e] that this group of users generally deemed the systems extremely difficult to work with"</a:t>
            </a:r>
          </a:p>
        </p:txBody>
      </p:sp>
      <p:sp>
        <p:nvSpPr>
          <p:cNvPr id="16" name="TextBox 15">
            <a:extLst>
              <a:ext uri="{FF2B5EF4-FFF2-40B4-BE49-F238E27FC236}">
                <a16:creationId xmlns:a16="http://schemas.microsoft.com/office/drawing/2014/main" id="{D7559675-810A-E04B-9D20-EDEC938AE09F}"/>
              </a:ext>
            </a:extLst>
          </p:cNvPr>
          <p:cNvSpPr txBox="1"/>
          <p:nvPr/>
        </p:nvSpPr>
        <p:spPr>
          <a:xfrm>
            <a:off x="558581" y="4622149"/>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pubmed.ncbi.nlm.nih.gov</a:t>
            </a:r>
            <a:r>
              <a:rPr lang="en-US" dirty="0">
                <a:latin typeface="Arial" panose="020B0604020202020204" pitchFamily="34" charset="0"/>
                <a:cs typeface="Arial" panose="020B0604020202020204" pitchFamily="34" charset="0"/>
              </a:rPr>
              <a:t>/26210361/</a:t>
            </a:r>
          </a:p>
        </p:txBody>
      </p:sp>
    </p:spTree>
    <p:extLst>
      <p:ext uri="{BB962C8B-B14F-4D97-AF65-F5344CB8AC3E}">
        <p14:creationId xmlns:p14="http://schemas.microsoft.com/office/powerpoint/2010/main" val="146226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 solution</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32783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2465</TotalTime>
  <Words>1325</Words>
  <Application>Microsoft Macintosh PowerPoint</Application>
  <PresentationFormat>On-screen Show (16:9)</PresentationFormat>
  <Paragraphs>224</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The Problem(s)</vt:lpstr>
      <vt:lpstr>The Problem(s)</vt:lpstr>
      <vt:lpstr>The Problem(s)</vt:lpstr>
      <vt:lpstr>The Problem(s)</vt:lpstr>
      <vt:lpstr>A solution</vt:lpstr>
      <vt:lpstr>What is EMERSE?</vt:lpstr>
      <vt:lpstr>What is EMERSE?</vt:lpstr>
      <vt:lpstr>What is EMERSE?</vt:lpstr>
      <vt:lpstr>What isn’t EMERSE?</vt:lpstr>
      <vt:lpstr>EMERSE vs NLP</vt:lpstr>
      <vt:lpstr>EMERSE vs NLP</vt:lpstr>
      <vt:lpstr>Find cohorts</vt:lpstr>
      <vt:lpstr>Find cohorts</vt:lpstr>
      <vt:lpstr>Highlight documents for chart review</vt:lpstr>
      <vt:lpstr>EMERSE Bundles</vt:lpstr>
      <vt:lpstr>PowerPoint Presentation</vt:lpstr>
      <vt:lpstr>Typical workflow</vt:lpstr>
      <vt:lpstr>Typical workflow</vt:lpstr>
      <vt:lpstr>Typical workflow</vt:lpstr>
      <vt:lpstr>Publications using EMERSE</vt:lpstr>
      <vt:lpstr>Where is EMERSE?</vt:lpstr>
      <vt:lpstr>                            The future…</vt:lpstr>
      <vt:lpstr>                            The future…</vt:lpstr>
      <vt:lpstr>Upcoming presentations about EMERSE</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394</cp:revision>
  <dcterms:created xsi:type="dcterms:W3CDTF">2019-11-14T17:52:15Z</dcterms:created>
  <dcterms:modified xsi:type="dcterms:W3CDTF">2022-02-16T00:19:37Z</dcterms:modified>
</cp:coreProperties>
</file>