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320" r:id="rId2"/>
    <p:sldId id="256" r:id="rId3"/>
    <p:sldId id="347" r:id="rId4"/>
    <p:sldId id="366" r:id="rId5"/>
    <p:sldId id="367" r:id="rId6"/>
    <p:sldId id="365" r:id="rId7"/>
    <p:sldId id="295" r:id="rId8"/>
    <p:sldId id="360" r:id="rId9"/>
    <p:sldId id="289" r:id="rId10"/>
    <p:sldId id="290" r:id="rId11"/>
    <p:sldId id="293" r:id="rId12"/>
    <p:sldId id="362" r:id="rId13"/>
    <p:sldId id="369" r:id="rId14"/>
    <p:sldId id="311" r:id="rId15"/>
    <p:sldId id="309" r:id="rId16"/>
    <p:sldId id="310" r:id="rId17"/>
    <p:sldId id="302" r:id="rId18"/>
    <p:sldId id="371" r:id="rId19"/>
    <p:sldId id="303" r:id="rId20"/>
    <p:sldId id="304" r:id="rId21"/>
    <p:sldId id="372" r:id="rId22"/>
    <p:sldId id="363" r:id="rId23"/>
    <p:sldId id="306" r:id="rId24"/>
    <p:sldId id="350" r:id="rId25"/>
    <p:sldId id="368" r:id="rId26"/>
    <p:sldId id="305" r:id="rId27"/>
    <p:sldId id="370" r:id="rId2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5B9"/>
    <a:srgbClr val="CBBBA0"/>
    <a:srgbClr val="333333"/>
    <a:srgbClr val="B6DEE9"/>
    <a:srgbClr val="009DDD"/>
    <a:srgbClr val="FF2BF0"/>
    <a:srgbClr val="D3002A"/>
    <a:srgbClr val="C70E1E"/>
    <a:srgbClr val="FF002A"/>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39"/>
    <p:restoredTop sz="94694"/>
  </p:normalViewPr>
  <p:slideViewPr>
    <p:cSldViewPr snapToGrid="0" snapToObjects="1" showGuides="1">
      <p:cViewPr varScale="1">
        <p:scale>
          <a:sx n="161" d="100"/>
          <a:sy n="161" d="100"/>
        </p:scale>
        <p:origin x="472" y="200"/>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4/5/22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4/5/22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4/5/22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4/5/22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4/5/22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4/5/22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4/5/22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4/5/22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4/5/22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4/5/22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4/5/22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4/5/22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4/5/22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hanauer@umich.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256486" y="3410411"/>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dirty="0">
                <a:solidFill>
                  <a:schemeClr val="tx1"/>
                </a:solidFill>
                <a:latin typeface="Arial"/>
                <a:cs typeface="Arial"/>
              </a:rPr>
              <a:t>David Hanauer, MD, MS</a:t>
            </a:r>
          </a:p>
          <a:p>
            <a:pPr algn="l"/>
            <a:r>
              <a:rPr lang="en-US" sz="2200" dirty="0">
                <a:solidFill>
                  <a:schemeClr val="tx1"/>
                </a:solidFill>
                <a:latin typeface="Arial"/>
                <a:cs typeface="Arial"/>
              </a:rPr>
              <a:t>Dept of Learning Health Sciences</a:t>
            </a:r>
          </a:p>
          <a:p>
            <a:pPr algn="l"/>
            <a:r>
              <a:rPr lang="en-US" sz="2200" dirty="0">
                <a:solidFill>
                  <a:schemeClr val="tx1"/>
                </a:solidFill>
                <a:latin typeface="Arial"/>
                <a:cs typeface="Arial"/>
              </a:rPr>
              <a:t>University of Michigan</a:t>
            </a:r>
          </a:p>
          <a:p>
            <a:pPr algn="l"/>
            <a:r>
              <a:rPr lang="en-US" sz="2200" dirty="0">
                <a:solidFill>
                  <a:schemeClr val="tx1"/>
                </a:solidFill>
                <a:latin typeface="Arial"/>
                <a:cs typeface="Arial"/>
                <a:hlinkClick r:id="rId2"/>
              </a:rPr>
              <a:t>hanauer@umich.edu</a:t>
            </a:r>
            <a:endParaRPr lang="en-US" sz="2200" dirty="0">
              <a:solidFill>
                <a:schemeClr val="tx1"/>
              </a:solidFill>
              <a:latin typeface="Arial"/>
              <a:cs typeface="Arial"/>
            </a:endParaRP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3"/>
          <a:stretch>
            <a:fillRect/>
          </a:stretch>
        </p:blipFill>
        <p:spPr>
          <a:xfrm>
            <a:off x="2443225" y="1891068"/>
            <a:ext cx="4095152" cy="1124745"/>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5053612" y="3528721"/>
            <a:ext cx="4067139" cy="1446550"/>
          </a:xfrm>
          <a:prstGeom prst="rect">
            <a:avLst/>
          </a:prstGeom>
        </p:spPr>
        <p:txBody>
          <a:bodyPr wrap="none">
            <a:spAutoFit/>
          </a:bodyPr>
          <a:lstStyle/>
          <a:p>
            <a:r>
              <a:rPr lang="en-US" sz="2200" dirty="0">
                <a:latin typeface="Arial"/>
                <a:cs typeface="Arial"/>
              </a:rPr>
              <a:t>Twitter:		@</a:t>
            </a:r>
            <a:r>
              <a:rPr lang="en-US" sz="2200" dirty="0" err="1">
                <a:latin typeface="Arial"/>
                <a:cs typeface="Arial"/>
              </a:rPr>
              <a:t>informaticsGeek</a:t>
            </a:r>
            <a:endParaRPr lang="en-US" sz="2200" dirty="0">
              <a:latin typeface="Arial"/>
              <a:cs typeface="Arial"/>
            </a:endParaRPr>
          </a:p>
          <a:p>
            <a:r>
              <a:rPr lang="en-US" sz="2200" dirty="0">
                <a:latin typeface="Arial"/>
                <a:cs typeface="Arial"/>
              </a:rPr>
              <a:t>			@</a:t>
            </a:r>
            <a:r>
              <a:rPr lang="en-US" sz="2200" dirty="0" err="1">
                <a:latin typeface="Arial"/>
                <a:cs typeface="Arial"/>
              </a:rPr>
              <a:t>projectEMERSE</a:t>
            </a:r>
            <a:endParaRPr lang="en-US" sz="2200" dirty="0">
              <a:latin typeface="Arial"/>
              <a:cs typeface="Arial"/>
            </a:endParaRPr>
          </a:p>
          <a:p>
            <a:r>
              <a:rPr lang="en-US" sz="2200" dirty="0">
                <a:latin typeface="Arial"/>
                <a:cs typeface="Arial"/>
              </a:rPr>
              <a:t>Web:		project-</a:t>
            </a:r>
            <a:r>
              <a:rPr lang="en-US" sz="2200" dirty="0" err="1">
                <a:latin typeface="Arial"/>
                <a:cs typeface="Arial"/>
              </a:rPr>
              <a:t>emerse.org</a:t>
            </a:r>
            <a:endParaRPr lang="en-US" sz="2200" dirty="0">
              <a:latin typeface="Arial"/>
              <a:cs typeface="Arial"/>
            </a:endParaRPr>
          </a:p>
          <a:p>
            <a:r>
              <a:rPr lang="en-US" sz="22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229785"/>
            <a:ext cx="8981603"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EMERSE: an easy-to-use, self-service search engine and chart review tool for EHR notes</a:t>
            </a:r>
          </a:p>
        </p:txBody>
      </p:sp>
      <p:sp>
        <p:nvSpPr>
          <p:cNvPr id="2" name="TextBox 1">
            <a:extLst>
              <a:ext uri="{FF2B5EF4-FFF2-40B4-BE49-F238E27FC236}">
                <a16:creationId xmlns:a16="http://schemas.microsoft.com/office/drawing/2014/main" id="{E80C775F-8E8B-6945-BD72-B494402A7F98}"/>
              </a:ext>
            </a:extLst>
          </p:cNvPr>
          <p:cNvSpPr txBox="1"/>
          <p:nvPr/>
        </p:nvSpPr>
        <p:spPr>
          <a:xfrm>
            <a:off x="3486404" y="1253305"/>
            <a:ext cx="1770036"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April 6, 2022</a:t>
            </a: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457200" y="2170421"/>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522773" y="1827390"/>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124211"/>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EMERSE is     </a:t>
            </a:r>
            <a:r>
              <a:rPr lang="en-US" b="1" i="1">
                <a:latin typeface="Arial" panose="020B0604020202020204" pitchFamily="34" charset="0"/>
                <a:cs typeface="Arial" panose="020B0604020202020204" pitchFamily="34" charset="0"/>
              </a:rPr>
              <a:t>fast</a:t>
            </a:r>
            <a:endParaRPr lang="en-US" b="1" i="1" dirty="0">
              <a:latin typeface="Arial" panose="020B0604020202020204" pitchFamily="34" charset="0"/>
              <a:cs typeface="Arial" panose="020B0604020202020204" pitchFamily="34" charset="0"/>
            </a:endParaRP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235380142"/>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470983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88AA88EB-3A06-634C-9D02-F88D4D4EBB8E}"/>
              </a:ext>
            </a:extLst>
          </p:cNvPr>
          <p:cNvPicPr>
            <a:picLocks noChangeAspect="1"/>
          </p:cNvPicPr>
          <p:nvPr/>
        </p:nvPicPr>
        <p:blipFill>
          <a:blip r:embed="rId2"/>
          <a:stretch>
            <a:fillRect/>
          </a:stretch>
        </p:blipFill>
        <p:spPr>
          <a:xfrm>
            <a:off x="132080" y="-144357"/>
            <a:ext cx="8629015" cy="5752677"/>
          </a:xfrm>
          <a:prstGeom prst="rect">
            <a:avLst/>
          </a:prstGeom>
        </p:spPr>
      </p:pic>
      <p:pic>
        <p:nvPicPr>
          <p:cNvPr id="17" name="Picture 16">
            <a:extLst>
              <a:ext uri="{FF2B5EF4-FFF2-40B4-BE49-F238E27FC236}">
                <a16:creationId xmlns:a16="http://schemas.microsoft.com/office/drawing/2014/main" id="{18EE43A3-DAD6-9642-8BEA-525266203D49}"/>
              </a:ext>
            </a:extLst>
          </p:cNvPr>
          <p:cNvPicPr>
            <a:picLocks noChangeAspect="1"/>
          </p:cNvPicPr>
          <p:nvPr/>
        </p:nvPicPr>
        <p:blipFill>
          <a:blip r:embed="rId3"/>
          <a:stretch>
            <a:fillRect/>
          </a:stretch>
        </p:blipFill>
        <p:spPr>
          <a:xfrm>
            <a:off x="7446296" y="4303288"/>
            <a:ext cx="1581912" cy="551667"/>
          </a:xfrm>
          <a:prstGeom prst="rect">
            <a:avLst/>
          </a:prstGeom>
        </p:spPr>
      </p:pic>
      <p:sp>
        <p:nvSpPr>
          <p:cNvPr id="27" name="Rectangle 26">
            <a:extLst>
              <a:ext uri="{FF2B5EF4-FFF2-40B4-BE49-F238E27FC236}">
                <a16:creationId xmlns:a16="http://schemas.microsoft.com/office/drawing/2014/main" id="{53AE6EC5-9EAB-834F-877B-9FFE319E0619}"/>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863193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5" name="Rounded Rectangle 4">
            <a:extLst>
              <a:ext uri="{FF2B5EF4-FFF2-40B4-BE49-F238E27FC236}">
                <a16:creationId xmlns:a16="http://schemas.microsoft.com/office/drawing/2014/main" id="{81776623-460B-B84F-99E0-5598F0AEFD9A}"/>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0" name="Straight Connector 9">
            <a:extLst>
              <a:ext uri="{FF2B5EF4-FFF2-40B4-BE49-F238E27FC236}">
                <a16:creationId xmlns:a16="http://schemas.microsoft.com/office/drawing/2014/main" id="{D3B87665-52FF-9E4E-ADA3-DD25742028E7}"/>
              </a:ext>
            </a:extLst>
          </p:cNvPr>
          <p:cNvCxnSpPr>
            <a:cxnSpLocks/>
            <a:stCxn id="5"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1BB3F38-24AD-8049-A58F-1BD56AB14E78}"/>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3" name="TextBox 2">
            <a:extLst>
              <a:ext uri="{FF2B5EF4-FFF2-40B4-BE49-F238E27FC236}">
                <a16:creationId xmlns:a16="http://schemas.microsoft.com/office/drawing/2014/main" id="{006344B0-0DB1-714E-8F79-A05BD6F2FD91}"/>
              </a:ext>
            </a:extLst>
          </p:cNvPr>
          <p:cNvSpPr txBox="1"/>
          <p:nvPr/>
        </p:nvSpPr>
        <p:spPr>
          <a:xfrm>
            <a:off x="690918" y="4168589"/>
            <a:ext cx="2055370"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err="1">
                <a:latin typeface="Arial" panose="020B0604020202020204" pitchFamily="34" charset="0"/>
                <a:cs typeface="Arial" panose="020B0604020202020204" pitchFamily="34" charset="0"/>
              </a:rPr>
              <a:t>DataDirect</a:t>
            </a:r>
            <a:r>
              <a:rPr lang="en-US" sz="1400" dirty="0">
                <a:latin typeface="Arial" panose="020B0604020202020204" pitchFamily="34" charset="0"/>
                <a:cs typeface="Arial" panose="020B0604020202020204" pitchFamily="34" charset="0"/>
              </a:rPr>
              <a:t> @ Michigan</a:t>
            </a:r>
          </a:p>
        </p:txBody>
      </p:sp>
    </p:spTree>
    <p:extLst>
      <p:ext uri="{BB962C8B-B14F-4D97-AF65-F5344CB8AC3E}">
        <p14:creationId xmlns:p14="http://schemas.microsoft.com/office/powerpoint/2010/main" val="2757671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E8210F47-2EA4-4D46-B568-5D15CAA7B1C2}"/>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6" name="Straight Connector 15">
            <a:extLst>
              <a:ext uri="{FF2B5EF4-FFF2-40B4-BE49-F238E27FC236}">
                <a16:creationId xmlns:a16="http://schemas.microsoft.com/office/drawing/2014/main" id="{5CC25C08-6F55-8049-A075-1896EAFE897B}"/>
              </a:ext>
            </a:extLst>
          </p:cNvPr>
          <p:cNvCxnSpPr>
            <a:cxnSpLocks/>
            <a:stCxn id="13"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0E12C0B-EB26-234C-95E6-986077C7D82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2322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8" name="Rounded Rectangle 17">
            <a:extLst>
              <a:ext uri="{FF2B5EF4-FFF2-40B4-BE49-F238E27FC236}">
                <a16:creationId xmlns:a16="http://schemas.microsoft.com/office/drawing/2014/main" id="{DA1995A3-D9BE-8A41-9C2F-CDCF529DFCF7}"/>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9" name="Straight Connector 18">
            <a:extLst>
              <a:ext uri="{FF2B5EF4-FFF2-40B4-BE49-F238E27FC236}">
                <a16:creationId xmlns:a16="http://schemas.microsoft.com/office/drawing/2014/main" id="{B9F8D67E-FB7E-2C4F-9909-350790D8C8D8}"/>
              </a:ext>
            </a:extLst>
          </p:cNvPr>
          <p:cNvCxnSpPr>
            <a:cxnSpLocks/>
            <a:stCxn id="18"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50994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FC5B9"/>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95BEA3A3-E6A8-8846-B6BC-51A30669BB17}"/>
              </a:ext>
            </a:extLst>
          </p:cNvPr>
          <p:cNvPicPr>
            <a:picLocks noChangeAspect="1"/>
          </p:cNvPicPr>
          <p:nvPr/>
        </p:nvPicPr>
        <p:blipFill>
          <a:blip r:embed="rId2"/>
          <a:stretch>
            <a:fillRect/>
          </a:stretch>
        </p:blipFill>
        <p:spPr>
          <a:xfrm>
            <a:off x="-1808917" y="134351"/>
            <a:ext cx="7721913" cy="5143500"/>
          </a:xfrm>
          <a:prstGeom prst="rect">
            <a:avLst/>
          </a:prstGeom>
        </p:spPr>
      </p:pic>
      <p:sp>
        <p:nvSpPr>
          <p:cNvPr id="2" name="Title 1">
            <a:extLst>
              <a:ext uri="{FF2B5EF4-FFF2-40B4-BE49-F238E27FC236}">
                <a16:creationId xmlns:a16="http://schemas.microsoft.com/office/drawing/2014/main" id="{521099F7-F254-FC42-87E6-6441127A5298}"/>
              </a:ext>
            </a:extLst>
          </p:cNvPr>
          <p:cNvSpPr>
            <a:spLocks noGrp="1"/>
          </p:cNvSpPr>
          <p:nvPr>
            <p:ph type="title"/>
          </p:nvPr>
        </p:nvSpPr>
        <p:spPr>
          <a:xfrm>
            <a:off x="324014" y="183510"/>
            <a:ext cx="9052560" cy="857250"/>
          </a:xfrm>
          <a:noFill/>
        </p:spPr>
        <p:txBody>
          <a:bodyPr/>
          <a:lstStyle/>
          <a:p>
            <a:pPr algn="l"/>
            <a:r>
              <a:rPr lang="en-US" b="1" dirty="0">
                <a:latin typeface="Arial" panose="020B0604020202020204" pitchFamily="34" charset="0"/>
                <a:cs typeface="Arial" panose="020B0604020202020204" pitchFamily="34" charset="0"/>
              </a:rPr>
              <a:t>Statistics at Michigan</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Content Placeholder 2">
            <a:extLst>
              <a:ext uri="{FF2B5EF4-FFF2-40B4-BE49-F238E27FC236}">
                <a16:creationId xmlns:a16="http://schemas.microsoft.com/office/drawing/2014/main" id="{BE6C4F46-F6F7-2C40-A87D-70A7D7D114CA}"/>
              </a:ext>
            </a:extLst>
          </p:cNvPr>
          <p:cNvSpPr>
            <a:spLocks noGrp="1"/>
          </p:cNvSpPr>
          <p:nvPr>
            <p:ph idx="1"/>
          </p:nvPr>
        </p:nvSpPr>
        <p:spPr>
          <a:xfrm>
            <a:off x="3685185" y="1492657"/>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Sept 2018 – Sept 2021</a:t>
            </a:r>
          </a:p>
          <a:p>
            <a:r>
              <a:rPr lang="en-US" dirty="0">
                <a:latin typeface="Arial" panose="020B0604020202020204" pitchFamily="34" charset="0"/>
                <a:cs typeface="Arial" panose="020B0604020202020204" pitchFamily="34" charset="0"/>
              </a:rPr>
              <a:t>31,800 research logins</a:t>
            </a:r>
          </a:p>
          <a:p>
            <a:r>
              <a:rPr lang="en-US" dirty="0">
                <a:latin typeface="Arial" panose="020B0604020202020204" pitchFamily="34" charset="0"/>
                <a:cs typeface="Arial" panose="020B0604020202020204" pitchFamily="34" charset="0"/>
              </a:rPr>
              <a:t>926 studies</a:t>
            </a:r>
          </a:p>
          <a:p>
            <a:r>
              <a:rPr lang="en-US" dirty="0">
                <a:latin typeface="Arial" panose="020B0604020202020204" pitchFamily="34" charset="0"/>
                <a:cs typeface="Arial" panose="020B0604020202020204" pitchFamily="34" charset="0"/>
              </a:rPr>
              <a:t>525 PIs</a:t>
            </a:r>
          </a:p>
        </p:txBody>
      </p:sp>
    </p:spTree>
    <p:extLst>
      <p:ext uri="{BB962C8B-B14F-4D97-AF65-F5344CB8AC3E}">
        <p14:creationId xmlns:p14="http://schemas.microsoft.com/office/powerpoint/2010/main" val="2416736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553</a:t>
            </a:r>
          </a:p>
          <a:p>
            <a:pPr marL="0" indent="0">
              <a:buNone/>
            </a:pPr>
            <a:r>
              <a:rPr lang="en-US" dirty="0">
                <a:latin typeface="Arial" panose="020B0604020202020204" pitchFamily="34" charset="0"/>
                <a:cs typeface="Arial" panose="020B0604020202020204" pitchFamily="34" charset="0"/>
              </a:rPr>
              <a:t>papers and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AC27F935-7585-4141-BB38-3D462421C291}"/>
              </a:ext>
            </a:extLst>
          </p:cNvPr>
          <p:cNvPicPr>
            <a:picLocks noChangeAspect="1"/>
          </p:cNvPicPr>
          <p:nvPr/>
        </p:nvPicPr>
        <p:blipFill>
          <a:blip r:embed="rId3"/>
          <a:stretch>
            <a:fillRect/>
          </a:stretch>
        </p:blipFill>
        <p:spPr>
          <a:xfrm>
            <a:off x="1651919" y="854119"/>
            <a:ext cx="6067586" cy="3942126"/>
          </a:xfrm>
          <a:prstGeom prst="rect">
            <a:avLst/>
          </a:prstGeom>
        </p:spPr>
      </p:pic>
      <p:sp>
        <p:nvSpPr>
          <p:cNvPr id="10" name="Oval 9">
            <a:extLst>
              <a:ext uri="{FF2B5EF4-FFF2-40B4-BE49-F238E27FC236}">
                <a16:creationId xmlns:a16="http://schemas.microsoft.com/office/drawing/2014/main" id="{0674122D-1EE2-2446-A7AA-0B2C7599B4E6}"/>
              </a:ext>
            </a:extLst>
          </p:cNvPr>
          <p:cNvSpPr/>
          <p:nvPr/>
        </p:nvSpPr>
        <p:spPr>
          <a:xfrm>
            <a:off x="5921980"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426B61A-5813-614A-918F-C21C0E762A87}"/>
              </a:ext>
            </a:extLst>
          </p:cNvPr>
          <p:cNvSpPr/>
          <p:nvPr/>
        </p:nvSpPr>
        <p:spPr>
          <a:xfrm>
            <a:off x="7624861" y="3056368"/>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FEC9F8A-73CE-B44E-83F6-61594DF028B1}"/>
              </a:ext>
            </a:extLst>
          </p:cNvPr>
          <p:cNvSpPr/>
          <p:nvPr/>
        </p:nvSpPr>
        <p:spPr>
          <a:xfrm>
            <a:off x="5976844" y="2594915"/>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4E1ABE4-66D8-7A43-B508-AA861389CD03}"/>
              </a:ext>
            </a:extLst>
          </p:cNvPr>
          <p:cNvSpPr/>
          <p:nvPr/>
        </p:nvSpPr>
        <p:spPr>
          <a:xfrm>
            <a:off x="6687028" y="305821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A7BDA8-C2F4-9042-9464-5291D3DEF0E5}"/>
              </a:ext>
            </a:extLst>
          </p:cNvPr>
          <p:cNvSpPr/>
          <p:nvPr/>
        </p:nvSpPr>
        <p:spPr>
          <a:xfrm>
            <a:off x="7624862" y="267523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AA8BEC3-D5DC-E646-BCF5-3647DC700FB0}"/>
              </a:ext>
            </a:extLst>
          </p:cNvPr>
          <p:cNvSpPr/>
          <p:nvPr/>
        </p:nvSpPr>
        <p:spPr>
          <a:xfrm>
            <a:off x="7036597" y="2184156"/>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D56FFD-8D2E-6B42-B67B-406E5CDE34C9}"/>
              </a:ext>
            </a:extLst>
          </p:cNvPr>
          <p:cNvSpPr/>
          <p:nvPr/>
        </p:nvSpPr>
        <p:spPr>
          <a:xfrm>
            <a:off x="1778797" y="245257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CBA0DC1-D7C7-5F49-B62E-BBC3F96C9003}"/>
              </a:ext>
            </a:extLst>
          </p:cNvPr>
          <p:cNvSpPr txBox="1"/>
          <p:nvPr/>
        </p:nvSpPr>
        <p:spPr>
          <a:xfrm>
            <a:off x="7758060" y="2585771"/>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installed</a:t>
            </a:r>
          </a:p>
        </p:txBody>
      </p:sp>
      <p:sp>
        <p:nvSpPr>
          <p:cNvPr id="24" name="TextBox 23">
            <a:extLst>
              <a:ext uri="{FF2B5EF4-FFF2-40B4-BE49-F238E27FC236}">
                <a16:creationId xmlns:a16="http://schemas.microsoft.com/office/drawing/2014/main" id="{0B4B57BC-1AA0-5943-93DD-C5A1F991028B}"/>
              </a:ext>
            </a:extLst>
          </p:cNvPr>
          <p:cNvSpPr txBox="1"/>
          <p:nvPr/>
        </p:nvSpPr>
        <p:spPr>
          <a:xfrm>
            <a:off x="7767204" y="297365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installing</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5" name="Oval 24">
            <a:extLst>
              <a:ext uri="{FF2B5EF4-FFF2-40B4-BE49-F238E27FC236}">
                <a16:creationId xmlns:a16="http://schemas.microsoft.com/office/drawing/2014/main" id="{62BAC626-C2F9-A04E-B560-08E12DDF9E4E}"/>
              </a:ext>
            </a:extLst>
          </p:cNvPr>
          <p:cNvSpPr/>
          <p:nvPr/>
        </p:nvSpPr>
        <p:spPr>
          <a:xfrm>
            <a:off x="1777388" y="2458242"/>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666928D1-FA6A-594B-8517-D23194A3BCFF}"/>
              </a:ext>
            </a:extLst>
          </p:cNvPr>
          <p:cNvSpPr/>
          <p:nvPr/>
        </p:nvSpPr>
        <p:spPr>
          <a:xfrm>
            <a:off x="6161841" y="2269736"/>
            <a:ext cx="142343" cy="15657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E08DE4D1-FE25-7F44-9D12-895B17A70ABC}"/>
              </a:ext>
            </a:extLst>
          </p:cNvPr>
          <p:cNvSpPr/>
          <p:nvPr/>
        </p:nvSpPr>
        <p:spPr>
          <a:xfrm>
            <a:off x="6625056" y="2682839"/>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1EAB6455-BE68-9B4C-963F-4BD142F29013}"/>
              </a:ext>
            </a:extLst>
          </p:cNvPr>
          <p:cNvSpPr/>
          <p:nvPr/>
        </p:nvSpPr>
        <p:spPr>
          <a:xfrm>
            <a:off x="7276330" y="191473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5EA285D3-8595-C440-A299-13328399F43B}"/>
              </a:ext>
            </a:extLst>
          </p:cNvPr>
          <p:cNvSpPr/>
          <p:nvPr/>
        </p:nvSpPr>
        <p:spPr>
          <a:xfrm>
            <a:off x="5993151" y="2842138"/>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E6818085-4BAC-5B40-97A6-A63F3A76DB84}"/>
              </a:ext>
            </a:extLst>
          </p:cNvPr>
          <p:cNvSpPr/>
          <p:nvPr/>
        </p:nvSpPr>
        <p:spPr>
          <a:xfrm>
            <a:off x="5478805" y="2019404"/>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7790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flipH="1">
            <a:off x="7201750" y="2771229"/>
            <a:ext cx="31356" cy="1851806"/>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you’re thinking of taking notes</a:t>
            </a:r>
          </a:p>
          <a:p>
            <a:r>
              <a:rPr lang="en-US" b="1" dirty="0">
                <a:latin typeface="Arial" panose="020B0604020202020204" pitchFamily="34" charset="0"/>
                <a:cs typeface="Arial" panose="020B0604020202020204" pitchFamily="34" charset="0"/>
              </a:rPr>
              <a:t>or want to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449098"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The future…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Icon&#10;&#10;Description automatically generated">
            <a:extLst>
              <a:ext uri="{FF2B5EF4-FFF2-40B4-BE49-F238E27FC236}">
                <a16:creationId xmlns:a16="http://schemas.microsoft.com/office/drawing/2014/main" id="{0224678E-DB32-B543-BD30-460192105A3E}"/>
              </a:ext>
            </a:extLst>
          </p:cNvPr>
          <p:cNvPicPr>
            <a:picLocks noChangeAspect="1"/>
          </p:cNvPicPr>
          <p:nvPr/>
        </p:nvPicPr>
        <p:blipFill>
          <a:blip r:embed="rId3"/>
          <a:stretch>
            <a:fillRect/>
          </a:stretch>
        </p:blipFill>
        <p:spPr>
          <a:xfrm>
            <a:off x="-341742" y="73640"/>
            <a:ext cx="3942650" cy="3097199"/>
          </a:xfrm>
          <a:prstGeom prst="rect">
            <a:avLst/>
          </a:prstGeom>
        </p:spPr>
      </p:pic>
      <p:sp>
        <p:nvSpPr>
          <p:cNvPr id="13" name="TextBox 12">
            <a:extLst>
              <a:ext uri="{FF2B5EF4-FFF2-40B4-BE49-F238E27FC236}">
                <a16:creationId xmlns:a16="http://schemas.microsoft.com/office/drawing/2014/main" id="{1DE440F9-10C4-4848-9884-9E6AE124E190}"/>
              </a:ext>
            </a:extLst>
          </p:cNvPr>
          <p:cNvSpPr txBox="1"/>
          <p:nvPr/>
        </p:nvSpPr>
        <p:spPr>
          <a:xfrm>
            <a:off x="2500457" y="1475977"/>
            <a:ext cx="661591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EMERSE Research Informatics Network</a:t>
            </a:r>
          </a:p>
        </p:txBody>
      </p:sp>
      <p:sp>
        <p:nvSpPr>
          <p:cNvPr id="33" name="TextBox 32">
            <a:extLst>
              <a:ext uri="{FF2B5EF4-FFF2-40B4-BE49-F238E27FC236}">
                <a16:creationId xmlns:a16="http://schemas.microsoft.com/office/drawing/2014/main" id="{4488C5F8-7493-7244-80CD-4C2C54137D1D}"/>
              </a:ext>
            </a:extLst>
          </p:cNvPr>
          <p:cNvSpPr txBox="1"/>
          <p:nvPr/>
        </p:nvSpPr>
        <p:spPr>
          <a:xfrm>
            <a:off x="5808414" y="2659109"/>
            <a:ext cx="3004349" cy="954107"/>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real-time, secure</a:t>
            </a:r>
          </a:p>
          <a:p>
            <a:r>
              <a:rPr lang="en-US" sz="2800" dirty="0">
                <a:latin typeface="Arial" panose="020B0604020202020204" pitchFamily="34" charset="0"/>
                <a:cs typeface="Arial" panose="020B0604020202020204" pitchFamily="34" charset="0"/>
              </a:rPr>
              <a:t>cross-site queries</a:t>
            </a:r>
          </a:p>
        </p:txBody>
      </p:sp>
      <p:pic>
        <p:nvPicPr>
          <p:cNvPr id="29" name="Picture 28" descr="A group of people posing for a photo&#10;&#10;Description automatically generated">
            <a:extLst>
              <a:ext uri="{FF2B5EF4-FFF2-40B4-BE49-F238E27FC236}">
                <a16:creationId xmlns:a16="http://schemas.microsoft.com/office/drawing/2014/main" id="{69DE47EB-5A48-6541-BDE9-465D75083F99}"/>
              </a:ext>
            </a:extLst>
          </p:cNvPr>
          <p:cNvPicPr>
            <a:picLocks noChangeAspect="1"/>
          </p:cNvPicPr>
          <p:nvPr/>
        </p:nvPicPr>
        <p:blipFill>
          <a:blip r:embed="rId4"/>
          <a:stretch>
            <a:fillRect/>
          </a:stretch>
        </p:blipFill>
        <p:spPr>
          <a:xfrm>
            <a:off x="288514" y="2326660"/>
            <a:ext cx="5254580" cy="2743200"/>
          </a:xfrm>
          <a:prstGeom prst="rect">
            <a:avLst/>
          </a:prstGeom>
        </p:spPr>
      </p:pic>
    </p:spTree>
    <p:extLst>
      <p:ext uri="{BB962C8B-B14F-4D97-AF65-F5344CB8AC3E}">
        <p14:creationId xmlns:p14="http://schemas.microsoft.com/office/powerpoint/2010/main" val="312572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171021" y="76872"/>
            <a:ext cx="6974986"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EMERSE Research Informatics Network</a:t>
            </a:r>
          </a:p>
        </p:txBody>
      </p:sp>
      <p:pic>
        <p:nvPicPr>
          <p:cNvPr id="4" name="Picture 3" descr="Graphical user interface, text, application, email&#10;&#10;Description automatically generated">
            <a:extLst>
              <a:ext uri="{FF2B5EF4-FFF2-40B4-BE49-F238E27FC236}">
                <a16:creationId xmlns:a16="http://schemas.microsoft.com/office/drawing/2014/main" id="{65CC00A9-A3C0-DC4C-B66F-3F24FFBEFE27}"/>
              </a:ext>
            </a:extLst>
          </p:cNvPr>
          <p:cNvPicPr>
            <a:picLocks noChangeAspect="1"/>
          </p:cNvPicPr>
          <p:nvPr/>
        </p:nvPicPr>
        <p:blipFill>
          <a:blip r:embed="rId3"/>
          <a:stretch>
            <a:fillRect/>
          </a:stretch>
        </p:blipFill>
        <p:spPr>
          <a:xfrm>
            <a:off x="171021" y="600092"/>
            <a:ext cx="7023666" cy="4140494"/>
          </a:xfrm>
          <a:prstGeom prst="rect">
            <a:avLst/>
          </a:prstGeom>
        </p:spPr>
      </p:pic>
    </p:spTree>
    <p:extLst>
      <p:ext uri="{BB962C8B-B14F-4D97-AF65-F5344CB8AC3E}">
        <p14:creationId xmlns:p14="http://schemas.microsoft.com/office/powerpoint/2010/main" val="1667914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The future…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408071" cy="3108543"/>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r>
              <a:rPr lang="en-US" sz="2800" dirty="0">
                <a:latin typeface="Arial" panose="020B0604020202020204" pitchFamily="34" charset="0"/>
                <a:cs typeface="Arial" panose="020B0604020202020204" pitchFamily="34" charset="0"/>
              </a:rPr>
              <a:t>	- negation</a:t>
            </a:r>
          </a:p>
          <a:p>
            <a:r>
              <a:rPr lang="en-US" sz="2800" dirty="0">
                <a:latin typeface="Arial" panose="020B0604020202020204" pitchFamily="34" charset="0"/>
                <a:cs typeface="Arial" panose="020B0604020202020204" pitchFamily="34" charset="0"/>
              </a:rPr>
              <a:t>	- uncertainty</a:t>
            </a:r>
          </a:p>
          <a:p>
            <a:r>
              <a:rPr lang="en-US" sz="2800" dirty="0">
                <a:latin typeface="Arial" panose="020B0604020202020204" pitchFamily="34" charset="0"/>
                <a:cs typeface="Arial" panose="020B0604020202020204" pitchFamily="34" charset="0"/>
              </a:rPr>
              <a:t>	- subject (patient vs other)</a:t>
            </a:r>
          </a:p>
          <a:p>
            <a:r>
              <a:rPr lang="en-US" sz="2800" dirty="0">
                <a:latin typeface="Arial" panose="020B0604020202020204" pitchFamily="34" charset="0"/>
                <a:cs typeface="Arial" panose="020B0604020202020204" pitchFamily="34" charset="0"/>
              </a:rPr>
              <a:t>	- named entity recognition/mapping to ontologies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Data extraction from templated notes</a:t>
            </a:r>
          </a:p>
        </p:txBody>
      </p:sp>
      <p:pic>
        <p:nvPicPr>
          <p:cNvPr id="6" name="Picture 5" descr="A picture containing text, sign, clipart&#10;&#10;Description automatically generated">
            <a:extLst>
              <a:ext uri="{FF2B5EF4-FFF2-40B4-BE49-F238E27FC236}">
                <a16:creationId xmlns:a16="http://schemas.microsoft.com/office/drawing/2014/main" id="{1F2D4E26-A2FA-B442-B0C7-0C5C937FBB39}"/>
              </a:ext>
            </a:extLst>
          </p:cNvPr>
          <p:cNvPicPr>
            <a:picLocks noChangeAspect="1"/>
          </p:cNvPicPr>
          <p:nvPr/>
        </p:nvPicPr>
        <p:blipFill>
          <a:blip r:embed="rId3"/>
          <a:stretch>
            <a:fillRect/>
          </a:stretch>
        </p:blipFill>
        <p:spPr>
          <a:xfrm>
            <a:off x="5154017" y="1259493"/>
            <a:ext cx="3966734" cy="1801997"/>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Icon&#10;&#10;Description automatically generated">
            <a:extLst>
              <a:ext uri="{FF2B5EF4-FFF2-40B4-BE49-F238E27FC236}">
                <a16:creationId xmlns:a16="http://schemas.microsoft.com/office/drawing/2014/main" id="{E89C9AF4-6C2C-9743-B001-D4E11AA16E8E}"/>
              </a:ext>
            </a:extLst>
          </p:cNvPr>
          <p:cNvPicPr>
            <a:picLocks noChangeAspect="1"/>
          </p:cNvPicPr>
          <p:nvPr/>
        </p:nvPicPr>
        <p:blipFill>
          <a:blip r:embed="rId3"/>
          <a:stretch>
            <a:fillRect/>
          </a:stretch>
        </p:blipFill>
        <p:spPr>
          <a:xfrm>
            <a:off x="374106" y="1121193"/>
            <a:ext cx="2898553" cy="2901114"/>
          </a:xfrm>
          <a:prstGeom prst="rect">
            <a:avLst/>
          </a:prstGeom>
        </p:spPr>
      </p:pic>
      <p:sp>
        <p:nvSpPr>
          <p:cNvPr id="13" name="Content Placeholder 2">
            <a:extLst>
              <a:ext uri="{FF2B5EF4-FFF2-40B4-BE49-F238E27FC236}">
                <a16:creationId xmlns:a16="http://schemas.microsoft.com/office/drawing/2014/main" id="{47DBBB82-DB06-FB44-9879-CC5600E7ACCF}"/>
              </a:ext>
            </a:extLst>
          </p:cNvPr>
          <p:cNvSpPr>
            <a:spLocks noGrp="1"/>
          </p:cNvSpPr>
          <p:nvPr>
            <p:ph idx="1"/>
          </p:nvPr>
        </p:nvSpPr>
        <p:spPr>
          <a:xfrm>
            <a:off x="3707065" y="1121193"/>
            <a:ext cx="5062829" cy="2901114"/>
          </a:xfrm>
        </p:spPr>
        <p:txBody>
          <a:bodyPr>
            <a:normAutofit lnSpcReduction="10000"/>
          </a:bodyPr>
          <a:lstStyle/>
          <a:p>
            <a:pPr marL="0" indent="0">
              <a:buNone/>
            </a:pPr>
            <a:r>
              <a:rPr lang="en-US" sz="2800" dirty="0">
                <a:latin typeface="Arial" panose="020B0604020202020204" pitchFamily="34" charset="0"/>
                <a:cs typeface="Arial" panose="020B0604020202020204" pitchFamily="34" charset="0"/>
              </a:rPr>
              <a:t>Twitter: @</a:t>
            </a:r>
            <a:r>
              <a:rPr lang="en-US" sz="2800" dirty="0" err="1">
                <a:latin typeface="Arial" panose="020B0604020202020204" pitchFamily="34" charset="0"/>
                <a:cs typeface="Arial" panose="020B0604020202020204" pitchFamily="34" charset="0"/>
              </a:rPr>
              <a:t>projectEMERSE</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publications</a:t>
            </a:r>
          </a:p>
          <a:p>
            <a:pPr marL="0" indent="0">
              <a:buNone/>
            </a:pPr>
            <a:r>
              <a:rPr lang="en-US" sz="2800" dirty="0">
                <a:latin typeface="Arial" panose="020B0604020202020204" pitchFamily="34" charset="0"/>
                <a:cs typeface="Arial" panose="020B0604020202020204" pitchFamily="34" charset="0"/>
              </a:rPr>
              <a:t>software releases</a:t>
            </a:r>
          </a:p>
          <a:p>
            <a:pPr marL="0" indent="0">
              <a:buNone/>
            </a:pPr>
            <a:r>
              <a:rPr lang="en-US" sz="2800" dirty="0">
                <a:latin typeface="Arial" panose="020B0604020202020204" pitchFamily="34" charset="0"/>
                <a:cs typeface="Arial" panose="020B0604020202020204" pitchFamily="34" charset="0"/>
              </a:rPr>
              <a:t>announcements</a:t>
            </a:r>
          </a:p>
          <a:p>
            <a:pPr marL="0" indent="0">
              <a:buNone/>
            </a:pPr>
            <a:r>
              <a:rPr lang="en-US" sz="2800" dirty="0">
                <a:latin typeface="Arial" panose="020B0604020202020204" pitchFamily="34" charset="0"/>
                <a:cs typeface="Arial" panose="020B0604020202020204" pitchFamily="34" charset="0"/>
              </a:rPr>
              <a:t>webinars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34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learning more?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3000" dirty="0">
              <a:latin typeface="Arial" panose="020B0604020202020204" pitchFamily="34" charset="0"/>
              <a:cs typeface="Arial" panose="020B0604020202020204" pitchFamily="34" charset="0"/>
            </a:endParaRPr>
          </a:p>
          <a:p>
            <a:pPr marL="0" indent="0">
              <a:buNone/>
            </a:pPr>
            <a:r>
              <a:rPr lang="en-US" sz="3000" dirty="0">
                <a:latin typeface="Arial" panose="020B0604020202020204" pitchFamily="34" charset="0"/>
                <a:cs typeface="Arial" panose="020B0604020202020204" pitchFamily="34" charset="0"/>
              </a:rPr>
              <a:t>Contact us to schedule a time with your division/department for:</a:t>
            </a:r>
          </a:p>
          <a:p>
            <a:r>
              <a:rPr lang="en-US" sz="3000" dirty="0">
                <a:latin typeface="Arial" panose="020B0604020202020204" pitchFamily="34" charset="0"/>
                <a:cs typeface="Arial" panose="020B0604020202020204" pitchFamily="34" charset="0"/>
              </a:rPr>
              <a:t>Discussions about research strategies</a:t>
            </a:r>
          </a:p>
          <a:p>
            <a:r>
              <a:rPr lang="en-US" sz="3000" dirty="0">
                <a:latin typeface="Arial" panose="020B0604020202020204" pitchFamily="34" charset="0"/>
                <a:cs typeface="Arial" panose="020B0604020202020204" pitchFamily="34" charset="0"/>
              </a:rPr>
              <a:t>Training</a:t>
            </a:r>
          </a:p>
          <a:p>
            <a:r>
              <a:rPr lang="en-US" sz="3000" dirty="0">
                <a:latin typeface="Arial" panose="020B0604020202020204" pitchFamily="34" charset="0"/>
                <a:cs typeface="Arial" panose="020B0604020202020204" pitchFamily="34" charset="0"/>
              </a:rPr>
              <a:t>Live demonstrations</a:t>
            </a:r>
          </a:p>
          <a:p>
            <a:pPr marL="0" indent="0">
              <a:buNone/>
            </a:pPr>
            <a:endParaRPr lang="en-US" sz="30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819308" y="1063229"/>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BBBA0"/>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descr="Arrow&#10;&#10;Description automatically generated">
            <a:extLst>
              <a:ext uri="{FF2B5EF4-FFF2-40B4-BE49-F238E27FC236}">
                <a16:creationId xmlns:a16="http://schemas.microsoft.com/office/drawing/2014/main" id="{4D468D84-39E1-C74B-A000-E25761D23E89}"/>
              </a:ext>
            </a:extLst>
          </p:cNvPr>
          <p:cNvPicPr>
            <a:picLocks noChangeAspect="1"/>
          </p:cNvPicPr>
          <p:nvPr/>
        </p:nvPicPr>
        <p:blipFill>
          <a:blip r:embed="rId3"/>
          <a:stretch>
            <a:fillRect/>
          </a:stretch>
        </p:blipFill>
        <p:spPr>
          <a:xfrm>
            <a:off x="23249" y="0"/>
            <a:ext cx="5143500" cy="5143500"/>
          </a:xfrm>
          <a:prstGeom prst="rect">
            <a:avLst/>
          </a:prstGeom>
        </p:spPr>
      </p:pic>
      <p:sp>
        <p:nvSpPr>
          <p:cNvPr id="13" name="Content Placeholder 2">
            <a:extLst>
              <a:ext uri="{FF2B5EF4-FFF2-40B4-BE49-F238E27FC236}">
                <a16:creationId xmlns:a16="http://schemas.microsoft.com/office/drawing/2014/main" id="{441E8AFC-C3AF-6D41-B503-E88D7C52E054}"/>
              </a:ext>
            </a:extLst>
          </p:cNvPr>
          <p:cNvSpPr>
            <a:spLocks noGrp="1"/>
          </p:cNvSpPr>
          <p:nvPr>
            <p:ph idx="1"/>
          </p:nvPr>
        </p:nvSpPr>
        <p:spPr>
          <a:xfrm>
            <a:off x="4572000" y="1941675"/>
            <a:ext cx="4401094" cy="2901114"/>
          </a:xfrm>
        </p:spPr>
        <p:txBody>
          <a:bodyPr>
            <a:normAutofit/>
          </a:bodyPr>
          <a:lstStyle/>
          <a:p>
            <a:pPr marL="0" indent="0">
              <a:buNone/>
            </a:pPr>
            <a:r>
              <a:rPr lang="en-US" sz="2800" dirty="0">
                <a:latin typeface="Arial" panose="020B0604020202020204" pitchFamily="34" charset="0"/>
                <a:cs typeface="Arial" panose="020B0604020202020204" pitchFamily="34" charset="0"/>
              </a:rPr>
              <a:t>Let your research community know about EMERSE</a:t>
            </a:r>
          </a:p>
        </p:txBody>
      </p:sp>
      <p:sp>
        <p:nvSpPr>
          <p:cNvPr id="15" name="TextBox 14">
            <a:extLst>
              <a:ext uri="{FF2B5EF4-FFF2-40B4-BE49-F238E27FC236}">
                <a16:creationId xmlns:a16="http://schemas.microsoft.com/office/drawing/2014/main" id="{6EE124EA-4F90-424A-AA3F-4898292A74F1}"/>
              </a:ext>
            </a:extLst>
          </p:cNvPr>
          <p:cNvSpPr txBox="1"/>
          <p:nvPr/>
        </p:nvSpPr>
        <p:spPr>
          <a:xfrm>
            <a:off x="3931041" y="423625"/>
            <a:ext cx="5453870" cy="584775"/>
          </a:xfrm>
          <a:prstGeom prst="rect">
            <a:avLst/>
          </a:prstGeom>
          <a:noFill/>
        </p:spPr>
        <p:txBody>
          <a:bodyPr wrap="square">
            <a:spAutoFit/>
          </a:bodyPr>
          <a:lstStyle/>
          <a:p>
            <a:pPr marL="0" indent="0">
              <a:buNone/>
            </a:pPr>
            <a:r>
              <a:rPr lang="en-US" sz="3200" b="1" dirty="0">
                <a:latin typeface="Arial" panose="020B0604020202020204" pitchFamily="34" charset="0"/>
                <a:cs typeface="Arial" panose="020B0604020202020204" pitchFamily="34" charset="0"/>
              </a:rPr>
              <a:t>Help us spread the word!</a:t>
            </a:r>
          </a:p>
        </p:txBody>
      </p:sp>
    </p:spTree>
    <p:extLst>
      <p:ext uri="{BB962C8B-B14F-4D97-AF65-F5344CB8AC3E}">
        <p14:creationId xmlns:p14="http://schemas.microsoft.com/office/powerpoint/2010/main" val="408219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5617243" cy="1785104"/>
          </a:xfrm>
          <a:prstGeom prst="rect">
            <a:avLst/>
          </a:prstGeom>
        </p:spPr>
        <p:txBody>
          <a:bodyPr wrap="square">
            <a:spAutoFit/>
          </a:bodyPr>
          <a:lstStyle/>
          <a:p>
            <a:r>
              <a:rPr lang="en-US" sz="2200" dirty="0">
                <a:latin typeface="Arial"/>
                <a:cs typeface="Arial"/>
              </a:rPr>
              <a:t>Funding: NIH (NCI, NCATS); PCORI</a:t>
            </a:r>
          </a:p>
          <a:p>
            <a:endParaRPr lang="en-US" sz="2200" dirty="0">
              <a:latin typeface="Arial"/>
              <a:cs typeface="Arial"/>
            </a:endParaRPr>
          </a:p>
          <a:p>
            <a:r>
              <a:rPr lang="en-US" sz="2200" dirty="0">
                <a:latin typeface="Arial"/>
                <a:cs typeface="Arial"/>
              </a:rPr>
              <a:t>Licenses/Royalties: EMERSE “Synonyms” (used for query expansion) which is licensed by the U of Michigan</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2"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spTree>
    <p:extLst>
      <p:ext uri="{BB962C8B-B14F-4D97-AF65-F5344CB8AC3E}">
        <p14:creationId xmlns:p14="http://schemas.microsoft.com/office/powerpoint/2010/main" val="2235103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9B64DCE9-8EC8-744F-856C-01A21A46E36A}"/>
              </a:ext>
            </a:extLst>
          </p:cNvPr>
          <p:cNvSpPr txBox="1">
            <a:spLocks/>
          </p:cNvSpPr>
          <p:nvPr/>
        </p:nvSpPr>
        <p:spPr>
          <a:xfrm>
            <a:off x="238537" y="282850"/>
            <a:ext cx="8424407"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study out of UC Irvine: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 			  </a:t>
            </a:r>
            <a:r>
              <a:rPr lang="en-US" sz="1400" dirty="0">
                <a:latin typeface="Arial" panose="020B0604020202020204" pitchFamily="34" charset="0"/>
                <a:cs typeface="Arial" panose="020B0604020202020204" pitchFamily="34" charset="0"/>
                <a:hlinkClick r:id="rId3"/>
              </a:rPr>
              <a:t>https://escholarship.org/uc/item/44p23878</a:t>
            </a:r>
            <a:endParaRPr lang="en-US" sz="1400" dirty="0">
              <a:latin typeface="Arial" panose="020B0604020202020204" pitchFamily="34" charset="0"/>
              <a:cs typeface="Arial" panose="020B0604020202020204" pitchFamily="34" charset="0"/>
            </a:endParaRPr>
          </a:p>
          <a:p>
            <a:pPr algn="l"/>
            <a:endParaRPr lang="en-US" sz="2000" i="1" dirty="0">
              <a:latin typeface="Arial" panose="020B0604020202020204" pitchFamily="34" charset="0"/>
              <a:cs typeface="Arial" panose="020B0604020202020204" pitchFamily="34" charset="0"/>
            </a:endParaRPr>
          </a:p>
          <a:p>
            <a:pPr algn="l"/>
            <a:endParaRPr lang="en-US" sz="20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7A54B7-E06B-E640-AE15-58BFA6F38C02}"/>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far too few people both within and outside of their network knew about the tool’s existence.”</a:t>
            </a:r>
          </a:p>
        </p:txBody>
      </p:sp>
    </p:spTree>
    <p:extLst>
      <p:ext uri="{BB962C8B-B14F-4D97-AF65-F5344CB8AC3E}">
        <p14:creationId xmlns:p14="http://schemas.microsoft.com/office/powerpoint/2010/main" val="88512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 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312587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473795" cy="584775"/>
          </a:xfrm>
          <a:prstGeom prst="rect">
            <a:avLst/>
          </a:prstGeom>
          <a:noFill/>
        </p:spPr>
        <p:txBody>
          <a:bodyPr wrap="none" rtlCol="0">
            <a:spAutoFit/>
          </a:bodyPr>
          <a:lstStyle/>
          <a:p>
            <a:r>
              <a:rPr lang="en-US" sz="3200" b="1" dirty="0">
                <a:solidFill>
                  <a:schemeClr val="tx1">
                    <a:lumMod val="65000"/>
                    <a:lumOff val="35000"/>
                  </a:schemeClr>
                </a:solidFill>
                <a:latin typeface="Arial"/>
                <a:cs typeface="Arial"/>
              </a:rPr>
              <a:t>80% </a:t>
            </a:r>
            <a:r>
              <a:rPr lang="en-US" sz="3200" dirty="0">
                <a:solidFill>
                  <a:schemeClr val="tx1">
                    <a:lumMod val="65000"/>
                    <a:lumOff val="35000"/>
                  </a:schemeClr>
                </a:solidFill>
                <a:latin typeface="Arial"/>
                <a:cs typeface="Arial"/>
              </a:rPr>
              <a:t>of EHR data are in unstructured free 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42574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9281" y="1255773"/>
            <a:ext cx="8229600" cy="3394472"/>
          </a:xfrm>
        </p:spPr>
        <p:txBody>
          <a:bodyPr>
            <a:normAutofit fontScale="92500" lnSpcReduction="20000"/>
          </a:bodyPr>
          <a:lstStyle/>
          <a:p>
            <a:r>
              <a:rPr lang="en-US" dirty="0">
                <a:latin typeface="Arial" panose="020B0604020202020204" pitchFamily="34" charset="0"/>
                <a:cs typeface="Arial" panose="020B0604020202020204" pitchFamily="34" charset="0"/>
              </a:rPr>
              <a:t>A system “for the people”</a:t>
            </a:r>
          </a:p>
          <a:p>
            <a:r>
              <a:rPr lang="en-US" dirty="0">
                <a:latin typeface="Arial" panose="020B0604020202020204" pitchFamily="34" charset="0"/>
                <a:cs typeface="Arial" panose="020B0604020202020204" pitchFamily="34" charset="0"/>
              </a:rPr>
              <a:t>Users search the EHR on their own</a:t>
            </a:r>
          </a:p>
          <a:p>
            <a:pPr lvl="1"/>
            <a:r>
              <a:rPr lang="en-US" dirty="0">
                <a:latin typeface="Arial" panose="020B0604020202020204" pitchFamily="34" charset="0"/>
                <a:cs typeface="Arial" panose="020B0604020202020204" pitchFamily="34" charset="0"/>
              </a:rPr>
              <a:t>No need to wait in a queue for an analyst or a data scientist</a:t>
            </a:r>
          </a:p>
          <a:p>
            <a:r>
              <a:rPr lang="en-US" dirty="0">
                <a:latin typeface="Arial" panose="020B0604020202020204" pitchFamily="34" charset="0"/>
                <a:cs typeface="Arial" panose="020B0604020202020204" pitchFamily="34" charset="0"/>
              </a:rPr>
              <a:t>Data are kept secure within a centralized, audited system</a:t>
            </a:r>
          </a:p>
          <a:p>
            <a:pPr lvl="1"/>
            <a:r>
              <a:rPr lang="en-US" dirty="0">
                <a:latin typeface="Arial" panose="020B0604020202020204" pitchFamily="34" charset="0"/>
                <a:cs typeface="Arial" panose="020B0604020202020204" pitchFamily="34" charset="0"/>
              </a:rPr>
              <a:t>No need to download/store the data elsewhere</a:t>
            </a:r>
          </a:p>
          <a:p>
            <a:r>
              <a:rPr lang="en-US" dirty="0">
                <a:latin typeface="Arial" panose="020B0604020202020204" pitchFamily="34" charset="0"/>
                <a:cs typeface="Arial" panose="020B0604020202020204" pitchFamily="34" charset="0"/>
              </a:rPr>
              <a:t>Easy-to-use for non-technical researchers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descr="A picture containing text&#10;&#10;Description automatically generated">
            <a:extLst>
              <a:ext uri="{FF2B5EF4-FFF2-40B4-BE49-F238E27FC236}">
                <a16:creationId xmlns:a16="http://schemas.microsoft.com/office/drawing/2014/main" id="{30439109-8DC3-1D4A-9DED-5D4B10FD8F04}"/>
              </a:ext>
            </a:extLst>
          </p:cNvPr>
          <p:cNvPicPr>
            <a:picLocks noChangeAspect="1"/>
          </p:cNvPicPr>
          <p:nvPr/>
        </p:nvPicPr>
        <p:blipFill>
          <a:blip r:embed="rId3"/>
          <a:stretch>
            <a:fillRect/>
          </a:stretch>
        </p:blipFill>
        <p:spPr>
          <a:xfrm>
            <a:off x="7072709" y="54490"/>
            <a:ext cx="2048042" cy="2432666"/>
          </a:xfrm>
          <a:prstGeom prst="rect">
            <a:avLst/>
          </a:prstGeom>
        </p:spPr>
      </p:pic>
    </p:spTree>
    <p:extLst>
      <p:ext uri="{BB962C8B-B14F-4D97-AF65-F5344CB8AC3E}">
        <p14:creationId xmlns:p14="http://schemas.microsoft.com/office/powerpoint/2010/main" val="3510988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0418627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3123</TotalTime>
  <Words>1051</Words>
  <Application>Microsoft Macintosh PowerPoint</Application>
  <PresentationFormat>On-screen Show (16:9)</PresentationFormat>
  <Paragraphs>164</Paragraphs>
  <Slides>27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EMERSE solution     </vt:lpstr>
      <vt:lpstr>Find cohorts</vt:lpstr>
      <vt:lpstr>Find cohorts</vt:lpstr>
      <vt:lpstr>Highlight documents for chart review</vt:lpstr>
      <vt:lpstr>PowerPoint Presentation</vt:lpstr>
      <vt:lpstr>PowerPoint Presentation</vt:lpstr>
      <vt:lpstr>Typical workflow</vt:lpstr>
      <vt:lpstr>Typical workflow</vt:lpstr>
      <vt:lpstr>Typical workflow</vt:lpstr>
      <vt:lpstr>Statistics at Michigan</vt:lpstr>
      <vt:lpstr>Publications using EMERSE</vt:lpstr>
      <vt:lpstr>Where is EMERSE?</vt:lpstr>
      <vt:lpstr>                            The future…</vt:lpstr>
      <vt:lpstr>PowerPoint Presentation</vt:lpstr>
      <vt:lpstr>                            The future…</vt:lpstr>
      <vt:lpstr>PowerPoint Presentation</vt:lpstr>
      <vt:lpstr>PowerPoint Presentation</vt:lpstr>
      <vt:lpstr>Interested in learning more?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416</cp:revision>
  <dcterms:created xsi:type="dcterms:W3CDTF">2019-11-14T17:52:15Z</dcterms:created>
  <dcterms:modified xsi:type="dcterms:W3CDTF">2022-04-06T03:37:28Z</dcterms:modified>
</cp:coreProperties>
</file>