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sldIdLst>
    <p:sldId id="320" r:id="rId2"/>
    <p:sldId id="256" r:id="rId3"/>
    <p:sldId id="347" r:id="rId4"/>
    <p:sldId id="366" r:id="rId5"/>
    <p:sldId id="367" r:id="rId6"/>
    <p:sldId id="365" r:id="rId7"/>
    <p:sldId id="390" r:id="rId8"/>
    <p:sldId id="391" r:id="rId9"/>
    <p:sldId id="360" r:id="rId10"/>
    <p:sldId id="392" r:id="rId11"/>
    <p:sldId id="393" r:id="rId12"/>
    <p:sldId id="394" r:id="rId13"/>
    <p:sldId id="395" r:id="rId14"/>
    <p:sldId id="400" r:id="rId15"/>
    <p:sldId id="396" r:id="rId16"/>
    <p:sldId id="289" r:id="rId17"/>
    <p:sldId id="401" r:id="rId18"/>
    <p:sldId id="290" r:id="rId19"/>
    <p:sldId id="293" r:id="rId20"/>
    <p:sldId id="380" r:id="rId21"/>
    <p:sldId id="378" r:id="rId22"/>
    <p:sldId id="381" r:id="rId23"/>
    <p:sldId id="382" r:id="rId24"/>
    <p:sldId id="362" r:id="rId25"/>
    <p:sldId id="385" r:id="rId26"/>
    <p:sldId id="399" r:id="rId27"/>
    <p:sldId id="371" r:id="rId28"/>
    <p:sldId id="363" r:id="rId29"/>
    <p:sldId id="376" r:id="rId30"/>
    <p:sldId id="397" r:id="rId31"/>
    <p:sldId id="398" r:id="rId32"/>
    <p:sldId id="306" r:id="rId33"/>
    <p:sldId id="350" r:id="rId34"/>
    <p:sldId id="368" r:id="rId35"/>
    <p:sldId id="305" r:id="rId36"/>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7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FC5B9"/>
    <a:srgbClr val="CBBBA0"/>
    <a:srgbClr val="333333"/>
    <a:srgbClr val="B6DEE9"/>
    <a:srgbClr val="009DDD"/>
    <a:srgbClr val="FF2BF0"/>
    <a:srgbClr val="D3002A"/>
    <a:srgbClr val="C70E1E"/>
    <a:srgbClr val="FF002A"/>
    <a:srgbClr val="F0F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204"/>
    <p:restoredTop sz="94694"/>
  </p:normalViewPr>
  <p:slideViewPr>
    <p:cSldViewPr snapToGrid="0" snapToObjects="1" showGuides="1">
      <p:cViewPr varScale="1">
        <p:scale>
          <a:sx n="160" d="100"/>
          <a:sy n="160" d="100"/>
        </p:scale>
        <p:origin x="168" y="200"/>
      </p:cViewPr>
      <p:guideLst>
        <p:guide orient="horz" pos="1620"/>
        <p:guide pos="287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2BDF05-7FDC-F649-ACC5-0A75F6626DD8}" type="datetimeFigureOut">
              <a:rPr lang="en-US" smtClean="0"/>
              <a:t>11/14/23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5F6ED0-2830-7F4B-A19A-9F9C7B1A71A6}" type="slidenum">
              <a:rPr lang="en-US" smtClean="0"/>
              <a:t>‹#›</a:t>
            </a:fld>
            <a:endParaRPr lang="en-US"/>
          </a:p>
        </p:txBody>
      </p:sp>
    </p:spTree>
    <p:extLst>
      <p:ext uri="{BB962C8B-B14F-4D97-AF65-F5344CB8AC3E}">
        <p14:creationId xmlns:p14="http://schemas.microsoft.com/office/powerpoint/2010/main" val="5598191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5F6ED0-2830-7F4B-A19A-9F9C7B1A71A6}" type="slidenum">
              <a:rPr lang="en-US" smtClean="0"/>
              <a:t>25</a:t>
            </a:fld>
            <a:endParaRPr lang="en-US"/>
          </a:p>
        </p:txBody>
      </p:sp>
    </p:spTree>
    <p:extLst>
      <p:ext uri="{BB962C8B-B14F-4D97-AF65-F5344CB8AC3E}">
        <p14:creationId xmlns:p14="http://schemas.microsoft.com/office/powerpoint/2010/main" val="35423917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5F6ED0-2830-7F4B-A19A-9F9C7B1A71A6}" type="slidenum">
              <a:rPr lang="en-US" smtClean="0"/>
              <a:t>26</a:t>
            </a:fld>
            <a:endParaRPr lang="en-US"/>
          </a:p>
        </p:txBody>
      </p:sp>
    </p:spTree>
    <p:extLst>
      <p:ext uri="{BB962C8B-B14F-4D97-AF65-F5344CB8AC3E}">
        <p14:creationId xmlns:p14="http://schemas.microsoft.com/office/powerpoint/2010/main" val="5524070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DA4F4F3-2811-A14E-9658-4A648D1D0297}" type="datetimeFigureOut">
              <a:rPr lang="en-US" smtClean="0"/>
              <a:pPr/>
              <a:t>11/14/23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A4F4F3-2811-A14E-9658-4A648D1D0297}" type="datetimeFigureOut">
              <a:rPr lang="en-US" smtClean="0"/>
              <a:pPr/>
              <a:t>11/14/23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A4F4F3-2811-A14E-9658-4A648D1D0297}" type="datetimeFigureOut">
              <a:rPr lang="en-US" smtClean="0"/>
              <a:pPr/>
              <a:t>11/14/23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A4F4F3-2811-A14E-9658-4A648D1D0297}" type="datetimeFigureOut">
              <a:rPr lang="en-US" smtClean="0"/>
              <a:pPr/>
              <a:t>11/14/23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DA4F4F3-2811-A14E-9658-4A648D1D0297}" type="datetimeFigureOut">
              <a:rPr lang="en-US" smtClean="0"/>
              <a:pPr/>
              <a:t>11/14/23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DA4F4F3-2811-A14E-9658-4A648D1D0297}" type="datetimeFigureOut">
              <a:rPr lang="en-US" smtClean="0"/>
              <a:pPr/>
              <a:t>11/14/23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DA4F4F3-2811-A14E-9658-4A648D1D0297}" type="datetimeFigureOut">
              <a:rPr lang="en-US" smtClean="0"/>
              <a:pPr/>
              <a:t>11/14/23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DA4F4F3-2811-A14E-9658-4A648D1D0297}" type="datetimeFigureOut">
              <a:rPr lang="en-US" smtClean="0"/>
              <a:pPr/>
              <a:t>11/14/23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A4F4F3-2811-A14E-9658-4A648D1D0297}" type="datetimeFigureOut">
              <a:rPr lang="en-US" smtClean="0"/>
              <a:pPr/>
              <a:t>11/14/23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DA4F4F3-2811-A14E-9658-4A648D1D0297}" type="datetimeFigureOut">
              <a:rPr lang="en-US" smtClean="0"/>
              <a:pPr/>
              <a:t>11/14/23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DA4F4F3-2811-A14E-9658-4A648D1D0297}" type="datetimeFigureOut">
              <a:rPr lang="en-US" smtClean="0"/>
              <a:pPr/>
              <a:t>11/14/23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DA4F4F3-2811-A14E-9658-4A648D1D0297}" type="datetimeFigureOut">
              <a:rPr lang="en-US" smtClean="0"/>
              <a:pPr/>
              <a:t>11/14/23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34B45622-6D98-DB4E-BA16-16B3EB3956D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hyperlink" Target="https://vimeo.com/677482835" TargetMode="External"/><Relationship Id="rId5" Type="http://schemas.openxmlformats.org/officeDocument/2006/relationships/image" Target="../media/image1.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s://escholarship.org/uc/item/44p23878"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C73AC5F5-D189-2E42-9379-B5034A134B57}"/>
              </a:ext>
            </a:extLst>
          </p:cNvPr>
          <p:cNvSpPr txBox="1">
            <a:spLocks/>
          </p:cNvSpPr>
          <p:nvPr/>
        </p:nvSpPr>
        <p:spPr>
          <a:xfrm>
            <a:off x="5061628" y="3694676"/>
            <a:ext cx="4454662" cy="1390407"/>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000" dirty="0">
                <a:solidFill>
                  <a:schemeClr val="tx1"/>
                </a:solidFill>
                <a:latin typeface="Arial"/>
                <a:cs typeface="Arial"/>
              </a:rPr>
              <a:t>David Hanauer, MD, MS</a:t>
            </a:r>
          </a:p>
          <a:p>
            <a:pPr algn="l"/>
            <a:r>
              <a:rPr lang="en-US" sz="2000" dirty="0">
                <a:solidFill>
                  <a:schemeClr val="tx1"/>
                </a:solidFill>
                <a:latin typeface="Arial"/>
                <a:cs typeface="Arial"/>
              </a:rPr>
              <a:t>Dept of Learning Health Sciences</a:t>
            </a:r>
          </a:p>
          <a:p>
            <a:pPr algn="l"/>
            <a:r>
              <a:rPr lang="en-US" sz="2000" dirty="0">
                <a:solidFill>
                  <a:schemeClr val="tx1"/>
                </a:solidFill>
                <a:latin typeface="Arial"/>
                <a:cs typeface="Arial"/>
              </a:rPr>
              <a:t>University of Michigan</a:t>
            </a:r>
          </a:p>
        </p:txBody>
      </p:sp>
      <p:pic>
        <p:nvPicPr>
          <p:cNvPr id="11" name="Picture 10" descr="transparent background.png">
            <a:extLst>
              <a:ext uri="{FF2B5EF4-FFF2-40B4-BE49-F238E27FC236}">
                <a16:creationId xmlns:a16="http://schemas.microsoft.com/office/drawing/2014/main" id="{C0EEEE30-E9E7-F847-92E4-F5BE0186ADD8}"/>
              </a:ext>
            </a:extLst>
          </p:cNvPr>
          <p:cNvPicPr>
            <a:picLocks noChangeAspect="1"/>
          </p:cNvPicPr>
          <p:nvPr/>
        </p:nvPicPr>
        <p:blipFill>
          <a:blip r:embed="rId2"/>
          <a:stretch>
            <a:fillRect/>
          </a:stretch>
        </p:blipFill>
        <p:spPr>
          <a:xfrm>
            <a:off x="2775520" y="2716940"/>
            <a:ext cx="3060740" cy="840641"/>
          </a:xfrm>
          <a:prstGeom prst="rect">
            <a:avLst/>
          </a:prstGeom>
        </p:spPr>
      </p:pic>
      <p:sp>
        <p:nvSpPr>
          <p:cNvPr id="12" name="Rectangle 11">
            <a:extLst>
              <a:ext uri="{FF2B5EF4-FFF2-40B4-BE49-F238E27FC236}">
                <a16:creationId xmlns:a16="http://schemas.microsoft.com/office/drawing/2014/main" id="{8534E7BA-CFC6-284E-BFEB-77B3091E2E80}"/>
              </a:ext>
            </a:extLst>
          </p:cNvPr>
          <p:cNvSpPr/>
          <p:nvPr/>
        </p:nvSpPr>
        <p:spPr>
          <a:xfrm>
            <a:off x="23249" y="3694676"/>
            <a:ext cx="4059125" cy="1631216"/>
          </a:xfrm>
          <a:prstGeom prst="rect">
            <a:avLst/>
          </a:prstGeom>
        </p:spPr>
        <p:txBody>
          <a:bodyPr wrap="none">
            <a:spAutoFit/>
          </a:bodyPr>
          <a:lstStyle/>
          <a:p>
            <a:r>
              <a:rPr lang="en-US" sz="2000" dirty="0">
                <a:latin typeface="Arial"/>
                <a:cs typeface="Arial"/>
              </a:rPr>
              <a:t>Twitter: 	@</a:t>
            </a:r>
            <a:r>
              <a:rPr lang="en-US" sz="2000" dirty="0" err="1">
                <a:latin typeface="Arial"/>
                <a:cs typeface="Arial"/>
              </a:rPr>
              <a:t>projectEMERSE</a:t>
            </a:r>
            <a:endParaRPr lang="en-US" sz="2000" dirty="0">
              <a:latin typeface="Arial"/>
              <a:cs typeface="Arial"/>
            </a:endParaRPr>
          </a:p>
          <a:p>
            <a:r>
              <a:rPr lang="en-US" sz="2000" dirty="0">
                <a:latin typeface="Arial"/>
                <a:cs typeface="Arial"/>
              </a:rPr>
              <a:t>Web: 	project-</a:t>
            </a:r>
            <a:r>
              <a:rPr lang="en-US" sz="2000" dirty="0" err="1">
                <a:latin typeface="Arial"/>
                <a:cs typeface="Arial"/>
              </a:rPr>
              <a:t>emerse.org</a:t>
            </a:r>
            <a:endParaRPr lang="en-US" sz="2000" dirty="0">
              <a:latin typeface="Arial"/>
              <a:cs typeface="Arial"/>
            </a:endParaRPr>
          </a:p>
          <a:p>
            <a:r>
              <a:rPr lang="en-US" sz="2000" dirty="0">
                <a:latin typeface="Arial"/>
                <a:cs typeface="Arial"/>
              </a:rPr>
              <a:t>Email: 	hanauer@umich.edu</a:t>
            </a:r>
          </a:p>
          <a:p>
            <a:r>
              <a:rPr lang="en-US" sz="2000" dirty="0">
                <a:latin typeface="Arial"/>
                <a:cs typeface="Arial"/>
              </a:rPr>
              <a:t>		</a:t>
            </a:r>
            <a:r>
              <a:rPr lang="en-US" sz="2000" dirty="0" err="1">
                <a:latin typeface="Arial"/>
                <a:cs typeface="Arial"/>
              </a:rPr>
              <a:t>emerse-team@umich.edu</a:t>
            </a:r>
            <a:endParaRPr lang="en-US" sz="2000" dirty="0">
              <a:latin typeface="Arial"/>
              <a:cs typeface="Arial"/>
            </a:endParaRPr>
          </a:p>
          <a:p>
            <a:r>
              <a:rPr lang="en-US" sz="2000" dirty="0">
                <a:latin typeface="Arial"/>
                <a:cs typeface="Arial"/>
              </a:rPr>
              <a:t>			</a:t>
            </a:r>
          </a:p>
        </p:txBody>
      </p:sp>
      <p:sp>
        <p:nvSpPr>
          <p:cNvPr id="13" name="Rectangle 12">
            <a:extLst>
              <a:ext uri="{FF2B5EF4-FFF2-40B4-BE49-F238E27FC236}">
                <a16:creationId xmlns:a16="http://schemas.microsoft.com/office/drawing/2014/main" id="{E1BBCE10-3C4E-8D42-AA97-3DA4ECC6EE09}"/>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4" name="TextBox 13">
            <a:extLst>
              <a:ext uri="{FF2B5EF4-FFF2-40B4-BE49-F238E27FC236}">
                <a16:creationId xmlns:a16="http://schemas.microsoft.com/office/drawing/2014/main" id="{8627E8E2-AD90-FD41-8B94-1FC8B5034170}"/>
              </a:ext>
            </a:extLst>
          </p:cNvPr>
          <p:cNvSpPr txBox="1"/>
          <p:nvPr/>
        </p:nvSpPr>
        <p:spPr>
          <a:xfrm>
            <a:off x="0" y="229785"/>
            <a:ext cx="8981603" cy="954107"/>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EMERSE: an easy-to-use, self-service search engine and chart review tool for EHR notes</a:t>
            </a:r>
          </a:p>
        </p:txBody>
      </p:sp>
      <p:sp>
        <p:nvSpPr>
          <p:cNvPr id="3" name="TextBox 2">
            <a:extLst>
              <a:ext uri="{FF2B5EF4-FFF2-40B4-BE49-F238E27FC236}">
                <a16:creationId xmlns:a16="http://schemas.microsoft.com/office/drawing/2014/main" id="{8D0A45FC-F0B1-FDE4-5604-B011E94BD3D9}"/>
              </a:ext>
            </a:extLst>
          </p:cNvPr>
          <p:cNvSpPr txBox="1"/>
          <p:nvPr/>
        </p:nvSpPr>
        <p:spPr>
          <a:xfrm>
            <a:off x="654566" y="1287184"/>
            <a:ext cx="7481535" cy="1292662"/>
          </a:xfrm>
          <a:prstGeom prst="rect">
            <a:avLst/>
          </a:prstGeom>
          <a:noFill/>
        </p:spPr>
        <p:txBody>
          <a:bodyPr wrap="none" rtlCol="0">
            <a:spAutoFit/>
          </a:bodyPr>
          <a:lstStyle/>
          <a:p>
            <a:pPr algn="ctr"/>
            <a:r>
              <a:rPr lang="en-US" sz="2200" dirty="0">
                <a:solidFill>
                  <a:srgbClr val="000000"/>
                </a:solidFill>
                <a:latin typeface="Helvetica" pitchFamily="2" charset="0"/>
              </a:rPr>
              <a:t>Presentation for the Michigan Society of Thoracic and</a:t>
            </a:r>
          </a:p>
          <a:p>
            <a:pPr algn="ctr"/>
            <a:r>
              <a:rPr lang="en-US" sz="2200" dirty="0">
                <a:solidFill>
                  <a:srgbClr val="000000"/>
                </a:solidFill>
                <a:latin typeface="Helvetica" pitchFamily="2" charset="0"/>
              </a:rPr>
              <a:t>Cardiovascular Surgeons (MSTCVS) Quality Collaborative</a:t>
            </a:r>
          </a:p>
          <a:p>
            <a:pPr algn="ctr"/>
            <a:endParaRPr lang="en-US" sz="1200" dirty="0">
              <a:solidFill>
                <a:srgbClr val="000000"/>
              </a:solidFill>
              <a:latin typeface="Helvetica" pitchFamily="2" charset="0"/>
            </a:endParaRPr>
          </a:p>
          <a:p>
            <a:pPr algn="ctr"/>
            <a:r>
              <a:rPr lang="en-US" sz="2200" i="0" u="none" strike="noStrike" dirty="0">
                <a:solidFill>
                  <a:srgbClr val="000000"/>
                </a:solidFill>
                <a:effectLst/>
                <a:latin typeface="Helvetica" pitchFamily="2" charset="0"/>
              </a:rPr>
              <a:t>November 15, 2023</a:t>
            </a:r>
            <a:endParaRPr lang="en-U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375676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2D3AD4B-43D6-5623-7F02-B26B8B4128FA}"/>
              </a:ext>
            </a:extLst>
          </p:cNvPr>
          <p:cNvSpPr>
            <a:spLocks noGrp="1"/>
          </p:cNvSpPr>
          <p:nvPr>
            <p:ph type="title"/>
          </p:nvPr>
        </p:nvSpPr>
        <p:spPr/>
        <p:txBody>
          <a:bodyPr/>
          <a:lstStyle/>
          <a:p>
            <a:endParaRPr lang="en-US"/>
          </a:p>
        </p:txBody>
      </p:sp>
      <p:sp>
        <p:nvSpPr>
          <p:cNvPr id="10" name="Content Placeholder 9">
            <a:extLst>
              <a:ext uri="{FF2B5EF4-FFF2-40B4-BE49-F238E27FC236}">
                <a16:creationId xmlns:a16="http://schemas.microsoft.com/office/drawing/2014/main" id="{DDDA500E-737C-3473-7D03-DACB2EBA4291}"/>
              </a:ext>
            </a:extLst>
          </p:cNvPr>
          <p:cNvSpPr>
            <a:spLocks noGrp="1"/>
          </p:cNvSpPr>
          <p:nvPr>
            <p:ph idx="1"/>
          </p:nvPr>
        </p:nvSpPr>
        <p:spPr/>
        <p:txBody>
          <a:bodyPr/>
          <a:lstStyle/>
          <a:p>
            <a:endParaRPr lang="en-US"/>
          </a:p>
        </p:txBody>
      </p:sp>
      <p:sp useBgFill="1">
        <p:nvSpPr>
          <p:cNvPr id="11" name="Title 1">
            <a:extLst>
              <a:ext uri="{FF2B5EF4-FFF2-40B4-BE49-F238E27FC236}">
                <a16:creationId xmlns:a16="http://schemas.microsoft.com/office/drawing/2014/main" id="{B6AF7274-DE66-E812-820C-0B48C16F6170}"/>
              </a:ext>
            </a:extLst>
          </p:cNvPr>
          <p:cNvSpPr txBox="1">
            <a:spLocks/>
          </p:cNvSpPr>
          <p:nvPr/>
        </p:nvSpPr>
        <p:spPr>
          <a:xfrm>
            <a:off x="23249" y="226507"/>
            <a:ext cx="8229600"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a:latin typeface="Arial" panose="020B0604020202020204" pitchFamily="34" charset="0"/>
                <a:cs typeface="Arial" panose="020B0604020202020204" pitchFamily="34" charset="0"/>
              </a:rPr>
              <a:t>The EMERSE solution     </a:t>
            </a:r>
            <a:endParaRPr lang="en-US" b="1" dirty="0">
              <a:latin typeface="Arial" panose="020B0604020202020204" pitchFamily="34" charset="0"/>
              <a:cs typeface="Arial" panose="020B0604020202020204" pitchFamily="34" charset="0"/>
            </a:endParaRPr>
          </a:p>
        </p:txBody>
      </p:sp>
      <p:sp useBgFill="1">
        <p:nvSpPr>
          <p:cNvPr id="12" name="Content Placeholder 2">
            <a:extLst>
              <a:ext uri="{FF2B5EF4-FFF2-40B4-BE49-F238E27FC236}">
                <a16:creationId xmlns:a16="http://schemas.microsoft.com/office/drawing/2014/main" id="{5029E3FC-B488-24E6-0D3C-FA15E6E488D8}"/>
              </a:ext>
            </a:extLst>
          </p:cNvPr>
          <p:cNvSpPr txBox="1">
            <a:spLocks/>
          </p:cNvSpPr>
          <p:nvPr/>
        </p:nvSpPr>
        <p:spPr>
          <a:xfrm>
            <a:off x="9281" y="1100876"/>
            <a:ext cx="8229600" cy="3394472"/>
          </a:xfrm>
          <a:prstGeom prst="rect">
            <a:avLst/>
          </a:prstGeom>
        </p:spPr>
        <p:txBody>
          <a:bodyPr vert="horz" lIns="91440" tIns="45720" rIns="91440" bIns="45720" rtlCol="0">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3000" dirty="0">
                <a:latin typeface="Arial" panose="020B0604020202020204" pitchFamily="34" charset="0"/>
                <a:cs typeface="Arial" panose="020B0604020202020204" pitchFamily="34" charset="0"/>
              </a:rPr>
              <a:t>A system “for the admins”</a:t>
            </a:r>
          </a:p>
          <a:p>
            <a:r>
              <a:rPr lang="en-US" sz="3000" dirty="0">
                <a:latin typeface="Arial" panose="020B0604020202020204" pitchFamily="34" charset="0"/>
                <a:cs typeface="Arial" panose="020B0604020202020204" pitchFamily="34" charset="0"/>
              </a:rPr>
              <a:t>Enterprise grade, easy to support</a:t>
            </a:r>
          </a:p>
          <a:p>
            <a:r>
              <a:rPr lang="en-US" sz="3000" dirty="0">
                <a:latin typeface="Arial" panose="020B0604020202020204" pitchFamily="34" charset="0"/>
                <a:cs typeface="Arial" panose="020B0604020202020204" pitchFamily="34" charset="0"/>
              </a:rPr>
              <a:t>Configurable with roles/privileges to control access</a:t>
            </a:r>
          </a:p>
          <a:p>
            <a:r>
              <a:rPr lang="en-US" sz="3000" dirty="0">
                <a:latin typeface="Arial" panose="020B0604020202020204" pitchFamily="34" charset="0"/>
                <a:cs typeface="Arial" panose="020B0604020202020204" pitchFamily="34" charset="0"/>
              </a:rPr>
              <a:t>Data are kept secure within a centralized, audited system</a:t>
            </a:r>
          </a:p>
          <a:p>
            <a:pPr lvl="1"/>
            <a:r>
              <a:rPr lang="en-US" dirty="0">
                <a:latin typeface="Arial" panose="020B0604020202020204" pitchFamily="34" charset="0"/>
                <a:cs typeface="Arial" panose="020B0604020202020204" pitchFamily="34" charset="0"/>
              </a:rPr>
              <a:t>No need to download/store the data elsewhere</a:t>
            </a:r>
          </a:p>
        </p:txBody>
      </p:sp>
      <p:pic>
        <p:nvPicPr>
          <p:cNvPr id="13" name="Picture 12" descr="transparent background.png">
            <a:extLst>
              <a:ext uri="{FF2B5EF4-FFF2-40B4-BE49-F238E27FC236}">
                <a16:creationId xmlns:a16="http://schemas.microsoft.com/office/drawing/2014/main" id="{4AB60A45-CF59-5F17-6559-FE8729C98FFB}"/>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14" name="Rectangle 13">
            <a:extLst>
              <a:ext uri="{FF2B5EF4-FFF2-40B4-BE49-F238E27FC236}">
                <a16:creationId xmlns:a16="http://schemas.microsoft.com/office/drawing/2014/main" id="{ECDA2545-190C-790E-5D00-3B958C979A33}"/>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15" name="Picture 14" descr="A picture containing text&#10;&#10;Description automatically generated">
            <a:extLst>
              <a:ext uri="{FF2B5EF4-FFF2-40B4-BE49-F238E27FC236}">
                <a16:creationId xmlns:a16="http://schemas.microsoft.com/office/drawing/2014/main" id="{16E3B43B-79F7-C6C6-FAC9-3DD181FB5590}"/>
              </a:ext>
            </a:extLst>
          </p:cNvPr>
          <p:cNvPicPr>
            <a:picLocks noChangeAspect="1"/>
          </p:cNvPicPr>
          <p:nvPr/>
        </p:nvPicPr>
        <p:blipFill>
          <a:blip r:embed="rId3"/>
          <a:stretch>
            <a:fillRect/>
          </a:stretch>
        </p:blipFill>
        <p:spPr>
          <a:xfrm>
            <a:off x="7072709" y="54490"/>
            <a:ext cx="2048042" cy="2432666"/>
          </a:xfrm>
          <a:prstGeom prst="rect">
            <a:avLst/>
          </a:prstGeom>
        </p:spPr>
      </p:pic>
    </p:spTree>
    <p:extLst>
      <p:ext uri="{BB962C8B-B14F-4D97-AF65-F5344CB8AC3E}">
        <p14:creationId xmlns:p14="http://schemas.microsoft.com/office/powerpoint/2010/main" val="27372451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2D3AD4B-43D6-5623-7F02-B26B8B4128FA}"/>
              </a:ext>
            </a:extLst>
          </p:cNvPr>
          <p:cNvSpPr>
            <a:spLocks noGrp="1"/>
          </p:cNvSpPr>
          <p:nvPr>
            <p:ph type="title"/>
          </p:nvPr>
        </p:nvSpPr>
        <p:spPr>
          <a:xfrm>
            <a:off x="457200" y="204932"/>
            <a:ext cx="8229600" cy="857250"/>
          </a:xfrm>
        </p:spPr>
        <p:txBody>
          <a:bodyPr/>
          <a:lstStyle/>
          <a:p>
            <a:endParaRPr lang="en-US"/>
          </a:p>
        </p:txBody>
      </p:sp>
      <p:sp useBgFill="1">
        <p:nvSpPr>
          <p:cNvPr id="11" name="Title 1">
            <a:extLst>
              <a:ext uri="{FF2B5EF4-FFF2-40B4-BE49-F238E27FC236}">
                <a16:creationId xmlns:a16="http://schemas.microsoft.com/office/drawing/2014/main" id="{B6AF7274-DE66-E812-820C-0B48C16F6170}"/>
              </a:ext>
            </a:extLst>
          </p:cNvPr>
          <p:cNvSpPr txBox="1">
            <a:spLocks/>
          </p:cNvSpPr>
          <p:nvPr/>
        </p:nvSpPr>
        <p:spPr>
          <a:xfrm>
            <a:off x="341302" y="236447"/>
            <a:ext cx="8229600"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Why is EMERSE better?</a:t>
            </a:r>
          </a:p>
        </p:txBody>
      </p:sp>
      <p:pic>
        <p:nvPicPr>
          <p:cNvPr id="13" name="Picture 12" descr="transparent background.png">
            <a:extLst>
              <a:ext uri="{FF2B5EF4-FFF2-40B4-BE49-F238E27FC236}">
                <a16:creationId xmlns:a16="http://schemas.microsoft.com/office/drawing/2014/main" id="{4AB60A45-CF59-5F17-6559-FE8729C98FFB}"/>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14" name="Rectangle 13">
            <a:extLst>
              <a:ext uri="{FF2B5EF4-FFF2-40B4-BE49-F238E27FC236}">
                <a16:creationId xmlns:a16="http://schemas.microsoft.com/office/drawing/2014/main" id="{ECDA2545-190C-790E-5D00-3B958C979A33}"/>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5" name="Picture 4" descr="A screenshot of a computer&#10;&#10;Description automatically generated">
            <a:extLst>
              <a:ext uri="{FF2B5EF4-FFF2-40B4-BE49-F238E27FC236}">
                <a16:creationId xmlns:a16="http://schemas.microsoft.com/office/drawing/2014/main" id="{294A09BF-6CC8-BE6E-9040-CCED7277F74F}"/>
              </a:ext>
            </a:extLst>
          </p:cNvPr>
          <p:cNvPicPr>
            <a:picLocks noChangeAspect="1"/>
          </p:cNvPicPr>
          <p:nvPr/>
        </p:nvPicPr>
        <p:blipFill>
          <a:blip r:embed="rId3"/>
          <a:stretch>
            <a:fillRect/>
          </a:stretch>
        </p:blipFill>
        <p:spPr>
          <a:xfrm>
            <a:off x="171021" y="1527854"/>
            <a:ext cx="6800958" cy="3291663"/>
          </a:xfrm>
          <a:prstGeom prst="rect">
            <a:avLst/>
          </a:prstGeom>
        </p:spPr>
      </p:pic>
      <p:sp>
        <p:nvSpPr>
          <p:cNvPr id="8" name="TextBox 7">
            <a:extLst>
              <a:ext uri="{FF2B5EF4-FFF2-40B4-BE49-F238E27FC236}">
                <a16:creationId xmlns:a16="http://schemas.microsoft.com/office/drawing/2014/main" id="{95F783C9-9EA9-7363-B055-C740E94405F6}"/>
              </a:ext>
            </a:extLst>
          </p:cNvPr>
          <p:cNvSpPr txBox="1"/>
          <p:nvPr/>
        </p:nvSpPr>
        <p:spPr>
          <a:xfrm>
            <a:off x="457199" y="1063229"/>
            <a:ext cx="3669527" cy="369332"/>
          </a:xfrm>
          <a:prstGeom prst="rect">
            <a:avLst/>
          </a:prstGeom>
          <a:noFill/>
        </p:spPr>
        <p:txBody>
          <a:bodyPr wrap="square">
            <a:spAutoFit/>
          </a:bodyPr>
          <a:lstStyle/>
          <a:p>
            <a:r>
              <a:rPr lang="en-US" i="1" dirty="0">
                <a:latin typeface="Arial" panose="020B0604020202020204" pitchFamily="34" charset="0"/>
                <a:cs typeface="Arial" panose="020B0604020202020204" pitchFamily="34" charset="0"/>
              </a:rPr>
              <a:t>EHRs have a bazillion features</a:t>
            </a:r>
            <a:endParaRPr lang="en-US" i="1" dirty="0"/>
          </a:p>
        </p:txBody>
      </p:sp>
      <p:sp>
        <p:nvSpPr>
          <p:cNvPr id="9" name="Right Arrow 8">
            <a:extLst>
              <a:ext uri="{FF2B5EF4-FFF2-40B4-BE49-F238E27FC236}">
                <a16:creationId xmlns:a16="http://schemas.microsoft.com/office/drawing/2014/main" id="{FF6179E8-6C1A-8CE4-8822-6A79F9F611DC}"/>
              </a:ext>
            </a:extLst>
          </p:cNvPr>
          <p:cNvSpPr/>
          <p:nvPr/>
        </p:nvSpPr>
        <p:spPr>
          <a:xfrm rot="4273793">
            <a:off x="2844153" y="1557293"/>
            <a:ext cx="811033" cy="404190"/>
          </a:xfrm>
          <a:prstGeom prst="right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ight Arrow 15">
            <a:extLst>
              <a:ext uri="{FF2B5EF4-FFF2-40B4-BE49-F238E27FC236}">
                <a16:creationId xmlns:a16="http://schemas.microsoft.com/office/drawing/2014/main" id="{0A250740-1CE3-1EFD-5658-9FE00B272079}"/>
              </a:ext>
            </a:extLst>
          </p:cNvPr>
          <p:cNvSpPr/>
          <p:nvPr/>
        </p:nvSpPr>
        <p:spPr>
          <a:xfrm rot="13382889">
            <a:off x="6028584" y="2284115"/>
            <a:ext cx="1125541" cy="404190"/>
          </a:xfrm>
          <a:prstGeom prst="right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0326FE52-2DAF-E3F3-6718-98D825E77CE8}"/>
              </a:ext>
            </a:extLst>
          </p:cNvPr>
          <p:cNvSpPr txBox="1"/>
          <p:nvPr/>
        </p:nvSpPr>
        <p:spPr>
          <a:xfrm>
            <a:off x="7071000" y="2140673"/>
            <a:ext cx="2073000" cy="2031325"/>
          </a:xfrm>
          <a:prstGeom prst="rect">
            <a:avLst/>
          </a:prstGeom>
          <a:noFill/>
        </p:spPr>
        <p:txBody>
          <a:bodyPr wrap="square">
            <a:spAutoFit/>
          </a:bodyPr>
          <a:lstStyle/>
          <a:p>
            <a:r>
              <a:rPr lang="en-US" i="1" dirty="0">
                <a:latin typeface="Arial" panose="020B0604020202020204" pitchFamily="34" charset="0"/>
                <a:cs typeface="Arial" panose="020B0604020202020204" pitchFamily="34" charset="0"/>
              </a:rPr>
              <a:t>The EMERSE team has invested $millions and 18 years on just this one feature (search) because it’s so important</a:t>
            </a:r>
            <a:endParaRPr lang="en-US" i="1" dirty="0"/>
          </a:p>
        </p:txBody>
      </p:sp>
    </p:spTree>
    <p:extLst>
      <p:ext uri="{BB962C8B-B14F-4D97-AF65-F5344CB8AC3E}">
        <p14:creationId xmlns:p14="http://schemas.microsoft.com/office/powerpoint/2010/main" val="1228494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2D3AD4B-43D6-5623-7F02-B26B8B4128FA}"/>
              </a:ext>
            </a:extLst>
          </p:cNvPr>
          <p:cNvSpPr>
            <a:spLocks noGrp="1"/>
          </p:cNvSpPr>
          <p:nvPr>
            <p:ph type="title"/>
          </p:nvPr>
        </p:nvSpPr>
        <p:spPr/>
        <p:txBody>
          <a:bodyPr/>
          <a:lstStyle/>
          <a:p>
            <a:endParaRPr lang="en-US"/>
          </a:p>
        </p:txBody>
      </p:sp>
      <p:sp useBgFill="1">
        <p:nvSpPr>
          <p:cNvPr id="11" name="Title 1">
            <a:extLst>
              <a:ext uri="{FF2B5EF4-FFF2-40B4-BE49-F238E27FC236}">
                <a16:creationId xmlns:a16="http://schemas.microsoft.com/office/drawing/2014/main" id="{B6AF7274-DE66-E812-820C-0B48C16F6170}"/>
              </a:ext>
            </a:extLst>
          </p:cNvPr>
          <p:cNvSpPr txBox="1">
            <a:spLocks/>
          </p:cNvSpPr>
          <p:nvPr/>
        </p:nvSpPr>
        <p:spPr>
          <a:xfrm>
            <a:off x="457200" y="229251"/>
            <a:ext cx="8229600" cy="857250"/>
          </a:xfrm>
          <a:prstGeom prst="rect">
            <a:avLst/>
          </a:prstGeom>
        </p:spPr>
        <p:txBody>
          <a:bodyPr vert="horz" lIns="91440" tIns="45720" rIns="91440" bIns="45720" rtlCol="0" anchor="ctr">
            <a:normAutofit fontScale="7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How do we know it’s better?</a:t>
            </a:r>
          </a:p>
          <a:p>
            <a:r>
              <a:rPr lang="en-US" i="1" dirty="0">
                <a:latin typeface="Arial" panose="020B0604020202020204" pitchFamily="34" charset="0"/>
                <a:cs typeface="Arial" panose="020B0604020202020204" pitchFamily="34" charset="0"/>
              </a:rPr>
              <a:t>We’ve studied it</a:t>
            </a:r>
          </a:p>
        </p:txBody>
      </p:sp>
      <p:pic>
        <p:nvPicPr>
          <p:cNvPr id="13" name="Picture 12" descr="transparent background.png">
            <a:extLst>
              <a:ext uri="{FF2B5EF4-FFF2-40B4-BE49-F238E27FC236}">
                <a16:creationId xmlns:a16="http://schemas.microsoft.com/office/drawing/2014/main" id="{4AB60A45-CF59-5F17-6559-FE8729C98FFB}"/>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14" name="Rectangle 13">
            <a:extLst>
              <a:ext uri="{FF2B5EF4-FFF2-40B4-BE49-F238E27FC236}">
                <a16:creationId xmlns:a16="http://schemas.microsoft.com/office/drawing/2014/main" id="{ECDA2545-190C-790E-5D00-3B958C979A33}"/>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useBgFill="1">
        <p:nvSpPr>
          <p:cNvPr id="2" name="Content Placeholder 2">
            <a:extLst>
              <a:ext uri="{FF2B5EF4-FFF2-40B4-BE49-F238E27FC236}">
                <a16:creationId xmlns:a16="http://schemas.microsoft.com/office/drawing/2014/main" id="{6191656E-EDA0-240D-8E9B-84EA565A3BD0}"/>
              </a:ext>
            </a:extLst>
          </p:cNvPr>
          <p:cNvSpPr txBox="1">
            <a:spLocks/>
          </p:cNvSpPr>
          <p:nvPr/>
        </p:nvSpPr>
        <p:spPr>
          <a:xfrm>
            <a:off x="9281" y="1380299"/>
            <a:ext cx="8229600" cy="3394472"/>
          </a:xfrm>
          <a:prstGeom prst="rect">
            <a:avLst/>
          </a:prstGeom>
        </p:spPr>
        <p:txBody>
          <a:bodyPr vert="horz" lIns="91440" tIns="45720" rIns="91440" bIns="45720" rtlCol="0">
            <a:normAutofit fontScale="77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latin typeface="Arial" panose="020B0604020202020204" pitchFamily="34" charset="0"/>
                <a:cs typeface="Arial" panose="020B0604020202020204" pitchFamily="34" charset="0"/>
              </a:rPr>
              <a:t>“new users of the EMERSE system are able to complete basic but critical workflow tasks in the system with a high rate of success…are highly satisfied with the interface, and have highly positive perceptions of its expected utility in their work.”</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“survey results indicate very high ratings of usability and satisfaction with the EMERSE system by new users after only one session of use.”</a:t>
            </a:r>
          </a:p>
        </p:txBody>
      </p:sp>
      <p:sp>
        <p:nvSpPr>
          <p:cNvPr id="4" name="TextBox 3">
            <a:extLst>
              <a:ext uri="{FF2B5EF4-FFF2-40B4-BE49-F238E27FC236}">
                <a16:creationId xmlns:a16="http://schemas.microsoft.com/office/drawing/2014/main" id="{96AF8959-BA33-02FC-236E-8C733CDA1502}"/>
              </a:ext>
            </a:extLst>
          </p:cNvPr>
          <p:cNvSpPr txBox="1"/>
          <p:nvPr/>
        </p:nvSpPr>
        <p:spPr>
          <a:xfrm>
            <a:off x="171021" y="4497772"/>
            <a:ext cx="5396947" cy="276999"/>
          </a:xfrm>
          <a:prstGeom prst="rect">
            <a:avLst/>
          </a:prstGeom>
          <a:noFill/>
        </p:spPr>
        <p:txBody>
          <a:bodyPr wrap="square">
            <a:spAutoFit/>
          </a:bodyPr>
          <a:lstStyle/>
          <a:p>
            <a:r>
              <a:rPr lang="en-US" sz="1200" dirty="0">
                <a:latin typeface="Arial" panose="020B0604020202020204" pitchFamily="34" charset="0"/>
                <a:cs typeface="Arial" panose="020B0604020202020204" pitchFamily="34" charset="0"/>
              </a:rPr>
              <a:t>https://project-</a:t>
            </a:r>
            <a:r>
              <a:rPr lang="en-US" sz="1200" dirty="0" err="1">
                <a:latin typeface="Arial" panose="020B0604020202020204" pitchFamily="34" charset="0"/>
                <a:cs typeface="Arial" panose="020B0604020202020204" pitchFamily="34" charset="0"/>
              </a:rPr>
              <a:t>emerse.org</a:t>
            </a:r>
            <a:r>
              <a:rPr lang="en-US" sz="1200" dirty="0">
                <a:latin typeface="Arial" panose="020B0604020202020204" pitchFamily="34" charset="0"/>
                <a:cs typeface="Arial" panose="020B0604020202020204" pitchFamily="34" charset="0"/>
              </a:rPr>
              <a:t>/documents/reyes_masters_thesis_2021.pdf</a:t>
            </a:r>
          </a:p>
        </p:txBody>
      </p:sp>
    </p:spTree>
    <p:extLst>
      <p:ext uri="{BB962C8B-B14F-4D97-AF65-F5344CB8AC3E}">
        <p14:creationId xmlns:p14="http://schemas.microsoft.com/office/powerpoint/2010/main" val="28634433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2D3AD4B-43D6-5623-7F02-B26B8B4128FA}"/>
              </a:ext>
            </a:extLst>
          </p:cNvPr>
          <p:cNvSpPr>
            <a:spLocks noGrp="1"/>
          </p:cNvSpPr>
          <p:nvPr>
            <p:ph type="title"/>
          </p:nvPr>
        </p:nvSpPr>
        <p:spPr>
          <a:xfrm>
            <a:off x="865237" y="287014"/>
            <a:ext cx="8229600" cy="857250"/>
          </a:xfrm>
        </p:spPr>
        <p:txBody>
          <a:bodyPr/>
          <a:lstStyle/>
          <a:p>
            <a:endParaRPr lang="en-US"/>
          </a:p>
        </p:txBody>
      </p:sp>
      <p:pic>
        <p:nvPicPr>
          <p:cNvPr id="13" name="Picture 12" descr="transparent background.png">
            <a:extLst>
              <a:ext uri="{FF2B5EF4-FFF2-40B4-BE49-F238E27FC236}">
                <a16:creationId xmlns:a16="http://schemas.microsoft.com/office/drawing/2014/main" id="{4AB60A45-CF59-5F17-6559-FE8729C98FFB}"/>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14" name="Rectangle 13">
            <a:extLst>
              <a:ext uri="{FF2B5EF4-FFF2-40B4-BE49-F238E27FC236}">
                <a16:creationId xmlns:a16="http://schemas.microsoft.com/office/drawing/2014/main" id="{ECDA2545-190C-790E-5D00-3B958C979A33}"/>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5" name="Rectangular Callout 4">
            <a:extLst>
              <a:ext uri="{FF2B5EF4-FFF2-40B4-BE49-F238E27FC236}">
                <a16:creationId xmlns:a16="http://schemas.microsoft.com/office/drawing/2014/main" id="{86C1F6EE-0D56-5849-4782-9BA72F6B97E7}"/>
              </a:ext>
            </a:extLst>
          </p:cNvPr>
          <p:cNvSpPr/>
          <p:nvPr/>
        </p:nvSpPr>
        <p:spPr>
          <a:xfrm>
            <a:off x="457200" y="1345780"/>
            <a:ext cx="3091070" cy="1500808"/>
          </a:xfrm>
          <a:prstGeom prst="wedgeRectCallou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l" rtl="0">
              <a:spcBef>
                <a:spcPts val="0"/>
              </a:spcBef>
              <a:spcAft>
                <a:spcPts val="0"/>
              </a:spcAft>
            </a:pPr>
            <a:r>
              <a:rPr lang="en-US" sz="1600" b="0" i="0" u="none" strike="noStrike" dirty="0">
                <a:solidFill>
                  <a:srgbClr val="000000"/>
                </a:solidFill>
                <a:effectLst/>
                <a:latin typeface="Arial" panose="020B0604020202020204" pitchFamily="34" charset="0"/>
              </a:rPr>
              <a:t>Thank you for…this important tool which is proving extremely valuable in enhancing patient safety and quality of care delivered at Michigan Medicine.</a:t>
            </a:r>
            <a:endParaRPr lang="en-US" sz="1600" b="0" i="0" u="none" strike="noStrike" dirty="0">
              <a:solidFill>
                <a:srgbClr val="000000"/>
              </a:solidFill>
              <a:effectLst/>
            </a:endParaRPr>
          </a:p>
        </p:txBody>
      </p:sp>
      <p:sp>
        <p:nvSpPr>
          <p:cNvPr id="6" name="Rectangular Callout 5">
            <a:extLst>
              <a:ext uri="{FF2B5EF4-FFF2-40B4-BE49-F238E27FC236}">
                <a16:creationId xmlns:a16="http://schemas.microsoft.com/office/drawing/2014/main" id="{6C8AF2C3-7BB4-D633-ADD8-40D908385209}"/>
              </a:ext>
            </a:extLst>
          </p:cNvPr>
          <p:cNvSpPr/>
          <p:nvPr/>
        </p:nvSpPr>
        <p:spPr>
          <a:xfrm>
            <a:off x="3849757" y="1569381"/>
            <a:ext cx="2918792" cy="1148470"/>
          </a:xfrm>
          <a:prstGeom prst="wedgeRectCallou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l" rtl="0">
              <a:spcBef>
                <a:spcPts val="0"/>
              </a:spcBef>
              <a:spcAft>
                <a:spcPts val="0"/>
              </a:spcAft>
            </a:pPr>
            <a:r>
              <a:rPr lang="en-US" sz="1600" b="0" i="0" u="none" strike="noStrike" dirty="0">
                <a:solidFill>
                  <a:srgbClr val="000000"/>
                </a:solidFill>
                <a:effectLst/>
                <a:latin typeface="Arial" panose="020B0604020202020204" pitchFamily="34" charset="0"/>
              </a:rPr>
              <a:t>..continued gratitude for the availability of this powerful research tool. As always, thank you for this innovation!</a:t>
            </a:r>
            <a:endParaRPr lang="en-US" sz="1600" b="0" i="0" u="none" strike="noStrike" dirty="0">
              <a:solidFill>
                <a:srgbClr val="000000"/>
              </a:solidFill>
              <a:effectLst/>
            </a:endParaRPr>
          </a:p>
        </p:txBody>
      </p:sp>
      <p:sp>
        <p:nvSpPr>
          <p:cNvPr id="8" name="Rectangular Callout 7">
            <a:extLst>
              <a:ext uri="{FF2B5EF4-FFF2-40B4-BE49-F238E27FC236}">
                <a16:creationId xmlns:a16="http://schemas.microsoft.com/office/drawing/2014/main" id="{AF26B659-FC79-8F7F-4A3B-E4CC1F0A66B5}"/>
              </a:ext>
            </a:extLst>
          </p:cNvPr>
          <p:cNvSpPr/>
          <p:nvPr/>
        </p:nvSpPr>
        <p:spPr>
          <a:xfrm>
            <a:off x="159027" y="3220241"/>
            <a:ext cx="2663686" cy="1374382"/>
          </a:xfrm>
          <a:prstGeom prst="wedgeRectCallou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l" rtl="0">
              <a:spcBef>
                <a:spcPts val="0"/>
              </a:spcBef>
              <a:spcAft>
                <a:spcPts val="0"/>
              </a:spcAft>
            </a:pPr>
            <a:r>
              <a:rPr lang="en-US" sz="1600" b="0" i="0" u="none" strike="noStrike" dirty="0">
                <a:solidFill>
                  <a:srgbClr val="000000"/>
                </a:solidFill>
                <a:effectLst/>
                <a:latin typeface="Arial" panose="020B0604020202020204" pitchFamily="34" charset="0"/>
              </a:rPr>
              <a:t>To say “it is the most useful tool I use in my job” would be an understatement, so thank you for creating and sharing it with others!!</a:t>
            </a:r>
          </a:p>
        </p:txBody>
      </p:sp>
      <p:sp>
        <p:nvSpPr>
          <p:cNvPr id="9" name="Rectangular Callout 8">
            <a:extLst>
              <a:ext uri="{FF2B5EF4-FFF2-40B4-BE49-F238E27FC236}">
                <a16:creationId xmlns:a16="http://schemas.microsoft.com/office/drawing/2014/main" id="{7A0BE0A2-FD8E-D307-B2CF-D6F7C88A2571}"/>
              </a:ext>
            </a:extLst>
          </p:cNvPr>
          <p:cNvSpPr/>
          <p:nvPr/>
        </p:nvSpPr>
        <p:spPr>
          <a:xfrm>
            <a:off x="3179398" y="3065240"/>
            <a:ext cx="3601278" cy="1687634"/>
          </a:xfrm>
          <a:prstGeom prst="wedgeRectCallou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l" rtl="0">
              <a:spcBef>
                <a:spcPts val="0"/>
              </a:spcBef>
              <a:spcAft>
                <a:spcPts val="0"/>
              </a:spcAft>
            </a:pPr>
            <a:r>
              <a:rPr lang="en-US" sz="1600" b="0" i="0" u="none" strike="noStrike" dirty="0">
                <a:solidFill>
                  <a:srgbClr val="000000"/>
                </a:solidFill>
                <a:effectLst/>
                <a:latin typeface="Arial" panose="020B0604020202020204" pitchFamily="34" charset="0"/>
              </a:rPr>
              <a:t>EMERSE is an absolute gem</a:t>
            </a:r>
          </a:p>
          <a:p>
            <a:pPr algn="l" rtl="0">
              <a:spcBef>
                <a:spcPts val="0"/>
              </a:spcBef>
              <a:spcAft>
                <a:spcPts val="0"/>
              </a:spcAft>
            </a:pPr>
            <a:r>
              <a:rPr lang="en-US" sz="1600" b="0" i="0" u="none" strike="noStrike" dirty="0">
                <a:solidFill>
                  <a:srgbClr val="000000"/>
                </a:solidFill>
                <a:effectLst/>
                <a:latin typeface="Arial" panose="020B0604020202020204" pitchFamily="34" charset="0"/>
              </a:rPr>
              <a:t>@</a:t>
            </a:r>
            <a:r>
              <a:rPr lang="en-US" sz="1600" b="0" i="0" u="none" strike="noStrike" dirty="0" err="1">
                <a:solidFill>
                  <a:srgbClr val="000000"/>
                </a:solidFill>
                <a:effectLst/>
                <a:latin typeface="Arial" panose="020B0604020202020204" pitchFamily="34" charset="0"/>
              </a:rPr>
              <a:t>umichmedicine</a:t>
            </a:r>
            <a:r>
              <a:rPr lang="en-US" sz="1600" b="0" i="0" u="none" strike="noStrike" dirty="0">
                <a:solidFill>
                  <a:srgbClr val="000000"/>
                </a:solidFill>
                <a:effectLst/>
                <a:latin typeface="Arial" panose="020B0604020202020204" pitchFamily="34" charset="0"/>
              </a:rPr>
              <a:t>. The functionality is very friendly and it saved hours of time during the data collection process. Thank you to the team that created this powerful research tool!</a:t>
            </a:r>
          </a:p>
        </p:txBody>
      </p:sp>
      <p:sp>
        <p:nvSpPr>
          <p:cNvPr id="10" name="Rectangular Callout 9">
            <a:extLst>
              <a:ext uri="{FF2B5EF4-FFF2-40B4-BE49-F238E27FC236}">
                <a16:creationId xmlns:a16="http://schemas.microsoft.com/office/drawing/2014/main" id="{D290C289-FAD8-94E4-540B-3D25C1259AEF}"/>
              </a:ext>
            </a:extLst>
          </p:cNvPr>
          <p:cNvSpPr/>
          <p:nvPr/>
        </p:nvSpPr>
        <p:spPr>
          <a:xfrm>
            <a:off x="6949211" y="1324958"/>
            <a:ext cx="2122005" cy="2396416"/>
          </a:xfrm>
          <a:prstGeom prst="wedgeRectCallou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l" rtl="0">
              <a:spcBef>
                <a:spcPts val="0"/>
              </a:spcBef>
              <a:spcAft>
                <a:spcPts val="0"/>
              </a:spcAft>
            </a:pPr>
            <a:r>
              <a:rPr lang="en-US" sz="1600" b="0" i="0" u="none" strike="noStrike" dirty="0">
                <a:solidFill>
                  <a:srgbClr val="000000"/>
                </a:solidFill>
                <a:effectLst/>
                <a:latin typeface="Arial" panose="020B0604020202020204" pitchFamily="34" charset="0"/>
              </a:rPr>
              <a:t>EMERSE is working out great for </a:t>
            </a:r>
            <a:r>
              <a:rPr lang="en-US" sz="1600" b="0" i="0" u="none" strike="noStrike" dirty="0" err="1">
                <a:solidFill>
                  <a:srgbClr val="000000"/>
                </a:solidFill>
                <a:effectLst/>
                <a:latin typeface="Arial" panose="020B0604020202020204" pitchFamily="34" charset="0"/>
              </a:rPr>
              <a:t>casefinding</a:t>
            </a:r>
            <a:r>
              <a:rPr lang="en-US" sz="1600" b="0" i="0" u="none" strike="noStrike" dirty="0">
                <a:solidFill>
                  <a:srgbClr val="000000"/>
                </a:solidFill>
                <a:effectLst/>
                <a:latin typeface="Arial" panose="020B0604020202020204" pitchFamily="34" charset="0"/>
              </a:rPr>
              <a:t>...have found quite a bit of cases that we would have missed otherwise. Thank you and everyone on your team!</a:t>
            </a:r>
            <a:endParaRPr lang="en-US" sz="1600" b="0" i="0" u="none" strike="noStrike" dirty="0">
              <a:solidFill>
                <a:srgbClr val="000000"/>
              </a:solidFill>
              <a:effectLst/>
            </a:endParaRPr>
          </a:p>
        </p:txBody>
      </p:sp>
      <p:sp useBgFill="1">
        <p:nvSpPr>
          <p:cNvPr id="15" name="Title 1">
            <a:extLst>
              <a:ext uri="{FF2B5EF4-FFF2-40B4-BE49-F238E27FC236}">
                <a16:creationId xmlns:a16="http://schemas.microsoft.com/office/drawing/2014/main" id="{9570FF28-2781-16D8-69AC-DCC5CBCE2C24}"/>
              </a:ext>
            </a:extLst>
          </p:cNvPr>
          <p:cNvSpPr txBox="1">
            <a:spLocks/>
          </p:cNvSpPr>
          <p:nvPr/>
        </p:nvSpPr>
        <p:spPr>
          <a:xfrm>
            <a:off x="457200" y="229251"/>
            <a:ext cx="8229600" cy="857250"/>
          </a:xfrm>
          <a:prstGeom prst="rect">
            <a:avLst/>
          </a:prstGeom>
        </p:spPr>
        <p:txBody>
          <a:bodyPr vert="horz" lIns="91440" tIns="45720" rIns="91440" bIns="45720" rtlCol="0" anchor="ctr">
            <a:normAutofit fontScale="7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How do we know it’s better?</a:t>
            </a:r>
          </a:p>
          <a:p>
            <a:r>
              <a:rPr lang="en-US" i="1" dirty="0">
                <a:latin typeface="Arial" panose="020B0604020202020204" pitchFamily="34" charset="0"/>
                <a:cs typeface="Arial" panose="020B0604020202020204" pitchFamily="34" charset="0"/>
              </a:rPr>
              <a:t>Our users tell us</a:t>
            </a:r>
          </a:p>
        </p:txBody>
      </p:sp>
    </p:spTree>
    <p:extLst>
      <p:ext uri="{BB962C8B-B14F-4D97-AF65-F5344CB8AC3E}">
        <p14:creationId xmlns:p14="http://schemas.microsoft.com/office/powerpoint/2010/main" val="37593619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2D3AD4B-43D6-5623-7F02-B26B8B4128FA}"/>
              </a:ext>
            </a:extLst>
          </p:cNvPr>
          <p:cNvSpPr>
            <a:spLocks noGrp="1"/>
          </p:cNvSpPr>
          <p:nvPr>
            <p:ph type="title"/>
          </p:nvPr>
        </p:nvSpPr>
        <p:spPr/>
        <p:txBody>
          <a:bodyPr/>
          <a:lstStyle/>
          <a:p>
            <a:endParaRPr lang="en-US"/>
          </a:p>
        </p:txBody>
      </p:sp>
      <p:sp useBgFill="1">
        <p:nvSpPr>
          <p:cNvPr id="11" name="Title 1">
            <a:extLst>
              <a:ext uri="{FF2B5EF4-FFF2-40B4-BE49-F238E27FC236}">
                <a16:creationId xmlns:a16="http://schemas.microsoft.com/office/drawing/2014/main" id="{B6AF7274-DE66-E812-820C-0B48C16F6170}"/>
              </a:ext>
            </a:extLst>
          </p:cNvPr>
          <p:cNvSpPr txBox="1">
            <a:spLocks/>
          </p:cNvSpPr>
          <p:nvPr/>
        </p:nvSpPr>
        <p:spPr>
          <a:xfrm>
            <a:off x="457200" y="229251"/>
            <a:ext cx="8229600" cy="857250"/>
          </a:xfrm>
          <a:prstGeom prst="rect">
            <a:avLst/>
          </a:prstGeom>
        </p:spPr>
        <p:txBody>
          <a:bodyPr vert="horz" lIns="91440" tIns="45720" rIns="91440" bIns="45720" rtlCol="0" anchor="ctr">
            <a:normAutofit fontScale="7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How do we know it’s better?</a:t>
            </a:r>
          </a:p>
          <a:p>
            <a:r>
              <a:rPr lang="en-US" i="1" dirty="0">
                <a:latin typeface="Arial" panose="020B0604020202020204" pitchFamily="34" charset="0"/>
                <a:cs typeface="Arial" panose="020B0604020202020204" pitchFamily="34" charset="0"/>
              </a:rPr>
              <a:t>Researchers mention it in their publications</a:t>
            </a:r>
          </a:p>
        </p:txBody>
      </p:sp>
      <p:sp useBgFill="1">
        <p:nvSpPr>
          <p:cNvPr id="2" name="Content Placeholder 2">
            <a:extLst>
              <a:ext uri="{FF2B5EF4-FFF2-40B4-BE49-F238E27FC236}">
                <a16:creationId xmlns:a16="http://schemas.microsoft.com/office/drawing/2014/main" id="{6191656E-EDA0-240D-8E9B-84EA565A3BD0}"/>
              </a:ext>
            </a:extLst>
          </p:cNvPr>
          <p:cNvSpPr txBox="1">
            <a:spLocks/>
          </p:cNvSpPr>
          <p:nvPr/>
        </p:nvSpPr>
        <p:spPr>
          <a:xfrm>
            <a:off x="0" y="1347320"/>
            <a:ext cx="8825948" cy="3685191"/>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200" dirty="0">
                <a:latin typeface="Arial" panose="020B0604020202020204" pitchFamily="34" charset="0"/>
                <a:cs typeface="Arial" panose="020B0604020202020204" pitchFamily="34" charset="0"/>
              </a:rPr>
              <a:t>“Reviewers used the EMERSE search tool to ensure thorough review of the available documentation...” </a:t>
            </a:r>
            <a:r>
              <a:rPr lang="en-US" sz="1400" dirty="0">
                <a:latin typeface="Arial" panose="020B0604020202020204" pitchFamily="34" charset="0"/>
                <a:cs typeface="Arial" panose="020B0604020202020204" pitchFamily="34" charset="0"/>
              </a:rPr>
              <a:t>[PMID 36119396]</a:t>
            </a:r>
          </a:p>
          <a:p>
            <a:r>
              <a:rPr lang="en-US" sz="2200" dirty="0">
                <a:latin typeface="Arial" panose="020B0604020202020204" pitchFamily="34" charset="0"/>
                <a:cs typeface="Arial" panose="020B0604020202020204" pitchFamily="34" charset="0"/>
              </a:rPr>
              <a:t>“the tool avoids the pitfalls of diagnostic inaccuracy seen with tools querying on ICD and billing codes…” </a:t>
            </a:r>
            <a:r>
              <a:rPr lang="en-US" sz="1400" dirty="0">
                <a:latin typeface="Arial" panose="020B0604020202020204" pitchFamily="34" charset="0"/>
                <a:cs typeface="Arial" panose="020B0604020202020204" pitchFamily="34" charset="0"/>
              </a:rPr>
              <a:t>[PMID 36114099]</a:t>
            </a:r>
          </a:p>
          <a:p>
            <a:r>
              <a:rPr lang="en-US" sz="2200" dirty="0">
                <a:latin typeface="Arial" panose="020B0604020202020204" pitchFamily="34" charset="0"/>
                <a:cs typeface="Arial" panose="020B0604020202020204" pitchFamily="34" charset="0"/>
              </a:rPr>
              <a:t>“[EMERSE] provides software features to comprehensively scan all clinical documents…for keywords and phrases to ensure that even rarely mentioned events are detected.” </a:t>
            </a:r>
            <a:r>
              <a:rPr lang="en-US" sz="1400" dirty="0">
                <a:latin typeface="Arial" panose="020B0604020202020204" pitchFamily="34" charset="0"/>
                <a:cs typeface="Arial" panose="020B0604020202020204" pitchFamily="34" charset="0"/>
              </a:rPr>
              <a:t>[PMID 36550198]</a:t>
            </a:r>
          </a:p>
          <a:p>
            <a:r>
              <a:rPr lang="en-US" sz="2200" dirty="0">
                <a:latin typeface="Arial" panose="020B0604020202020204" pitchFamily="34" charset="0"/>
                <a:cs typeface="Arial" panose="020B0604020202020204" pitchFamily="34" charset="0"/>
              </a:rPr>
              <a:t>“…information [was] captured via EMERSE…in order to obtain the most accurate and complete information per patient.”</a:t>
            </a:r>
            <a:r>
              <a:rPr lang="en-US" sz="1400" dirty="0">
                <a:latin typeface="Arial" panose="020B0604020202020204" pitchFamily="34" charset="0"/>
                <a:cs typeface="Arial" panose="020B0604020202020204" pitchFamily="34" charset="0"/>
              </a:rPr>
              <a:t>[PMID 36752520]</a:t>
            </a:r>
          </a:p>
        </p:txBody>
      </p:sp>
      <p:sp>
        <p:nvSpPr>
          <p:cNvPr id="14" name="Rectangle 13">
            <a:extLst>
              <a:ext uri="{FF2B5EF4-FFF2-40B4-BE49-F238E27FC236}">
                <a16:creationId xmlns:a16="http://schemas.microsoft.com/office/drawing/2014/main" id="{ECDA2545-190C-790E-5D00-3B958C979A33}"/>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3683066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2D3AD4B-43D6-5623-7F02-B26B8B4128FA}"/>
              </a:ext>
            </a:extLst>
          </p:cNvPr>
          <p:cNvSpPr>
            <a:spLocks noGrp="1"/>
          </p:cNvSpPr>
          <p:nvPr>
            <p:ph type="title"/>
          </p:nvPr>
        </p:nvSpPr>
        <p:spPr/>
        <p:txBody>
          <a:bodyPr/>
          <a:lstStyle/>
          <a:p>
            <a:endParaRPr lang="en-US"/>
          </a:p>
        </p:txBody>
      </p:sp>
      <p:sp>
        <p:nvSpPr>
          <p:cNvPr id="14" name="Rectangle 13">
            <a:extLst>
              <a:ext uri="{FF2B5EF4-FFF2-40B4-BE49-F238E27FC236}">
                <a16:creationId xmlns:a16="http://schemas.microsoft.com/office/drawing/2014/main" id="{ECDA2545-190C-790E-5D00-3B958C979A33}"/>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graphicFrame>
        <p:nvGraphicFramePr>
          <p:cNvPr id="2" name="Table 1">
            <a:extLst>
              <a:ext uri="{FF2B5EF4-FFF2-40B4-BE49-F238E27FC236}">
                <a16:creationId xmlns:a16="http://schemas.microsoft.com/office/drawing/2014/main" id="{3820E8C1-3AA2-6657-BD38-F224CF57F601}"/>
              </a:ext>
            </a:extLst>
          </p:cNvPr>
          <p:cNvGraphicFramePr>
            <a:graphicFrameLocks noGrp="1"/>
          </p:cNvGraphicFramePr>
          <p:nvPr>
            <p:extLst>
              <p:ext uri="{D42A27DB-BD31-4B8C-83A1-F6EECF244321}">
                <p14:modId xmlns:p14="http://schemas.microsoft.com/office/powerpoint/2010/main" val="849508407"/>
              </p:ext>
            </p:extLst>
          </p:nvPr>
        </p:nvGraphicFramePr>
        <p:xfrm>
          <a:off x="989971" y="1360429"/>
          <a:ext cx="7164057" cy="3185160"/>
        </p:xfrm>
        <a:graphic>
          <a:graphicData uri="http://schemas.openxmlformats.org/drawingml/2006/table">
            <a:tbl>
              <a:tblPr firstRow="1" bandRow="1">
                <a:tableStyleId>{5C22544A-7EE6-4342-B048-85BDC9FD1C3A}</a:tableStyleId>
              </a:tblPr>
              <a:tblGrid>
                <a:gridCol w="3615789">
                  <a:extLst>
                    <a:ext uri="{9D8B030D-6E8A-4147-A177-3AD203B41FA5}">
                      <a16:colId xmlns:a16="http://schemas.microsoft.com/office/drawing/2014/main" val="1788178649"/>
                    </a:ext>
                  </a:extLst>
                </a:gridCol>
                <a:gridCol w="3548268">
                  <a:extLst>
                    <a:ext uri="{9D8B030D-6E8A-4147-A177-3AD203B41FA5}">
                      <a16:colId xmlns:a16="http://schemas.microsoft.com/office/drawing/2014/main" val="4195158298"/>
                    </a:ext>
                  </a:extLst>
                </a:gridCol>
              </a:tblGrid>
              <a:tr h="267895">
                <a:tc>
                  <a:txBody>
                    <a:bodyPr/>
                    <a:lstStyle/>
                    <a:p>
                      <a:r>
                        <a:rPr lang="en-US" sz="1300" dirty="0">
                          <a:latin typeface="Arial" panose="020B0604020202020204" pitchFamily="34" charset="0"/>
                          <a:cs typeface="Arial" panose="020B0604020202020204" pitchFamily="34" charset="0"/>
                        </a:rPr>
                        <a:t>Installed</a:t>
                      </a:r>
                    </a:p>
                  </a:txBody>
                  <a:tcPr/>
                </a:tc>
                <a:tc>
                  <a:txBody>
                    <a:bodyPr/>
                    <a:lstStyle/>
                    <a:p>
                      <a:r>
                        <a:rPr lang="en-US" sz="1300" dirty="0">
                          <a:latin typeface="Arial" panose="020B0604020202020204" pitchFamily="34" charset="0"/>
                          <a:cs typeface="Arial" panose="020B0604020202020204" pitchFamily="34" charset="0"/>
                        </a:rPr>
                        <a:t>Installing</a:t>
                      </a:r>
                    </a:p>
                  </a:txBody>
                  <a:tcPr/>
                </a:tc>
                <a:extLst>
                  <a:ext uri="{0D108BD9-81ED-4DB2-BD59-A6C34878D82A}">
                    <a16:rowId xmlns:a16="http://schemas.microsoft.com/office/drawing/2014/main" val="3847097442"/>
                  </a:ext>
                </a:extLst>
              </a:tr>
              <a:tr h="275009">
                <a:tc>
                  <a:txBody>
                    <a:bodyPr/>
                    <a:lstStyle/>
                    <a:p>
                      <a:r>
                        <a:rPr lang="en-US" sz="1300" dirty="0">
                          <a:latin typeface="Arial" panose="020B0604020202020204" pitchFamily="34" charset="0"/>
                          <a:cs typeface="Arial" panose="020B0604020202020204" pitchFamily="34" charset="0"/>
                        </a:rPr>
                        <a:t>U of Michigan</a:t>
                      </a:r>
                    </a:p>
                  </a:txBody>
                  <a:tcPr/>
                </a:tc>
                <a:tc>
                  <a:txBody>
                    <a:bodyPr/>
                    <a:lstStyle/>
                    <a:p>
                      <a:r>
                        <a:rPr lang="en-US" sz="1300" dirty="0">
                          <a:latin typeface="Arial" panose="020B0604020202020204" pitchFamily="34" charset="0"/>
                          <a:cs typeface="Arial" panose="020B0604020202020204" pitchFamily="34" charset="0"/>
                        </a:rPr>
                        <a:t>Weill Cornell Medical Center</a:t>
                      </a:r>
                    </a:p>
                  </a:txBody>
                  <a:tcPr/>
                </a:tc>
                <a:extLst>
                  <a:ext uri="{0D108BD9-81ED-4DB2-BD59-A6C34878D82A}">
                    <a16:rowId xmlns:a16="http://schemas.microsoft.com/office/drawing/2014/main" val="4216536583"/>
                  </a:ext>
                </a:extLst>
              </a:tr>
              <a:tr h="243002">
                <a:tc>
                  <a:txBody>
                    <a:bodyPr/>
                    <a:lstStyle/>
                    <a:p>
                      <a:r>
                        <a:rPr lang="en-US" sz="1300" dirty="0">
                          <a:latin typeface="Arial" panose="020B0604020202020204" pitchFamily="34" charset="0"/>
                          <a:cs typeface="Arial" panose="020B0604020202020204" pitchFamily="34" charset="0"/>
                        </a:rPr>
                        <a:t>Harvard U – Dana Farber Cancer Center</a:t>
                      </a:r>
                    </a:p>
                  </a:txBody>
                  <a:tcPr/>
                </a:tc>
                <a:tc>
                  <a:txBody>
                    <a:bodyPr/>
                    <a:lstStyle/>
                    <a:p>
                      <a:r>
                        <a:rPr lang="en-US" sz="1300" dirty="0">
                          <a:latin typeface="Arial" panose="020B0604020202020204" pitchFamily="34" charset="0"/>
                          <a:cs typeface="Arial" panose="020B0604020202020204" pitchFamily="34" charset="0"/>
                        </a:rPr>
                        <a:t>U of Virginia</a:t>
                      </a:r>
                    </a:p>
                  </a:txBody>
                  <a:tcPr/>
                </a:tc>
                <a:extLst>
                  <a:ext uri="{0D108BD9-81ED-4DB2-BD59-A6C34878D82A}">
                    <a16:rowId xmlns:a16="http://schemas.microsoft.com/office/drawing/2014/main" val="2936392042"/>
                  </a:ext>
                </a:extLst>
              </a:tr>
              <a:tr h="275009">
                <a:tc>
                  <a:txBody>
                    <a:bodyPr/>
                    <a:lstStyle/>
                    <a:p>
                      <a:r>
                        <a:rPr lang="en-US" sz="1300" dirty="0">
                          <a:latin typeface="Arial" panose="020B0604020202020204" pitchFamily="34" charset="0"/>
                          <a:cs typeface="Arial" panose="020B0604020202020204" pitchFamily="34" charset="0"/>
                        </a:rPr>
                        <a:t>Columbia U Cancer Center</a:t>
                      </a:r>
                    </a:p>
                  </a:txBody>
                  <a:tcPr/>
                </a:tc>
                <a:tc>
                  <a:txBody>
                    <a:bodyPr/>
                    <a:lstStyle/>
                    <a:p>
                      <a:r>
                        <a:rPr lang="en-US" sz="1300" dirty="0">
                          <a:latin typeface="Arial" panose="020B0604020202020204" pitchFamily="34" charset="0"/>
                          <a:cs typeface="Arial" panose="020B0604020202020204" pitchFamily="34" charset="0"/>
                        </a:rPr>
                        <a:t>Moffitt Cancer Center, Tampa, FL</a:t>
                      </a:r>
                    </a:p>
                  </a:txBody>
                  <a:tcPr/>
                </a:tc>
                <a:extLst>
                  <a:ext uri="{0D108BD9-81ED-4DB2-BD59-A6C34878D82A}">
                    <a16:rowId xmlns:a16="http://schemas.microsoft.com/office/drawing/2014/main" val="515364853"/>
                  </a:ext>
                </a:extLst>
              </a:tr>
              <a:tr h="275009">
                <a:tc>
                  <a:txBody>
                    <a:bodyPr/>
                    <a:lstStyle/>
                    <a:p>
                      <a:r>
                        <a:rPr lang="en-US" sz="1300" dirty="0">
                          <a:latin typeface="Arial" panose="020B0604020202020204" pitchFamily="34" charset="0"/>
                          <a:cs typeface="Arial" panose="020B0604020202020204" pitchFamily="34" charset="0"/>
                        </a:rPr>
                        <a:t>U of North Carolina – Chapel Hill</a:t>
                      </a:r>
                    </a:p>
                  </a:txBody>
                  <a:tcPr/>
                </a:tc>
                <a:tc>
                  <a:txBody>
                    <a:bodyPr/>
                    <a:lstStyle/>
                    <a:p>
                      <a:r>
                        <a:rPr lang="en-US" sz="1300" dirty="0">
                          <a:latin typeface="Arial" panose="020B0604020202020204" pitchFamily="34" charset="0"/>
                          <a:cs typeface="Arial" panose="020B0604020202020204" pitchFamily="34" charset="0"/>
                        </a:rPr>
                        <a:t>U of Iowa</a:t>
                      </a:r>
                    </a:p>
                  </a:txBody>
                  <a:tcPr/>
                </a:tc>
                <a:extLst>
                  <a:ext uri="{0D108BD9-81ED-4DB2-BD59-A6C34878D82A}">
                    <a16:rowId xmlns:a16="http://schemas.microsoft.com/office/drawing/2014/main" val="1839191810"/>
                  </a:ext>
                </a:extLst>
              </a:tr>
              <a:tr h="275009">
                <a:tc>
                  <a:txBody>
                    <a:bodyPr/>
                    <a:lstStyle/>
                    <a:p>
                      <a:r>
                        <a:rPr lang="en-US" sz="1300" dirty="0">
                          <a:latin typeface="Arial" panose="020B0604020202020204" pitchFamily="34" charset="0"/>
                          <a:cs typeface="Arial" panose="020B0604020202020204" pitchFamily="34" charset="0"/>
                        </a:rPr>
                        <a:t>U of California – San Francisco</a:t>
                      </a:r>
                    </a:p>
                  </a:txBody>
                  <a:tcPr/>
                </a:tc>
                <a:tc>
                  <a:txBody>
                    <a:bodyPr/>
                    <a:lstStyle/>
                    <a:p>
                      <a:r>
                        <a:rPr lang="en-US" sz="1300" dirty="0">
                          <a:latin typeface="Arial" panose="020B0604020202020204" pitchFamily="34" charset="0"/>
                          <a:cs typeface="Arial" panose="020B0604020202020204" pitchFamily="34" charset="0"/>
                        </a:rPr>
                        <a:t>U of California – Irvine</a:t>
                      </a:r>
                    </a:p>
                  </a:txBody>
                  <a:tcPr/>
                </a:tc>
                <a:extLst>
                  <a:ext uri="{0D108BD9-81ED-4DB2-BD59-A6C34878D82A}">
                    <a16:rowId xmlns:a16="http://schemas.microsoft.com/office/drawing/2014/main" val="1932007091"/>
                  </a:ext>
                </a:extLst>
              </a:tr>
              <a:tr h="275009">
                <a:tc>
                  <a:txBody>
                    <a:bodyPr/>
                    <a:lstStyle/>
                    <a:p>
                      <a:r>
                        <a:rPr lang="en-US" sz="1300" dirty="0">
                          <a:latin typeface="Arial" panose="020B0604020202020204" pitchFamily="34" charset="0"/>
                          <a:cs typeface="Arial" panose="020B0604020202020204" pitchFamily="34" charset="0"/>
                        </a:rPr>
                        <a:t>U of Kentucky</a:t>
                      </a:r>
                    </a:p>
                  </a:txBody>
                  <a:tcPr/>
                </a:tc>
                <a:tc>
                  <a:txBody>
                    <a:bodyPr/>
                    <a:lstStyle/>
                    <a:p>
                      <a:r>
                        <a:rPr lang="en-US" sz="1300" dirty="0">
                          <a:latin typeface="Arial" panose="020B0604020202020204" pitchFamily="34" charset="0"/>
                          <a:cs typeface="Arial" panose="020B0604020202020204" pitchFamily="34" charset="0"/>
                        </a:rPr>
                        <a:t>Children’s Health Orange County, Calif.</a:t>
                      </a:r>
                    </a:p>
                  </a:txBody>
                  <a:tcPr/>
                </a:tc>
                <a:extLst>
                  <a:ext uri="{0D108BD9-81ED-4DB2-BD59-A6C34878D82A}">
                    <a16:rowId xmlns:a16="http://schemas.microsoft.com/office/drawing/2014/main" val="3775857555"/>
                  </a:ext>
                </a:extLst>
              </a:tr>
              <a:tr h="275009">
                <a:tc>
                  <a:txBody>
                    <a:bodyPr/>
                    <a:lstStyle/>
                    <a:p>
                      <a:r>
                        <a:rPr lang="en-US" sz="1300" dirty="0">
                          <a:latin typeface="Arial" panose="020B0604020202020204" pitchFamily="34" charset="0"/>
                          <a:cs typeface="Arial" panose="020B0604020202020204" pitchFamily="34" charset="0"/>
                        </a:rPr>
                        <a:t>U of Cincinnati</a:t>
                      </a:r>
                    </a:p>
                  </a:txBody>
                  <a:tcPr/>
                </a:tc>
                <a:tc>
                  <a:txBody>
                    <a:bodyPr/>
                    <a:lstStyle/>
                    <a:p>
                      <a:endParaRPr lang="en-US" sz="13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120399181"/>
                  </a:ext>
                </a:extLst>
              </a:tr>
              <a:tr h="275009">
                <a:tc>
                  <a:txBody>
                    <a:bodyPr/>
                    <a:lstStyle/>
                    <a:p>
                      <a:r>
                        <a:rPr lang="en-US" sz="1300" dirty="0">
                          <a:latin typeface="Arial" panose="020B0604020202020204" pitchFamily="34" charset="0"/>
                          <a:cs typeface="Arial" panose="020B0604020202020204" pitchFamily="34" charset="0"/>
                        </a:rPr>
                        <a:t>Case Western Reserve U</a:t>
                      </a:r>
                    </a:p>
                  </a:txBody>
                  <a:tcPr/>
                </a:tc>
                <a:tc>
                  <a:txBody>
                    <a:bodyPr/>
                    <a:lstStyle/>
                    <a:p>
                      <a:endParaRPr lang="en-US" sz="13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441065708"/>
                  </a:ext>
                </a:extLst>
              </a:tr>
              <a:tr h="275009">
                <a:tc>
                  <a:txBody>
                    <a:bodyPr/>
                    <a:lstStyle/>
                    <a:p>
                      <a:r>
                        <a:rPr lang="en-US" sz="1300" dirty="0">
                          <a:latin typeface="Arial" panose="020B0604020202020204" pitchFamily="34" charset="0"/>
                          <a:cs typeface="Arial" panose="020B0604020202020204" pitchFamily="34" charset="0"/>
                        </a:rPr>
                        <a:t>U of Minnesota – Minneapolis</a:t>
                      </a:r>
                    </a:p>
                  </a:txBody>
                  <a:tcPr/>
                </a:tc>
                <a:tc>
                  <a:txBody>
                    <a:bodyPr/>
                    <a:lstStyle/>
                    <a:p>
                      <a:endParaRPr lang="en-US" sz="13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982250952"/>
                  </a:ext>
                </a:extLst>
              </a:tr>
              <a:tr h="275009">
                <a:tc>
                  <a:txBody>
                    <a:bodyPr/>
                    <a:lstStyle/>
                    <a:p>
                      <a:r>
                        <a:rPr lang="en-US" sz="1300" dirty="0">
                          <a:latin typeface="Arial" panose="020B0604020202020204" pitchFamily="34" charset="0"/>
                          <a:cs typeface="Arial" panose="020B0604020202020204" pitchFamily="34" charset="0"/>
                        </a:rPr>
                        <a:t>Utrecht University, Netherlands</a:t>
                      </a:r>
                    </a:p>
                  </a:txBody>
                  <a:tcPr/>
                </a:tc>
                <a:tc>
                  <a:txBody>
                    <a:bodyPr/>
                    <a:lstStyle/>
                    <a:p>
                      <a:endParaRPr lang="en-US" sz="13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210021569"/>
                  </a:ext>
                </a:extLst>
              </a:tr>
            </a:tbl>
          </a:graphicData>
        </a:graphic>
      </p:graphicFrame>
      <p:sp useBgFill="1">
        <p:nvSpPr>
          <p:cNvPr id="3" name="Title 1">
            <a:extLst>
              <a:ext uri="{FF2B5EF4-FFF2-40B4-BE49-F238E27FC236}">
                <a16:creationId xmlns:a16="http://schemas.microsoft.com/office/drawing/2014/main" id="{1261E2AB-4B9F-96DD-0C5F-D09B3AE0705D}"/>
              </a:ext>
            </a:extLst>
          </p:cNvPr>
          <p:cNvSpPr txBox="1">
            <a:spLocks/>
          </p:cNvSpPr>
          <p:nvPr/>
        </p:nvSpPr>
        <p:spPr>
          <a:xfrm>
            <a:off x="457200" y="229251"/>
            <a:ext cx="8229600" cy="857250"/>
          </a:xfrm>
          <a:prstGeom prst="rect">
            <a:avLst/>
          </a:prstGeom>
        </p:spPr>
        <p:txBody>
          <a:bodyPr vert="horz" lIns="91440" tIns="45720" rIns="91440" bIns="45720" rtlCol="0" anchor="ctr">
            <a:normAutofit fontScale="7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How do we know it’s better?</a:t>
            </a:r>
          </a:p>
          <a:p>
            <a:r>
              <a:rPr lang="en-US" i="1" dirty="0">
                <a:latin typeface="Arial" panose="020B0604020202020204" pitchFamily="34" charset="0"/>
                <a:cs typeface="Arial" panose="020B0604020202020204" pitchFamily="34" charset="0"/>
              </a:rPr>
              <a:t>Top-tier medical centers trust it</a:t>
            </a:r>
          </a:p>
        </p:txBody>
      </p:sp>
    </p:spTree>
    <p:extLst>
      <p:ext uri="{BB962C8B-B14F-4D97-AF65-F5344CB8AC3E}">
        <p14:creationId xmlns:p14="http://schemas.microsoft.com/office/powerpoint/2010/main" val="34099829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What can EMERSE do?</a:t>
            </a:r>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457200" y="1063229"/>
            <a:ext cx="8375904" cy="4037648"/>
          </a:xfrm>
        </p:spPr>
        <p:txBody>
          <a:bodyPr>
            <a:noAutofit/>
          </a:bodyPr>
          <a:lstStyle/>
          <a:p>
            <a:pPr marL="0" indent="0">
              <a:buNone/>
            </a:pPr>
            <a:r>
              <a:rPr lang="en-US" sz="2400" dirty="0">
                <a:latin typeface="Arial" panose="020B0604020202020204" pitchFamily="34" charset="0"/>
                <a:cs typeface="Arial" panose="020B0604020202020204" pitchFamily="34" charset="0"/>
              </a:rPr>
              <a:t>Lots of things! </a:t>
            </a:r>
          </a:p>
          <a:p>
            <a:pPr marL="0" indent="0">
              <a:buNone/>
            </a:pP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pPr marL="0" indent="0">
              <a:buNone/>
            </a:pPr>
            <a:r>
              <a:rPr lang="en-US" sz="2400" dirty="0">
                <a:latin typeface="Arial" panose="020B0604020202020204" pitchFamily="34" charset="0"/>
                <a:cs typeface="Arial" panose="020B0604020202020204" pitchFamily="34" charset="0"/>
              </a:rPr>
              <a:t>Watch our videos: https://project-</a:t>
            </a:r>
            <a:r>
              <a:rPr lang="en-US" sz="2400" dirty="0" err="1">
                <a:latin typeface="Arial" panose="020B0604020202020204" pitchFamily="34" charset="0"/>
                <a:cs typeface="Arial" panose="020B0604020202020204" pitchFamily="34" charset="0"/>
              </a:rPr>
              <a:t>emerse.org</a:t>
            </a:r>
            <a:r>
              <a:rPr lang="en-US"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use_cases.html</a:t>
            </a:r>
            <a:endParaRPr lang="en-US" sz="2400" dirty="0">
              <a:latin typeface="Arial" panose="020B0604020202020204" pitchFamily="34" charset="0"/>
              <a:cs typeface="Arial" panose="020B0604020202020204" pitchFamily="34" charset="0"/>
            </a:endParaRPr>
          </a:p>
        </p:txBody>
      </p:sp>
      <p:pic>
        <p:nvPicPr>
          <p:cNvPr id="7" name="Picture 6" descr="A screenshot of a video&#10;&#10;Description automatically generated">
            <a:extLst>
              <a:ext uri="{FF2B5EF4-FFF2-40B4-BE49-F238E27FC236}">
                <a16:creationId xmlns:a16="http://schemas.microsoft.com/office/drawing/2014/main" id="{CD1306C6-EFB1-2B52-871B-3B35A1825DD1}"/>
              </a:ext>
            </a:extLst>
          </p:cNvPr>
          <p:cNvPicPr>
            <a:picLocks noChangeAspect="1"/>
          </p:cNvPicPr>
          <p:nvPr/>
        </p:nvPicPr>
        <p:blipFill>
          <a:blip r:embed="rId2"/>
          <a:stretch>
            <a:fillRect/>
          </a:stretch>
        </p:blipFill>
        <p:spPr>
          <a:xfrm>
            <a:off x="202219" y="1794981"/>
            <a:ext cx="2743200" cy="2435822"/>
          </a:xfrm>
          <a:prstGeom prst="rect">
            <a:avLst/>
          </a:prstGeom>
        </p:spPr>
      </p:pic>
      <p:pic>
        <p:nvPicPr>
          <p:cNvPr id="13" name="Picture 12" descr="A person in a blue shirt&#10;&#10;Description automatically generated">
            <a:extLst>
              <a:ext uri="{FF2B5EF4-FFF2-40B4-BE49-F238E27FC236}">
                <a16:creationId xmlns:a16="http://schemas.microsoft.com/office/drawing/2014/main" id="{51DC6B61-26A2-EEBB-3DA8-EE95B05160D6}"/>
              </a:ext>
            </a:extLst>
          </p:cNvPr>
          <p:cNvPicPr>
            <a:picLocks noChangeAspect="1"/>
          </p:cNvPicPr>
          <p:nvPr/>
        </p:nvPicPr>
        <p:blipFill>
          <a:blip r:embed="rId3"/>
          <a:stretch>
            <a:fillRect/>
          </a:stretch>
        </p:blipFill>
        <p:spPr>
          <a:xfrm>
            <a:off x="6127531" y="1798499"/>
            <a:ext cx="2851877" cy="2432304"/>
          </a:xfrm>
          <a:prstGeom prst="rect">
            <a:avLst/>
          </a:prstGeom>
        </p:spPr>
      </p:pic>
      <p:pic>
        <p:nvPicPr>
          <p:cNvPr id="15" name="Picture 14" descr="A person in a blue shirt&#10;&#10;Description automatically generated">
            <a:extLst>
              <a:ext uri="{FF2B5EF4-FFF2-40B4-BE49-F238E27FC236}">
                <a16:creationId xmlns:a16="http://schemas.microsoft.com/office/drawing/2014/main" id="{7E094B83-33C7-96ED-306D-A3F85A413F14}"/>
              </a:ext>
            </a:extLst>
          </p:cNvPr>
          <p:cNvPicPr>
            <a:picLocks noChangeAspect="1"/>
          </p:cNvPicPr>
          <p:nvPr/>
        </p:nvPicPr>
        <p:blipFill>
          <a:blip r:embed="rId4"/>
          <a:stretch>
            <a:fillRect/>
          </a:stretch>
        </p:blipFill>
        <p:spPr>
          <a:xfrm>
            <a:off x="3106751" y="1798499"/>
            <a:ext cx="2893290" cy="2432304"/>
          </a:xfrm>
          <a:prstGeom prst="rect">
            <a:avLst/>
          </a:prstGeom>
        </p:spPr>
      </p:pic>
    </p:spTree>
    <p:extLst>
      <p:ext uri="{BB962C8B-B14F-4D97-AF65-F5344CB8AC3E}">
        <p14:creationId xmlns:p14="http://schemas.microsoft.com/office/powerpoint/2010/main" val="10418627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Find cohorts</a:t>
            </a:r>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457200" y="1200151"/>
            <a:ext cx="8375904" cy="3394472"/>
          </a:xfrm>
        </p:spPr>
        <p:txBody>
          <a:bodyPr>
            <a:normAutofit/>
          </a:bodyPr>
          <a:lstStyle/>
          <a:p>
            <a:pPr marL="0" indent="0">
              <a:buNone/>
            </a:pPr>
            <a:r>
              <a:rPr lang="en-US" dirty="0">
                <a:latin typeface="Arial" panose="020B0604020202020204" pitchFamily="34" charset="0"/>
                <a:cs typeface="Arial" panose="020B0604020202020204" pitchFamily="34" charset="0"/>
              </a:rPr>
              <a:t>EMERSE allows you to find cohorts based on things mentioned in the notes</a:t>
            </a:r>
          </a:p>
          <a:p>
            <a:pPr lvl="1"/>
            <a:r>
              <a:rPr lang="en-US" dirty="0">
                <a:latin typeface="Arial" panose="020B0604020202020204" pitchFamily="34" charset="0"/>
                <a:cs typeface="Arial" panose="020B0604020202020204" pitchFamily="34" charset="0"/>
              </a:rPr>
              <a:t>diseases</a:t>
            </a:r>
          </a:p>
          <a:p>
            <a:pPr lvl="1"/>
            <a:r>
              <a:rPr lang="en-US" dirty="0">
                <a:latin typeface="Arial" panose="020B0604020202020204" pitchFamily="34" charset="0"/>
                <a:cs typeface="Arial" panose="020B0604020202020204" pitchFamily="34" charset="0"/>
              </a:rPr>
              <a:t>drugs</a:t>
            </a:r>
          </a:p>
          <a:p>
            <a:pPr lvl="1"/>
            <a:r>
              <a:rPr lang="en-US" dirty="0">
                <a:latin typeface="Arial" panose="020B0604020202020204" pitchFamily="34" charset="0"/>
                <a:cs typeface="Arial" panose="020B0604020202020204" pitchFamily="34" charset="0"/>
              </a:rPr>
              <a:t>symptoms</a:t>
            </a:r>
          </a:p>
          <a:p>
            <a:pPr lvl="1"/>
            <a:r>
              <a:rPr lang="en-US" dirty="0">
                <a:latin typeface="Arial" panose="020B0604020202020204" pitchFamily="34" charset="0"/>
                <a:cs typeface="Arial" panose="020B0604020202020204" pitchFamily="34" charset="0"/>
              </a:rPr>
              <a:t>anything*</a:t>
            </a:r>
          </a:p>
          <a:p>
            <a:pPr lvl="1"/>
            <a:endParaRPr lang="en-US" dirty="0">
              <a:latin typeface="Arial" panose="020B0604020202020204" pitchFamily="34" charset="0"/>
              <a:cs typeface="Arial" panose="020B0604020202020204" pitchFamily="34" charset="0"/>
            </a:endParaRPr>
          </a:p>
          <a:p>
            <a:endParaRPr lang="en-US" i="1"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p:txBody>
      </p:sp>
      <p:pic>
        <p:nvPicPr>
          <p:cNvPr id="12" name="Picture 11" descr="transparent background.png">
            <a:extLst>
              <a:ext uri="{FF2B5EF4-FFF2-40B4-BE49-F238E27FC236}">
                <a16:creationId xmlns:a16="http://schemas.microsoft.com/office/drawing/2014/main" id="{1787D357-0094-9D45-84EC-F79EBEB869A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5" name="Picture 4">
            <a:extLst>
              <a:ext uri="{FF2B5EF4-FFF2-40B4-BE49-F238E27FC236}">
                <a16:creationId xmlns:a16="http://schemas.microsoft.com/office/drawing/2014/main" id="{B08600FB-81B5-C24F-9EDD-4BB794395C56}"/>
              </a:ext>
            </a:extLst>
          </p:cNvPr>
          <p:cNvPicPr>
            <a:picLocks noChangeAspect="1"/>
          </p:cNvPicPr>
          <p:nvPr/>
        </p:nvPicPr>
        <p:blipFill>
          <a:blip r:embed="rId3"/>
          <a:stretch>
            <a:fillRect/>
          </a:stretch>
        </p:blipFill>
        <p:spPr>
          <a:xfrm>
            <a:off x="3787388" y="2294453"/>
            <a:ext cx="1364010" cy="2098548"/>
          </a:xfrm>
          <a:prstGeom prst="rect">
            <a:avLst/>
          </a:prstGeom>
        </p:spPr>
      </p:pic>
      <p:sp>
        <p:nvSpPr>
          <p:cNvPr id="8" name="Rectangle 7">
            <a:extLst>
              <a:ext uri="{FF2B5EF4-FFF2-40B4-BE49-F238E27FC236}">
                <a16:creationId xmlns:a16="http://schemas.microsoft.com/office/drawing/2014/main" id="{B89A0849-BDC5-3C47-BC97-072180479D3B}"/>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4" name="TextBox 3">
            <a:extLst>
              <a:ext uri="{FF2B5EF4-FFF2-40B4-BE49-F238E27FC236}">
                <a16:creationId xmlns:a16="http://schemas.microsoft.com/office/drawing/2014/main" id="{E5CA699A-6CA1-3D47-BC34-7DDF26B8C0D5}"/>
              </a:ext>
            </a:extLst>
          </p:cNvPr>
          <p:cNvSpPr txBox="1"/>
          <p:nvPr/>
        </p:nvSpPr>
        <p:spPr>
          <a:xfrm>
            <a:off x="979510" y="4611579"/>
            <a:ext cx="1889748" cy="369332"/>
          </a:xfrm>
          <a:prstGeom prst="rect">
            <a:avLst/>
          </a:prstGeom>
          <a:noFill/>
        </p:spPr>
        <p:txBody>
          <a:bodyPr wrap="none" rtlCol="0">
            <a:spAutoFit/>
          </a:bodyPr>
          <a:lstStyle/>
          <a:p>
            <a:r>
              <a:rPr lang="en-US" dirty="0"/>
              <a:t>*if it is mentioned</a:t>
            </a:r>
          </a:p>
        </p:txBody>
      </p:sp>
    </p:spTree>
    <p:extLst>
      <p:ext uri="{BB962C8B-B14F-4D97-AF65-F5344CB8AC3E}">
        <p14:creationId xmlns:p14="http://schemas.microsoft.com/office/powerpoint/2010/main" val="11765197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Find cohorts</a:t>
            </a:r>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203118" y="1109773"/>
            <a:ext cx="8949730" cy="3394472"/>
          </a:xfrm>
        </p:spPr>
        <p:txBody>
          <a:bodyPr/>
          <a:lstStyle/>
          <a:p>
            <a:pPr marL="0" indent="0">
              <a:buNone/>
            </a:pPr>
            <a:r>
              <a:rPr lang="en-US" dirty="0">
                <a:latin typeface="Arial" panose="020B0604020202020204" pitchFamily="34" charset="0"/>
                <a:cs typeface="Arial" panose="020B0604020202020204" pitchFamily="34" charset="0"/>
              </a:rPr>
              <a:t>It’s perfect for finding rare things…</a:t>
            </a:r>
          </a:p>
          <a:p>
            <a:pPr marL="0" indent="0">
              <a:buNone/>
            </a:pPr>
            <a:r>
              <a:rPr lang="en-US" dirty="0">
                <a:latin typeface="Arial" panose="020B0604020202020204" pitchFamily="34" charset="0"/>
                <a:cs typeface="Arial" panose="020B0604020202020204" pitchFamily="34" charset="0"/>
              </a:rPr>
              <a:t>   							 …like rare cancers such as</a:t>
            </a:r>
          </a:p>
          <a:p>
            <a:pPr marL="0" indent="0">
              <a:buNone/>
            </a:pPr>
            <a:r>
              <a:rPr lang="en-US" dirty="0">
                <a:latin typeface="Arial" panose="020B0604020202020204" pitchFamily="34" charset="0"/>
                <a:cs typeface="Arial" panose="020B0604020202020204" pitchFamily="34" charset="0"/>
              </a:rPr>
              <a:t>								cutaneous leiomyosarcoma</a:t>
            </a:r>
          </a:p>
        </p:txBody>
      </p:sp>
      <p:pic>
        <p:nvPicPr>
          <p:cNvPr id="8" name="Picture 7">
            <a:extLst>
              <a:ext uri="{FF2B5EF4-FFF2-40B4-BE49-F238E27FC236}">
                <a16:creationId xmlns:a16="http://schemas.microsoft.com/office/drawing/2014/main" id="{F0BF1D84-85E3-9D42-B386-87697EB3881E}"/>
              </a:ext>
            </a:extLst>
          </p:cNvPr>
          <p:cNvPicPr>
            <a:picLocks noChangeAspect="1"/>
          </p:cNvPicPr>
          <p:nvPr/>
        </p:nvPicPr>
        <p:blipFill>
          <a:blip r:embed="rId2"/>
          <a:stretch>
            <a:fillRect/>
          </a:stretch>
        </p:blipFill>
        <p:spPr>
          <a:xfrm>
            <a:off x="2659060" y="1984379"/>
            <a:ext cx="735070" cy="779915"/>
          </a:xfrm>
          <a:prstGeom prst="rect">
            <a:avLst/>
          </a:prstGeom>
        </p:spPr>
      </p:pic>
      <p:pic>
        <p:nvPicPr>
          <p:cNvPr id="5" name="Picture 4">
            <a:extLst>
              <a:ext uri="{FF2B5EF4-FFF2-40B4-BE49-F238E27FC236}">
                <a16:creationId xmlns:a16="http://schemas.microsoft.com/office/drawing/2014/main" id="{BB389EFA-9008-6F42-B12C-707E2954771D}"/>
              </a:ext>
            </a:extLst>
          </p:cNvPr>
          <p:cNvPicPr>
            <a:picLocks noChangeAspect="1"/>
          </p:cNvPicPr>
          <p:nvPr/>
        </p:nvPicPr>
        <p:blipFill>
          <a:blip r:embed="rId3"/>
          <a:stretch>
            <a:fillRect/>
          </a:stretch>
        </p:blipFill>
        <p:spPr>
          <a:xfrm>
            <a:off x="203118" y="2189232"/>
            <a:ext cx="3191012" cy="2911967"/>
          </a:xfrm>
          <a:prstGeom prst="rect">
            <a:avLst/>
          </a:prstGeom>
        </p:spPr>
      </p:pic>
      <p:pic>
        <p:nvPicPr>
          <p:cNvPr id="12" name="Picture 11">
            <a:extLst>
              <a:ext uri="{FF2B5EF4-FFF2-40B4-BE49-F238E27FC236}">
                <a16:creationId xmlns:a16="http://schemas.microsoft.com/office/drawing/2014/main" id="{4789A11D-FFD2-8241-BC56-435E37E087A2}"/>
              </a:ext>
            </a:extLst>
          </p:cNvPr>
          <p:cNvPicPr>
            <a:picLocks noChangeAspect="1"/>
          </p:cNvPicPr>
          <p:nvPr/>
        </p:nvPicPr>
        <p:blipFill>
          <a:blip r:embed="rId4"/>
          <a:stretch>
            <a:fillRect/>
          </a:stretch>
        </p:blipFill>
        <p:spPr>
          <a:xfrm>
            <a:off x="2372086" y="1884326"/>
            <a:ext cx="1742714" cy="1239885"/>
          </a:xfrm>
          <a:prstGeom prst="rect">
            <a:avLst/>
          </a:prstGeom>
        </p:spPr>
      </p:pic>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5"/>
          <a:stretch>
            <a:fillRect/>
          </a:stretch>
        </p:blipFill>
        <p:spPr>
          <a:xfrm>
            <a:off x="7504783" y="4393001"/>
            <a:ext cx="1468196" cy="403244"/>
          </a:xfrm>
          <a:prstGeom prst="rect">
            <a:avLst/>
          </a:prstGeom>
        </p:spPr>
      </p:pic>
      <p:sp>
        <p:nvSpPr>
          <p:cNvPr id="10" name="Rectangle 9">
            <a:extLst>
              <a:ext uri="{FF2B5EF4-FFF2-40B4-BE49-F238E27FC236}">
                <a16:creationId xmlns:a16="http://schemas.microsoft.com/office/drawing/2014/main" id="{EC23E926-76F2-534E-A696-D425AE3BAC71}"/>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1" name="TextBox 10">
            <a:extLst>
              <a:ext uri="{FF2B5EF4-FFF2-40B4-BE49-F238E27FC236}">
                <a16:creationId xmlns:a16="http://schemas.microsoft.com/office/drawing/2014/main" id="{15918D9B-8EDE-0D4F-A52A-48BB9746D702}"/>
              </a:ext>
            </a:extLst>
          </p:cNvPr>
          <p:cNvSpPr txBox="1"/>
          <p:nvPr/>
        </p:nvSpPr>
        <p:spPr>
          <a:xfrm>
            <a:off x="4114800" y="3298599"/>
            <a:ext cx="4572000" cy="1200329"/>
          </a:xfrm>
          <a:prstGeom prst="rect">
            <a:avLst/>
          </a:prstGeom>
          <a:noFill/>
        </p:spPr>
        <p:txBody>
          <a:bodyPr wrap="square">
            <a:spAutoFit/>
          </a:bodyPr>
          <a:lstStyle/>
          <a:p>
            <a:pPr marL="0" indent="0">
              <a:buNone/>
            </a:pPr>
            <a:r>
              <a:rPr lang="en-US" dirty="0">
                <a:latin typeface="Arial" panose="020B0604020202020204" pitchFamily="34" charset="0"/>
                <a:cs typeface="Arial" panose="020B0604020202020204" pitchFamily="34" charset="0"/>
              </a:rPr>
              <a:t>See this talk for more details:</a:t>
            </a:r>
          </a:p>
          <a:p>
            <a:r>
              <a:rPr lang="en-US" dirty="0">
                <a:latin typeface="Arial" panose="020B0604020202020204" pitchFamily="34" charset="0"/>
                <a:cs typeface="Arial" panose="020B0604020202020204" pitchFamily="34" charset="0"/>
                <a:hlinkClick r:id="rId6"/>
              </a:rPr>
              <a:t>https://vimeo.com/677482835</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“Using EMERSE to Improve Research Involving Rare Cancers”</a:t>
            </a:r>
          </a:p>
        </p:txBody>
      </p:sp>
    </p:spTree>
    <p:extLst>
      <p:ext uri="{BB962C8B-B14F-4D97-AF65-F5344CB8AC3E}">
        <p14:creationId xmlns:p14="http://schemas.microsoft.com/office/powerpoint/2010/main" val="31931940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normAutofit fontScale="90000"/>
          </a:bodyPr>
          <a:lstStyle/>
          <a:p>
            <a:r>
              <a:rPr lang="en-US" b="1" dirty="0">
                <a:latin typeface="Arial" panose="020B0604020202020204" pitchFamily="34" charset="0"/>
                <a:cs typeface="Arial" panose="020B0604020202020204" pitchFamily="34" charset="0"/>
              </a:rPr>
              <a:t>Highlight documents</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for chart review</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8" name="Rectangle 7">
            <a:extLst>
              <a:ext uri="{FF2B5EF4-FFF2-40B4-BE49-F238E27FC236}">
                <a16:creationId xmlns:a16="http://schemas.microsoft.com/office/drawing/2014/main" id="{7AEA59FA-25B6-B741-934B-E0F2E6588F6C}"/>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6" name="Rectangle 5">
            <a:extLst>
              <a:ext uri="{FF2B5EF4-FFF2-40B4-BE49-F238E27FC236}">
                <a16:creationId xmlns:a16="http://schemas.microsoft.com/office/drawing/2014/main" id="{2CF90DB6-E587-0E47-94B9-D5AF36AD2784}"/>
              </a:ext>
            </a:extLst>
          </p:cNvPr>
          <p:cNvSpPr/>
          <p:nvPr/>
        </p:nvSpPr>
        <p:spPr>
          <a:xfrm>
            <a:off x="485193" y="1578950"/>
            <a:ext cx="1931437" cy="286719"/>
          </a:xfrm>
          <a:prstGeom prst="rect">
            <a:avLst/>
          </a:prstGeom>
          <a:solidFill>
            <a:srgbClr val="FFFF00">
              <a:alpha val="6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72EC4B15-781C-B449-951B-ED01BBC9D1CC}"/>
              </a:ext>
            </a:extLst>
          </p:cNvPr>
          <p:cNvSpPr/>
          <p:nvPr/>
        </p:nvSpPr>
        <p:spPr>
          <a:xfrm>
            <a:off x="5694785" y="1608296"/>
            <a:ext cx="2534815" cy="286719"/>
          </a:xfrm>
          <a:prstGeom prst="rect">
            <a:avLst/>
          </a:prstGeom>
          <a:solidFill>
            <a:srgbClr val="92D050">
              <a:alpha val="6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9C585FD-43B9-8C48-B823-F277840FE11E}"/>
              </a:ext>
            </a:extLst>
          </p:cNvPr>
          <p:cNvSpPr/>
          <p:nvPr/>
        </p:nvSpPr>
        <p:spPr>
          <a:xfrm>
            <a:off x="2713715" y="2393823"/>
            <a:ext cx="1587697" cy="286719"/>
          </a:xfrm>
          <a:prstGeom prst="rect">
            <a:avLst/>
          </a:prstGeom>
          <a:solidFill>
            <a:srgbClr val="00B0F0">
              <a:alpha val="6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DC3ADC95-5F27-1347-9C6B-184C9CD1DF80}"/>
              </a:ext>
            </a:extLst>
          </p:cNvPr>
          <p:cNvSpPr/>
          <p:nvPr/>
        </p:nvSpPr>
        <p:spPr>
          <a:xfrm>
            <a:off x="5694785" y="2941479"/>
            <a:ext cx="1564431" cy="286719"/>
          </a:xfrm>
          <a:prstGeom prst="rect">
            <a:avLst/>
          </a:prstGeom>
          <a:solidFill>
            <a:srgbClr val="FF2BF0">
              <a:alpha val="64706"/>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1556915E-B71E-2A41-AE08-654A81C8EE48}"/>
              </a:ext>
            </a:extLst>
          </p:cNvPr>
          <p:cNvSpPr/>
          <p:nvPr/>
        </p:nvSpPr>
        <p:spPr>
          <a:xfrm>
            <a:off x="5917086" y="3726940"/>
            <a:ext cx="1587697" cy="286719"/>
          </a:xfrm>
          <a:prstGeom prst="rect">
            <a:avLst/>
          </a:prstGeom>
          <a:solidFill>
            <a:srgbClr val="00B0F0">
              <a:alpha val="6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BCEB0F96-F604-2B4C-B41D-654F4464CE22}"/>
              </a:ext>
            </a:extLst>
          </p:cNvPr>
          <p:cNvSpPr/>
          <p:nvPr/>
        </p:nvSpPr>
        <p:spPr>
          <a:xfrm>
            <a:off x="3013789" y="3745602"/>
            <a:ext cx="1931436" cy="286719"/>
          </a:xfrm>
          <a:prstGeom prst="rect">
            <a:avLst/>
          </a:prstGeom>
          <a:solidFill>
            <a:schemeClr val="accent6">
              <a:lumMod val="75000"/>
              <a:alpha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457200" y="1571427"/>
            <a:ext cx="8375904" cy="3394472"/>
          </a:xfrm>
        </p:spPr>
        <p:txBody>
          <a:bodyPr>
            <a:normAutofit fontScale="70000" lnSpcReduction="20000"/>
          </a:bodyPr>
          <a:lstStyle/>
          <a:p>
            <a:pPr marL="0" indent="0">
              <a:buNone/>
            </a:pPr>
            <a:r>
              <a:rPr lang="en-US" dirty="0" err="1"/>
              <a:t>Thoracocentesis</a:t>
            </a:r>
            <a:r>
              <a:rPr lang="en-US" dirty="0"/>
              <a:t> confirmed the recurrence of mantle cell lymphoma. Disease restaging work-up revealed multicompartment lymphadenopathy in the neck, mediastinal, </a:t>
            </a:r>
            <a:r>
              <a:rPr lang="en-US" dirty="0" err="1"/>
              <a:t>retrocrural</a:t>
            </a:r>
            <a:r>
              <a:rPr lang="en-US" dirty="0"/>
              <a:t>, retroperitoneal and pelvic regions. Bone marrow was also involved. The patient was treated with a total of six cycles of rituximab, cyclophosphamide, vincristine, doxorubicin and dexamethasone (R-</a:t>
            </a:r>
            <a:r>
              <a:rPr lang="en-US" dirty="0" err="1"/>
              <a:t>HyperCVAD</a:t>
            </a:r>
            <a:r>
              <a:rPr lang="en-US" dirty="0"/>
              <a:t>) completed in January 2007. That treatment led to complete remission that lasted until October 2008, when the disease was found to have recurred in the left pleural space and retroperitoneum without bone marrow involvement. </a:t>
            </a:r>
            <a:endParaRPr lang="en-US"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4C85139F-85D6-784E-A3D5-E2F0D7D368ED}"/>
              </a:ext>
            </a:extLst>
          </p:cNvPr>
          <p:cNvSpPr/>
          <p:nvPr/>
        </p:nvSpPr>
        <p:spPr>
          <a:xfrm>
            <a:off x="427715" y="4451050"/>
            <a:ext cx="4572000" cy="230832"/>
          </a:xfrm>
          <a:prstGeom prst="rect">
            <a:avLst/>
          </a:prstGeom>
        </p:spPr>
        <p:txBody>
          <a:bodyPr>
            <a:spAutoFit/>
          </a:bodyPr>
          <a:lstStyle/>
          <a:p>
            <a:r>
              <a:rPr lang="en-US" sz="900" dirty="0">
                <a:latin typeface="Arial" panose="020B0604020202020204" pitchFamily="34" charset="0"/>
                <a:cs typeface="Arial" panose="020B0604020202020204" pitchFamily="34" charset="0"/>
              </a:rPr>
              <a:t>https://</a:t>
            </a:r>
            <a:r>
              <a:rPr lang="en-US" sz="900" dirty="0" err="1">
                <a:latin typeface="Arial" panose="020B0604020202020204" pitchFamily="34" charset="0"/>
                <a:cs typeface="Arial" panose="020B0604020202020204" pitchFamily="34" charset="0"/>
              </a:rPr>
              <a:t>jmedicalcasereports.biomedcentral.com</a:t>
            </a:r>
            <a:r>
              <a:rPr lang="en-US" sz="900" dirty="0">
                <a:latin typeface="Arial" panose="020B0604020202020204" pitchFamily="34" charset="0"/>
                <a:cs typeface="Arial" panose="020B0604020202020204" pitchFamily="34" charset="0"/>
              </a:rPr>
              <a:t>/articles/10.1186/1752-1947-4-329</a:t>
            </a:r>
          </a:p>
        </p:txBody>
      </p:sp>
    </p:spTree>
    <p:extLst>
      <p:ext uri="{BB962C8B-B14F-4D97-AF65-F5344CB8AC3E}">
        <p14:creationId xmlns:p14="http://schemas.microsoft.com/office/powerpoint/2010/main" val="42090495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8" name="Rectangle 7"/>
          <p:cNvSpPr/>
          <p:nvPr/>
        </p:nvSpPr>
        <p:spPr>
          <a:xfrm>
            <a:off x="5192777" y="2331198"/>
            <a:ext cx="3780202" cy="430887"/>
          </a:xfrm>
          <a:prstGeom prst="rect">
            <a:avLst/>
          </a:prstGeom>
        </p:spPr>
        <p:txBody>
          <a:bodyPr wrap="none">
            <a:spAutoFit/>
          </a:bodyPr>
          <a:lstStyle/>
          <a:p>
            <a:pPr algn="ctr"/>
            <a:r>
              <a:rPr lang="en-US" sz="2200" dirty="0">
                <a:latin typeface="Arial"/>
                <a:cs typeface="Arial"/>
              </a:rPr>
              <a:t>these slides can be found at:</a:t>
            </a:r>
          </a:p>
        </p:txBody>
      </p:sp>
      <p:cxnSp>
        <p:nvCxnSpPr>
          <p:cNvPr id="11" name="Straight Arrow Connector 10"/>
          <p:cNvCxnSpPr>
            <a:cxnSpLocks/>
          </p:cNvCxnSpPr>
          <p:nvPr/>
        </p:nvCxnSpPr>
        <p:spPr>
          <a:xfrm>
            <a:off x="7233106" y="2771229"/>
            <a:ext cx="0" cy="1880284"/>
          </a:xfrm>
          <a:prstGeom prst="straightConnector1">
            <a:avLst/>
          </a:prstGeom>
          <a:ln w="66675">
            <a:solidFill>
              <a:srgbClr val="C70E1E"/>
            </a:solidFill>
            <a:tailEnd type="triangle" w="lg" len="lg"/>
          </a:ln>
        </p:spPr>
        <p:style>
          <a:lnRef idx="2">
            <a:schemeClr val="accent1"/>
          </a:lnRef>
          <a:fillRef idx="0">
            <a:schemeClr val="accent1"/>
          </a:fillRef>
          <a:effectRef idx="1">
            <a:schemeClr val="accent1"/>
          </a:effectRef>
          <a:fontRef idx="minor">
            <a:schemeClr val="tx1"/>
          </a:fontRef>
        </p:style>
      </p:cxnSp>
      <p:pic>
        <p:nvPicPr>
          <p:cNvPr id="14" name="Picture 13" descr="transparent background.png">
            <a:extLst>
              <a:ext uri="{FF2B5EF4-FFF2-40B4-BE49-F238E27FC236}">
                <a16:creationId xmlns:a16="http://schemas.microsoft.com/office/drawing/2014/main" id="{B2112961-F51C-C244-9BA5-8E2C2C31BC84}"/>
              </a:ext>
            </a:extLst>
          </p:cNvPr>
          <p:cNvPicPr>
            <a:picLocks noChangeAspect="1"/>
          </p:cNvPicPr>
          <p:nvPr/>
        </p:nvPicPr>
        <p:blipFill>
          <a:blip r:embed="rId2"/>
          <a:stretch>
            <a:fillRect/>
          </a:stretch>
        </p:blipFill>
        <p:spPr>
          <a:xfrm>
            <a:off x="7504783" y="4393001"/>
            <a:ext cx="1468196" cy="403244"/>
          </a:xfrm>
          <a:prstGeom prst="rect">
            <a:avLst/>
          </a:prstGeom>
        </p:spPr>
      </p:pic>
      <p:sp useBgFill="1">
        <p:nvSpPr>
          <p:cNvPr id="15" name="Title 1">
            <a:extLst>
              <a:ext uri="{FF2B5EF4-FFF2-40B4-BE49-F238E27FC236}">
                <a16:creationId xmlns:a16="http://schemas.microsoft.com/office/drawing/2014/main" id="{86A4413F-AFFC-C643-B263-9AA127750223}"/>
              </a:ext>
            </a:extLst>
          </p:cNvPr>
          <p:cNvSpPr txBox="1">
            <a:spLocks/>
          </p:cNvSpPr>
          <p:nvPr/>
        </p:nvSpPr>
        <p:spPr>
          <a:xfrm>
            <a:off x="457200" y="205979"/>
            <a:ext cx="8229600" cy="857250"/>
          </a:xfrm>
          <a:prstGeom prst="rect">
            <a:avLst/>
          </a:prstGeom>
        </p:spPr>
        <p:txBody>
          <a:bodyPr vert="horz" lIns="91440" tIns="45720" rIns="91440" bIns="45720" rtlCol="0" anchor="ctr">
            <a:normAutofit fontScale="77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If you want to take notes or visit links</a:t>
            </a:r>
          </a:p>
        </p:txBody>
      </p:sp>
      <p:sp>
        <p:nvSpPr>
          <p:cNvPr id="3" name="Rectangle 2">
            <a:extLst>
              <a:ext uri="{FF2B5EF4-FFF2-40B4-BE49-F238E27FC236}">
                <a16:creationId xmlns:a16="http://schemas.microsoft.com/office/drawing/2014/main" id="{17419ED0-522E-BC43-8630-03A2C489CB5B}"/>
              </a:ext>
            </a:extLst>
          </p:cNvPr>
          <p:cNvSpPr/>
          <p:nvPr/>
        </p:nvSpPr>
        <p:spPr>
          <a:xfrm>
            <a:off x="5399403" y="3246271"/>
            <a:ext cx="1710726" cy="646331"/>
          </a:xfrm>
          <a:prstGeom prst="rect">
            <a:avLst/>
          </a:prstGeom>
        </p:spPr>
        <p:txBody>
          <a:bodyPr wrap="none">
            <a:spAutoFit/>
          </a:bodyPr>
          <a:lstStyle/>
          <a:p>
            <a:pPr algn="ctr"/>
            <a:r>
              <a:rPr lang="en-US" dirty="0">
                <a:latin typeface="Arial"/>
                <a:cs typeface="Arial"/>
              </a:rPr>
              <a:t>this link will be</a:t>
            </a:r>
          </a:p>
          <a:p>
            <a:pPr algn="ctr"/>
            <a:r>
              <a:rPr lang="en-US" dirty="0">
                <a:latin typeface="Arial"/>
                <a:cs typeface="Arial"/>
              </a:rPr>
              <a:t>on most slides</a:t>
            </a:r>
          </a:p>
        </p:txBody>
      </p:sp>
      <p:pic>
        <p:nvPicPr>
          <p:cNvPr id="4" name="Picture 3">
            <a:extLst>
              <a:ext uri="{FF2B5EF4-FFF2-40B4-BE49-F238E27FC236}">
                <a16:creationId xmlns:a16="http://schemas.microsoft.com/office/drawing/2014/main" id="{048CD5F7-7877-044E-9529-62C875ED249E}"/>
              </a:ext>
            </a:extLst>
          </p:cNvPr>
          <p:cNvPicPr>
            <a:picLocks noChangeAspect="1"/>
          </p:cNvPicPr>
          <p:nvPr/>
        </p:nvPicPr>
        <p:blipFill>
          <a:blip r:embed="rId3"/>
          <a:stretch>
            <a:fillRect/>
          </a:stretch>
        </p:blipFill>
        <p:spPr>
          <a:xfrm>
            <a:off x="21094" y="1034266"/>
            <a:ext cx="5386076" cy="4109234"/>
          </a:xfrm>
          <a:prstGeom prst="rect">
            <a:avLst/>
          </a:prstGeom>
        </p:spPr>
      </p:pic>
      <p:sp>
        <p:nvSpPr>
          <p:cNvPr id="9" name="Rectangle 8">
            <a:extLst>
              <a:ext uri="{FF2B5EF4-FFF2-40B4-BE49-F238E27FC236}">
                <a16:creationId xmlns:a16="http://schemas.microsoft.com/office/drawing/2014/main" id="{7080580F-23C1-084D-BF0F-4EE6E3941DF0}"/>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normAutofit/>
          </a:bodyPr>
          <a:lstStyle/>
          <a:p>
            <a:r>
              <a:rPr lang="en-US" b="1" dirty="0">
                <a:latin typeface="Arial" panose="020B0604020202020204" pitchFamily="34" charset="0"/>
                <a:cs typeface="Arial" panose="020B0604020202020204" pitchFamily="34" charset="0"/>
              </a:rPr>
              <a:t>Our philosophy</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8" name="Rectangle 7">
            <a:extLst>
              <a:ext uri="{FF2B5EF4-FFF2-40B4-BE49-F238E27FC236}">
                <a16:creationId xmlns:a16="http://schemas.microsoft.com/office/drawing/2014/main" id="{7AEA59FA-25B6-B741-934B-E0F2E6588F6C}"/>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5" name="Content Placeholder 2">
            <a:extLst>
              <a:ext uri="{FF2B5EF4-FFF2-40B4-BE49-F238E27FC236}">
                <a16:creationId xmlns:a16="http://schemas.microsoft.com/office/drawing/2014/main" id="{1458F14C-4EBE-F9B4-4BB8-92B59D0FCED6}"/>
              </a:ext>
            </a:extLst>
          </p:cNvPr>
          <p:cNvSpPr>
            <a:spLocks noGrp="1"/>
          </p:cNvSpPr>
          <p:nvPr>
            <p:ph idx="1"/>
          </p:nvPr>
        </p:nvSpPr>
        <p:spPr>
          <a:xfrm>
            <a:off x="3209079" y="1401773"/>
            <a:ext cx="5199425" cy="3394472"/>
          </a:xfrm>
        </p:spPr>
        <p:txBody>
          <a:bodyPr>
            <a:normAutofit/>
          </a:bodyPr>
          <a:lstStyle/>
          <a:p>
            <a:pPr marL="0" indent="0">
              <a:buNone/>
            </a:pPr>
            <a:r>
              <a:rPr lang="en-US" dirty="0">
                <a:latin typeface="Arial" panose="020B0604020202020204" pitchFamily="34" charset="0"/>
                <a:cs typeface="Arial" panose="020B0604020202020204" pitchFamily="34" charset="0"/>
              </a:rPr>
              <a:t>It’s important to view the terms/concepts in the context of the original text to truly understand the clinical meaning.</a:t>
            </a:r>
          </a:p>
        </p:txBody>
      </p:sp>
      <p:pic>
        <p:nvPicPr>
          <p:cNvPr id="19" name="Picture 18" descr="A picture containing toy, doll&#10;&#10;Description automatically generated">
            <a:extLst>
              <a:ext uri="{FF2B5EF4-FFF2-40B4-BE49-F238E27FC236}">
                <a16:creationId xmlns:a16="http://schemas.microsoft.com/office/drawing/2014/main" id="{A56ED418-B7DC-9167-F8CC-88F1587025C8}"/>
              </a:ext>
            </a:extLst>
          </p:cNvPr>
          <p:cNvPicPr>
            <a:picLocks noChangeAspect="1"/>
          </p:cNvPicPr>
          <p:nvPr/>
        </p:nvPicPr>
        <p:blipFill>
          <a:blip r:embed="rId3"/>
          <a:stretch>
            <a:fillRect/>
          </a:stretch>
        </p:blipFill>
        <p:spPr>
          <a:xfrm>
            <a:off x="1" y="2178054"/>
            <a:ext cx="2926080" cy="2965445"/>
          </a:xfrm>
          <a:prstGeom prst="rect">
            <a:avLst/>
          </a:prstGeom>
        </p:spPr>
      </p:pic>
    </p:spTree>
    <p:extLst>
      <p:ext uri="{BB962C8B-B14F-4D97-AF65-F5344CB8AC3E}">
        <p14:creationId xmlns:p14="http://schemas.microsoft.com/office/powerpoint/2010/main" val="18812292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 name="Picture 4" descr="transparent background.png">
            <a:extLst>
              <a:ext uri="{FF2B5EF4-FFF2-40B4-BE49-F238E27FC236}">
                <a16:creationId xmlns:a16="http://schemas.microsoft.com/office/drawing/2014/main" id="{F94FCE91-4B01-AB4A-A948-F87B881EAB57}"/>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3560B9B3-38DA-6F4D-9A22-621856FB52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7" name="Content Placeholder 6">
            <a:extLst>
              <a:ext uri="{FF2B5EF4-FFF2-40B4-BE49-F238E27FC236}">
                <a16:creationId xmlns:a16="http://schemas.microsoft.com/office/drawing/2014/main" id="{82AC40AB-CB4C-1967-7B35-0FBB404E6315}"/>
              </a:ext>
            </a:extLst>
          </p:cNvPr>
          <p:cNvSpPr>
            <a:spLocks noGrp="1"/>
          </p:cNvSpPr>
          <p:nvPr>
            <p:ph idx="1"/>
          </p:nvPr>
        </p:nvSpPr>
        <p:spPr>
          <a:xfrm>
            <a:off x="385639" y="248166"/>
            <a:ext cx="8229600" cy="4594623"/>
          </a:xfrm>
        </p:spPr>
        <p:txBody>
          <a:bodyPr numCol="5">
            <a:noAutofit/>
          </a:bodyPr>
          <a:lstStyle/>
          <a:p>
            <a:pPr marL="0" indent="0">
              <a:buNone/>
            </a:pPr>
            <a:r>
              <a:rPr lang="en-US" sz="500" dirty="0"/>
              <a:t>Meta Mapping (1000):</a:t>
            </a:r>
          </a:p>
          <a:p>
            <a:pPr marL="0" indent="0">
              <a:buNone/>
            </a:pPr>
            <a:r>
              <a:rPr lang="en-US" sz="500" dirty="0"/>
              <a:t>  1000   *^patient (Patients) [Patient or Disabled Group]</a:t>
            </a:r>
          </a:p>
          <a:p>
            <a:pPr marL="0" indent="0">
              <a:buNone/>
            </a:pPr>
            <a:r>
              <a:rPr lang="en-US" sz="500" dirty="0"/>
              <a:t>Meta Mapping (702):</a:t>
            </a:r>
          </a:p>
          <a:p>
            <a:pPr marL="0" indent="0">
              <a:buNone/>
            </a:pPr>
            <a:r>
              <a:rPr lang="en-US" sz="500" dirty="0"/>
              <a:t>   742   Presented (Presentation) [Idea or Concept]</a:t>
            </a:r>
          </a:p>
          <a:p>
            <a:pPr marL="0" indent="0">
              <a:buNone/>
            </a:pPr>
            <a:r>
              <a:rPr lang="en-US" sz="500" dirty="0"/>
              <a:t>   742   PALPABLE (Palpable) [Qualitative Concept]</a:t>
            </a:r>
          </a:p>
          <a:p>
            <a:pPr marL="0" indent="0">
              <a:buNone/>
            </a:pPr>
            <a:r>
              <a:rPr lang="en-US" sz="500" dirty="0"/>
              <a:t>   784   right Breast mass (Lump in right breast) [Finding]</a:t>
            </a:r>
          </a:p>
          <a:p>
            <a:pPr marL="0" indent="0">
              <a:buNone/>
            </a:pPr>
            <a:r>
              <a:rPr lang="en-US" sz="500" dirty="0"/>
              <a:t>Meta Mapping (1000):</a:t>
            </a:r>
          </a:p>
          <a:p>
            <a:pPr marL="0" indent="0">
              <a:buNone/>
            </a:pPr>
            <a:r>
              <a:rPr lang="en-US" sz="500" dirty="0"/>
              <a:t>  1000   Clinical Laboratory (Clinical Laboratory Services) [Health Care Activity]</a:t>
            </a:r>
          </a:p>
          <a:p>
            <a:pPr marL="0" indent="0">
              <a:buNone/>
            </a:pPr>
            <a:r>
              <a:rPr lang="en-US" sz="500" dirty="0"/>
              <a:t>Meta Mapping (1000):</a:t>
            </a:r>
          </a:p>
          <a:p>
            <a:pPr marL="0" indent="0">
              <a:buNone/>
            </a:pPr>
            <a:r>
              <a:rPr lang="en-US" sz="500" dirty="0"/>
              <a:t>  1000   Clinical Laboratory (Laboratories, Clinical) [Health Care Related </a:t>
            </a:r>
            <a:r>
              <a:rPr lang="en-US" sz="500" dirty="0" err="1"/>
              <a:t>Organization,Manufactured</a:t>
            </a:r>
            <a:r>
              <a:rPr lang="en-US" sz="500" dirty="0"/>
              <a:t> Object]</a:t>
            </a:r>
          </a:p>
          <a:p>
            <a:pPr marL="0" indent="0">
              <a:buNone/>
            </a:pPr>
            <a:r>
              <a:rPr lang="en-US" sz="500" dirty="0"/>
              <a:t>Meta Mapping (947):</a:t>
            </a:r>
          </a:p>
          <a:p>
            <a:pPr marL="0" indent="0">
              <a:buNone/>
            </a:pPr>
            <a:r>
              <a:rPr lang="en-US" sz="500" dirty="0"/>
              <a:t>   947   Mammography finding [Finding]</a:t>
            </a:r>
          </a:p>
          <a:p>
            <a:pPr marL="0" indent="0">
              <a:buNone/>
            </a:pPr>
            <a:r>
              <a:rPr lang="en-US" sz="500" dirty="0"/>
              <a:t>Meta Mapping (743):</a:t>
            </a:r>
          </a:p>
          <a:p>
            <a:pPr marL="0" indent="0">
              <a:buNone/>
            </a:pPr>
            <a:r>
              <a:rPr lang="en-US" sz="500" dirty="0"/>
              <a:t>   715   CARCINOMA OF BREAST (Breast Carcinoma) [Neoplastic Process]</a:t>
            </a:r>
          </a:p>
          <a:p>
            <a:pPr marL="0" indent="0">
              <a:buNone/>
            </a:pPr>
            <a:r>
              <a:rPr lang="en-US" sz="500" dirty="0"/>
              <a:t>Meta Mapping (1000):</a:t>
            </a:r>
          </a:p>
          <a:p>
            <a:pPr marL="0" indent="0">
              <a:buNone/>
            </a:pPr>
            <a:r>
              <a:rPr lang="en-US" sz="500" dirty="0"/>
              <a:t>  1000   *^patient (Patients) [Patient or Disabled Group]</a:t>
            </a:r>
          </a:p>
          <a:p>
            <a:pPr marL="0" indent="0">
              <a:buNone/>
            </a:pPr>
            <a:r>
              <a:rPr lang="en-US" sz="500" dirty="0"/>
              <a:t>Meta Mapping (1000):</a:t>
            </a:r>
          </a:p>
          <a:p>
            <a:pPr marL="0" indent="0">
              <a:buNone/>
            </a:pPr>
            <a:r>
              <a:rPr lang="en-US" sz="500" dirty="0"/>
              <a:t>  1000   LUMPECTOMY (Lumpectomy of breast) [Therapeutic or Preventive Procedure]</a:t>
            </a:r>
          </a:p>
          <a:p>
            <a:pPr marL="0" indent="0">
              <a:buNone/>
            </a:pPr>
            <a:r>
              <a:rPr lang="en-US" sz="500" dirty="0"/>
              <a:t>Meta Mapping (1000):</a:t>
            </a:r>
          </a:p>
          <a:p>
            <a:pPr marL="0" indent="0">
              <a:buNone/>
            </a:pPr>
            <a:r>
              <a:rPr lang="en-US" sz="500" dirty="0"/>
              <a:t>  1000   SENTINEL LYMPH NODE BIOPSY (Sentinel Lymph Node Biopsy) [Diagnostic Procedure]</a:t>
            </a:r>
          </a:p>
          <a:p>
            <a:pPr marL="0" indent="0">
              <a:buNone/>
            </a:pPr>
            <a:r>
              <a:rPr lang="en-US" sz="500" dirty="0"/>
              <a:t>Meta Mapping (745):</a:t>
            </a:r>
          </a:p>
          <a:p>
            <a:pPr marL="0" indent="0">
              <a:buNone/>
            </a:pPr>
            <a:r>
              <a:rPr lang="en-US" sz="500" dirty="0"/>
              <a:t>   806   Frozen Section (Frozen Sections) [Tissue]</a:t>
            </a:r>
          </a:p>
          <a:p>
            <a:pPr marL="0" indent="0">
              <a:buNone/>
            </a:pPr>
            <a:r>
              <a:rPr lang="en-US" sz="500" dirty="0"/>
              <a:t>   593   </a:t>
            </a:r>
            <a:r>
              <a:rPr lang="en-US" sz="500" dirty="0" err="1"/>
              <a:t>Tumour</a:t>
            </a:r>
            <a:r>
              <a:rPr lang="en-US" sz="500" dirty="0"/>
              <a:t> (Neoplasms) [Neoplastic Process]</a:t>
            </a:r>
          </a:p>
          <a:p>
            <a:pPr marL="0" indent="0">
              <a:buNone/>
            </a:pPr>
            <a:r>
              <a:rPr lang="en-US" sz="500" dirty="0"/>
              <a:t>Meta Mapping (745):</a:t>
            </a:r>
          </a:p>
          <a:p>
            <a:pPr marL="0" indent="0">
              <a:buNone/>
            </a:pPr>
            <a:r>
              <a:rPr lang="en-US" sz="500" dirty="0"/>
              <a:t>   806   Frozen Section (Frozen Sections) [Tissue]</a:t>
            </a:r>
          </a:p>
          <a:p>
            <a:pPr marL="0" indent="0">
              <a:buNone/>
            </a:pPr>
            <a:r>
              <a:rPr lang="en-US" sz="500" dirty="0"/>
              <a:t>   593   Tumor (Tumor tissue sample) [Tissue]</a:t>
            </a:r>
          </a:p>
          <a:p>
            <a:pPr marL="0" indent="0">
              <a:buNone/>
            </a:pPr>
            <a:r>
              <a:rPr lang="en-US" sz="500" dirty="0"/>
              <a:t>Meta Mapping (745):</a:t>
            </a:r>
          </a:p>
          <a:p>
            <a:pPr marL="0" indent="0">
              <a:buNone/>
            </a:pPr>
            <a:r>
              <a:rPr lang="en-US" sz="500" dirty="0"/>
              <a:t>   806   Frozen Section (Frozen Sections) [Tissue]</a:t>
            </a:r>
          </a:p>
          <a:p>
            <a:pPr marL="0" indent="0">
              <a:buNone/>
            </a:pPr>
            <a:r>
              <a:rPr lang="en-US" sz="500" dirty="0"/>
              <a:t>   593   Tumor (Specimen Source Codes - tumor) [Intellectual Product]</a:t>
            </a:r>
          </a:p>
          <a:p>
            <a:pPr marL="0" indent="0">
              <a:buNone/>
            </a:pPr>
            <a:r>
              <a:rPr lang="en-US" sz="500" dirty="0"/>
              <a:t>Meta Mapping (745):</a:t>
            </a:r>
          </a:p>
          <a:p>
            <a:pPr marL="0" indent="0">
              <a:buNone/>
            </a:pPr>
            <a:r>
              <a:rPr lang="en-US" sz="500" dirty="0"/>
              <a:t>   806   Frozen Section (Frozen Sections) [Tissue]</a:t>
            </a:r>
          </a:p>
          <a:p>
            <a:pPr marL="0" indent="0">
              <a:buNone/>
            </a:pPr>
            <a:r>
              <a:rPr lang="en-US" sz="500" dirty="0"/>
              <a:t>   593   Tumor (Tumor Mass) [Finding]</a:t>
            </a:r>
          </a:p>
          <a:p>
            <a:pPr marL="0" indent="0">
              <a:buNone/>
            </a:pPr>
            <a:r>
              <a:rPr lang="en-US" sz="500" dirty="0"/>
              <a:t>Meta Mapping (745):</a:t>
            </a:r>
          </a:p>
          <a:p>
            <a:pPr marL="0" indent="0">
              <a:buNone/>
            </a:pPr>
            <a:r>
              <a:rPr lang="en-US" sz="500" dirty="0"/>
              <a:t>   806   Frozen Section (</a:t>
            </a:r>
            <a:r>
              <a:rPr lang="en-US" sz="500" dirty="0" err="1"/>
              <a:t>Cryoultramicrotomy</a:t>
            </a:r>
            <a:r>
              <a:rPr lang="en-US" sz="500" dirty="0"/>
              <a:t>) [Laboratory Procedure]</a:t>
            </a:r>
          </a:p>
          <a:p>
            <a:pPr marL="0" indent="0">
              <a:buNone/>
            </a:pPr>
            <a:r>
              <a:rPr lang="en-US" sz="500" dirty="0"/>
              <a:t>   593   </a:t>
            </a:r>
            <a:r>
              <a:rPr lang="en-US" sz="500" dirty="0" err="1"/>
              <a:t>Tumour</a:t>
            </a:r>
            <a:r>
              <a:rPr lang="en-US" sz="500" dirty="0"/>
              <a:t> (Neoplasms) [Neoplastic Process]</a:t>
            </a:r>
          </a:p>
          <a:p>
            <a:pPr marL="0" indent="0">
              <a:buNone/>
            </a:pPr>
            <a:r>
              <a:rPr lang="en-US" sz="500" dirty="0"/>
              <a:t>Meta Mapping (745):</a:t>
            </a:r>
          </a:p>
          <a:p>
            <a:pPr marL="0" indent="0">
              <a:buNone/>
            </a:pPr>
            <a:r>
              <a:rPr lang="en-US" sz="500" dirty="0"/>
              <a:t>   806   Frozen Section (</a:t>
            </a:r>
            <a:r>
              <a:rPr lang="en-US" sz="500" dirty="0" err="1"/>
              <a:t>Cryoultramicrotomy</a:t>
            </a:r>
            <a:r>
              <a:rPr lang="en-US" sz="500" dirty="0"/>
              <a:t>) [Laboratory Procedure]</a:t>
            </a:r>
          </a:p>
          <a:p>
            <a:pPr marL="0" indent="0">
              <a:buNone/>
            </a:pPr>
            <a:r>
              <a:rPr lang="en-US" sz="500" dirty="0"/>
              <a:t>   593   Tumor (Tumor tissue sample) [Tissue]</a:t>
            </a:r>
          </a:p>
          <a:p>
            <a:pPr marL="0" indent="0">
              <a:buNone/>
            </a:pPr>
            <a:r>
              <a:rPr lang="en-US" sz="500" dirty="0"/>
              <a:t>Meta Mapping (745):</a:t>
            </a:r>
          </a:p>
          <a:p>
            <a:pPr marL="0" indent="0">
              <a:buNone/>
            </a:pPr>
            <a:r>
              <a:rPr lang="en-US" sz="500" dirty="0"/>
              <a:t>   806   Frozen Section (</a:t>
            </a:r>
            <a:r>
              <a:rPr lang="en-US" sz="500" dirty="0" err="1"/>
              <a:t>Cryoultramicrotomy</a:t>
            </a:r>
            <a:r>
              <a:rPr lang="en-US" sz="500" dirty="0"/>
              <a:t>) [Laboratory Procedure]</a:t>
            </a:r>
          </a:p>
          <a:p>
            <a:pPr marL="0" indent="0">
              <a:buNone/>
            </a:pPr>
            <a:r>
              <a:rPr lang="en-US" sz="500" dirty="0"/>
              <a:t>   593   Tumor (Specimen Source Codes - tumor) [Intellectual Product]</a:t>
            </a:r>
          </a:p>
          <a:p>
            <a:pPr marL="0" indent="0">
              <a:buNone/>
            </a:pPr>
            <a:r>
              <a:rPr lang="en-US" sz="500" dirty="0"/>
              <a:t>Meta Mapping (745):</a:t>
            </a:r>
          </a:p>
          <a:p>
            <a:pPr marL="0" indent="0">
              <a:buNone/>
            </a:pPr>
            <a:r>
              <a:rPr lang="en-US" sz="500" dirty="0"/>
              <a:t>   806   Frozen Section (</a:t>
            </a:r>
            <a:r>
              <a:rPr lang="en-US" sz="500" dirty="0" err="1"/>
              <a:t>Cryoultramicrotomy</a:t>
            </a:r>
            <a:r>
              <a:rPr lang="en-US" sz="500" dirty="0"/>
              <a:t>) [Laboratory Procedure]</a:t>
            </a:r>
          </a:p>
          <a:p>
            <a:pPr marL="0" indent="0">
              <a:buNone/>
            </a:pPr>
            <a:r>
              <a:rPr lang="en-US" sz="500" dirty="0"/>
              <a:t>   593   Tumor (Tumor Mass) [Finding]</a:t>
            </a:r>
          </a:p>
          <a:p>
            <a:pPr marL="0" indent="0">
              <a:buNone/>
            </a:pPr>
            <a:r>
              <a:rPr lang="en-US" sz="500" dirty="0"/>
              <a:t>Meta Mapping (1000):</a:t>
            </a:r>
          </a:p>
          <a:p>
            <a:pPr marL="0" indent="0">
              <a:buNone/>
            </a:pPr>
            <a:r>
              <a:rPr lang="en-US" sz="500" dirty="0"/>
              <a:t>  1000   Sentinel node (Sentinel node (disorder)) [Disease or Syndrome]</a:t>
            </a:r>
          </a:p>
          <a:p>
            <a:pPr marL="0" indent="0">
              <a:buNone/>
            </a:pPr>
            <a:r>
              <a:rPr lang="en-US" sz="500" dirty="0"/>
              <a:t>Meta Mapping (1000):</a:t>
            </a:r>
          </a:p>
          <a:p>
            <a:pPr marL="0" indent="0">
              <a:buNone/>
            </a:pPr>
            <a:r>
              <a:rPr lang="en-US" sz="500" dirty="0"/>
              <a:t>  1000   Sentinel Node (Sentinel Lymph Node) [Body Part, Organ, or Organ Component]</a:t>
            </a:r>
          </a:p>
          <a:p>
            <a:pPr marL="0" indent="0">
              <a:buNone/>
            </a:pPr>
            <a:r>
              <a:rPr lang="en-US" sz="500" dirty="0"/>
              <a:t>Meta Mapping (1000):</a:t>
            </a:r>
          </a:p>
          <a:p>
            <a:pPr marL="0" indent="0">
              <a:buNone/>
            </a:pPr>
            <a:r>
              <a:rPr lang="en-US" sz="500" dirty="0"/>
              <a:t>  1000   Revealed [Qualitative Concept]</a:t>
            </a:r>
          </a:p>
          <a:p>
            <a:pPr marL="0" indent="0">
              <a:buNone/>
            </a:pPr>
            <a:r>
              <a:rPr lang="en-US" sz="500" dirty="0"/>
              <a:t>Meta Mapping (1000):</a:t>
            </a:r>
          </a:p>
          <a:p>
            <a:pPr marL="0" indent="0">
              <a:buNone/>
            </a:pPr>
            <a:r>
              <a:rPr lang="en-US" sz="500" dirty="0"/>
              <a:t>  1000   Granulomatous Inflammation (Granulomatous inflammation) [Pathologic Function]</a:t>
            </a:r>
          </a:p>
          <a:p>
            <a:pPr marL="0" indent="0">
              <a:buNone/>
            </a:pPr>
            <a:r>
              <a:rPr lang="en-US" sz="500" dirty="0"/>
              <a:t>Meta Mapping (1000):</a:t>
            </a:r>
          </a:p>
          <a:p>
            <a:pPr marL="0" indent="0">
              <a:buNone/>
            </a:pPr>
            <a:r>
              <a:rPr lang="en-US" sz="500" dirty="0"/>
              <a:t>  1000   Gross examination (Sample macroscopy) [Laboratory Procedure]</a:t>
            </a:r>
          </a:p>
          <a:p>
            <a:pPr marL="0" indent="0">
              <a:buNone/>
            </a:pPr>
            <a:r>
              <a:rPr lang="en-US" sz="500" dirty="0"/>
              <a:t>Meta Mapping (1000):</a:t>
            </a:r>
          </a:p>
          <a:p>
            <a:pPr marL="0" indent="0">
              <a:buNone/>
            </a:pPr>
            <a:r>
              <a:rPr lang="en-US" sz="500" dirty="0"/>
              <a:t>  1000   confirmed (Confirmed by) [Qualitative Concept]</a:t>
            </a:r>
          </a:p>
          <a:p>
            <a:pPr marL="0" indent="0">
              <a:buNone/>
            </a:pPr>
            <a:r>
              <a:rPr lang="en-US" sz="500" dirty="0"/>
              <a:t>Meta Mapping (1000):</a:t>
            </a:r>
          </a:p>
          <a:p>
            <a:pPr marL="0" indent="0">
              <a:buNone/>
            </a:pPr>
            <a:r>
              <a:rPr lang="en-US" sz="500" dirty="0"/>
              <a:t>  1000   Confirmed (Confirmation) [Finding]</a:t>
            </a:r>
          </a:p>
          <a:p>
            <a:pPr marL="0" indent="0">
              <a:buNone/>
            </a:pPr>
            <a:r>
              <a:rPr lang="en-US" sz="500" dirty="0"/>
              <a:t>Meta Mapping (696):</a:t>
            </a:r>
          </a:p>
          <a:p>
            <a:pPr marL="0" indent="0">
              <a:buNone/>
            </a:pPr>
            <a:r>
              <a:rPr lang="en-US" sz="500" dirty="0"/>
              <a:t>   760   DIAGNOSIS (Diagnosis) [Diagnostic Procedure]</a:t>
            </a:r>
          </a:p>
          <a:p>
            <a:pPr marL="0" indent="0">
              <a:buNone/>
            </a:pPr>
            <a:r>
              <a:rPr lang="en-US" sz="500" dirty="0"/>
              <a:t>   593   Tuberculous (Tuberculosis) [Disease or Syndrome]</a:t>
            </a:r>
          </a:p>
          <a:p>
            <a:pPr marL="0" indent="0">
              <a:buNone/>
            </a:pPr>
            <a:r>
              <a:rPr lang="en-US" sz="500" dirty="0"/>
              <a:t>   593   MASTITIS (Mastitis) [Disease or Syndrome]</a:t>
            </a:r>
          </a:p>
          <a:p>
            <a:pPr marL="0" indent="0">
              <a:buNone/>
            </a:pPr>
            <a:r>
              <a:rPr lang="en-US" sz="500" dirty="0"/>
              <a:t>Meta Mapping (696):</a:t>
            </a:r>
          </a:p>
          <a:p>
            <a:pPr marL="0" indent="0">
              <a:buNone/>
            </a:pPr>
            <a:r>
              <a:rPr lang="en-US" sz="500" dirty="0"/>
              <a:t>   760   DIAGNOSIS (Diagnosis) [Diagnostic Procedure]</a:t>
            </a:r>
          </a:p>
          <a:p>
            <a:pPr marL="0" indent="0">
              <a:buNone/>
            </a:pPr>
            <a:r>
              <a:rPr lang="en-US" sz="500" dirty="0"/>
              <a:t>   593   Tuberculous (Tuberculosis) [Disease or Syndrome]</a:t>
            </a:r>
          </a:p>
          <a:p>
            <a:pPr marL="0" indent="0">
              <a:buNone/>
            </a:pPr>
            <a:r>
              <a:rPr lang="en-US" sz="500" dirty="0"/>
              <a:t>   593   Mastitis (Inflammatory disorder of breast) [Disease or Syndrome]</a:t>
            </a:r>
          </a:p>
          <a:p>
            <a:pPr marL="0" indent="0">
              <a:buNone/>
            </a:pPr>
            <a:r>
              <a:rPr lang="en-US" sz="500" dirty="0"/>
              <a:t>Meta Mapping (696):</a:t>
            </a:r>
          </a:p>
          <a:p>
            <a:pPr marL="0" indent="0">
              <a:buNone/>
            </a:pPr>
            <a:r>
              <a:rPr lang="en-US" sz="500" dirty="0"/>
              <a:t>   760   DIAGNOSIS (Diagnosis) [Diagnostic Procedure]</a:t>
            </a:r>
          </a:p>
          <a:p>
            <a:pPr marL="0" indent="0">
              <a:buNone/>
            </a:pPr>
            <a:r>
              <a:rPr lang="en-US" sz="500" dirty="0"/>
              <a:t>   593   Tuberculous (Tuberculosis) [Disease or Syndrome]</a:t>
            </a:r>
          </a:p>
          <a:p>
            <a:pPr marL="0" indent="0">
              <a:buNone/>
            </a:pPr>
            <a:r>
              <a:rPr lang="en-US" sz="500" dirty="0"/>
              <a:t>   593   Mastitis (Inflammation of non-human mammary gland) [Disease or Syndrome]</a:t>
            </a:r>
          </a:p>
          <a:p>
            <a:pPr marL="0" indent="0">
              <a:buNone/>
            </a:pPr>
            <a:r>
              <a:rPr lang="en-US" sz="500" dirty="0"/>
              <a:t>Meta Mapping (696):</a:t>
            </a:r>
          </a:p>
          <a:p>
            <a:pPr marL="0" indent="0">
              <a:buNone/>
            </a:pPr>
            <a:r>
              <a:rPr lang="en-US" sz="500" dirty="0"/>
              <a:t>   760   Diagnosis (Disease) [Disease or Syndrome]</a:t>
            </a:r>
          </a:p>
          <a:p>
            <a:pPr marL="0" indent="0">
              <a:buNone/>
            </a:pPr>
            <a:r>
              <a:rPr lang="en-US" sz="500" dirty="0"/>
              <a:t>   593   Tuberculous (Tuberculosis) [Disease or Syndrome]</a:t>
            </a:r>
          </a:p>
          <a:p>
            <a:pPr marL="0" indent="0">
              <a:buNone/>
            </a:pPr>
            <a:r>
              <a:rPr lang="en-US" sz="500" dirty="0"/>
              <a:t>   593   MASTITIS (Mastitis) [Disease or Syndrome]</a:t>
            </a:r>
          </a:p>
          <a:p>
            <a:pPr marL="0" indent="0">
              <a:buNone/>
            </a:pPr>
            <a:r>
              <a:rPr lang="en-US" sz="500" dirty="0"/>
              <a:t>Meta Mapping (696):</a:t>
            </a:r>
          </a:p>
          <a:p>
            <a:pPr marL="0" indent="0">
              <a:buNone/>
            </a:pPr>
            <a:r>
              <a:rPr lang="en-US" sz="500" dirty="0"/>
              <a:t>   760   Diagnosis (Disease) [Disease or Syndrome]</a:t>
            </a:r>
          </a:p>
          <a:p>
            <a:pPr marL="0" indent="0">
              <a:buNone/>
            </a:pPr>
            <a:r>
              <a:rPr lang="en-US" sz="500" dirty="0"/>
              <a:t>   593   Tuberculous (Tuberculosis) [Disease or Syndrome]</a:t>
            </a:r>
          </a:p>
          <a:p>
            <a:pPr marL="0" indent="0">
              <a:buNone/>
            </a:pPr>
            <a:r>
              <a:rPr lang="en-US" sz="500" dirty="0"/>
              <a:t>   593   Mastitis (Inflammatory disorder of breast) [Disease or Syndrome]</a:t>
            </a:r>
          </a:p>
          <a:p>
            <a:pPr marL="0" indent="0">
              <a:buNone/>
            </a:pPr>
            <a:r>
              <a:rPr lang="en-US" sz="500" dirty="0"/>
              <a:t>Meta Mapping (696):</a:t>
            </a:r>
          </a:p>
          <a:p>
            <a:pPr marL="0" indent="0">
              <a:buNone/>
            </a:pPr>
            <a:r>
              <a:rPr lang="en-US" sz="500" dirty="0"/>
              <a:t>   760   Diagnosis (Disease) [Disease or Syndrome]</a:t>
            </a:r>
          </a:p>
          <a:p>
            <a:pPr marL="0" indent="0">
              <a:buNone/>
            </a:pPr>
            <a:r>
              <a:rPr lang="en-US" sz="500" dirty="0"/>
              <a:t>   593   Tuberculous (Tuberculosis) [Disease or Syndrome]</a:t>
            </a:r>
          </a:p>
          <a:p>
            <a:pPr marL="0" indent="0">
              <a:buNone/>
            </a:pPr>
            <a:r>
              <a:rPr lang="en-US" sz="500" dirty="0"/>
              <a:t>   593   Mastitis (Inflammation of non-human mammary gland) [Disease or Syndrome]</a:t>
            </a:r>
          </a:p>
          <a:p>
            <a:pPr marL="0" indent="0">
              <a:buNone/>
            </a:pPr>
            <a:r>
              <a:rPr lang="en-US" sz="500" dirty="0"/>
              <a:t>Meta Mapping (696):</a:t>
            </a:r>
          </a:p>
          <a:p>
            <a:pPr marL="0" indent="0">
              <a:buNone/>
            </a:pPr>
            <a:r>
              <a:rPr lang="en-US" sz="500" dirty="0"/>
              <a:t>   760   DIAGNOSIS (Diagnosis Code) [Intellectual Product]</a:t>
            </a:r>
          </a:p>
          <a:p>
            <a:pPr marL="0" indent="0">
              <a:buNone/>
            </a:pPr>
            <a:r>
              <a:rPr lang="en-US" sz="500" dirty="0"/>
              <a:t>   593   Tuberculous (Tuberculosis) [Disease or Syndrome]</a:t>
            </a:r>
          </a:p>
          <a:p>
            <a:pPr marL="0" indent="0">
              <a:buNone/>
            </a:pPr>
            <a:r>
              <a:rPr lang="en-US" sz="500" dirty="0"/>
              <a:t>   593   MASTITIS (Mastitis) [Disease or Syndrome]</a:t>
            </a:r>
          </a:p>
          <a:p>
            <a:pPr marL="0" indent="0">
              <a:buNone/>
            </a:pPr>
            <a:r>
              <a:rPr lang="en-US" sz="500" dirty="0"/>
              <a:t>Meta Mapping (696):</a:t>
            </a:r>
          </a:p>
          <a:p>
            <a:pPr marL="0" indent="0">
              <a:buNone/>
            </a:pPr>
            <a:r>
              <a:rPr lang="en-US" sz="500" dirty="0"/>
              <a:t>   760   DIAGNOSIS (Diagnosis Code) [Intellectual Product]</a:t>
            </a:r>
          </a:p>
          <a:p>
            <a:pPr marL="0" indent="0">
              <a:buNone/>
            </a:pPr>
            <a:r>
              <a:rPr lang="en-US" sz="500" dirty="0"/>
              <a:t>   593   Tuberculous (Tuberculosis) [Disease or Syndrome]</a:t>
            </a:r>
          </a:p>
          <a:p>
            <a:pPr marL="0" indent="0">
              <a:buNone/>
            </a:pPr>
            <a:r>
              <a:rPr lang="en-US" sz="500" dirty="0"/>
              <a:t>   593   Mastitis (Inflammatory disorder of breast) [Disease or Syndrome]</a:t>
            </a:r>
          </a:p>
          <a:p>
            <a:pPr marL="0" indent="0">
              <a:buNone/>
            </a:pPr>
            <a:r>
              <a:rPr lang="en-US" sz="500" dirty="0"/>
              <a:t>Meta Mapping (696):</a:t>
            </a:r>
          </a:p>
          <a:p>
            <a:pPr marL="0" indent="0">
              <a:buNone/>
            </a:pPr>
            <a:r>
              <a:rPr lang="en-US" sz="500" dirty="0"/>
              <a:t>   760   DIAGNOSIS (Diagnosis Code) [Intellectual Product]</a:t>
            </a:r>
          </a:p>
          <a:p>
            <a:pPr marL="0" indent="0">
              <a:buNone/>
            </a:pPr>
            <a:r>
              <a:rPr lang="en-US" sz="500" dirty="0"/>
              <a:t>   593   Tuberculous (Tuberculosis) [Disease or Syndrome]</a:t>
            </a:r>
          </a:p>
          <a:p>
            <a:pPr marL="0" indent="0">
              <a:buNone/>
            </a:pPr>
            <a:r>
              <a:rPr lang="en-US" sz="500" dirty="0"/>
              <a:t>   593   Mastitis (Inflammation of non-human mammary gland) [Disease or Syndrome]</a:t>
            </a:r>
          </a:p>
          <a:p>
            <a:pPr marL="0" indent="0">
              <a:buNone/>
            </a:pPr>
            <a:r>
              <a:rPr lang="en-US" sz="500" dirty="0"/>
              <a:t>Meta Mapping (696):</a:t>
            </a:r>
          </a:p>
          <a:p>
            <a:pPr marL="0" indent="0">
              <a:buNone/>
            </a:pPr>
            <a:r>
              <a:rPr lang="en-US" sz="500" dirty="0"/>
              <a:t>   760   diagnosis (diagnosis aspect) [Functional Concept]</a:t>
            </a:r>
          </a:p>
          <a:p>
            <a:pPr marL="0" indent="0">
              <a:buNone/>
            </a:pPr>
            <a:r>
              <a:rPr lang="en-US" sz="500" dirty="0"/>
              <a:t>   593   Tuberculous (Tuberculosis) [Disease or Syndrome]</a:t>
            </a:r>
          </a:p>
          <a:p>
            <a:pPr marL="0" indent="0">
              <a:buNone/>
            </a:pPr>
            <a:r>
              <a:rPr lang="en-US" sz="500" dirty="0"/>
              <a:t>   593   MASTITIS (Mastitis) [Disease or Syndrome]</a:t>
            </a:r>
          </a:p>
          <a:p>
            <a:pPr marL="0" indent="0">
              <a:buNone/>
            </a:pPr>
            <a:r>
              <a:rPr lang="en-US" sz="500" dirty="0"/>
              <a:t>Meta Mapping (696):</a:t>
            </a:r>
          </a:p>
          <a:p>
            <a:pPr marL="0" indent="0">
              <a:buNone/>
            </a:pPr>
            <a:r>
              <a:rPr lang="en-US" sz="500" dirty="0"/>
              <a:t>   760   diagnosis (diagnosis aspect) [Functional Concept]</a:t>
            </a:r>
          </a:p>
          <a:p>
            <a:pPr marL="0" indent="0">
              <a:buNone/>
            </a:pPr>
            <a:r>
              <a:rPr lang="en-US" sz="500" dirty="0"/>
              <a:t>   593   Tuberculous (Tuberculosis) [Disease or Syndrome]</a:t>
            </a:r>
          </a:p>
          <a:p>
            <a:pPr marL="0" indent="0">
              <a:buNone/>
            </a:pPr>
            <a:r>
              <a:rPr lang="en-US" sz="500" dirty="0"/>
              <a:t>   593   Mastitis (Inflammatory disorder of breast) [Disease or Syndrome]</a:t>
            </a:r>
          </a:p>
          <a:p>
            <a:pPr marL="0" indent="0">
              <a:buNone/>
            </a:pPr>
            <a:r>
              <a:rPr lang="en-US" sz="500" dirty="0"/>
              <a:t>Meta Mapping (696):</a:t>
            </a:r>
          </a:p>
          <a:p>
            <a:pPr marL="0" indent="0">
              <a:buNone/>
            </a:pPr>
            <a:r>
              <a:rPr lang="en-US" sz="500" dirty="0"/>
              <a:t>   760   diagnosis (diagnosis aspect) [Functional Concept]</a:t>
            </a:r>
          </a:p>
          <a:p>
            <a:pPr marL="0" indent="0">
              <a:buNone/>
            </a:pPr>
            <a:r>
              <a:rPr lang="en-US" sz="500" dirty="0"/>
              <a:t>   593   Tuberculous (Tuberculosis) [Disease or Syndrome]</a:t>
            </a:r>
          </a:p>
          <a:p>
            <a:pPr marL="0" indent="0">
              <a:buNone/>
            </a:pPr>
            <a:r>
              <a:rPr lang="en-US" sz="500" dirty="0"/>
              <a:t>   593   Mastitis (Inflammation of non-human mammary gland) [Disease or Syndrome]</a:t>
            </a:r>
          </a:p>
          <a:p>
            <a:pPr marL="0" indent="0">
              <a:buNone/>
            </a:pPr>
            <a:r>
              <a:rPr lang="en-US" sz="500" dirty="0"/>
              <a:t>Meta Mapping (696):</a:t>
            </a:r>
          </a:p>
          <a:p>
            <a:pPr marL="0" indent="0">
              <a:buNone/>
            </a:pPr>
            <a:r>
              <a:rPr lang="en-US" sz="500" dirty="0"/>
              <a:t>   760   DIAGNOSIS (Diagnosis Study) [Research Activity]</a:t>
            </a:r>
          </a:p>
          <a:p>
            <a:pPr marL="0" indent="0">
              <a:buNone/>
            </a:pPr>
            <a:r>
              <a:rPr lang="en-US" sz="500" dirty="0"/>
              <a:t>   593   Tuberculous (Tuberculosis) [Disease or Syndrome]</a:t>
            </a:r>
          </a:p>
          <a:p>
            <a:pPr marL="0" indent="0">
              <a:buNone/>
            </a:pPr>
            <a:r>
              <a:rPr lang="en-US" sz="500" dirty="0"/>
              <a:t>   593   MASTITIS (Mastitis) [Disease or Syndrome]</a:t>
            </a:r>
          </a:p>
          <a:p>
            <a:pPr marL="0" indent="0">
              <a:buNone/>
            </a:pPr>
            <a:r>
              <a:rPr lang="en-US" sz="500" dirty="0"/>
              <a:t>Meta Mapping (696):</a:t>
            </a:r>
          </a:p>
          <a:p>
            <a:pPr marL="0" indent="0">
              <a:buNone/>
            </a:pPr>
            <a:r>
              <a:rPr lang="en-US" sz="500" dirty="0"/>
              <a:t>   760   DIAGNOSIS (Diagnosis Study) [Research Activity]</a:t>
            </a:r>
          </a:p>
          <a:p>
            <a:pPr marL="0" indent="0">
              <a:buNone/>
            </a:pPr>
            <a:r>
              <a:rPr lang="en-US" sz="500" dirty="0"/>
              <a:t>   593   Tuberculous (Tuberculosis) [Disease or Syndrome]</a:t>
            </a:r>
          </a:p>
          <a:p>
            <a:pPr marL="0" indent="0">
              <a:buNone/>
            </a:pPr>
            <a:r>
              <a:rPr lang="en-US" sz="500" dirty="0"/>
              <a:t>   593   Mastitis (Inflammatory disorder of breast) [Disease or Syndrome]</a:t>
            </a:r>
          </a:p>
          <a:p>
            <a:pPr marL="0" indent="0">
              <a:buNone/>
            </a:pPr>
            <a:r>
              <a:rPr lang="en-US" sz="500" dirty="0"/>
              <a:t>Meta Mapping (696):</a:t>
            </a:r>
          </a:p>
          <a:p>
            <a:pPr marL="0" indent="0">
              <a:buNone/>
            </a:pPr>
            <a:r>
              <a:rPr lang="en-US" sz="500" dirty="0"/>
              <a:t>   760   DIAGNOSIS (Diagnosis Study) [Research Activity]</a:t>
            </a:r>
          </a:p>
          <a:p>
            <a:pPr marL="0" indent="0">
              <a:buNone/>
            </a:pPr>
            <a:r>
              <a:rPr lang="en-US" sz="500" dirty="0"/>
              <a:t>   593   Tuberculous (Tuberculosis) [Disease or Syndrome]</a:t>
            </a:r>
          </a:p>
          <a:p>
            <a:pPr marL="0" indent="0">
              <a:buNone/>
            </a:pPr>
            <a:r>
              <a:rPr lang="en-US" sz="500" dirty="0"/>
              <a:t>   593   Mastitis (Inflammation of non-human mammary gland) [Disease or Syndrome]</a:t>
            </a:r>
          </a:p>
          <a:p>
            <a:pPr marL="0" indent="0">
              <a:buNone/>
            </a:pPr>
            <a:r>
              <a:rPr lang="en-US" sz="500" dirty="0"/>
              <a:t>Meta Mapping (696):</a:t>
            </a:r>
          </a:p>
          <a:p>
            <a:pPr marL="0" indent="0">
              <a:buNone/>
            </a:pPr>
            <a:r>
              <a:rPr lang="en-US" sz="500" dirty="0"/>
              <a:t>   760   Diagnosis (Date of diagnosis) [Temporal Concept]</a:t>
            </a:r>
          </a:p>
          <a:p>
            <a:pPr marL="0" indent="0">
              <a:buNone/>
            </a:pPr>
            <a:r>
              <a:rPr lang="en-US" sz="500" dirty="0"/>
              <a:t>   593   Tuberculous (Tuberculosis) [Disease or Syndrome]</a:t>
            </a:r>
          </a:p>
          <a:p>
            <a:pPr marL="0" indent="0">
              <a:buNone/>
            </a:pPr>
            <a:r>
              <a:rPr lang="en-US" sz="500" dirty="0"/>
              <a:t>   593   MASTITIS (Mastitis) [Disease or Syndrome]</a:t>
            </a:r>
          </a:p>
          <a:p>
            <a:pPr marL="0" indent="0">
              <a:buNone/>
            </a:pPr>
            <a:r>
              <a:rPr lang="en-US" sz="500" dirty="0"/>
              <a:t>Meta Mapping (696):</a:t>
            </a:r>
          </a:p>
          <a:p>
            <a:pPr marL="0" indent="0">
              <a:buNone/>
            </a:pPr>
            <a:r>
              <a:rPr lang="en-US" sz="500" dirty="0"/>
              <a:t>   760   Diagnosis (Date of diagnosis) [Temporal Concept]</a:t>
            </a:r>
          </a:p>
          <a:p>
            <a:pPr marL="0" indent="0">
              <a:buNone/>
            </a:pPr>
            <a:r>
              <a:rPr lang="en-US" sz="500" dirty="0"/>
              <a:t>   593   Tuberculous (Tuberculosis) [Disease or Syndrome]</a:t>
            </a:r>
          </a:p>
          <a:p>
            <a:pPr marL="0" indent="0">
              <a:buNone/>
            </a:pPr>
            <a:r>
              <a:rPr lang="en-US" sz="500" dirty="0"/>
              <a:t>   593   Mastitis (Inflammatory disorder of breast) [Disease or Syndrome]</a:t>
            </a:r>
          </a:p>
          <a:p>
            <a:pPr marL="0" indent="0">
              <a:buNone/>
            </a:pPr>
            <a:r>
              <a:rPr lang="en-US" sz="500" dirty="0"/>
              <a:t>Meta Mapping (696):</a:t>
            </a:r>
          </a:p>
          <a:p>
            <a:pPr marL="0" indent="0">
              <a:buNone/>
            </a:pPr>
            <a:r>
              <a:rPr lang="en-US" sz="500" dirty="0"/>
              <a:t>   760   Diagnosis (Date of diagnosis) [Temporal Concept]</a:t>
            </a:r>
          </a:p>
          <a:p>
            <a:pPr marL="0" indent="0">
              <a:buNone/>
            </a:pPr>
            <a:r>
              <a:rPr lang="en-US" sz="500" dirty="0"/>
              <a:t>   593   Tuberculous (Tuberculosis) [Disease or Syndrome]</a:t>
            </a:r>
          </a:p>
          <a:p>
            <a:pPr marL="0" indent="0">
              <a:buNone/>
            </a:pPr>
            <a:r>
              <a:rPr lang="en-US" sz="500" dirty="0"/>
              <a:t>   593   Mastitis (Inflammation of non-human mammary gland) [Disease or Syndrome]</a:t>
            </a:r>
          </a:p>
          <a:p>
            <a:pPr marL="0" indent="0">
              <a:buNone/>
            </a:pPr>
            <a:r>
              <a:rPr lang="en-US" sz="500" dirty="0"/>
              <a:t>Meta Mapping (1000):</a:t>
            </a:r>
          </a:p>
          <a:p>
            <a:pPr marL="0" indent="0">
              <a:buNone/>
            </a:pPr>
            <a:r>
              <a:rPr lang="en-US" sz="500" dirty="0"/>
              <a:t>  1000   *^patient (Patients) [Patient or Disabled Group]</a:t>
            </a:r>
          </a:p>
          <a:p>
            <a:pPr marL="0" indent="0">
              <a:buNone/>
            </a:pPr>
            <a:r>
              <a:rPr lang="en-US" sz="500" dirty="0"/>
              <a:t>Meta Mapping (1000):</a:t>
            </a:r>
          </a:p>
          <a:p>
            <a:pPr marL="0" indent="0">
              <a:buNone/>
            </a:pPr>
            <a:r>
              <a:rPr lang="en-US" sz="500" dirty="0"/>
              <a:t>  1000   RECEIVED (Receive) [Qualitative Concept]</a:t>
            </a:r>
          </a:p>
          <a:p>
            <a:pPr marL="0" indent="0">
              <a:buNone/>
            </a:pPr>
            <a:r>
              <a:rPr lang="en-US" sz="500" dirty="0"/>
              <a:t>Meta Mapping (719):</a:t>
            </a:r>
          </a:p>
          <a:p>
            <a:pPr marL="0" indent="0">
              <a:buNone/>
            </a:pPr>
            <a:r>
              <a:rPr lang="en-US" sz="500" dirty="0"/>
              <a:t>   753   TUBERCULOSIS (Tuberculosis) [Disease or Syndrome]</a:t>
            </a:r>
          </a:p>
          <a:p>
            <a:pPr marL="0" indent="0">
              <a:buNone/>
            </a:pPr>
            <a:r>
              <a:rPr lang="en-US" sz="500" dirty="0"/>
              <a:t>   753   therapy (therapeutic aspects) [Functional Concept]</a:t>
            </a:r>
          </a:p>
          <a:p>
            <a:pPr marL="0" indent="0">
              <a:buNone/>
            </a:pPr>
            <a:r>
              <a:rPr lang="en-US" sz="500" dirty="0"/>
              <a:t>   623   Six months [Temporal Concept]</a:t>
            </a:r>
          </a:p>
          <a:p>
            <a:pPr marL="0" indent="0">
              <a:buNone/>
            </a:pPr>
            <a:r>
              <a:rPr lang="en-US" sz="500" dirty="0"/>
              <a:t>Meta Mapping (719):</a:t>
            </a:r>
          </a:p>
          <a:p>
            <a:pPr marL="0" indent="0">
              <a:buNone/>
            </a:pPr>
            <a:r>
              <a:rPr lang="en-US" sz="500" dirty="0"/>
              <a:t>   753   TUBERCULOSIS (Tuberculosis) [Disease or Syndrome]</a:t>
            </a:r>
          </a:p>
          <a:p>
            <a:pPr marL="0" indent="0">
              <a:buNone/>
            </a:pPr>
            <a:r>
              <a:rPr lang="en-US" sz="500" dirty="0"/>
              <a:t>   753   Therapy (Therapeutic procedure) [Therapeutic or Preventive Procedure]</a:t>
            </a:r>
          </a:p>
          <a:p>
            <a:pPr marL="0" indent="0">
              <a:buNone/>
            </a:pPr>
            <a:r>
              <a:rPr lang="en-US" sz="500" dirty="0"/>
              <a:t>   623   Six months [Temporal Concept]</a:t>
            </a:r>
          </a:p>
          <a:p>
            <a:pPr marL="0" indent="0">
              <a:buNone/>
            </a:pPr>
            <a:r>
              <a:rPr lang="en-US" sz="500" dirty="0"/>
              <a:t>Meta Mapping (719):</a:t>
            </a:r>
          </a:p>
          <a:p>
            <a:pPr marL="0" indent="0">
              <a:buNone/>
            </a:pPr>
            <a:r>
              <a:rPr lang="en-US" sz="500" dirty="0"/>
              <a:t>   753   TUBERCULOSIS (Tuberculosis) [Disease or Syndrome]</a:t>
            </a:r>
          </a:p>
          <a:p>
            <a:pPr marL="0" indent="0">
              <a:buNone/>
            </a:pPr>
            <a:r>
              <a:rPr lang="en-US" sz="500" dirty="0"/>
              <a:t>   753   Therapy (Therapy Object (animal model)) [Finding]</a:t>
            </a:r>
          </a:p>
          <a:p>
            <a:pPr marL="0" indent="0">
              <a:buNone/>
            </a:pPr>
            <a:r>
              <a:rPr lang="en-US" sz="500" dirty="0"/>
              <a:t>   623   Six months [Temporal Concept]</a:t>
            </a:r>
          </a:p>
          <a:p>
            <a:pPr marL="0" indent="0">
              <a:buNone/>
            </a:pPr>
            <a:r>
              <a:rPr lang="en-US" sz="500" dirty="0"/>
              <a:t>Meta Mapping (1000):</a:t>
            </a:r>
          </a:p>
          <a:p>
            <a:pPr marL="0" indent="0">
              <a:buNone/>
            </a:pPr>
            <a:r>
              <a:rPr lang="en-US" sz="500" dirty="0"/>
              <a:t>  1000   side effects (aspects of adverse effects) [Functional Concept]</a:t>
            </a:r>
          </a:p>
          <a:p>
            <a:pPr marL="0" indent="0">
              <a:buNone/>
            </a:pPr>
            <a:r>
              <a:rPr lang="en-US" sz="500" dirty="0"/>
              <a:t>Meta Mapping (1000):</a:t>
            </a:r>
          </a:p>
          <a:p>
            <a:pPr marL="0" indent="0">
              <a:buNone/>
            </a:pPr>
            <a:r>
              <a:rPr lang="en-US" sz="500" dirty="0"/>
              <a:t>  1000 N side effects (Adverse event) [Pathologic Function]</a:t>
            </a:r>
          </a:p>
          <a:p>
            <a:pPr marL="0" indent="0">
              <a:buNone/>
            </a:pPr>
            <a:r>
              <a:rPr lang="en-US" sz="500" dirty="0"/>
              <a:t>Meta Mapping (1000):</a:t>
            </a:r>
          </a:p>
          <a:p>
            <a:pPr marL="0" indent="0">
              <a:buNone/>
            </a:pPr>
            <a:r>
              <a:rPr lang="en-US" sz="500" dirty="0"/>
              <a:t>  1000 N Side effects (Adverse effects) [Pathologic Function]</a:t>
            </a:r>
          </a:p>
          <a:p>
            <a:pPr marL="0" indent="0">
              <a:buNone/>
            </a:pPr>
            <a:r>
              <a:rPr lang="en-US" sz="500" dirty="0"/>
              <a:t>Meta Mapping (888):</a:t>
            </a:r>
          </a:p>
          <a:p>
            <a:pPr marL="0" indent="0">
              <a:buNone/>
            </a:pPr>
            <a:r>
              <a:rPr lang="en-US" sz="500" dirty="0"/>
              <a:t>   694   Further [Spatial Concept]</a:t>
            </a:r>
          </a:p>
          <a:p>
            <a:pPr marL="0" indent="0">
              <a:buNone/>
            </a:pPr>
            <a:r>
              <a:rPr lang="en-US" sz="500" dirty="0"/>
              <a:t>   861 N Complications (Complication) [Pathologic Function]</a:t>
            </a:r>
          </a:p>
          <a:p>
            <a:pPr marL="0" indent="0">
              <a:buNone/>
            </a:pPr>
            <a:r>
              <a:rPr lang="en-US" sz="500" dirty="0"/>
              <a:t>Meta Mapping (888):</a:t>
            </a:r>
          </a:p>
          <a:p>
            <a:pPr marL="0" indent="0">
              <a:buNone/>
            </a:pPr>
            <a:r>
              <a:rPr lang="en-US" sz="500" dirty="0"/>
              <a:t>   694   Further [Spatial Concept]</a:t>
            </a:r>
          </a:p>
          <a:p>
            <a:pPr marL="0" indent="0">
              <a:buNone/>
            </a:pPr>
            <a:r>
              <a:rPr lang="en-US" sz="500" dirty="0"/>
              <a:t>   861   complications (Complication Aspects) [Functional Concept]</a:t>
            </a:r>
          </a:p>
          <a:p>
            <a:pPr marL="0" indent="0">
              <a:buNone/>
            </a:pPr>
            <a:r>
              <a:rPr lang="en-US" sz="500" dirty="0"/>
              <a:t> </a:t>
            </a:r>
          </a:p>
        </p:txBody>
      </p:sp>
      <p:sp>
        <p:nvSpPr>
          <p:cNvPr id="12" name="TextBox 11">
            <a:extLst>
              <a:ext uri="{FF2B5EF4-FFF2-40B4-BE49-F238E27FC236}">
                <a16:creationId xmlns:a16="http://schemas.microsoft.com/office/drawing/2014/main" id="{127D7DB1-63A9-8025-8516-209FDC1AFC15}"/>
              </a:ext>
            </a:extLst>
          </p:cNvPr>
          <p:cNvSpPr txBox="1"/>
          <p:nvPr/>
        </p:nvSpPr>
        <p:spPr>
          <a:xfrm>
            <a:off x="7098762" y="248166"/>
            <a:ext cx="1874217" cy="369332"/>
          </a:xfrm>
          <a:prstGeom prst="rect">
            <a:avLst/>
          </a:prstGeom>
          <a:noFill/>
        </p:spPr>
        <p:txBody>
          <a:bodyPr wrap="square">
            <a:spAutoFit/>
          </a:bodyPr>
          <a:lstStyle/>
          <a:p>
            <a:r>
              <a:rPr lang="en-US" dirty="0" err="1"/>
              <a:t>MetaMap</a:t>
            </a:r>
            <a:r>
              <a:rPr lang="en-US" dirty="0"/>
              <a:t> output</a:t>
            </a:r>
          </a:p>
        </p:txBody>
      </p:sp>
    </p:spTree>
    <p:extLst>
      <p:ext uri="{BB962C8B-B14F-4D97-AF65-F5344CB8AC3E}">
        <p14:creationId xmlns:p14="http://schemas.microsoft.com/office/powerpoint/2010/main" val="17285382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8" name="Rectangle 7">
            <a:extLst>
              <a:ext uri="{FF2B5EF4-FFF2-40B4-BE49-F238E27FC236}">
                <a16:creationId xmlns:a16="http://schemas.microsoft.com/office/drawing/2014/main" id="{7AEA59FA-25B6-B741-934B-E0F2E6588F6C}"/>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graphicFrame>
        <p:nvGraphicFramePr>
          <p:cNvPr id="7" name="Table 4">
            <a:extLst>
              <a:ext uri="{FF2B5EF4-FFF2-40B4-BE49-F238E27FC236}">
                <a16:creationId xmlns:a16="http://schemas.microsoft.com/office/drawing/2014/main" id="{D632BBC0-9EEE-C3E5-F44C-C88A60AAF01A}"/>
              </a:ext>
            </a:extLst>
          </p:cNvPr>
          <p:cNvGraphicFramePr>
            <a:graphicFrameLocks noGrp="1"/>
          </p:cNvGraphicFramePr>
          <p:nvPr>
            <p:ph idx="1"/>
            <p:extLst>
              <p:ext uri="{D42A27DB-BD31-4B8C-83A1-F6EECF244321}">
                <p14:modId xmlns:p14="http://schemas.microsoft.com/office/powerpoint/2010/main" val="2149964057"/>
              </p:ext>
            </p:extLst>
          </p:nvPr>
        </p:nvGraphicFramePr>
        <p:xfrm>
          <a:off x="429438" y="192677"/>
          <a:ext cx="6110509" cy="4401946"/>
        </p:xfrm>
        <a:graphic>
          <a:graphicData uri="http://schemas.openxmlformats.org/drawingml/2006/table">
            <a:tbl>
              <a:tblPr firstRow="1" bandRow="1">
                <a:tableStyleId>{5C22544A-7EE6-4342-B048-85BDC9FD1C3A}</a:tableStyleId>
              </a:tblPr>
              <a:tblGrid>
                <a:gridCol w="1170762">
                  <a:extLst>
                    <a:ext uri="{9D8B030D-6E8A-4147-A177-3AD203B41FA5}">
                      <a16:colId xmlns:a16="http://schemas.microsoft.com/office/drawing/2014/main" val="4146759419"/>
                    </a:ext>
                  </a:extLst>
                </a:gridCol>
                <a:gridCol w="1073426">
                  <a:extLst>
                    <a:ext uri="{9D8B030D-6E8A-4147-A177-3AD203B41FA5}">
                      <a16:colId xmlns:a16="http://schemas.microsoft.com/office/drawing/2014/main" val="3626332455"/>
                    </a:ext>
                  </a:extLst>
                </a:gridCol>
                <a:gridCol w="1103244">
                  <a:extLst>
                    <a:ext uri="{9D8B030D-6E8A-4147-A177-3AD203B41FA5}">
                      <a16:colId xmlns:a16="http://schemas.microsoft.com/office/drawing/2014/main" val="3188636891"/>
                    </a:ext>
                  </a:extLst>
                </a:gridCol>
                <a:gridCol w="2763077">
                  <a:extLst>
                    <a:ext uri="{9D8B030D-6E8A-4147-A177-3AD203B41FA5}">
                      <a16:colId xmlns:a16="http://schemas.microsoft.com/office/drawing/2014/main" val="2564382820"/>
                    </a:ext>
                  </a:extLst>
                </a:gridCol>
              </a:tblGrid>
              <a:tr h="258938">
                <a:tc>
                  <a:txBody>
                    <a:bodyPr/>
                    <a:lstStyle/>
                    <a:p>
                      <a:pPr algn="l" fontAlgn="b"/>
                      <a:r>
                        <a:rPr lang="en-US" sz="1100" b="1" i="0" u="none" strike="noStrike" dirty="0" err="1">
                          <a:solidFill>
                            <a:schemeClr val="bg1"/>
                          </a:solidFill>
                          <a:effectLst/>
                          <a:latin typeface="Arial" panose="020B0604020202020204" pitchFamily="34" charset="0"/>
                        </a:rPr>
                        <a:t>Location_Start</a:t>
                      </a:r>
                      <a:endParaRPr lang="en-US" sz="1100" b="1" i="0" u="none" strike="noStrike" dirty="0">
                        <a:solidFill>
                          <a:schemeClr val="bg1"/>
                        </a:solidFill>
                        <a:effectLst/>
                        <a:latin typeface="Arial" panose="020B0604020202020204" pitchFamily="34" charset="0"/>
                      </a:endParaRPr>
                    </a:p>
                  </a:txBody>
                  <a:tcPr marR="9525" marT="9525" marB="0" anchor="ctr"/>
                </a:tc>
                <a:tc>
                  <a:txBody>
                    <a:bodyPr/>
                    <a:lstStyle/>
                    <a:p>
                      <a:pPr algn="l" fontAlgn="b"/>
                      <a:r>
                        <a:rPr lang="en-US" sz="1100" b="1" i="0" u="none" strike="noStrike" dirty="0" err="1">
                          <a:solidFill>
                            <a:schemeClr val="bg1"/>
                          </a:solidFill>
                          <a:effectLst/>
                          <a:latin typeface="Arial" panose="020B0604020202020204" pitchFamily="34" charset="0"/>
                        </a:rPr>
                        <a:t>Location_End</a:t>
                      </a:r>
                      <a:endParaRPr lang="en-US" sz="1100" b="1" i="0" u="none" strike="noStrike" dirty="0">
                        <a:solidFill>
                          <a:schemeClr val="bg1"/>
                        </a:solidFill>
                        <a:effectLst/>
                        <a:latin typeface="Arial" panose="020B0604020202020204" pitchFamily="34" charset="0"/>
                      </a:endParaRPr>
                    </a:p>
                  </a:txBody>
                  <a:tcPr marR="9525" marT="9525" marB="0" anchor="ctr"/>
                </a:tc>
                <a:tc>
                  <a:txBody>
                    <a:bodyPr/>
                    <a:lstStyle/>
                    <a:p>
                      <a:pPr algn="l" fontAlgn="b"/>
                      <a:r>
                        <a:rPr lang="en-US" sz="1100" b="1" i="0" u="none" strike="noStrike" dirty="0">
                          <a:solidFill>
                            <a:schemeClr val="bg1"/>
                          </a:solidFill>
                          <a:effectLst/>
                          <a:latin typeface="Arial" panose="020B0604020202020204" pitchFamily="34" charset="0"/>
                        </a:rPr>
                        <a:t>Semantic</a:t>
                      </a:r>
                    </a:p>
                  </a:txBody>
                  <a:tcPr marR="9525" marT="9525" marB="0" anchor="ctr"/>
                </a:tc>
                <a:tc>
                  <a:txBody>
                    <a:bodyPr/>
                    <a:lstStyle/>
                    <a:p>
                      <a:pPr algn="l" fontAlgn="b"/>
                      <a:r>
                        <a:rPr lang="en-US" sz="1100" b="1" i="0" u="none" strike="noStrike" dirty="0">
                          <a:solidFill>
                            <a:schemeClr val="bg1"/>
                          </a:solidFill>
                          <a:effectLst/>
                          <a:latin typeface="Arial" panose="020B0604020202020204" pitchFamily="34" charset="0"/>
                        </a:rPr>
                        <a:t>Entity</a:t>
                      </a:r>
                    </a:p>
                  </a:txBody>
                  <a:tcPr marR="9525" marT="9525" marB="0" anchor="ctr"/>
                </a:tc>
                <a:extLst>
                  <a:ext uri="{0D108BD9-81ED-4DB2-BD59-A6C34878D82A}">
                    <a16:rowId xmlns:a16="http://schemas.microsoft.com/office/drawing/2014/main" val="467166765"/>
                  </a:ext>
                </a:extLst>
              </a:tr>
              <a:tr h="258938">
                <a:tc>
                  <a:txBody>
                    <a:bodyPr/>
                    <a:lstStyle/>
                    <a:p>
                      <a:pPr algn="l" fontAlgn="b"/>
                      <a:r>
                        <a:rPr lang="en-US" sz="1100" b="0" i="0" u="none" strike="noStrike" dirty="0">
                          <a:solidFill>
                            <a:srgbClr val="000000"/>
                          </a:solidFill>
                          <a:effectLst/>
                          <a:latin typeface="Arial" panose="020B0604020202020204" pitchFamily="34" charset="0"/>
                        </a:rPr>
                        <a:t>28</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63</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problem</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a palpable mass of the right breast</a:t>
                      </a:r>
                    </a:p>
                  </a:txBody>
                  <a:tcPr marR="0" marT="0" marB="0" anchor="ctr"/>
                </a:tc>
                <a:extLst>
                  <a:ext uri="{0D108BD9-81ED-4DB2-BD59-A6C34878D82A}">
                    <a16:rowId xmlns:a16="http://schemas.microsoft.com/office/drawing/2014/main" val="227755023"/>
                  </a:ext>
                </a:extLst>
              </a:tr>
              <a:tr h="258938">
                <a:tc>
                  <a:txBody>
                    <a:bodyPr/>
                    <a:lstStyle/>
                    <a:p>
                      <a:pPr algn="l" fontAlgn="b"/>
                      <a:r>
                        <a:rPr lang="en-US" sz="1100" b="0" i="0" u="none" strike="noStrike" dirty="0">
                          <a:solidFill>
                            <a:srgbClr val="000000"/>
                          </a:solidFill>
                          <a:effectLst/>
                          <a:latin typeface="Arial" panose="020B0604020202020204" pitchFamily="34" charset="0"/>
                        </a:rPr>
                        <a:t>51</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63</a:t>
                      </a:r>
                    </a:p>
                  </a:txBody>
                  <a:tcPr marR="0" marT="0" marB="0" anchor="ctr"/>
                </a:tc>
                <a:tc>
                  <a:txBody>
                    <a:bodyPr/>
                    <a:lstStyle/>
                    <a:p>
                      <a:pPr algn="l" fontAlgn="b"/>
                      <a:r>
                        <a:rPr lang="en-US" sz="1100" b="0" i="0" u="none" strike="noStrike" dirty="0" err="1">
                          <a:solidFill>
                            <a:srgbClr val="000000"/>
                          </a:solidFill>
                          <a:effectLst/>
                          <a:latin typeface="Arial" panose="020B0604020202020204" pitchFamily="34" charset="0"/>
                        </a:rPr>
                        <a:t>bodyloc</a:t>
                      </a:r>
                      <a:endParaRPr lang="en-US" sz="1100" b="0" i="0" u="none" strike="noStrike" dirty="0">
                        <a:solidFill>
                          <a:srgbClr val="000000"/>
                        </a:solidFill>
                        <a:effectLst/>
                        <a:latin typeface="Arial" panose="020B0604020202020204" pitchFamily="34" charset="0"/>
                      </a:endParaRP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right breast</a:t>
                      </a:r>
                    </a:p>
                  </a:txBody>
                  <a:tcPr marR="0" marT="0" marB="0" anchor="ctr"/>
                </a:tc>
                <a:extLst>
                  <a:ext uri="{0D108BD9-81ED-4DB2-BD59-A6C34878D82A}">
                    <a16:rowId xmlns:a16="http://schemas.microsoft.com/office/drawing/2014/main" val="1435362066"/>
                  </a:ext>
                </a:extLst>
              </a:tr>
              <a:tr h="258938">
                <a:tc>
                  <a:txBody>
                    <a:bodyPr/>
                    <a:lstStyle/>
                    <a:p>
                      <a:pPr algn="l" fontAlgn="b"/>
                      <a:r>
                        <a:rPr lang="en-US" sz="1100" b="0" i="0" u="none" strike="noStrike">
                          <a:solidFill>
                            <a:srgbClr val="000000"/>
                          </a:solidFill>
                          <a:effectLst/>
                          <a:latin typeface="Arial" panose="020B0604020202020204" pitchFamily="34" charset="0"/>
                        </a:rPr>
                        <a:t>130</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136</a:t>
                      </a:r>
                    </a:p>
                  </a:txBody>
                  <a:tcPr marR="0" marT="0" marB="0" anchor="ctr"/>
                </a:tc>
                <a:tc>
                  <a:txBody>
                    <a:bodyPr/>
                    <a:lstStyle/>
                    <a:p>
                      <a:pPr algn="l" fontAlgn="b"/>
                      <a:r>
                        <a:rPr lang="en-US" sz="1100" b="0" i="0" u="none" strike="noStrike" dirty="0" err="1">
                          <a:solidFill>
                            <a:srgbClr val="000000"/>
                          </a:solidFill>
                          <a:effectLst/>
                          <a:latin typeface="Arial" panose="020B0604020202020204" pitchFamily="34" charset="0"/>
                        </a:rPr>
                        <a:t>bodyloc</a:t>
                      </a:r>
                      <a:endParaRPr lang="en-US" sz="1100" b="0" i="0" u="none" strike="noStrike" dirty="0">
                        <a:solidFill>
                          <a:srgbClr val="000000"/>
                        </a:solidFill>
                        <a:effectLst/>
                        <a:latin typeface="Arial" panose="020B0604020202020204" pitchFamily="34" charset="0"/>
                      </a:endParaRP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breast</a:t>
                      </a:r>
                    </a:p>
                  </a:txBody>
                  <a:tcPr marR="0" marT="0" marB="0" anchor="ctr"/>
                </a:tc>
                <a:extLst>
                  <a:ext uri="{0D108BD9-81ED-4DB2-BD59-A6C34878D82A}">
                    <a16:rowId xmlns:a16="http://schemas.microsoft.com/office/drawing/2014/main" val="2612967788"/>
                  </a:ext>
                </a:extLst>
              </a:tr>
              <a:tr h="258938">
                <a:tc>
                  <a:txBody>
                    <a:bodyPr/>
                    <a:lstStyle/>
                    <a:p>
                      <a:pPr algn="l" fontAlgn="b"/>
                      <a:r>
                        <a:rPr lang="en-US" sz="1100" b="0" i="0" u="none" strike="noStrike">
                          <a:solidFill>
                            <a:srgbClr val="000000"/>
                          </a:solidFill>
                          <a:effectLst/>
                          <a:latin typeface="Arial" panose="020B0604020202020204" pitchFamily="34" charset="0"/>
                        </a:rPr>
                        <a:t>130</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146</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problem</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breast carcinoma</a:t>
                      </a:r>
                    </a:p>
                  </a:txBody>
                  <a:tcPr marR="0" marT="0" marB="0" anchor="ctr"/>
                </a:tc>
                <a:extLst>
                  <a:ext uri="{0D108BD9-81ED-4DB2-BD59-A6C34878D82A}">
                    <a16:rowId xmlns:a16="http://schemas.microsoft.com/office/drawing/2014/main" val="3326359981"/>
                  </a:ext>
                </a:extLst>
              </a:tr>
              <a:tr h="258938">
                <a:tc>
                  <a:txBody>
                    <a:bodyPr/>
                    <a:lstStyle/>
                    <a:p>
                      <a:pPr algn="l" fontAlgn="b"/>
                      <a:r>
                        <a:rPr lang="en-US" sz="1100" b="0" i="0" u="none" strike="noStrike">
                          <a:solidFill>
                            <a:srgbClr val="000000"/>
                          </a:solidFill>
                          <a:effectLst/>
                          <a:latin typeface="Arial" panose="020B0604020202020204" pitchFamily="34" charset="0"/>
                        </a:rPr>
                        <a:t>170</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180</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treatment</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lumpectomy</a:t>
                      </a:r>
                    </a:p>
                  </a:txBody>
                  <a:tcPr marR="0" marT="0" marB="0" anchor="ctr"/>
                </a:tc>
                <a:extLst>
                  <a:ext uri="{0D108BD9-81ED-4DB2-BD59-A6C34878D82A}">
                    <a16:rowId xmlns:a16="http://schemas.microsoft.com/office/drawing/2014/main" val="3250628970"/>
                  </a:ext>
                </a:extLst>
              </a:tr>
              <a:tr h="258938">
                <a:tc>
                  <a:txBody>
                    <a:bodyPr/>
                    <a:lstStyle/>
                    <a:p>
                      <a:pPr algn="l" fontAlgn="b"/>
                      <a:r>
                        <a:rPr lang="en-US" sz="1100" b="0" i="0" u="none" strike="noStrike">
                          <a:solidFill>
                            <a:srgbClr val="000000"/>
                          </a:solidFill>
                          <a:effectLst/>
                          <a:latin typeface="Arial" panose="020B0604020202020204" pitchFamily="34" charset="0"/>
                        </a:rPr>
                        <a:t>185</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211</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test</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sentinel lymph node biopsy</a:t>
                      </a:r>
                    </a:p>
                  </a:txBody>
                  <a:tcPr marR="0" marT="0" marB="0" anchor="ctr"/>
                </a:tc>
                <a:extLst>
                  <a:ext uri="{0D108BD9-81ED-4DB2-BD59-A6C34878D82A}">
                    <a16:rowId xmlns:a16="http://schemas.microsoft.com/office/drawing/2014/main" val="1163581419"/>
                  </a:ext>
                </a:extLst>
              </a:tr>
              <a:tr h="258938">
                <a:tc>
                  <a:txBody>
                    <a:bodyPr/>
                    <a:lstStyle/>
                    <a:p>
                      <a:pPr algn="l" fontAlgn="b"/>
                      <a:r>
                        <a:rPr lang="en-US" sz="1100" b="0" i="0" u="none" strike="noStrike">
                          <a:solidFill>
                            <a:srgbClr val="000000"/>
                          </a:solidFill>
                          <a:effectLst/>
                          <a:latin typeface="Arial" panose="020B0604020202020204" pitchFamily="34" charset="0"/>
                        </a:rPr>
                        <a:t>213</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240</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treatment</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Frozen section of the tumor</a:t>
                      </a:r>
                    </a:p>
                  </a:txBody>
                  <a:tcPr marR="0" marT="0" marB="0" anchor="ctr"/>
                </a:tc>
                <a:extLst>
                  <a:ext uri="{0D108BD9-81ED-4DB2-BD59-A6C34878D82A}">
                    <a16:rowId xmlns:a16="http://schemas.microsoft.com/office/drawing/2014/main" val="1691232671"/>
                  </a:ext>
                </a:extLst>
              </a:tr>
              <a:tr h="258938">
                <a:tc>
                  <a:txBody>
                    <a:bodyPr/>
                    <a:lstStyle/>
                    <a:p>
                      <a:pPr algn="l" fontAlgn="b"/>
                      <a:r>
                        <a:rPr lang="en-US" sz="1100" b="0" i="0" u="none" strike="noStrike">
                          <a:solidFill>
                            <a:srgbClr val="000000"/>
                          </a:solidFill>
                          <a:effectLst/>
                          <a:latin typeface="Arial" panose="020B0604020202020204" pitchFamily="34" charset="0"/>
                        </a:rPr>
                        <a:t>249</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262</a:t>
                      </a:r>
                    </a:p>
                  </a:txBody>
                  <a:tcPr marR="0" marT="0" marB="0" anchor="ctr"/>
                </a:tc>
                <a:tc>
                  <a:txBody>
                    <a:bodyPr/>
                    <a:lstStyle/>
                    <a:p>
                      <a:pPr algn="l" fontAlgn="b"/>
                      <a:r>
                        <a:rPr lang="en-US" sz="1100" b="0" i="0" u="none" strike="noStrike" dirty="0" err="1">
                          <a:solidFill>
                            <a:srgbClr val="000000"/>
                          </a:solidFill>
                          <a:effectLst/>
                          <a:latin typeface="Arial" panose="020B0604020202020204" pitchFamily="34" charset="0"/>
                        </a:rPr>
                        <a:t>bodyloc</a:t>
                      </a:r>
                      <a:endParaRPr lang="en-US" sz="1100" b="0" i="0" u="none" strike="noStrike" dirty="0">
                        <a:solidFill>
                          <a:srgbClr val="000000"/>
                        </a:solidFill>
                        <a:effectLst/>
                        <a:latin typeface="Arial" panose="020B0604020202020204" pitchFamily="34" charset="0"/>
                      </a:endParaRP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sentinel node</a:t>
                      </a:r>
                    </a:p>
                  </a:txBody>
                  <a:tcPr marR="0" marT="0" marB="0" anchor="ctr"/>
                </a:tc>
                <a:extLst>
                  <a:ext uri="{0D108BD9-81ED-4DB2-BD59-A6C34878D82A}">
                    <a16:rowId xmlns:a16="http://schemas.microsoft.com/office/drawing/2014/main" val="3430909711"/>
                  </a:ext>
                </a:extLst>
              </a:tr>
              <a:tr h="258938">
                <a:tc>
                  <a:txBody>
                    <a:bodyPr/>
                    <a:lstStyle/>
                    <a:p>
                      <a:pPr algn="l" fontAlgn="b"/>
                      <a:r>
                        <a:rPr lang="en-US" sz="1100" b="0" i="0" u="none" strike="noStrike">
                          <a:solidFill>
                            <a:srgbClr val="000000"/>
                          </a:solidFill>
                          <a:effectLst/>
                          <a:latin typeface="Arial" panose="020B0604020202020204" pitchFamily="34" charset="0"/>
                        </a:rPr>
                        <a:t>273</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299</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problem</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granulomatous inflammation</a:t>
                      </a:r>
                    </a:p>
                  </a:txBody>
                  <a:tcPr marR="0" marT="0" marB="0" anchor="ctr"/>
                </a:tc>
                <a:extLst>
                  <a:ext uri="{0D108BD9-81ED-4DB2-BD59-A6C34878D82A}">
                    <a16:rowId xmlns:a16="http://schemas.microsoft.com/office/drawing/2014/main" val="3599884154"/>
                  </a:ext>
                </a:extLst>
              </a:tr>
              <a:tr h="258938">
                <a:tc>
                  <a:txBody>
                    <a:bodyPr/>
                    <a:lstStyle/>
                    <a:p>
                      <a:pPr algn="l" fontAlgn="b"/>
                      <a:r>
                        <a:rPr lang="en-US" sz="1100" b="0" i="0" u="none" strike="noStrike">
                          <a:solidFill>
                            <a:srgbClr val="000000"/>
                          </a:solidFill>
                          <a:effectLst/>
                          <a:latin typeface="Arial" panose="020B0604020202020204" pitchFamily="34" charset="0"/>
                        </a:rPr>
                        <a:t>308</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325</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test</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gross examination</a:t>
                      </a:r>
                    </a:p>
                  </a:txBody>
                  <a:tcPr marR="0" marT="0" marB="0" anchor="ctr"/>
                </a:tc>
                <a:extLst>
                  <a:ext uri="{0D108BD9-81ED-4DB2-BD59-A6C34878D82A}">
                    <a16:rowId xmlns:a16="http://schemas.microsoft.com/office/drawing/2014/main" val="2650499345"/>
                  </a:ext>
                </a:extLst>
              </a:tr>
              <a:tr h="258938">
                <a:tc>
                  <a:txBody>
                    <a:bodyPr/>
                    <a:lstStyle/>
                    <a:p>
                      <a:pPr algn="l" fontAlgn="b"/>
                      <a:r>
                        <a:rPr lang="en-US" sz="1100" b="0" i="0" u="none" strike="noStrike">
                          <a:solidFill>
                            <a:srgbClr val="000000"/>
                          </a:solidFill>
                          <a:effectLst/>
                          <a:latin typeface="Arial" panose="020B0604020202020204" pitchFamily="34" charset="0"/>
                        </a:rPr>
                        <a:t>353</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373</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problem</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tuberculous mastitis</a:t>
                      </a:r>
                    </a:p>
                  </a:txBody>
                  <a:tcPr marR="0" marT="0" marB="0" anchor="ctr"/>
                </a:tc>
                <a:extLst>
                  <a:ext uri="{0D108BD9-81ED-4DB2-BD59-A6C34878D82A}">
                    <a16:rowId xmlns:a16="http://schemas.microsoft.com/office/drawing/2014/main" val="674660615"/>
                  </a:ext>
                </a:extLst>
              </a:tr>
              <a:tr h="258938">
                <a:tc>
                  <a:txBody>
                    <a:bodyPr/>
                    <a:lstStyle/>
                    <a:p>
                      <a:pPr algn="l" fontAlgn="b"/>
                      <a:r>
                        <a:rPr lang="en-US" sz="1100" b="0" i="0" u="none" strike="noStrike">
                          <a:solidFill>
                            <a:srgbClr val="000000"/>
                          </a:solidFill>
                          <a:effectLst/>
                          <a:latin typeface="Arial" panose="020B0604020202020204" pitchFamily="34" charset="0"/>
                        </a:rPr>
                        <a:t>396</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421</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treatment</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anti-tuberculosis therapy</a:t>
                      </a:r>
                    </a:p>
                  </a:txBody>
                  <a:tcPr marR="0" marT="0" marB="0" anchor="ctr"/>
                </a:tc>
                <a:extLst>
                  <a:ext uri="{0D108BD9-81ED-4DB2-BD59-A6C34878D82A}">
                    <a16:rowId xmlns:a16="http://schemas.microsoft.com/office/drawing/2014/main" val="4195714793"/>
                  </a:ext>
                </a:extLst>
              </a:tr>
              <a:tr h="258938">
                <a:tc>
                  <a:txBody>
                    <a:bodyPr/>
                    <a:lstStyle/>
                    <a:p>
                      <a:pPr algn="l" fontAlgn="b"/>
                      <a:r>
                        <a:rPr lang="en-US" sz="1100" b="0" i="0" u="none" strike="noStrike">
                          <a:solidFill>
                            <a:srgbClr val="000000"/>
                          </a:solidFill>
                          <a:effectLst/>
                          <a:latin typeface="Arial" panose="020B0604020202020204" pitchFamily="34" charset="0"/>
                        </a:rPr>
                        <a:t>426</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436</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temporal</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six months</a:t>
                      </a:r>
                    </a:p>
                  </a:txBody>
                  <a:tcPr marR="0" marT="0" marB="0" anchor="ctr"/>
                </a:tc>
                <a:extLst>
                  <a:ext uri="{0D108BD9-81ED-4DB2-BD59-A6C34878D82A}">
                    <a16:rowId xmlns:a16="http://schemas.microsoft.com/office/drawing/2014/main" val="3747854858"/>
                  </a:ext>
                </a:extLst>
              </a:tr>
              <a:tr h="258938">
                <a:tc>
                  <a:txBody>
                    <a:bodyPr/>
                    <a:lstStyle/>
                    <a:p>
                      <a:pPr algn="l" fontAlgn="b"/>
                      <a:r>
                        <a:rPr lang="en-US" sz="1100" b="0" i="0" u="none" strike="noStrike">
                          <a:solidFill>
                            <a:srgbClr val="000000"/>
                          </a:solidFill>
                          <a:effectLst/>
                          <a:latin typeface="Arial" panose="020B0604020202020204" pitchFamily="34" charset="0"/>
                        </a:rPr>
                        <a:t>442</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444</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negation</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no</a:t>
                      </a:r>
                    </a:p>
                  </a:txBody>
                  <a:tcPr marR="0" marT="0" marB="0" anchor="ctr"/>
                </a:tc>
                <a:extLst>
                  <a:ext uri="{0D108BD9-81ED-4DB2-BD59-A6C34878D82A}">
                    <a16:rowId xmlns:a16="http://schemas.microsoft.com/office/drawing/2014/main" val="766461505"/>
                  </a:ext>
                </a:extLst>
              </a:tr>
              <a:tr h="258938">
                <a:tc>
                  <a:txBody>
                    <a:bodyPr/>
                    <a:lstStyle/>
                    <a:p>
                      <a:pPr algn="l" fontAlgn="b"/>
                      <a:r>
                        <a:rPr lang="en-US" sz="1100" b="0" i="0" u="none" strike="noStrike">
                          <a:solidFill>
                            <a:srgbClr val="000000"/>
                          </a:solidFill>
                          <a:effectLst/>
                          <a:latin typeface="Arial" panose="020B0604020202020204" pitchFamily="34" charset="0"/>
                        </a:rPr>
                        <a:t>445</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457</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problem</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side effects</a:t>
                      </a:r>
                    </a:p>
                  </a:txBody>
                  <a:tcPr marR="0" marT="0" marB="0" anchor="ctr"/>
                </a:tc>
                <a:extLst>
                  <a:ext uri="{0D108BD9-81ED-4DB2-BD59-A6C34878D82A}">
                    <a16:rowId xmlns:a16="http://schemas.microsoft.com/office/drawing/2014/main" val="3146379146"/>
                  </a:ext>
                </a:extLst>
              </a:tr>
              <a:tr h="258938">
                <a:tc>
                  <a:txBody>
                    <a:bodyPr/>
                    <a:lstStyle/>
                    <a:p>
                      <a:pPr algn="l" fontAlgn="b"/>
                      <a:r>
                        <a:rPr lang="en-US" sz="1100" b="0" i="0" u="none" strike="noStrike">
                          <a:solidFill>
                            <a:srgbClr val="000000"/>
                          </a:solidFill>
                          <a:effectLst/>
                          <a:latin typeface="Arial" panose="020B0604020202020204" pitchFamily="34" charset="0"/>
                        </a:rPr>
                        <a:t>461</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486</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problem</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any further complications</a:t>
                      </a:r>
                    </a:p>
                  </a:txBody>
                  <a:tcPr marR="0" marT="0" marB="0" anchor="ctr"/>
                </a:tc>
                <a:extLst>
                  <a:ext uri="{0D108BD9-81ED-4DB2-BD59-A6C34878D82A}">
                    <a16:rowId xmlns:a16="http://schemas.microsoft.com/office/drawing/2014/main" val="4179398648"/>
                  </a:ext>
                </a:extLst>
              </a:tr>
            </a:tbl>
          </a:graphicData>
        </a:graphic>
      </p:graphicFrame>
    </p:spTree>
    <p:extLst>
      <p:ext uri="{BB962C8B-B14F-4D97-AF65-F5344CB8AC3E}">
        <p14:creationId xmlns:p14="http://schemas.microsoft.com/office/powerpoint/2010/main" val="6904523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8" name="Rectangle 7">
            <a:extLst>
              <a:ext uri="{FF2B5EF4-FFF2-40B4-BE49-F238E27FC236}">
                <a16:creationId xmlns:a16="http://schemas.microsoft.com/office/drawing/2014/main" id="{7AEA59FA-25B6-B741-934B-E0F2E6588F6C}"/>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6" name="TextBox 5">
            <a:extLst>
              <a:ext uri="{FF2B5EF4-FFF2-40B4-BE49-F238E27FC236}">
                <a16:creationId xmlns:a16="http://schemas.microsoft.com/office/drawing/2014/main" id="{3DB663DC-65C9-7CD3-A315-82B61671140E}"/>
              </a:ext>
            </a:extLst>
          </p:cNvPr>
          <p:cNvSpPr txBox="1"/>
          <p:nvPr/>
        </p:nvSpPr>
        <p:spPr>
          <a:xfrm>
            <a:off x="457200" y="3826203"/>
            <a:ext cx="4947188" cy="261610"/>
          </a:xfrm>
          <a:prstGeom prst="rect">
            <a:avLst/>
          </a:prstGeom>
          <a:noFill/>
        </p:spPr>
        <p:txBody>
          <a:bodyPr wrap="none" rtlCol="0">
            <a:spAutoFit/>
          </a:bodyPr>
          <a:lstStyle/>
          <a:p>
            <a:r>
              <a:rPr lang="en-US" sz="1100" dirty="0"/>
              <a:t>https://</a:t>
            </a:r>
            <a:r>
              <a:rPr lang="en-US" sz="1100" dirty="0" err="1"/>
              <a:t>jmedicalcasereports.</a:t>
            </a:r>
            <a:r>
              <a:rPr lang="en-US" sz="1100" dirty="0" err="1">
                <a:latin typeface="Arial" panose="020B0604020202020204" pitchFamily="34" charset="0"/>
                <a:cs typeface="Arial" panose="020B0604020202020204" pitchFamily="34" charset="0"/>
              </a:rPr>
              <a:t>biomedcentral</a:t>
            </a:r>
            <a:r>
              <a:rPr lang="en-US" sz="1100" dirty="0" err="1"/>
              <a:t>.com</a:t>
            </a:r>
            <a:r>
              <a:rPr lang="en-US" sz="1100" dirty="0"/>
              <a:t>/articles/10.1186/1752-1947-2-34</a:t>
            </a:r>
          </a:p>
        </p:txBody>
      </p:sp>
      <p:sp>
        <p:nvSpPr>
          <p:cNvPr id="7" name="TextBox 6">
            <a:extLst>
              <a:ext uri="{FF2B5EF4-FFF2-40B4-BE49-F238E27FC236}">
                <a16:creationId xmlns:a16="http://schemas.microsoft.com/office/drawing/2014/main" id="{810E08FB-69F6-7B40-F5DA-A06F6FDB9DCE}"/>
              </a:ext>
            </a:extLst>
          </p:cNvPr>
          <p:cNvSpPr txBox="1"/>
          <p:nvPr/>
        </p:nvSpPr>
        <p:spPr>
          <a:xfrm>
            <a:off x="337930" y="742750"/>
            <a:ext cx="8468139" cy="2862322"/>
          </a:xfrm>
          <a:prstGeom prst="rect">
            <a:avLst/>
          </a:prstGeom>
          <a:solidFill>
            <a:schemeClr val="bg1"/>
          </a:solidFill>
        </p:spPr>
        <p:txBody>
          <a:bodyPr wrap="square" rtlCol="0">
            <a:spAutoFit/>
          </a:bodyPr>
          <a:lstStyle/>
          <a:p>
            <a:r>
              <a:rPr lang="en-US" sz="2000" b="0" i="0" u="none" strike="noStrike" dirty="0">
                <a:solidFill>
                  <a:srgbClr val="333333"/>
                </a:solidFill>
                <a:effectLst/>
                <a:latin typeface="Georgia" panose="02040502050405020303" pitchFamily="18" charset="0"/>
              </a:rPr>
              <a:t>CASE PRESENTATION</a:t>
            </a:r>
          </a:p>
          <a:p>
            <a:endParaRPr lang="en-US" sz="2000" b="0" i="0" u="none" strike="noStrike" dirty="0">
              <a:solidFill>
                <a:srgbClr val="333333"/>
              </a:solidFill>
              <a:effectLst/>
              <a:latin typeface="Georgia" panose="02040502050405020303" pitchFamily="18" charset="0"/>
            </a:endParaRPr>
          </a:p>
          <a:p>
            <a:r>
              <a:rPr lang="en-US" sz="2000" b="0" i="0" u="none" strike="noStrike" dirty="0">
                <a:solidFill>
                  <a:srgbClr val="333333"/>
                </a:solidFill>
                <a:effectLst/>
                <a:latin typeface="Georgia" panose="02040502050405020303" pitchFamily="18" charset="0"/>
              </a:rPr>
              <a:t>The patient presented with a palpable mass of the right breast with clinical, laboratory and mammographic findings indicative of breast carcinoma. The patient underwent lumpectomy and sentinel lymph node biopsy. Frozen section of the tumor and the sentinel node revealed "granulomatous inflammation", while gross examination confirmed the diagnosis of tuberculous mastitis. The patient received anti-tuberculosis therapy for six months with no side effects or any further complications.</a:t>
            </a:r>
            <a:endParaRPr lang="en-US" sz="2000" dirty="0"/>
          </a:p>
        </p:txBody>
      </p:sp>
    </p:spTree>
    <p:extLst>
      <p:ext uri="{BB962C8B-B14F-4D97-AF65-F5344CB8AC3E}">
        <p14:creationId xmlns:p14="http://schemas.microsoft.com/office/powerpoint/2010/main" val="36229103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0C413A4-C5D2-8F4D-8F35-378E5C61A0B3}"/>
              </a:ext>
            </a:extLst>
          </p:cNvPr>
          <p:cNvSpPr>
            <a:spLocks noGrp="1"/>
          </p:cNvSpPr>
          <p:nvPr>
            <p:ph type="title"/>
          </p:nvPr>
        </p:nvSpPr>
        <p:spPr/>
        <p:txBody>
          <a:bodyPr/>
          <a:lstStyle/>
          <a:p>
            <a:endParaRPr lang="en-US" dirty="0"/>
          </a:p>
        </p:txBody>
      </p:sp>
      <p:sp useBgFill="1">
        <p:nvSpPr>
          <p:cNvPr id="16" name="Title 1">
            <a:extLst>
              <a:ext uri="{FF2B5EF4-FFF2-40B4-BE49-F238E27FC236}">
                <a16:creationId xmlns:a16="http://schemas.microsoft.com/office/drawing/2014/main" id="{8B909327-905F-D440-94C7-4088E3DA65DF}"/>
              </a:ext>
            </a:extLst>
          </p:cNvPr>
          <p:cNvSpPr txBox="1">
            <a:spLocks/>
          </p:cNvSpPr>
          <p:nvPr/>
        </p:nvSpPr>
        <p:spPr>
          <a:xfrm>
            <a:off x="457200" y="205979"/>
            <a:ext cx="8229600"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EMERSE is     </a:t>
            </a:r>
            <a:r>
              <a:rPr lang="en-US" b="1" i="1" dirty="0">
                <a:latin typeface="Arial" panose="020B0604020202020204" pitchFamily="34" charset="0"/>
                <a:cs typeface="Arial" panose="020B0604020202020204" pitchFamily="34" charset="0"/>
              </a:rPr>
              <a:t>fast</a:t>
            </a:r>
          </a:p>
        </p:txBody>
      </p:sp>
      <p:pic>
        <p:nvPicPr>
          <p:cNvPr id="18" name="Picture 17" descr="transparent background.png">
            <a:extLst>
              <a:ext uri="{FF2B5EF4-FFF2-40B4-BE49-F238E27FC236}">
                <a16:creationId xmlns:a16="http://schemas.microsoft.com/office/drawing/2014/main" id="{5A79E6CB-0794-D645-9689-34EAC9F692D9}"/>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19" name="Rectangle 18">
            <a:extLst>
              <a:ext uri="{FF2B5EF4-FFF2-40B4-BE49-F238E27FC236}">
                <a16:creationId xmlns:a16="http://schemas.microsoft.com/office/drawing/2014/main" id="{1AB22851-1DCE-524E-91BA-C380972E210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cxnSp>
        <p:nvCxnSpPr>
          <p:cNvPr id="20" name="Straight Connector 19">
            <a:extLst>
              <a:ext uri="{FF2B5EF4-FFF2-40B4-BE49-F238E27FC236}">
                <a16:creationId xmlns:a16="http://schemas.microsoft.com/office/drawing/2014/main" id="{20C1E44F-9A14-2447-A02E-8989B3AE10D9}"/>
              </a:ext>
            </a:extLst>
          </p:cNvPr>
          <p:cNvCxnSpPr>
            <a:cxnSpLocks/>
          </p:cNvCxnSpPr>
          <p:nvPr/>
        </p:nvCxnSpPr>
        <p:spPr>
          <a:xfrm>
            <a:off x="5467739" y="569167"/>
            <a:ext cx="466530" cy="0"/>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71C0FEE5-3FD2-B742-BDCF-B88B250C37AF}"/>
              </a:ext>
            </a:extLst>
          </p:cNvPr>
          <p:cNvCxnSpPr>
            <a:cxnSpLocks/>
          </p:cNvCxnSpPr>
          <p:nvPr/>
        </p:nvCxnSpPr>
        <p:spPr>
          <a:xfrm>
            <a:off x="5318452" y="684243"/>
            <a:ext cx="544285" cy="0"/>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633647FD-5C04-584A-AFA8-70F3A36A3FF4}"/>
              </a:ext>
            </a:extLst>
          </p:cNvPr>
          <p:cNvCxnSpPr>
            <a:cxnSpLocks/>
          </p:cNvCxnSpPr>
          <p:nvPr/>
        </p:nvCxnSpPr>
        <p:spPr>
          <a:xfrm>
            <a:off x="11770644" y="-2408718"/>
            <a:ext cx="61114" cy="0"/>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graphicFrame>
        <p:nvGraphicFramePr>
          <p:cNvPr id="23" name="Table 22">
            <a:extLst>
              <a:ext uri="{FF2B5EF4-FFF2-40B4-BE49-F238E27FC236}">
                <a16:creationId xmlns:a16="http://schemas.microsoft.com/office/drawing/2014/main" id="{C57D3A29-F9D6-CB40-AA76-BD9E1AFD7B25}"/>
              </a:ext>
            </a:extLst>
          </p:cNvPr>
          <p:cNvGraphicFramePr>
            <a:graphicFrameLocks noGrp="1"/>
          </p:cNvGraphicFramePr>
          <p:nvPr>
            <p:extLst>
              <p:ext uri="{D42A27DB-BD31-4B8C-83A1-F6EECF244321}">
                <p14:modId xmlns:p14="http://schemas.microsoft.com/office/powerpoint/2010/main" val="235380142"/>
              </p:ext>
            </p:extLst>
          </p:nvPr>
        </p:nvGraphicFramePr>
        <p:xfrm>
          <a:off x="457200" y="1438131"/>
          <a:ext cx="7931020" cy="2589789"/>
        </p:xfrm>
        <a:graphic>
          <a:graphicData uri="http://schemas.openxmlformats.org/drawingml/2006/table">
            <a:tbl>
              <a:tblPr firstRow="1" bandRow="1">
                <a:tableStyleId>{5C22544A-7EE6-4342-B048-85BDC9FD1C3A}</a:tableStyleId>
              </a:tblPr>
              <a:tblGrid>
                <a:gridCol w="3110948">
                  <a:extLst>
                    <a:ext uri="{9D8B030D-6E8A-4147-A177-3AD203B41FA5}">
                      <a16:colId xmlns:a16="http://schemas.microsoft.com/office/drawing/2014/main" val="2786858433"/>
                    </a:ext>
                  </a:extLst>
                </a:gridCol>
                <a:gridCol w="1778293">
                  <a:extLst>
                    <a:ext uri="{9D8B030D-6E8A-4147-A177-3AD203B41FA5}">
                      <a16:colId xmlns:a16="http://schemas.microsoft.com/office/drawing/2014/main" val="3059340080"/>
                    </a:ext>
                  </a:extLst>
                </a:gridCol>
                <a:gridCol w="1380930">
                  <a:extLst>
                    <a:ext uri="{9D8B030D-6E8A-4147-A177-3AD203B41FA5}">
                      <a16:colId xmlns:a16="http://schemas.microsoft.com/office/drawing/2014/main" val="3237354114"/>
                    </a:ext>
                  </a:extLst>
                </a:gridCol>
                <a:gridCol w="1660849">
                  <a:extLst>
                    <a:ext uri="{9D8B030D-6E8A-4147-A177-3AD203B41FA5}">
                      <a16:colId xmlns:a16="http://schemas.microsoft.com/office/drawing/2014/main" val="2976979028"/>
                    </a:ext>
                  </a:extLst>
                </a:gridCol>
              </a:tblGrid>
              <a:tr h="0">
                <a:tc>
                  <a:txBody>
                    <a:bodyPr/>
                    <a:lstStyle/>
                    <a:p>
                      <a:r>
                        <a:rPr lang="en-US" dirty="0">
                          <a:latin typeface="Arial" panose="020B0604020202020204" pitchFamily="34" charset="0"/>
                          <a:cs typeface="Arial" panose="020B0604020202020204" pitchFamily="34" charset="0"/>
                        </a:rPr>
                        <a:t>Query to identify all patients with the following</a:t>
                      </a:r>
                    </a:p>
                  </a:txBody>
                  <a:tcPr/>
                </a:tc>
                <a:tc>
                  <a:txBody>
                    <a:bodyPr/>
                    <a:lstStyle/>
                    <a:p>
                      <a:pPr algn="ctr"/>
                      <a:r>
                        <a:rPr lang="en-US" dirty="0">
                          <a:latin typeface="Arial" panose="020B0604020202020204" pitchFamily="34" charset="0"/>
                          <a:cs typeface="Arial" panose="020B0604020202020204" pitchFamily="34" charset="0"/>
                        </a:rPr>
                        <a:t>Reporting DB time (s)</a:t>
                      </a:r>
                    </a:p>
                  </a:txBody>
                  <a:tcPr/>
                </a:tc>
                <a:tc>
                  <a:txBody>
                    <a:bodyPr/>
                    <a:lstStyle/>
                    <a:p>
                      <a:pPr algn="ctr"/>
                      <a:r>
                        <a:rPr lang="en-US" dirty="0">
                          <a:latin typeface="Arial" panose="020B0604020202020204" pitchFamily="34" charset="0"/>
                          <a:cs typeface="Arial" panose="020B0604020202020204" pitchFamily="34" charset="0"/>
                        </a:rPr>
                        <a:t>EMERSE time (s)</a:t>
                      </a:r>
                    </a:p>
                  </a:txBody>
                  <a:tcPr/>
                </a:tc>
                <a:tc>
                  <a:txBody>
                    <a:bodyPr/>
                    <a:lstStyle/>
                    <a:p>
                      <a:pPr algn="ctr"/>
                      <a:r>
                        <a:rPr lang="en-US" dirty="0">
                          <a:latin typeface="Arial" panose="020B0604020202020204" pitchFamily="34" charset="0"/>
                          <a:cs typeface="Arial" panose="020B0604020202020204" pitchFamily="34" charset="0"/>
                        </a:rPr>
                        <a:t>EMERSE advantage</a:t>
                      </a:r>
                    </a:p>
                  </a:txBody>
                  <a:tcPr/>
                </a:tc>
                <a:extLst>
                  <a:ext uri="{0D108BD9-81ED-4DB2-BD59-A6C34878D82A}">
                    <a16:rowId xmlns:a16="http://schemas.microsoft.com/office/drawing/2014/main" val="4145011638"/>
                  </a:ext>
                </a:extLst>
              </a:tr>
              <a:tr h="649903">
                <a:tc>
                  <a:txBody>
                    <a:bodyPr/>
                    <a:lstStyle/>
                    <a:p>
                      <a:r>
                        <a:rPr lang="en-US" dirty="0">
                          <a:latin typeface="Arial" panose="020B0604020202020204" pitchFamily="34" charset="0"/>
                          <a:cs typeface="Arial" panose="020B0604020202020204" pitchFamily="34" charset="0"/>
                        </a:rPr>
                        <a:t>cavernous hemangioma</a:t>
                      </a:r>
                    </a:p>
                  </a:txBody>
                  <a:tcPr anchor="ctr"/>
                </a:tc>
                <a:tc>
                  <a:txBody>
                    <a:bodyPr/>
                    <a:lstStyle/>
                    <a:p>
                      <a:pPr algn="ctr"/>
                      <a:r>
                        <a:rPr lang="en-US" dirty="0">
                          <a:latin typeface="Arial" panose="020B0604020202020204" pitchFamily="34" charset="0"/>
                          <a:cs typeface="Arial" panose="020B0604020202020204" pitchFamily="34" charset="0"/>
                        </a:rPr>
                        <a:t>14,652</a:t>
                      </a:r>
                    </a:p>
                  </a:txBody>
                  <a:tcPr anchor="ctr"/>
                </a:tc>
                <a:tc>
                  <a:txBody>
                    <a:bodyPr/>
                    <a:lstStyle/>
                    <a:p>
                      <a:pPr algn="ctr"/>
                      <a:r>
                        <a:rPr lang="en-US" dirty="0">
                          <a:latin typeface="Arial" panose="020B0604020202020204" pitchFamily="34" charset="0"/>
                          <a:cs typeface="Arial" panose="020B0604020202020204" pitchFamily="34" charset="0"/>
                        </a:rPr>
                        <a:t>2</a:t>
                      </a:r>
                    </a:p>
                  </a:txBody>
                  <a:tcPr anchor="ctr"/>
                </a:tc>
                <a:tc>
                  <a:txBody>
                    <a:bodyPr/>
                    <a:lstStyle/>
                    <a:p>
                      <a:pPr algn="ctr"/>
                      <a:r>
                        <a:rPr lang="en-US" dirty="0">
                          <a:latin typeface="Arial" panose="020B0604020202020204" pitchFamily="34" charset="0"/>
                          <a:cs typeface="Arial" panose="020B0604020202020204" pitchFamily="34" charset="0"/>
                        </a:rPr>
                        <a:t>7,320x</a:t>
                      </a:r>
                    </a:p>
                  </a:txBody>
                  <a:tcPr anchor="ctr"/>
                </a:tc>
                <a:extLst>
                  <a:ext uri="{0D108BD9-81ED-4DB2-BD59-A6C34878D82A}">
                    <a16:rowId xmlns:a16="http://schemas.microsoft.com/office/drawing/2014/main" val="3133740732"/>
                  </a:ext>
                </a:extLst>
              </a:tr>
              <a:tr h="649903">
                <a:tc>
                  <a:txBody>
                    <a:bodyPr/>
                    <a:lstStyle/>
                    <a:p>
                      <a:r>
                        <a:rPr lang="en-US" dirty="0">
                          <a:latin typeface="Arial" panose="020B0604020202020204" pitchFamily="34" charset="0"/>
                          <a:cs typeface="Arial" panose="020B0604020202020204" pitchFamily="34" charset="0"/>
                        </a:rPr>
                        <a:t>gray platelet syndrome</a:t>
                      </a:r>
                    </a:p>
                  </a:txBody>
                  <a:tcPr anchor="ctr"/>
                </a:tc>
                <a:tc>
                  <a:txBody>
                    <a:bodyPr/>
                    <a:lstStyle/>
                    <a:p>
                      <a:pPr algn="ctr"/>
                      <a:r>
                        <a:rPr lang="en-US" dirty="0">
                          <a:latin typeface="Arial" panose="020B0604020202020204" pitchFamily="34" charset="0"/>
                          <a:cs typeface="Arial" panose="020B0604020202020204" pitchFamily="34" charset="0"/>
                        </a:rPr>
                        <a:t>14,940</a:t>
                      </a:r>
                    </a:p>
                  </a:txBody>
                  <a:tcPr anchor="ctr"/>
                </a:tc>
                <a:tc>
                  <a:txBody>
                    <a:bodyPr/>
                    <a:lstStyle/>
                    <a:p>
                      <a:pPr algn="ctr"/>
                      <a:r>
                        <a:rPr lang="en-US" dirty="0">
                          <a:latin typeface="Arial" panose="020B0604020202020204" pitchFamily="34" charset="0"/>
                          <a:cs typeface="Arial" panose="020B0604020202020204" pitchFamily="34" charset="0"/>
                        </a:rPr>
                        <a:t>2</a:t>
                      </a:r>
                    </a:p>
                  </a:txBody>
                  <a:tcPr anchor="ctr"/>
                </a:tc>
                <a:tc>
                  <a:txBody>
                    <a:bodyPr/>
                    <a:lstStyle/>
                    <a:p>
                      <a:pPr algn="ctr"/>
                      <a:r>
                        <a:rPr lang="en-US" dirty="0">
                          <a:latin typeface="Arial" panose="020B0604020202020204" pitchFamily="34" charset="0"/>
                          <a:cs typeface="Arial" panose="020B0604020202020204" pitchFamily="34" charset="0"/>
                        </a:rPr>
                        <a:t>7,470x</a:t>
                      </a:r>
                    </a:p>
                  </a:txBody>
                  <a:tcPr anchor="ctr"/>
                </a:tc>
                <a:extLst>
                  <a:ext uri="{0D108BD9-81ED-4DB2-BD59-A6C34878D82A}">
                    <a16:rowId xmlns:a16="http://schemas.microsoft.com/office/drawing/2014/main" val="2441199748"/>
                  </a:ext>
                </a:extLst>
              </a:tr>
              <a:tr h="649903">
                <a:tc>
                  <a:txBody>
                    <a:bodyPr/>
                    <a:lstStyle/>
                    <a:p>
                      <a:r>
                        <a:rPr lang="en-US" dirty="0">
                          <a:latin typeface="Arial" panose="020B0604020202020204" pitchFamily="34" charset="0"/>
                          <a:cs typeface="Arial" panose="020B0604020202020204" pitchFamily="34" charset="0"/>
                        </a:rPr>
                        <a:t>inferior </a:t>
                      </a:r>
                      <a:r>
                        <a:rPr lang="en-US" dirty="0" err="1">
                          <a:latin typeface="Arial" panose="020B0604020202020204" pitchFamily="34" charset="0"/>
                          <a:cs typeface="Arial" panose="020B0604020202020204" pitchFamily="34" charset="0"/>
                        </a:rPr>
                        <a:t>lingular</a:t>
                      </a:r>
                      <a:r>
                        <a:rPr lang="en-US" dirty="0">
                          <a:latin typeface="Arial" panose="020B0604020202020204" pitchFamily="34" charset="0"/>
                          <a:cs typeface="Arial" panose="020B0604020202020204" pitchFamily="34" charset="0"/>
                        </a:rPr>
                        <a:t> segment of the left upper lobe</a:t>
                      </a:r>
                    </a:p>
                  </a:txBody>
                  <a:tcPr anchor="ctr"/>
                </a:tc>
                <a:tc>
                  <a:txBody>
                    <a:bodyPr/>
                    <a:lstStyle/>
                    <a:p>
                      <a:pPr algn="ctr"/>
                      <a:r>
                        <a:rPr lang="en-US" dirty="0">
                          <a:latin typeface="Arial" panose="020B0604020202020204" pitchFamily="34" charset="0"/>
                          <a:cs typeface="Arial" panose="020B0604020202020204" pitchFamily="34" charset="0"/>
                        </a:rPr>
                        <a:t>17,784</a:t>
                      </a:r>
                    </a:p>
                  </a:txBody>
                  <a:tcPr anchor="ctr"/>
                </a:tc>
                <a:tc>
                  <a:txBody>
                    <a:bodyPr/>
                    <a:lstStyle/>
                    <a:p>
                      <a:pPr algn="ctr"/>
                      <a:r>
                        <a:rPr lang="en-US" dirty="0">
                          <a:latin typeface="Arial" panose="020B0604020202020204" pitchFamily="34" charset="0"/>
                          <a:cs typeface="Arial" panose="020B0604020202020204" pitchFamily="34" charset="0"/>
                        </a:rPr>
                        <a:t>9</a:t>
                      </a:r>
                    </a:p>
                  </a:txBody>
                  <a:tcPr anchor="ctr"/>
                </a:tc>
                <a:tc>
                  <a:txBody>
                    <a:bodyPr/>
                    <a:lstStyle/>
                    <a:p>
                      <a:pPr algn="ctr"/>
                      <a:r>
                        <a:rPr lang="en-US" dirty="0">
                          <a:latin typeface="Arial" panose="020B0604020202020204" pitchFamily="34" charset="0"/>
                          <a:cs typeface="Arial" panose="020B0604020202020204" pitchFamily="34" charset="0"/>
                        </a:rPr>
                        <a:t>1,980x</a:t>
                      </a:r>
                    </a:p>
                  </a:txBody>
                  <a:tcPr anchor="ctr"/>
                </a:tc>
                <a:extLst>
                  <a:ext uri="{0D108BD9-81ED-4DB2-BD59-A6C34878D82A}">
                    <a16:rowId xmlns:a16="http://schemas.microsoft.com/office/drawing/2014/main" val="907449223"/>
                  </a:ext>
                </a:extLst>
              </a:tr>
            </a:tbl>
          </a:graphicData>
        </a:graphic>
      </p:graphicFrame>
      <p:pic>
        <p:nvPicPr>
          <p:cNvPr id="24" name="Picture 23">
            <a:extLst>
              <a:ext uri="{FF2B5EF4-FFF2-40B4-BE49-F238E27FC236}">
                <a16:creationId xmlns:a16="http://schemas.microsoft.com/office/drawing/2014/main" id="{522F455A-09F1-7649-8BA0-282E5E365172}"/>
              </a:ext>
            </a:extLst>
          </p:cNvPr>
          <p:cNvPicPr>
            <a:picLocks noChangeAspect="1"/>
          </p:cNvPicPr>
          <p:nvPr/>
        </p:nvPicPr>
        <p:blipFill>
          <a:blip r:embed="rId3"/>
          <a:stretch>
            <a:fillRect/>
          </a:stretch>
        </p:blipFill>
        <p:spPr>
          <a:xfrm>
            <a:off x="457200" y="120128"/>
            <a:ext cx="1119673" cy="1128230"/>
          </a:xfrm>
          <a:prstGeom prst="rect">
            <a:avLst/>
          </a:prstGeom>
        </p:spPr>
      </p:pic>
      <p:cxnSp>
        <p:nvCxnSpPr>
          <p:cNvPr id="25" name="Straight Connector 24">
            <a:extLst>
              <a:ext uri="{FF2B5EF4-FFF2-40B4-BE49-F238E27FC236}">
                <a16:creationId xmlns:a16="http://schemas.microsoft.com/office/drawing/2014/main" id="{166B58C3-9B20-7A48-B14C-8962B9A0E29E}"/>
              </a:ext>
            </a:extLst>
          </p:cNvPr>
          <p:cNvCxnSpPr>
            <a:cxnSpLocks/>
          </p:cNvCxnSpPr>
          <p:nvPr/>
        </p:nvCxnSpPr>
        <p:spPr>
          <a:xfrm>
            <a:off x="5590594" y="768220"/>
            <a:ext cx="343675" cy="0"/>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sp>
        <p:nvSpPr>
          <p:cNvPr id="26" name="Content Placeholder 2">
            <a:extLst>
              <a:ext uri="{FF2B5EF4-FFF2-40B4-BE49-F238E27FC236}">
                <a16:creationId xmlns:a16="http://schemas.microsoft.com/office/drawing/2014/main" id="{A5C33DCE-7D92-C24A-92EC-D7C1E174CE58}"/>
              </a:ext>
            </a:extLst>
          </p:cNvPr>
          <p:cNvSpPr>
            <a:spLocks noGrp="1"/>
          </p:cNvSpPr>
          <p:nvPr>
            <p:ph idx="1"/>
          </p:nvPr>
        </p:nvSpPr>
        <p:spPr>
          <a:xfrm>
            <a:off x="457200" y="4300521"/>
            <a:ext cx="5607698" cy="665378"/>
          </a:xfrm>
        </p:spPr>
        <p:txBody>
          <a:bodyPr>
            <a:normAutofit/>
          </a:bodyPr>
          <a:lstStyle/>
          <a:p>
            <a:pPr marL="0" indent="0">
              <a:buNone/>
            </a:pPr>
            <a:r>
              <a:rPr lang="en-US" dirty="0">
                <a:latin typeface="Arial" panose="020B0604020202020204" pitchFamily="34" charset="0"/>
                <a:cs typeface="Arial" panose="020B0604020202020204" pitchFamily="34" charset="0"/>
              </a:rPr>
              <a:t>…enabling real-time querying</a:t>
            </a:r>
          </a:p>
        </p:txBody>
      </p:sp>
    </p:spTree>
    <p:extLst>
      <p:ext uri="{BB962C8B-B14F-4D97-AF65-F5344CB8AC3E}">
        <p14:creationId xmlns:p14="http://schemas.microsoft.com/office/powerpoint/2010/main" val="34709836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AB22851-1DCE-524E-91BA-C380972E210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useBgFill="1">
        <p:nvSpPr>
          <p:cNvPr id="9" name="Title 1">
            <a:extLst>
              <a:ext uri="{FF2B5EF4-FFF2-40B4-BE49-F238E27FC236}">
                <a16:creationId xmlns:a16="http://schemas.microsoft.com/office/drawing/2014/main" id="{84057694-4335-4A71-48BF-CBB590D8D6A2}"/>
              </a:ext>
            </a:extLst>
          </p:cNvPr>
          <p:cNvSpPr>
            <a:spLocks noGrp="1"/>
          </p:cNvSpPr>
          <p:nvPr>
            <p:ph type="title"/>
          </p:nvPr>
        </p:nvSpPr>
        <p:spPr>
          <a:xfrm>
            <a:off x="457200" y="205979"/>
            <a:ext cx="8229600" cy="857250"/>
          </a:xfrm>
        </p:spPr>
        <p:txBody>
          <a:bodyPr/>
          <a:lstStyle/>
          <a:p>
            <a:r>
              <a:rPr lang="en-US" b="1" dirty="0">
                <a:latin typeface="Arial" panose="020B0604020202020204" pitchFamily="34" charset="0"/>
                <a:cs typeface="Arial" panose="020B0604020202020204" pitchFamily="34" charset="0"/>
              </a:rPr>
              <a:t>Synonyms</a:t>
            </a:r>
          </a:p>
        </p:txBody>
      </p:sp>
      <p:sp useBgFill="1">
        <p:nvSpPr>
          <p:cNvPr id="10" name="Content Placeholder 2">
            <a:extLst>
              <a:ext uri="{FF2B5EF4-FFF2-40B4-BE49-F238E27FC236}">
                <a16:creationId xmlns:a16="http://schemas.microsoft.com/office/drawing/2014/main" id="{0F8E6B1D-A676-C337-2435-EA11D57D89C0}"/>
              </a:ext>
            </a:extLst>
          </p:cNvPr>
          <p:cNvSpPr>
            <a:spLocks noGrp="1"/>
          </p:cNvSpPr>
          <p:nvPr>
            <p:ph idx="1"/>
          </p:nvPr>
        </p:nvSpPr>
        <p:spPr>
          <a:xfrm>
            <a:off x="9281" y="1140632"/>
            <a:ext cx="8776910" cy="3394472"/>
          </a:xfrm>
        </p:spPr>
        <p:txBody>
          <a:bodyPr>
            <a:normAutofit fontScale="85000" lnSpcReduction="20000"/>
          </a:bodyPr>
          <a:lstStyle/>
          <a:p>
            <a:r>
              <a:rPr lang="en-US" dirty="0">
                <a:latin typeface="Arial" panose="020B0604020202020204" pitchFamily="34" charset="0"/>
                <a:cs typeface="Arial" panose="020B0604020202020204" pitchFamily="34" charset="0"/>
              </a:rPr>
              <a:t>Used for query expansions</a:t>
            </a:r>
          </a:p>
          <a:p>
            <a:r>
              <a:rPr lang="en-US" dirty="0">
                <a:latin typeface="Arial" panose="020B0604020202020204" pitchFamily="34" charset="0"/>
                <a:cs typeface="Arial" panose="020B0604020202020204" pitchFamily="34" charset="0"/>
              </a:rPr>
              <a:t>User-controlled</a:t>
            </a:r>
          </a:p>
          <a:p>
            <a:r>
              <a:rPr lang="en-US" dirty="0">
                <a:latin typeface="Arial" panose="020B0604020202020204" pitchFamily="34" charset="0"/>
                <a:cs typeface="Arial" panose="020B0604020202020204" pitchFamily="34" charset="0"/>
              </a:rPr>
              <a:t>Multiple datasets can be included</a:t>
            </a:r>
          </a:p>
          <a:p>
            <a:r>
              <a:rPr lang="en-US" dirty="0">
                <a:latin typeface="Arial" panose="020B0604020202020204" pitchFamily="34" charset="0"/>
                <a:cs typeface="Arial" panose="020B0604020202020204" pitchFamily="34" charset="0"/>
              </a:rPr>
              <a:t>EMERSE Synonyms</a:t>
            </a:r>
          </a:p>
          <a:p>
            <a:pPr lvl="1"/>
            <a:r>
              <a:rPr lang="en-US" dirty="0">
                <a:latin typeface="Arial" panose="020B0604020202020204" pitchFamily="34" charset="0"/>
                <a:cs typeface="Arial" panose="020B0604020202020204" pitchFamily="34" charset="0"/>
              </a:rPr>
              <a:t>acronyms, abbreviations, professional/consumer terms, misspellings, trade/generic drug names, species, chemo regimens, phrase variations, malapropisms, idioms, neologisms, organizations, companies, &amp; more</a:t>
            </a:r>
          </a:p>
          <a:p>
            <a:pPr lvl="1"/>
            <a:r>
              <a:rPr lang="en-US" dirty="0">
                <a:latin typeface="Arial" panose="020B0604020202020204" pitchFamily="34" charset="0"/>
                <a:cs typeface="Arial" panose="020B0604020202020204" pitchFamily="34" charset="0"/>
              </a:rPr>
              <a:t>2 million unique entries</a:t>
            </a:r>
          </a:p>
        </p:txBody>
      </p:sp>
      <p:pic>
        <p:nvPicPr>
          <p:cNvPr id="8" name="Picture 7" descr="A picture containing umbrella, black, building, dark&#10;&#10;Description automatically generated">
            <a:extLst>
              <a:ext uri="{FF2B5EF4-FFF2-40B4-BE49-F238E27FC236}">
                <a16:creationId xmlns:a16="http://schemas.microsoft.com/office/drawing/2014/main" id="{4CA13B42-49D1-FA8B-FB45-20F30800986F}"/>
              </a:ext>
            </a:extLst>
          </p:cNvPr>
          <p:cNvPicPr>
            <a:picLocks noChangeAspect="1"/>
          </p:cNvPicPr>
          <p:nvPr/>
        </p:nvPicPr>
        <p:blipFill>
          <a:blip r:embed="rId3"/>
          <a:stretch>
            <a:fillRect/>
          </a:stretch>
        </p:blipFill>
        <p:spPr>
          <a:xfrm>
            <a:off x="5736458" y="54490"/>
            <a:ext cx="3407542" cy="2418366"/>
          </a:xfrm>
          <a:prstGeom prst="rect">
            <a:avLst/>
          </a:prstGeom>
        </p:spPr>
      </p:pic>
      <p:pic>
        <p:nvPicPr>
          <p:cNvPr id="18" name="Picture 17" descr="transparent background.png">
            <a:extLst>
              <a:ext uri="{FF2B5EF4-FFF2-40B4-BE49-F238E27FC236}">
                <a16:creationId xmlns:a16="http://schemas.microsoft.com/office/drawing/2014/main" id="{5A79E6CB-0794-D645-9689-34EAC9F692D9}"/>
              </a:ext>
            </a:extLst>
          </p:cNvPr>
          <p:cNvPicPr>
            <a:picLocks noChangeAspect="1"/>
          </p:cNvPicPr>
          <p:nvPr/>
        </p:nvPicPr>
        <p:blipFill>
          <a:blip r:embed="rId4"/>
          <a:stretch>
            <a:fillRect/>
          </a:stretch>
        </p:blipFill>
        <p:spPr>
          <a:xfrm>
            <a:off x="7504783" y="4393001"/>
            <a:ext cx="1468196" cy="403244"/>
          </a:xfrm>
          <a:prstGeom prst="rect">
            <a:avLst/>
          </a:prstGeom>
        </p:spPr>
      </p:pic>
    </p:spTree>
    <p:extLst>
      <p:ext uri="{BB962C8B-B14F-4D97-AF65-F5344CB8AC3E}">
        <p14:creationId xmlns:p14="http://schemas.microsoft.com/office/powerpoint/2010/main" val="39240262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8" name="Picture 17" descr="transparent background.png">
            <a:extLst>
              <a:ext uri="{FF2B5EF4-FFF2-40B4-BE49-F238E27FC236}">
                <a16:creationId xmlns:a16="http://schemas.microsoft.com/office/drawing/2014/main" id="{5A79E6CB-0794-D645-9689-34EAC9F692D9}"/>
              </a:ext>
            </a:extLst>
          </p:cNvPr>
          <p:cNvPicPr>
            <a:picLocks noChangeAspect="1"/>
          </p:cNvPicPr>
          <p:nvPr/>
        </p:nvPicPr>
        <p:blipFill>
          <a:blip r:embed="rId3"/>
          <a:stretch>
            <a:fillRect/>
          </a:stretch>
        </p:blipFill>
        <p:spPr>
          <a:xfrm>
            <a:off x="7504783" y="4393001"/>
            <a:ext cx="1468196" cy="403244"/>
          </a:xfrm>
          <a:prstGeom prst="rect">
            <a:avLst/>
          </a:prstGeom>
        </p:spPr>
      </p:pic>
      <p:pic>
        <p:nvPicPr>
          <p:cNvPr id="12" name="Picture 11" descr="A screenshot of a computer&#10;&#10;Description automatically generated">
            <a:extLst>
              <a:ext uri="{FF2B5EF4-FFF2-40B4-BE49-F238E27FC236}">
                <a16:creationId xmlns:a16="http://schemas.microsoft.com/office/drawing/2014/main" id="{132BAFBF-717C-4283-90E8-609702CFCAC1}"/>
              </a:ext>
            </a:extLst>
          </p:cNvPr>
          <p:cNvPicPr>
            <a:picLocks noChangeAspect="1"/>
          </p:cNvPicPr>
          <p:nvPr/>
        </p:nvPicPr>
        <p:blipFill>
          <a:blip r:embed="rId4"/>
          <a:stretch>
            <a:fillRect/>
          </a:stretch>
        </p:blipFill>
        <p:spPr>
          <a:xfrm>
            <a:off x="171021" y="119299"/>
            <a:ext cx="7041215" cy="4904901"/>
          </a:xfrm>
          <a:prstGeom prst="rect">
            <a:avLst/>
          </a:prstGeom>
        </p:spPr>
      </p:pic>
    </p:spTree>
    <p:extLst>
      <p:ext uri="{BB962C8B-B14F-4D97-AF65-F5344CB8AC3E}">
        <p14:creationId xmlns:p14="http://schemas.microsoft.com/office/powerpoint/2010/main" val="39494804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Publications using EMERSE</a:t>
            </a:r>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689674" y="1369804"/>
            <a:ext cx="8143429" cy="3596095"/>
          </a:xfrm>
        </p:spPr>
        <p:txBody>
          <a:bodyPr>
            <a:noAutofit/>
          </a:bodyPr>
          <a:lstStyle/>
          <a:p>
            <a:pPr marL="0" indent="0">
              <a:buNone/>
            </a:pPr>
            <a:r>
              <a:rPr lang="en-US" b="1" dirty="0">
                <a:latin typeface="Arial" panose="020B0604020202020204" pitchFamily="34" charset="0"/>
                <a:cs typeface="Arial" panose="020B0604020202020204" pitchFamily="34" charset="0"/>
              </a:rPr>
              <a:t>605</a:t>
            </a:r>
          </a:p>
          <a:p>
            <a:pPr marL="0" indent="0">
              <a:buNone/>
            </a:pPr>
            <a:r>
              <a:rPr lang="en-US" dirty="0">
                <a:latin typeface="Arial" panose="020B0604020202020204" pitchFamily="34" charset="0"/>
                <a:cs typeface="Arial" panose="020B0604020202020204" pitchFamily="34" charset="0"/>
              </a:rPr>
              <a:t>papers and abstracts</a:t>
            </a:r>
          </a:p>
          <a:p>
            <a:pPr marL="0" indent="0">
              <a:buNone/>
            </a:pP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Full list at: </a:t>
            </a:r>
          </a:p>
          <a:p>
            <a:pPr marL="0" indent="0">
              <a:buNone/>
            </a:pPr>
            <a:r>
              <a:rPr lang="en-US" sz="3000" dirty="0">
                <a:latin typeface="Arial" panose="020B0604020202020204" pitchFamily="34" charset="0"/>
                <a:cs typeface="Arial" panose="020B0604020202020204" pitchFamily="34" charset="0"/>
              </a:rPr>
              <a:t>http://project-</a:t>
            </a:r>
            <a:r>
              <a:rPr lang="en-US" sz="3000" dirty="0" err="1">
                <a:latin typeface="Arial" panose="020B0604020202020204" pitchFamily="34" charset="0"/>
                <a:cs typeface="Arial" panose="020B0604020202020204" pitchFamily="34" charset="0"/>
              </a:rPr>
              <a:t>emerse.org</a:t>
            </a:r>
            <a:r>
              <a:rPr lang="en-US" sz="3000" dirty="0">
                <a:latin typeface="Arial" panose="020B0604020202020204" pitchFamily="34" charset="0"/>
                <a:cs typeface="Arial" panose="020B0604020202020204" pitchFamily="34" charset="0"/>
              </a:rPr>
              <a:t>/</a:t>
            </a:r>
            <a:r>
              <a:rPr lang="en-US" sz="3000" dirty="0" err="1">
                <a:latin typeface="Arial" panose="020B0604020202020204" pitchFamily="34" charset="0"/>
                <a:cs typeface="Arial" panose="020B0604020202020204" pitchFamily="34" charset="0"/>
              </a:rPr>
              <a:t>publications.html</a:t>
            </a:r>
            <a:r>
              <a:rPr lang="en-US" sz="3000" dirty="0">
                <a:latin typeface="Arial" panose="020B0604020202020204" pitchFamily="34" charset="0"/>
                <a:cs typeface="Arial" panose="020B0604020202020204" pitchFamily="34" charset="0"/>
              </a:rPr>
              <a:t> </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7" name="Picture 6">
            <a:extLst>
              <a:ext uri="{FF2B5EF4-FFF2-40B4-BE49-F238E27FC236}">
                <a16:creationId xmlns:a16="http://schemas.microsoft.com/office/drawing/2014/main" id="{BB75C04C-911B-DD48-9B22-3058053C040A}"/>
              </a:ext>
            </a:extLst>
          </p:cNvPr>
          <p:cNvPicPr>
            <a:picLocks noChangeAspect="1"/>
          </p:cNvPicPr>
          <p:nvPr/>
        </p:nvPicPr>
        <p:blipFill>
          <a:blip r:embed="rId3"/>
          <a:stretch>
            <a:fillRect/>
          </a:stretch>
        </p:blipFill>
        <p:spPr>
          <a:xfrm>
            <a:off x="4879912" y="932731"/>
            <a:ext cx="2765022" cy="2591191"/>
          </a:xfrm>
          <a:prstGeom prst="rect">
            <a:avLst/>
          </a:prstGeom>
        </p:spPr>
      </p:pic>
      <p:sp>
        <p:nvSpPr>
          <p:cNvPr id="9" name="Rectangle 8">
            <a:extLst>
              <a:ext uri="{FF2B5EF4-FFF2-40B4-BE49-F238E27FC236}">
                <a16:creationId xmlns:a16="http://schemas.microsoft.com/office/drawing/2014/main" id="{956ABB68-93B8-F144-B8ED-0D39A4418CF6}"/>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13025982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pPr algn="l"/>
            <a:r>
              <a:rPr lang="en-US" b="1" dirty="0">
                <a:latin typeface="Arial" panose="020B0604020202020204" pitchFamily="34" charset="0"/>
                <a:cs typeface="Arial" panose="020B0604020202020204" pitchFamily="34" charset="0"/>
              </a:rPr>
              <a:t>Coming soon…</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26" name="Rectangle 25">
            <a:extLst>
              <a:ext uri="{FF2B5EF4-FFF2-40B4-BE49-F238E27FC236}">
                <a16:creationId xmlns:a16="http://schemas.microsoft.com/office/drawing/2014/main" id="{5AB7BCEC-95FB-2D4A-A931-04223E8C40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3" name="TextBox 12">
            <a:extLst>
              <a:ext uri="{FF2B5EF4-FFF2-40B4-BE49-F238E27FC236}">
                <a16:creationId xmlns:a16="http://schemas.microsoft.com/office/drawing/2014/main" id="{1DE440F9-10C4-4848-9884-9E6AE124E190}"/>
              </a:ext>
            </a:extLst>
          </p:cNvPr>
          <p:cNvSpPr txBox="1"/>
          <p:nvPr/>
        </p:nvSpPr>
        <p:spPr>
          <a:xfrm>
            <a:off x="202530" y="1259493"/>
            <a:ext cx="8650125" cy="3108543"/>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Incorporation of NLP features</a:t>
            </a:r>
          </a:p>
          <a:p>
            <a:pPr marL="914400"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negation</a:t>
            </a:r>
          </a:p>
          <a:p>
            <a:pPr marL="914400"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uncertainty</a:t>
            </a:r>
          </a:p>
          <a:p>
            <a:pPr marL="914400"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subject (patient vs other)</a:t>
            </a:r>
          </a:p>
          <a:p>
            <a:pPr marL="914400"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named entity recognition/mapping to ontologies</a:t>
            </a:r>
          </a:p>
          <a:p>
            <a:r>
              <a:rPr lang="en-US" sz="2800" dirty="0">
                <a:latin typeface="Arial" panose="020B0604020202020204" pitchFamily="34" charset="0"/>
                <a:cs typeface="Arial" panose="020B0604020202020204" pitchFamily="34" charset="0"/>
              </a:rPr>
              <a:t>Data extraction from templated notes</a:t>
            </a:r>
          </a:p>
          <a:p>
            <a:r>
              <a:rPr lang="en-US" sz="2800" dirty="0">
                <a:latin typeface="Arial" panose="020B0604020202020204" pitchFamily="34" charset="0"/>
                <a:cs typeface="Arial" panose="020B0604020202020204" pitchFamily="34" charset="0"/>
              </a:rPr>
              <a:t>(?) Integration with </a:t>
            </a:r>
            <a:r>
              <a:rPr lang="en-US" sz="2800" dirty="0" err="1">
                <a:latin typeface="Arial" panose="020B0604020202020204" pitchFamily="34" charset="0"/>
                <a:cs typeface="Arial" panose="020B0604020202020204" pitchFamily="34" charset="0"/>
              </a:rPr>
              <a:t>ChatGPT</a:t>
            </a:r>
            <a:r>
              <a:rPr lang="en-US" sz="2800" dirty="0">
                <a:latin typeface="Arial" panose="020B0604020202020204" pitchFamily="34" charset="0"/>
                <a:cs typeface="Arial" panose="020B0604020202020204" pitchFamily="34" charset="0"/>
              </a:rPr>
              <a:t> or similar tools</a:t>
            </a:r>
          </a:p>
        </p:txBody>
      </p:sp>
      <p:pic>
        <p:nvPicPr>
          <p:cNvPr id="6" name="Picture 5" descr="A picture containing text, sign, clipart&#10;&#10;Description automatically generated">
            <a:extLst>
              <a:ext uri="{FF2B5EF4-FFF2-40B4-BE49-F238E27FC236}">
                <a16:creationId xmlns:a16="http://schemas.microsoft.com/office/drawing/2014/main" id="{1F2D4E26-A2FA-B442-B0C7-0C5C937FBB39}"/>
              </a:ext>
            </a:extLst>
          </p:cNvPr>
          <p:cNvPicPr>
            <a:picLocks noChangeAspect="1"/>
          </p:cNvPicPr>
          <p:nvPr/>
        </p:nvPicPr>
        <p:blipFill>
          <a:blip r:embed="rId3"/>
          <a:stretch>
            <a:fillRect/>
          </a:stretch>
        </p:blipFill>
        <p:spPr>
          <a:xfrm>
            <a:off x="5154017" y="1259493"/>
            <a:ext cx="3966734" cy="1801997"/>
          </a:xfrm>
          <a:prstGeom prst="rect">
            <a:avLst/>
          </a:prstGeom>
        </p:spPr>
      </p:pic>
    </p:spTree>
    <p:extLst>
      <p:ext uri="{BB962C8B-B14F-4D97-AF65-F5344CB8AC3E}">
        <p14:creationId xmlns:p14="http://schemas.microsoft.com/office/powerpoint/2010/main" val="18927808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26" name="Rectangle 25">
            <a:extLst>
              <a:ext uri="{FF2B5EF4-FFF2-40B4-BE49-F238E27FC236}">
                <a16:creationId xmlns:a16="http://schemas.microsoft.com/office/drawing/2014/main" id="{5AB7BCEC-95FB-2D4A-A931-04223E8C40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7" name="Picture 6" descr="A picture containing text&#10;&#10;Description automatically generated">
            <a:extLst>
              <a:ext uri="{FF2B5EF4-FFF2-40B4-BE49-F238E27FC236}">
                <a16:creationId xmlns:a16="http://schemas.microsoft.com/office/drawing/2014/main" id="{A2AABD2D-4B79-D1C2-625A-D4CDC6D934E5}"/>
              </a:ext>
            </a:extLst>
          </p:cNvPr>
          <p:cNvPicPr>
            <a:picLocks noChangeAspect="1"/>
          </p:cNvPicPr>
          <p:nvPr/>
        </p:nvPicPr>
        <p:blipFill>
          <a:blip r:embed="rId3"/>
          <a:stretch>
            <a:fillRect/>
          </a:stretch>
        </p:blipFill>
        <p:spPr>
          <a:xfrm>
            <a:off x="240077" y="190832"/>
            <a:ext cx="6239456" cy="4476584"/>
          </a:xfrm>
          <a:prstGeom prst="rect">
            <a:avLst/>
          </a:prstGeom>
        </p:spPr>
      </p:pic>
      <p:sp>
        <p:nvSpPr>
          <p:cNvPr id="10" name="Rectangle 9">
            <a:extLst>
              <a:ext uri="{FF2B5EF4-FFF2-40B4-BE49-F238E27FC236}">
                <a16:creationId xmlns:a16="http://schemas.microsoft.com/office/drawing/2014/main" id="{33F7B107-91AC-13A0-FEC1-F7F65F68683A}"/>
              </a:ext>
            </a:extLst>
          </p:cNvPr>
          <p:cNvSpPr/>
          <p:nvPr/>
        </p:nvSpPr>
        <p:spPr>
          <a:xfrm>
            <a:off x="171021" y="4719678"/>
            <a:ext cx="4709092" cy="246221"/>
          </a:xfrm>
          <a:prstGeom prst="rect">
            <a:avLst/>
          </a:prstGeom>
        </p:spPr>
        <p:txBody>
          <a:bodyPr wrap="square">
            <a:spAutoFit/>
          </a:bodyPr>
          <a:lstStyle/>
          <a:p>
            <a:r>
              <a:rPr lang="en-US" sz="1000" dirty="0">
                <a:latin typeface="Arial"/>
                <a:cs typeface="Arial"/>
              </a:rPr>
              <a:t>Case report from: https://</a:t>
            </a:r>
            <a:r>
              <a:rPr lang="en-US" sz="1000" dirty="0" err="1">
                <a:latin typeface="Arial"/>
                <a:cs typeface="Arial"/>
              </a:rPr>
              <a:t>www.ncbi.nlm.nih.gov</a:t>
            </a:r>
            <a:r>
              <a:rPr lang="en-US" sz="1000" dirty="0">
                <a:latin typeface="Arial"/>
                <a:cs typeface="Arial"/>
              </a:rPr>
              <a:t>/</a:t>
            </a:r>
            <a:r>
              <a:rPr lang="en-US" sz="1000" dirty="0" err="1">
                <a:latin typeface="Arial"/>
                <a:cs typeface="Arial"/>
              </a:rPr>
              <a:t>pmc</a:t>
            </a:r>
            <a:r>
              <a:rPr lang="en-US" sz="1000" dirty="0">
                <a:latin typeface="Arial"/>
                <a:cs typeface="Arial"/>
              </a:rPr>
              <a:t>/articles/PMC4140142/</a:t>
            </a:r>
          </a:p>
        </p:txBody>
      </p:sp>
      <p:sp>
        <p:nvSpPr>
          <p:cNvPr id="11" name="TextBox 10">
            <a:extLst>
              <a:ext uri="{FF2B5EF4-FFF2-40B4-BE49-F238E27FC236}">
                <a16:creationId xmlns:a16="http://schemas.microsoft.com/office/drawing/2014/main" id="{70E59B6A-C8CA-BAC5-B107-45CBD3F7EA4F}"/>
              </a:ext>
            </a:extLst>
          </p:cNvPr>
          <p:cNvSpPr txBox="1"/>
          <p:nvPr/>
        </p:nvSpPr>
        <p:spPr>
          <a:xfrm>
            <a:off x="6479533" y="138570"/>
            <a:ext cx="2289974" cy="1107996"/>
          </a:xfrm>
          <a:prstGeom prst="rect">
            <a:avLst/>
          </a:prstGeom>
          <a:noFill/>
        </p:spPr>
        <p:txBody>
          <a:bodyPr wrap="square" rtlCol="0">
            <a:spAutoFit/>
          </a:bodyPr>
          <a:lstStyle/>
          <a:p>
            <a:r>
              <a:rPr lang="en-US" sz="2200" dirty="0">
                <a:latin typeface="Arial" panose="020B0604020202020204" pitchFamily="34" charset="0"/>
                <a:cs typeface="Arial" panose="020B0604020202020204" pitchFamily="34" charset="0"/>
              </a:rPr>
              <a:t>From our NLP proof-of-concept system</a:t>
            </a:r>
          </a:p>
        </p:txBody>
      </p:sp>
    </p:spTree>
    <p:extLst>
      <p:ext uri="{BB962C8B-B14F-4D97-AF65-F5344CB8AC3E}">
        <p14:creationId xmlns:p14="http://schemas.microsoft.com/office/powerpoint/2010/main" val="3395553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8" name="Rectangle 7"/>
          <p:cNvSpPr/>
          <p:nvPr/>
        </p:nvSpPr>
        <p:spPr>
          <a:xfrm>
            <a:off x="2870163" y="1184242"/>
            <a:ext cx="5995541" cy="1446550"/>
          </a:xfrm>
          <a:prstGeom prst="rect">
            <a:avLst/>
          </a:prstGeom>
        </p:spPr>
        <p:txBody>
          <a:bodyPr wrap="square">
            <a:spAutoFit/>
          </a:bodyPr>
          <a:lstStyle/>
          <a:p>
            <a:r>
              <a:rPr lang="en-US" sz="2200" dirty="0">
                <a:latin typeface="Arial"/>
                <a:cs typeface="Arial"/>
              </a:rPr>
              <a:t>Funding: NIH (NCI-ITCR, NCATS-CTSA)</a:t>
            </a:r>
          </a:p>
          <a:p>
            <a:endParaRPr lang="en-US" sz="2200" dirty="0">
              <a:latin typeface="Arial"/>
              <a:cs typeface="Arial"/>
            </a:endParaRPr>
          </a:p>
          <a:p>
            <a:r>
              <a:rPr lang="en-US" sz="2200" dirty="0">
                <a:latin typeface="Arial"/>
                <a:cs typeface="Arial"/>
              </a:rPr>
              <a:t>U of Michigan Royalties: “Synonyms” dataset–optional “plugin” for EMERSE.</a:t>
            </a:r>
          </a:p>
        </p:txBody>
      </p:sp>
      <p:pic>
        <p:nvPicPr>
          <p:cNvPr id="14" name="Picture 13" descr="transparent background.png">
            <a:extLst>
              <a:ext uri="{FF2B5EF4-FFF2-40B4-BE49-F238E27FC236}">
                <a16:creationId xmlns:a16="http://schemas.microsoft.com/office/drawing/2014/main" id="{B2112961-F51C-C244-9BA5-8E2C2C31BC84}"/>
              </a:ext>
            </a:extLst>
          </p:cNvPr>
          <p:cNvPicPr>
            <a:picLocks noChangeAspect="1"/>
          </p:cNvPicPr>
          <p:nvPr/>
        </p:nvPicPr>
        <p:blipFill>
          <a:blip r:embed="rId2"/>
          <a:stretch>
            <a:fillRect/>
          </a:stretch>
        </p:blipFill>
        <p:spPr>
          <a:xfrm>
            <a:off x="7504783" y="4393001"/>
            <a:ext cx="1468196" cy="403244"/>
          </a:xfrm>
          <a:prstGeom prst="rect">
            <a:avLst/>
          </a:prstGeom>
        </p:spPr>
      </p:pic>
      <p:sp useBgFill="1">
        <p:nvSpPr>
          <p:cNvPr id="15" name="Title 1">
            <a:extLst>
              <a:ext uri="{FF2B5EF4-FFF2-40B4-BE49-F238E27FC236}">
                <a16:creationId xmlns:a16="http://schemas.microsoft.com/office/drawing/2014/main" id="{86A4413F-AFFC-C643-B263-9AA127750223}"/>
              </a:ext>
            </a:extLst>
          </p:cNvPr>
          <p:cNvSpPr txBox="1">
            <a:spLocks/>
          </p:cNvSpPr>
          <p:nvPr/>
        </p:nvSpPr>
        <p:spPr>
          <a:xfrm>
            <a:off x="374843" y="215310"/>
            <a:ext cx="8229600"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Disclosures</a:t>
            </a:r>
          </a:p>
        </p:txBody>
      </p:sp>
      <p:sp>
        <p:nvSpPr>
          <p:cNvPr id="9" name="Rectangle 8">
            <a:extLst>
              <a:ext uri="{FF2B5EF4-FFF2-40B4-BE49-F238E27FC236}">
                <a16:creationId xmlns:a16="http://schemas.microsoft.com/office/drawing/2014/main" id="{7080580F-23C1-084D-BF0F-4EE6E3941DF0}"/>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5" name="Picture 4">
            <a:extLst>
              <a:ext uri="{FF2B5EF4-FFF2-40B4-BE49-F238E27FC236}">
                <a16:creationId xmlns:a16="http://schemas.microsoft.com/office/drawing/2014/main" id="{0A66E1A6-B5AF-594A-92CB-9F24670052E7}"/>
              </a:ext>
            </a:extLst>
          </p:cNvPr>
          <p:cNvPicPr>
            <a:picLocks noChangeAspect="1"/>
          </p:cNvPicPr>
          <p:nvPr/>
        </p:nvPicPr>
        <p:blipFill>
          <a:blip r:embed="rId3"/>
          <a:stretch>
            <a:fillRect/>
          </a:stretch>
        </p:blipFill>
        <p:spPr>
          <a:xfrm>
            <a:off x="-752281" y="425708"/>
            <a:ext cx="4717792" cy="4717792"/>
          </a:xfrm>
          <a:prstGeom prst="rect">
            <a:avLst/>
          </a:prstGeom>
        </p:spPr>
      </p:pic>
      <p:sp>
        <p:nvSpPr>
          <p:cNvPr id="12" name="Rectangle 11">
            <a:extLst>
              <a:ext uri="{FF2B5EF4-FFF2-40B4-BE49-F238E27FC236}">
                <a16:creationId xmlns:a16="http://schemas.microsoft.com/office/drawing/2014/main" id="{0A7BBF55-FCDE-FC4C-A035-972B44B71D4C}"/>
              </a:ext>
            </a:extLst>
          </p:cNvPr>
          <p:cNvSpPr/>
          <p:nvPr/>
        </p:nvSpPr>
        <p:spPr>
          <a:xfrm>
            <a:off x="656594" y="1503785"/>
            <a:ext cx="1643400" cy="430887"/>
          </a:xfrm>
          <a:prstGeom prst="rect">
            <a:avLst/>
          </a:prstGeom>
        </p:spPr>
        <p:txBody>
          <a:bodyPr wrap="none">
            <a:spAutoFit/>
          </a:bodyPr>
          <a:lstStyle/>
          <a:p>
            <a:pPr algn="ctr"/>
            <a:r>
              <a:rPr lang="en-US" sz="2200" dirty="0">
                <a:latin typeface="Arial"/>
                <a:cs typeface="Arial"/>
              </a:rPr>
              <a:t>Disclosures</a:t>
            </a:r>
          </a:p>
        </p:txBody>
      </p:sp>
    </p:spTree>
    <p:extLst>
      <p:ext uri="{BB962C8B-B14F-4D97-AF65-F5344CB8AC3E}">
        <p14:creationId xmlns:p14="http://schemas.microsoft.com/office/powerpoint/2010/main" val="22351036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How much does it cost?</a:t>
            </a:r>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171021" y="1275393"/>
            <a:ext cx="8662083" cy="3394472"/>
          </a:xfrm>
        </p:spPr>
        <p:txBody>
          <a:bodyPr>
            <a:normAutofit/>
          </a:bodyPr>
          <a:lstStyle/>
          <a:p>
            <a:pPr marL="0" indent="0">
              <a:buNone/>
            </a:pPr>
            <a:r>
              <a:rPr lang="en-US" sz="2800" dirty="0">
                <a:latin typeface="Arial" panose="020B0604020202020204" pitchFamily="34" charset="0"/>
                <a:cs typeface="Arial" panose="020B0604020202020204" pitchFamily="34" charset="0"/>
              </a:rPr>
              <a:t>Software							$0.00</a:t>
            </a:r>
          </a:p>
          <a:p>
            <a:pPr marL="0" indent="0">
              <a:buNone/>
            </a:pPr>
            <a:r>
              <a:rPr lang="en-US" sz="2800" dirty="0">
                <a:latin typeface="Arial" panose="020B0604020202020204" pitchFamily="34" charset="0"/>
                <a:cs typeface="Arial" panose="020B0604020202020204" pitchFamily="34" charset="0"/>
              </a:rPr>
              <a:t>Installation Guidance 			$0.00</a:t>
            </a:r>
          </a:p>
          <a:p>
            <a:pPr marL="0" indent="0">
              <a:buNone/>
            </a:pPr>
            <a:r>
              <a:rPr lang="en-US" sz="2800" dirty="0">
                <a:latin typeface="Arial" panose="020B0604020202020204" pitchFamily="34" charset="0"/>
                <a:cs typeface="Arial" panose="020B0604020202020204" pitchFamily="34" charset="0"/>
              </a:rPr>
              <a:t>Access to Documentation		$0.00</a:t>
            </a:r>
          </a:p>
          <a:p>
            <a:pPr marL="0" indent="0">
              <a:buNone/>
            </a:pPr>
            <a:r>
              <a:rPr lang="en-US" sz="2800" dirty="0">
                <a:latin typeface="Arial" panose="020B0604020202020204" pitchFamily="34" charset="0"/>
                <a:cs typeface="Arial" panose="020B0604020202020204" pitchFamily="34" charset="0"/>
              </a:rPr>
              <a:t>Training </a:t>
            </a:r>
            <a:r>
              <a:rPr lang="en-US" sz="2200" dirty="0">
                <a:latin typeface="Arial" panose="020B0604020202020204" pitchFamily="34" charset="0"/>
                <a:cs typeface="Arial" panose="020B0604020202020204" pitchFamily="34" charset="0"/>
              </a:rPr>
              <a:t>(within reason)</a:t>
            </a:r>
            <a:r>
              <a:rPr lang="en-US" sz="2800" dirty="0">
                <a:latin typeface="Arial" panose="020B0604020202020204" pitchFamily="34" charset="0"/>
                <a:cs typeface="Arial" panose="020B0604020202020204" pitchFamily="34" charset="0"/>
              </a:rPr>
              <a:t>			$0.00</a:t>
            </a:r>
          </a:p>
          <a:p>
            <a:pPr marL="0" indent="0">
              <a:buNone/>
            </a:pPr>
            <a:r>
              <a:rPr lang="en-US" sz="2800" dirty="0">
                <a:latin typeface="Arial" panose="020B0604020202020204" pitchFamily="34" charset="0"/>
                <a:cs typeface="Arial" panose="020B0604020202020204" pitchFamily="34" charset="0"/>
              </a:rPr>
              <a:t>Synonyms dataset </a:t>
            </a:r>
            <a:r>
              <a:rPr lang="en-US" sz="2200" dirty="0">
                <a:latin typeface="Arial" panose="020B0604020202020204" pitchFamily="34" charset="0"/>
                <a:cs typeface="Arial" panose="020B0604020202020204" pitchFamily="34" charset="0"/>
              </a:rPr>
              <a:t>(optional)</a:t>
            </a:r>
            <a:r>
              <a:rPr lang="en-US" sz="2800" dirty="0">
                <a:latin typeface="Arial" panose="020B0604020202020204" pitchFamily="34" charset="0"/>
                <a:cs typeface="Arial" panose="020B0604020202020204" pitchFamily="34" charset="0"/>
              </a:rPr>
              <a:t>	Determined by U of M</a:t>
            </a:r>
          </a:p>
        </p:txBody>
      </p:sp>
      <p:pic>
        <p:nvPicPr>
          <p:cNvPr id="12" name="Picture 11" descr="transparent background.png">
            <a:extLst>
              <a:ext uri="{FF2B5EF4-FFF2-40B4-BE49-F238E27FC236}">
                <a16:creationId xmlns:a16="http://schemas.microsoft.com/office/drawing/2014/main" id="{1787D357-0094-9D45-84EC-F79EBEB869A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8" name="Rectangle 7">
            <a:extLst>
              <a:ext uri="{FF2B5EF4-FFF2-40B4-BE49-F238E27FC236}">
                <a16:creationId xmlns:a16="http://schemas.microsoft.com/office/drawing/2014/main" id="{B89A0849-BDC5-3C47-BC97-072180479D3B}"/>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7" name="Picture 6" descr="A cash register with a dollar sign&#10;&#10;Description automatically generated">
            <a:extLst>
              <a:ext uri="{FF2B5EF4-FFF2-40B4-BE49-F238E27FC236}">
                <a16:creationId xmlns:a16="http://schemas.microsoft.com/office/drawing/2014/main" id="{D67B46C4-1020-0619-08A8-8526295FFF0E}"/>
              </a:ext>
            </a:extLst>
          </p:cNvPr>
          <p:cNvPicPr>
            <a:picLocks noChangeAspect="1"/>
          </p:cNvPicPr>
          <p:nvPr/>
        </p:nvPicPr>
        <p:blipFill>
          <a:blip r:embed="rId3"/>
          <a:stretch>
            <a:fillRect/>
          </a:stretch>
        </p:blipFill>
        <p:spPr>
          <a:xfrm>
            <a:off x="6377757" y="1236153"/>
            <a:ext cx="2254052" cy="1893404"/>
          </a:xfrm>
          <a:prstGeom prst="rect">
            <a:avLst/>
          </a:prstGeom>
        </p:spPr>
      </p:pic>
    </p:spTree>
    <p:extLst>
      <p:ext uri="{BB962C8B-B14F-4D97-AF65-F5344CB8AC3E}">
        <p14:creationId xmlns:p14="http://schemas.microsoft.com/office/powerpoint/2010/main" val="20438963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a:xfrm>
            <a:off x="-149087" y="255675"/>
            <a:ext cx="8229600" cy="857250"/>
          </a:xfrm>
        </p:spPr>
        <p:txBody>
          <a:bodyPr/>
          <a:lstStyle/>
          <a:p>
            <a:r>
              <a:rPr lang="en-US" b="1" dirty="0">
                <a:latin typeface="Arial" panose="020B0604020202020204" pitchFamily="34" charset="0"/>
                <a:cs typeface="Arial" panose="020B0604020202020204" pitchFamily="34" charset="0"/>
              </a:rPr>
              <a:t>Fine Print</a:t>
            </a:r>
          </a:p>
        </p:txBody>
      </p:sp>
      <p:pic>
        <p:nvPicPr>
          <p:cNvPr id="12" name="Picture 11" descr="transparent background.png">
            <a:extLst>
              <a:ext uri="{FF2B5EF4-FFF2-40B4-BE49-F238E27FC236}">
                <a16:creationId xmlns:a16="http://schemas.microsoft.com/office/drawing/2014/main" id="{1787D357-0094-9D45-84EC-F79EBEB869A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8" name="Rectangle 7">
            <a:extLst>
              <a:ext uri="{FF2B5EF4-FFF2-40B4-BE49-F238E27FC236}">
                <a16:creationId xmlns:a16="http://schemas.microsoft.com/office/drawing/2014/main" id="{B89A0849-BDC5-3C47-BC97-072180479D3B}"/>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15" name="Picture 14" descr="A white sign from a pole&#10;&#10;Description automatically generated">
            <a:extLst>
              <a:ext uri="{FF2B5EF4-FFF2-40B4-BE49-F238E27FC236}">
                <a16:creationId xmlns:a16="http://schemas.microsoft.com/office/drawing/2014/main" id="{88800055-A891-B106-720E-D79AFC5506F2}"/>
              </a:ext>
            </a:extLst>
          </p:cNvPr>
          <p:cNvPicPr>
            <a:picLocks noChangeAspect="1"/>
          </p:cNvPicPr>
          <p:nvPr/>
        </p:nvPicPr>
        <p:blipFill>
          <a:blip r:embed="rId3"/>
          <a:stretch>
            <a:fillRect/>
          </a:stretch>
        </p:blipFill>
        <p:spPr>
          <a:xfrm>
            <a:off x="6644304" y="171010"/>
            <a:ext cx="2328675" cy="2859613"/>
          </a:xfrm>
          <a:prstGeom prst="rect">
            <a:avLst/>
          </a:prstGeom>
        </p:spPr>
      </p:pic>
      <p:pic>
        <p:nvPicPr>
          <p:cNvPr id="6" name="Picture 5">
            <a:extLst>
              <a:ext uri="{FF2B5EF4-FFF2-40B4-BE49-F238E27FC236}">
                <a16:creationId xmlns:a16="http://schemas.microsoft.com/office/drawing/2014/main" id="{AD30A139-4E9A-1195-DE5F-9678F228CA70}"/>
              </a:ext>
            </a:extLst>
          </p:cNvPr>
          <p:cNvPicPr>
            <a:picLocks noChangeAspect="1"/>
          </p:cNvPicPr>
          <p:nvPr/>
        </p:nvPicPr>
        <p:blipFill>
          <a:blip r:embed="rId4"/>
          <a:stretch>
            <a:fillRect/>
          </a:stretch>
        </p:blipFill>
        <p:spPr>
          <a:xfrm>
            <a:off x="7319931" y="2062423"/>
            <a:ext cx="1323859" cy="1284699"/>
          </a:xfrm>
          <a:prstGeom prst="rect">
            <a:avLst/>
          </a:prstGeom>
        </p:spPr>
      </p:pic>
      <p:sp>
        <p:nvSpPr>
          <p:cNvPr id="17" name="TextBox 16">
            <a:extLst>
              <a:ext uri="{FF2B5EF4-FFF2-40B4-BE49-F238E27FC236}">
                <a16:creationId xmlns:a16="http://schemas.microsoft.com/office/drawing/2014/main" id="{288BC41A-E604-913A-4995-FE5674B9CBC7}"/>
              </a:ext>
            </a:extLst>
          </p:cNvPr>
          <p:cNvSpPr txBox="1"/>
          <p:nvPr/>
        </p:nvSpPr>
        <p:spPr>
          <a:xfrm>
            <a:off x="6838122" y="978428"/>
            <a:ext cx="1323859" cy="892552"/>
          </a:xfrm>
          <a:prstGeom prst="rect">
            <a:avLst/>
          </a:prstGeom>
          <a:noFill/>
        </p:spPr>
        <p:txBody>
          <a:bodyPr wrap="square">
            <a:spAutoFit/>
          </a:bodyPr>
          <a:lstStyle/>
          <a:p>
            <a:pPr algn="ctr"/>
            <a:r>
              <a:rPr lang="en-US" sz="2600" i="1" dirty="0">
                <a:latin typeface="Bradley Hand" pitchFamily="2" charset="77"/>
                <a:cs typeface="Arial" panose="020B0604020202020204" pitchFamily="34" charset="0"/>
              </a:rPr>
              <a:t>Free</a:t>
            </a:r>
          </a:p>
          <a:p>
            <a:pPr algn="ctr"/>
            <a:r>
              <a:rPr lang="en-US" sz="2600" i="1" dirty="0">
                <a:latin typeface="Bradley Hand" pitchFamily="2" charset="77"/>
                <a:cs typeface="Arial" panose="020B0604020202020204" pitchFamily="34" charset="0"/>
              </a:rPr>
              <a:t>Kitten</a:t>
            </a:r>
            <a:endParaRPr lang="en-US" sz="2600" i="1" dirty="0">
              <a:latin typeface="Bradley Hand" pitchFamily="2" charset="77"/>
            </a:endParaRPr>
          </a:p>
        </p:txBody>
      </p:sp>
      <p:sp>
        <p:nvSpPr>
          <p:cNvPr id="18" name="Content Placeholder 2">
            <a:extLst>
              <a:ext uri="{FF2B5EF4-FFF2-40B4-BE49-F238E27FC236}">
                <a16:creationId xmlns:a16="http://schemas.microsoft.com/office/drawing/2014/main" id="{13C141AC-77C5-6A5F-FBF4-6057B06310CB}"/>
              </a:ext>
            </a:extLst>
          </p:cNvPr>
          <p:cNvSpPr>
            <a:spLocks noGrp="1"/>
          </p:cNvSpPr>
          <p:nvPr>
            <p:ph idx="1"/>
          </p:nvPr>
        </p:nvSpPr>
        <p:spPr>
          <a:xfrm>
            <a:off x="171021" y="1275393"/>
            <a:ext cx="6473283" cy="3394472"/>
          </a:xfrm>
        </p:spPr>
        <p:txBody>
          <a:bodyPr>
            <a:normAutofit fontScale="92500" lnSpcReduction="20000"/>
          </a:bodyPr>
          <a:lstStyle/>
          <a:p>
            <a:r>
              <a:rPr lang="en-US" sz="2800" dirty="0">
                <a:latin typeface="Arial" panose="020B0604020202020204" pitchFamily="34" charset="0"/>
                <a:cs typeface="Arial" panose="020B0604020202020204" pitchFamily="34" charset="0"/>
              </a:rPr>
              <a:t>There will be local operational costs</a:t>
            </a:r>
          </a:p>
          <a:p>
            <a:pPr lvl="1"/>
            <a:r>
              <a:rPr lang="en-US" sz="2400" dirty="0">
                <a:latin typeface="Arial" panose="020B0604020202020204" pitchFamily="34" charset="0"/>
                <a:cs typeface="Arial" panose="020B0604020202020204" pitchFamily="34" charset="0"/>
              </a:rPr>
              <a:t> free kitten &lt; free pony</a:t>
            </a:r>
          </a:p>
          <a:p>
            <a:r>
              <a:rPr lang="en-US" sz="2800" dirty="0">
                <a:latin typeface="Arial" panose="020B0604020202020204" pitchFamily="34" charset="0"/>
                <a:cs typeface="Arial" panose="020B0604020202020204" pitchFamily="34" charset="0"/>
              </a:rPr>
              <a:t>Sites need to determine how to extract their data to get it into EMERSE</a:t>
            </a:r>
          </a:p>
          <a:p>
            <a:pPr lvl="1"/>
            <a:r>
              <a:rPr lang="en-US" sz="2400" dirty="0">
                <a:latin typeface="Arial" panose="020B0604020202020204" pitchFamily="34" charset="0"/>
                <a:cs typeface="Arial" panose="020B0604020202020204" pitchFamily="34" charset="0"/>
              </a:rPr>
              <a:t>We can provide recommendations/ideas</a:t>
            </a:r>
          </a:p>
          <a:p>
            <a:r>
              <a:rPr lang="en-US" sz="2800" dirty="0">
                <a:latin typeface="Arial" panose="020B0604020202020204" pitchFamily="34" charset="0"/>
                <a:cs typeface="Arial" panose="020B0604020202020204" pitchFamily="34" charset="0"/>
              </a:rPr>
              <a:t>Sites install EMERSE themselves</a:t>
            </a:r>
          </a:p>
          <a:p>
            <a:pPr lvl="1"/>
            <a:r>
              <a:rPr lang="en-US" sz="2400" dirty="0">
                <a:latin typeface="Arial" panose="020B0604020202020204" pitchFamily="34" charset="0"/>
                <a:cs typeface="Arial" panose="020B0604020202020204" pitchFamily="34" charset="0"/>
              </a:rPr>
              <a:t>on premise or in the cloud</a:t>
            </a:r>
          </a:p>
          <a:p>
            <a:r>
              <a:rPr lang="en-US" sz="2800" dirty="0">
                <a:latin typeface="Arial" panose="020B0604020202020204" pitchFamily="34" charset="0"/>
                <a:cs typeface="Arial" panose="020B0604020202020204" pitchFamily="34" charset="0"/>
              </a:rPr>
              <a:t>Our team does not have access to anyone’s data other than U of Michigan</a:t>
            </a:r>
          </a:p>
        </p:txBody>
      </p:sp>
    </p:spTree>
    <p:extLst>
      <p:ext uri="{BB962C8B-B14F-4D97-AF65-F5344CB8AC3E}">
        <p14:creationId xmlns:p14="http://schemas.microsoft.com/office/powerpoint/2010/main" val="42349182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5" name="Picture 4">
            <a:extLst>
              <a:ext uri="{FF2B5EF4-FFF2-40B4-BE49-F238E27FC236}">
                <a16:creationId xmlns:a16="http://schemas.microsoft.com/office/drawing/2014/main" id="{38140C56-B399-AB42-BCA0-4A6B7E075185}"/>
              </a:ext>
            </a:extLst>
          </p:cNvPr>
          <p:cNvPicPr>
            <a:picLocks noChangeAspect="1"/>
          </p:cNvPicPr>
          <p:nvPr/>
        </p:nvPicPr>
        <p:blipFill>
          <a:blip r:embed="rId3"/>
          <a:stretch>
            <a:fillRect/>
          </a:stretch>
        </p:blipFill>
        <p:spPr>
          <a:xfrm>
            <a:off x="1289815" y="0"/>
            <a:ext cx="6504447" cy="5082388"/>
          </a:xfrm>
          <a:prstGeom prst="rect">
            <a:avLst/>
          </a:prstGeom>
        </p:spPr>
      </p:pic>
      <p:pic>
        <p:nvPicPr>
          <p:cNvPr id="8" name="Picture 7">
            <a:extLst>
              <a:ext uri="{FF2B5EF4-FFF2-40B4-BE49-F238E27FC236}">
                <a16:creationId xmlns:a16="http://schemas.microsoft.com/office/drawing/2014/main" id="{F1EDC62F-2988-B440-B257-E0ED5FE9F1F4}"/>
              </a:ext>
            </a:extLst>
          </p:cNvPr>
          <p:cNvPicPr>
            <a:picLocks noChangeAspect="1"/>
          </p:cNvPicPr>
          <p:nvPr/>
        </p:nvPicPr>
        <p:blipFill>
          <a:blip r:embed="rId4"/>
          <a:stretch>
            <a:fillRect/>
          </a:stretch>
        </p:blipFill>
        <p:spPr>
          <a:xfrm>
            <a:off x="1901949" y="320792"/>
            <a:ext cx="5669283" cy="1113010"/>
          </a:xfrm>
          <a:prstGeom prst="rect">
            <a:avLst/>
          </a:prstGeom>
        </p:spPr>
      </p:pic>
      <p:sp>
        <p:nvSpPr>
          <p:cNvPr id="6" name="TextBox 5">
            <a:extLst>
              <a:ext uri="{FF2B5EF4-FFF2-40B4-BE49-F238E27FC236}">
                <a16:creationId xmlns:a16="http://schemas.microsoft.com/office/drawing/2014/main" id="{02E5B5F8-5588-F74B-9FA8-89E82473092C}"/>
              </a:ext>
            </a:extLst>
          </p:cNvPr>
          <p:cNvSpPr txBox="1"/>
          <p:nvPr/>
        </p:nvSpPr>
        <p:spPr>
          <a:xfrm>
            <a:off x="2651760" y="666461"/>
            <a:ext cx="3310127" cy="492443"/>
          </a:xfrm>
          <a:prstGeom prst="rect">
            <a:avLst/>
          </a:prstGeom>
          <a:noFill/>
        </p:spPr>
        <p:txBody>
          <a:bodyPr wrap="square" rtlCol="0">
            <a:spAutoFit/>
          </a:bodyPr>
          <a:lstStyle/>
          <a:p>
            <a:r>
              <a:rPr lang="en-US" sz="2600" dirty="0">
                <a:latin typeface="Arial" panose="020B0604020202020204" pitchFamily="34" charset="0"/>
                <a:cs typeface="Arial" panose="020B0604020202020204" pitchFamily="34" charset="0"/>
              </a:rPr>
              <a:t>project-</a:t>
            </a:r>
            <a:r>
              <a:rPr lang="en-US" sz="2600" dirty="0" err="1">
                <a:latin typeface="Arial" panose="020B0604020202020204" pitchFamily="34" charset="0"/>
                <a:cs typeface="Arial" panose="020B0604020202020204" pitchFamily="34" charset="0"/>
              </a:rPr>
              <a:t>emerse.org</a:t>
            </a:r>
            <a:endParaRPr lang="en-US" sz="26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5F6926EE-2700-A14F-BA1B-62D79C44CBB0}"/>
              </a:ext>
            </a:extLst>
          </p:cNvPr>
          <p:cNvPicPr>
            <a:picLocks noChangeAspect="1"/>
          </p:cNvPicPr>
          <p:nvPr/>
        </p:nvPicPr>
        <p:blipFill>
          <a:blip r:embed="rId5"/>
          <a:stretch>
            <a:fillRect/>
          </a:stretch>
        </p:blipFill>
        <p:spPr>
          <a:xfrm>
            <a:off x="1678919" y="1342361"/>
            <a:ext cx="2139699" cy="2139699"/>
          </a:xfrm>
          <a:prstGeom prst="rect">
            <a:avLst/>
          </a:prstGeom>
        </p:spPr>
      </p:pic>
      <p:pic>
        <p:nvPicPr>
          <p:cNvPr id="7" name="Picture 6">
            <a:extLst>
              <a:ext uri="{FF2B5EF4-FFF2-40B4-BE49-F238E27FC236}">
                <a16:creationId xmlns:a16="http://schemas.microsoft.com/office/drawing/2014/main" id="{C552D3CF-71C5-D440-8316-6B11AF8B78BE}"/>
              </a:ext>
            </a:extLst>
          </p:cNvPr>
          <p:cNvPicPr>
            <a:picLocks noChangeAspect="1"/>
          </p:cNvPicPr>
          <p:nvPr/>
        </p:nvPicPr>
        <p:blipFill>
          <a:blip r:embed="rId6"/>
          <a:stretch>
            <a:fillRect/>
          </a:stretch>
        </p:blipFill>
        <p:spPr>
          <a:xfrm>
            <a:off x="3636389" y="1681430"/>
            <a:ext cx="2058536" cy="1461560"/>
          </a:xfrm>
          <a:prstGeom prst="rect">
            <a:avLst/>
          </a:prstGeom>
        </p:spPr>
      </p:pic>
      <p:pic>
        <p:nvPicPr>
          <p:cNvPr id="10" name="Picture 9">
            <a:extLst>
              <a:ext uri="{FF2B5EF4-FFF2-40B4-BE49-F238E27FC236}">
                <a16:creationId xmlns:a16="http://schemas.microsoft.com/office/drawing/2014/main" id="{AE746179-52E5-A345-9342-7DFD68540BDA}"/>
              </a:ext>
            </a:extLst>
          </p:cNvPr>
          <p:cNvPicPr>
            <a:picLocks noChangeAspect="1"/>
          </p:cNvPicPr>
          <p:nvPr/>
        </p:nvPicPr>
        <p:blipFill>
          <a:blip r:embed="rId7"/>
          <a:stretch>
            <a:fillRect/>
          </a:stretch>
        </p:blipFill>
        <p:spPr>
          <a:xfrm>
            <a:off x="6084381" y="1636794"/>
            <a:ext cx="1005841" cy="1482801"/>
          </a:xfrm>
          <a:prstGeom prst="rect">
            <a:avLst/>
          </a:prstGeom>
        </p:spPr>
      </p:pic>
      <p:sp>
        <p:nvSpPr>
          <p:cNvPr id="12" name="Rectangle 11">
            <a:extLst>
              <a:ext uri="{FF2B5EF4-FFF2-40B4-BE49-F238E27FC236}">
                <a16:creationId xmlns:a16="http://schemas.microsoft.com/office/drawing/2014/main" id="{919FAA50-AE13-2A44-AF52-E1644AE69C9B}"/>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9453786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12" name="Rectangle 11">
            <a:extLst>
              <a:ext uri="{FF2B5EF4-FFF2-40B4-BE49-F238E27FC236}">
                <a16:creationId xmlns:a16="http://schemas.microsoft.com/office/drawing/2014/main" id="{919FAA50-AE13-2A44-AF52-E1644AE69C9B}"/>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4" name="Picture 3" descr="Icon&#10;&#10;Description automatically generated">
            <a:extLst>
              <a:ext uri="{FF2B5EF4-FFF2-40B4-BE49-F238E27FC236}">
                <a16:creationId xmlns:a16="http://schemas.microsoft.com/office/drawing/2014/main" id="{E89C9AF4-6C2C-9743-B001-D4E11AA16E8E}"/>
              </a:ext>
            </a:extLst>
          </p:cNvPr>
          <p:cNvPicPr>
            <a:picLocks noChangeAspect="1"/>
          </p:cNvPicPr>
          <p:nvPr/>
        </p:nvPicPr>
        <p:blipFill>
          <a:blip r:embed="rId3"/>
          <a:stretch>
            <a:fillRect/>
          </a:stretch>
        </p:blipFill>
        <p:spPr>
          <a:xfrm>
            <a:off x="374106" y="1121193"/>
            <a:ext cx="2898553" cy="2901114"/>
          </a:xfrm>
          <a:prstGeom prst="rect">
            <a:avLst/>
          </a:prstGeom>
        </p:spPr>
      </p:pic>
      <p:sp>
        <p:nvSpPr>
          <p:cNvPr id="13" name="Content Placeholder 2">
            <a:extLst>
              <a:ext uri="{FF2B5EF4-FFF2-40B4-BE49-F238E27FC236}">
                <a16:creationId xmlns:a16="http://schemas.microsoft.com/office/drawing/2014/main" id="{47DBBB82-DB06-FB44-9879-CC5600E7ACCF}"/>
              </a:ext>
            </a:extLst>
          </p:cNvPr>
          <p:cNvSpPr>
            <a:spLocks noGrp="1"/>
          </p:cNvSpPr>
          <p:nvPr>
            <p:ph idx="1"/>
          </p:nvPr>
        </p:nvSpPr>
        <p:spPr>
          <a:xfrm>
            <a:off x="3707065" y="1121193"/>
            <a:ext cx="5062829" cy="2901114"/>
          </a:xfrm>
        </p:spPr>
        <p:txBody>
          <a:bodyPr>
            <a:normAutofit lnSpcReduction="10000"/>
          </a:bodyPr>
          <a:lstStyle/>
          <a:p>
            <a:pPr marL="0" indent="0">
              <a:buNone/>
            </a:pPr>
            <a:r>
              <a:rPr lang="en-US" sz="2800" dirty="0">
                <a:latin typeface="Arial" panose="020B0604020202020204" pitchFamily="34" charset="0"/>
                <a:cs typeface="Arial" panose="020B0604020202020204" pitchFamily="34" charset="0"/>
              </a:rPr>
              <a:t>Twitter: @</a:t>
            </a:r>
            <a:r>
              <a:rPr lang="en-US" sz="2800" dirty="0" err="1">
                <a:latin typeface="Arial" panose="020B0604020202020204" pitchFamily="34" charset="0"/>
                <a:cs typeface="Arial" panose="020B0604020202020204" pitchFamily="34" charset="0"/>
              </a:rPr>
              <a:t>projectEMERSE</a:t>
            </a:r>
            <a:endParaRPr lang="en-US" sz="2800"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a:p>
            <a:pPr marL="0" indent="0">
              <a:buNone/>
            </a:pPr>
            <a:r>
              <a:rPr lang="en-US" sz="2800" dirty="0">
                <a:latin typeface="Arial" panose="020B0604020202020204" pitchFamily="34" charset="0"/>
                <a:cs typeface="Arial" panose="020B0604020202020204" pitchFamily="34" charset="0"/>
              </a:rPr>
              <a:t>publications</a:t>
            </a:r>
          </a:p>
          <a:p>
            <a:pPr marL="0" indent="0">
              <a:buNone/>
            </a:pPr>
            <a:r>
              <a:rPr lang="en-US" sz="2800" dirty="0">
                <a:latin typeface="Arial" panose="020B0604020202020204" pitchFamily="34" charset="0"/>
                <a:cs typeface="Arial" panose="020B0604020202020204" pitchFamily="34" charset="0"/>
              </a:rPr>
              <a:t>software releases</a:t>
            </a:r>
          </a:p>
          <a:p>
            <a:pPr marL="0" indent="0">
              <a:buNone/>
            </a:pPr>
            <a:r>
              <a:rPr lang="en-US" sz="2800" dirty="0">
                <a:latin typeface="Arial" panose="020B0604020202020204" pitchFamily="34" charset="0"/>
                <a:cs typeface="Arial" panose="020B0604020202020204" pitchFamily="34" charset="0"/>
              </a:rPr>
              <a:t>announcements</a:t>
            </a:r>
          </a:p>
          <a:p>
            <a:pPr marL="0" indent="0">
              <a:buNone/>
            </a:pPr>
            <a:r>
              <a:rPr lang="en-US" sz="2800" dirty="0">
                <a:latin typeface="Arial" panose="020B0604020202020204" pitchFamily="34" charset="0"/>
                <a:cs typeface="Arial" panose="020B0604020202020204" pitchFamily="34" charset="0"/>
              </a:rPr>
              <a:t>webinars </a:t>
            </a:r>
          </a:p>
          <a:p>
            <a:pPr marL="0" indent="0">
              <a:buNone/>
            </a:pP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84349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Interested in EMERSE?</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956ABB68-93B8-F144-B8ED-0D39A4418CF6}"/>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3" name="Content Placeholder 2">
            <a:extLst>
              <a:ext uri="{FF2B5EF4-FFF2-40B4-BE49-F238E27FC236}">
                <a16:creationId xmlns:a16="http://schemas.microsoft.com/office/drawing/2014/main" id="{CCCE9F30-300C-1248-A932-C9EA020FC286}"/>
              </a:ext>
            </a:extLst>
          </p:cNvPr>
          <p:cNvSpPr>
            <a:spLocks noGrp="1"/>
          </p:cNvSpPr>
          <p:nvPr>
            <p:ph idx="1"/>
          </p:nvPr>
        </p:nvSpPr>
        <p:spPr>
          <a:xfrm>
            <a:off x="689674" y="1608574"/>
            <a:ext cx="8143429" cy="3596095"/>
          </a:xfrm>
        </p:spPr>
        <p:txBody>
          <a:bodyPr>
            <a:noAutofit/>
          </a:bodyPr>
          <a:lstStyle/>
          <a:p>
            <a:pPr marL="0" indent="0">
              <a:buNone/>
            </a:pPr>
            <a:endParaRPr lang="en-US" sz="2800" dirty="0">
              <a:latin typeface="Arial" panose="020B0604020202020204" pitchFamily="34" charset="0"/>
              <a:cs typeface="Arial" panose="020B0604020202020204" pitchFamily="34" charset="0"/>
            </a:endParaRPr>
          </a:p>
          <a:p>
            <a:pPr marL="0" indent="0">
              <a:buNone/>
            </a:pPr>
            <a:r>
              <a:rPr lang="en-US" sz="2800" dirty="0">
                <a:latin typeface="Arial" panose="020B0604020202020204" pitchFamily="34" charset="0"/>
                <a:cs typeface="Arial" panose="020B0604020202020204" pitchFamily="34" charset="0"/>
              </a:rPr>
              <a:t>Contact us to schedule a time with your team for:</a:t>
            </a:r>
          </a:p>
          <a:p>
            <a:r>
              <a:rPr lang="en-US" sz="2800" dirty="0">
                <a:latin typeface="Arial" panose="020B0604020202020204" pitchFamily="34" charset="0"/>
                <a:cs typeface="Arial" panose="020B0604020202020204" pitchFamily="34" charset="0"/>
              </a:rPr>
              <a:t>Discussions about usage strategies</a:t>
            </a:r>
          </a:p>
          <a:p>
            <a:r>
              <a:rPr lang="en-US" sz="2800" dirty="0">
                <a:latin typeface="Arial" panose="020B0604020202020204" pitchFamily="34" charset="0"/>
                <a:cs typeface="Arial" panose="020B0604020202020204" pitchFamily="34" charset="0"/>
              </a:rPr>
              <a:t>Training</a:t>
            </a:r>
          </a:p>
          <a:p>
            <a:r>
              <a:rPr lang="en-US" sz="2800" dirty="0">
                <a:latin typeface="Arial" panose="020B0604020202020204" pitchFamily="34" charset="0"/>
                <a:cs typeface="Arial" panose="020B0604020202020204" pitchFamily="34" charset="0"/>
              </a:rPr>
              <a:t>Live demonstrations (abstractors, IT teams, </a:t>
            </a:r>
            <a:r>
              <a:rPr lang="en-US" sz="2800" dirty="0" err="1">
                <a:latin typeface="Arial" panose="020B0604020202020204" pitchFamily="34" charset="0"/>
                <a:cs typeface="Arial" panose="020B0604020202020204" pitchFamily="34" charset="0"/>
              </a:rPr>
              <a:t>etc</a:t>
            </a:r>
            <a:r>
              <a:rPr lang="en-US" sz="2800" dirty="0">
                <a:latin typeface="Arial" panose="020B0604020202020204" pitchFamily="34" charset="0"/>
                <a:cs typeface="Arial" panose="020B0604020202020204" pitchFamily="34" charset="0"/>
              </a:rPr>
              <a:t>)</a:t>
            </a:r>
          </a:p>
          <a:p>
            <a:pPr marL="0" indent="0">
              <a:buNone/>
            </a:pPr>
            <a:endParaRPr lang="en-US" sz="2800" dirty="0">
              <a:latin typeface="Arial" panose="020B0604020202020204" pitchFamily="34" charset="0"/>
              <a:cs typeface="Arial" panose="020B0604020202020204" pitchFamily="34" charset="0"/>
            </a:endParaRPr>
          </a:p>
        </p:txBody>
      </p:sp>
      <p:pic>
        <p:nvPicPr>
          <p:cNvPr id="15" name="Picture 14" descr="Graphical user interface&#10;&#10;Description automatically generated with medium confidence">
            <a:extLst>
              <a:ext uri="{FF2B5EF4-FFF2-40B4-BE49-F238E27FC236}">
                <a16:creationId xmlns:a16="http://schemas.microsoft.com/office/drawing/2014/main" id="{482D5146-EB19-E948-822E-B7ACBB6C6295}"/>
              </a:ext>
            </a:extLst>
          </p:cNvPr>
          <p:cNvPicPr>
            <a:picLocks noChangeAspect="1"/>
          </p:cNvPicPr>
          <p:nvPr/>
        </p:nvPicPr>
        <p:blipFill>
          <a:blip r:embed="rId3"/>
          <a:stretch>
            <a:fillRect/>
          </a:stretch>
        </p:blipFill>
        <p:spPr>
          <a:xfrm>
            <a:off x="2512541" y="1063228"/>
            <a:ext cx="4497694" cy="1090691"/>
          </a:xfrm>
          <a:prstGeom prst="rect">
            <a:avLst/>
          </a:prstGeom>
        </p:spPr>
      </p:pic>
    </p:spTree>
    <p:extLst>
      <p:ext uri="{BB962C8B-B14F-4D97-AF65-F5344CB8AC3E}">
        <p14:creationId xmlns:p14="http://schemas.microsoft.com/office/powerpoint/2010/main" val="34586066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5" name="Picture 4">
            <a:extLst>
              <a:ext uri="{FF2B5EF4-FFF2-40B4-BE49-F238E27FC236}">
                <a16:creationId xmlns:a16="http://schemas.microsoft.com/office/drawing/2014/main" id="{38140C56-B399-AB42-BCA0-4A6B7E075185}"/>
              </a:ext>
            </a:extLst>
          </p:cNvPr>
          <p:cNvPicPr>
            <a:picLocks noChangeAspect="1"/>
          </p:cNvPicPr>
          <p:nvPr/>
        </p:nvPicPr>
        <p:blipFill>
          <a:blip r:embed="rId3"/>
          <a:stretch>
            <a:fillRect/>
          </a:stretch>
        </p:blipFill>
        <p:spPr>
          <a:xfrm>
            <a:off x="1289815" y="0"/>
            <a:ext cx="6504447" cy="5082388"/>
          </a:xfrm>
          <a:prstGeom prst="rect">
            <a:avLst/>
          </a:prstGeom>
        </p:spPr>
      </p:pic>
      <p:pic>
        <p:nvPicPr>
          <p:cNvPr id="31" name="Picture 30">
            <a:extLst>
              <a:ext uri="{FF2B5EF4-FFF2-40B4-BE49-F238E27FC236}">
                <a16:creationId xmlns:a16="http://schemas.microsoft.com/office/drawing/2014/main" id="{43CD8BA2-3DF5-1144-9A28-4FCFC8534DCF}"/>
              </a:ext>
            </a:extLst>
          </p:cNvPr>
          <p:cNvPicPr>
            <a:picLocks noChangeAspect="1"/>
          </p:cNvPicPr>
          <p:nvPr/>
        </p:nvPicPr>
        <p:blipFill>
          <a:blip r:embed="rId4"/>
          <a:stretch>
            <a:fillRect/>
          </a:stretch>
        </p:blipFill>
        <p:spPr>
          <a:xfrm>
            <a:off x="5920328" y="652814"/>
            <a:ext cx="1012540" cy="873981"/>
          </a:xfrm>
          <a:prstGeom prst="rect">
            <a:avLst/>
          </a:prstGeom>
        </p:spPr>
      </p:pic>
      <p:sp>
        <p:nvSpPr>
          <p:cNvPr id="32" name="Rectangle 31">
            <a:extLst>
              <a:ext uri="{FF2B5EF4-FFF2-40B4-BE49-F238E27FC236}">
                <a16:creationId xmlns:a16="http://schemas.microsoft.com/office/drawing/2014/main" id="{DC8B4717-B872-6B49-8BB8-2F60303F4FAB}"/>
              </a:ext>
            </a:extLst>
          </p:cNvPr>
          <p:cNvSpPr/>
          <p:nvPr/>
        </p:nvSpPr>
        <p:spPr>
          <a:xfrm>
            <a:off x="2400446" y="798210"/>
            <a:ext cx="3381138" cy="601475"/>
          </a:xfrm>
          <a:prstGeom prst="rect">
            <a:avLst/>
          </a:prstGeom>
          <a:solidFill>
            <a:schemeClr val="bg1"/>
          </a:solidFill>
          <a:ln w="34925">
            <a:solidFill>
              <a:srgbClr val="009DD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200B7439-988E-BD48-A27E-759D0C5494E9}"/>
              </a:ext>
            </a:extLst>
          </p:cNvPr>
          <p:cNvSpPr txBox="1"/>
          <p:nvPr/>
        </p:nvSpPr>
        <p:spPr>
          <a:xfrm>
            <a:off x="2427877" y="892483"/>
            <a:ext cx="3381138" cy="400110"/>
          </a:xfrm>
          <a:prstGeom prst="rect">
            <a:avLst/>
          </a:prstGeom>
          <a:noFill/>
        </p:spPr>
        <p:txBody>
          <a:bodyPr wrap="square" rtlCol="0">
            <a:spAutoFit/>
          </a:bodyPr>
          <a:lstStyle/>
          <a:p>
            <a:r>
              <a:rPr lang="en-US" sz="2000" dirty="0" err="1">
                <a:latin typeface="Arial" panose="020B0604020202020204" pitchFamily="34" charset="0"/>
                <a:cs typeface="Arial" panose="020B0604020202020204" pitchFamily="34" charset="0"/>
              </a:rPr>
              <a:t>EMERSE-team@umich.edu</a:t>
            </a:r>
            <a:endParaRPr lang="en-US" sz="2000"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C0BD54CE-F80D-9B4E-9C92-ED1A72C2C863}"/>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8" name="Content Placeholder 2">
            <a:extLst>
              <a:ext uri="{FF2B5EF4-FFF2-40B4-BE49-F238E27FC236}">
                <a16:creationId xmlns:a16="http://schemas.microsoft.com/office/drawing/2014/main" id="{4BE183DB-967B-B34F-BDE2-92BDDAA43B38}"/>
              </a:ext>
            </a:extLst>
          </p:cNvPr>
          <p:cNvSpPr>
            <a:spLocks noGrp="1"/>
          </p:cNvSpPr>
          <p:nvPr>
            <p:ph idx="1"/>
          </p:nvPr>
        </p:nvSpPr>
        <p:spPr>
          <a:xfrm>
            <a:off x="2400446" y="1589572"/>
            <a:ext cx="5062829" cy="2901114"/>
          </a:xfrm>
        </p:spPr>
        <p:txBody>
          <a:bodyPr>
            <a:normAutofit/>
          </a:bodyPr>
          <a:lstStyle/>
          <a:p>
            <a:pPr marL="0" indent="0">
              <a:buNone/>
            </a:pPr>
            <a:r>
              <a:rPr lang="en-US" sz="2200" dirty="0">
                <a:latin typeface="Arial" panose="020B0604020202020204" pitchFamily="34" charset="0"/>
                <a:cs typeface="Arial" panose="020B0604020202020204" pitchFamily="34" charset="0"/>
              </a:rPr>
              <a:t>Lisa Ferguson</a:t>
            </a:r>
          </a:p>
          <a:p>
            <a:pPr marL="0" indent="0">
              <a:buNone/>
            </a:pPr>
            <a:r>
              <a:rPr lang="en-US" sz="2200" dirty="0">
                <a:latin typeface="Arial" panose="020B0604020202020204" pitchFamily="34" charset="0"/>
                <a:cs typeface="Arial" panose="020B0604020202020204" pitchFamily="34" charset="0"/>
              </a:rPr>
              <a:t>David Hanauer</a:t>
            </a:r>
          </a:p>
          <a:p>
            <a:pPr marL="0" indent="0">
              <a:buNone/>
            </a:pPr>
            <a:r>
              <a:rPr lang="en-US" sz="2200" dirty="0">
                <a:latin typeface="Arial" panose="020B0604020202020204" pitchFamily="34" charset="0"/>
                <a:cs typeface="Arial" panose="020B0604020202020204" pitchFamily="34" charset="0"/>
              </a:rPr>
              <a:t>Kellen McClain</a:t>
            </a:r>
          </a:p>
          <a:p>
            <a:pPr marL="0" indent="0">
              <a:buNone/>
            </a:pPr>
            <a:r>
              <a:rPr lang="en-US" sz="2200" dirty="0">
                <a:latin typeface="Arial" panose="020B0604020202020204" pitchFamily="34" charset="0"/>
                <a:cs typeface="Arial" panose="020B0604020202020204" pitchFamily="34" charset="0"/>
              </a:rPr>
              <a:t>Guan Wang</a:t>
            </a:r>
          </a:p>
        </p:txBody>
      </p:sp>
    </p:spTree>
    <p:extLst>
      <p:ext uri="{BB962C8B-B14F-4D97-AF65-F5344CB8AC3E}">
        <p14:creationId xmlns:p14="http://schemas.microsoft.com/office/powerpoint/2010/main" val="5766370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E577CFC9-3C41-9447-A684-BBF3CB5B3863}"/>
              </a:ext>
            </a:extLst>
          </p:cNvPr>
          <p:cNvPicPr>
            <a:picLocks noChangeAspect="1"/>
          </p:cNvPicPr>
          <p:nvPr/>
        </p:nvPicPr>
        <p:blipFill>
          <a:blip r:embed="rId2"/>
          <a:stretch>
            <a:fillRect/>
          </a:stretch>
        </p:blipFill>
        <p:spPr>
          <a:xfrm>
            <a:off x="-571498" y="1"/>
            <a:ext cx="9715498" cy="5143499"/>
          </a:xfrm>
          <a:prstGeom prst="rect">
            <a:avLst/>
          </a:prstGeom>
        </p:spPr>
      </p:pic>
      <p:sp>
        <p:nvSpPr>
          <p:cNvPr id="9" name="Rectangle 8">
            <a:extLst>
              <a:ext uri="{FF2B5EF4-FFF2-40B4-BE49-F238E27FC236}">
                <a16:creationId xmlns:a16="http://schemas.microsoft.com/office/drawing/2014/main" id="{7080580F-23C1-084D-BF0F-4EE6E3941DF0}"/>
              </a:ext>
            </a:extLst>
          </p:cNvPr>
          <p:cNvSpPr/>
          <p:nvPr/>
        </p:nvSpPr>
        <p:spPr>
          <a:xfrm>
            <a:off x="6393049" y="4842789"/>
            <a:ext cx="2727702" cy="246221"/>
          </a:xfrm>
          <a:prstGeom prst="rect">
            <a:avLst/>
          </a:prstGeom>
        </p:spPr>
        <p:txBody>
          <a:bodyPr wrap="square">
            <a:spAutoFit/>
          </a:bodyPr>
          <a:lstStyle/>
          <a:p>
            <a:r>
              <a:rPr lang="en-US" sz="1000" dirty="0">
                <a:solidFill>
                  <a:schemeClr val="bg1"/>
                </a:solidFill>
                <a:latin typeface="Arial"/>
                <a:cs typeface="Arial"/>
              </a:rPr>
              <a:t>http://project-</a:t>
            </a:r>
            <a:r>
              <a:rPr lang="en-US" sz="1000" dirty="0" err="1">
                <a:solidFill>
                  <a:schemeClr val="bg1"/>
                </a:solidFill>
                <a:latin typeface="Arial"/>
                <a:cs typeface="Arial"/>
              </a:rPr>
              <a:t>emerse.org</a:t>
            </a:r>
            <a:r>
              <a:rPr lang="en-US" sz="1000" dirty="0">
                <a:solidFill>
                  <a:schemeClr val="bg1"/>
                </a:solidFill>
                <a:latin typeface="Arial"/>
                <a:cs typeface="Arial"/>
              </a:rPr>
              <a:t>/</a:t>
            </a:r>
            <a:r>
              <a:rPr lang="en-US" sz="1000" dirty="0" err="1">
                <a:solidFill>
                  <a:schemeClr val="bg1"/>
                </a:solidFill>
                <a:latin typeface="Arial"/>
                <a:cs typeface="Arial"/>
              </a:rPr>
              <a:t>presentations.html</a:t>
            </a:r>
            <a:endParaRPr lang="en-US" sz="1000" dirty="0">
              <a:solidFill>
                <a:schemeClr val="bg1"/>
              </a:solidFill>
              <a:latin typeface="Arial"/>
              <a:cs typeface="Arial"/>
            </a:endParaRPr>
          </a:p>
        </p:txBody>
      </p:sp>
      <p:pic>
        <p:nvPicPr>
          <p:cNvPr id="12" name="Picture 11">
            <a:extLst>
              <a:ext uri="{FF2B5EF4-FFF2-40B4-BE49-F238E27FC236}">
                <a16:creationId xmlns:a16="http://schemas.microsoft.com/office/drawing/2014/main" id="{3D48BC39-FF1F-2A42-9F04-2EA9A621BDC4}"/>
              </a:ext>
            </a:extLst>
          </p:cNvPr>
          <p:cNvPicPr>
            <a:picLocks noChangeAspect="1"/>
          </p:cNvPicPr>
          <p:nvPr/>
        </p:nvPicPr>
        <p:blipFill>
          <a:blip r:embed="rId3"/>
          <a:stretch>
            <a:fillRect/>
          </a:stretch>
        </p:blipFill>
        <p:spPr>
          <a:xfrm>
            <a:off x="7446296" y="4303288"/>
            <a:ext cx="1581912" cy="551667"/>
          </a:xfrm>
          <a:prstGeom prst="rect">
            <a:avLst/>
          </a:prstGeom>
        </p:spPr>
      </p:pic>
    </p:spTree>
    <p:extLst>
      <p:ext uri="{BB962C8B-B14F-4D97-AF65-F5344CB8AC3E}">
        <p14:creationId xmlns:p14="http://schemas.microsoft.com/office/powerpoint/2010/main" val="36635299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B2112961-F51C-C244-9BA5-8E2C2C31BC84}"/>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7080580F-23C1-084D-BF0F-4EE6E3941DF0}"/>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useBgFill="1">
        <p:nvSpPr>
          <p:cNvPr id="6" name="Title 1">
            <a:extLst>
              <a:ext uri="{FF2B5EF4-FFF2-40B4-BE49-F238E27FC236}">
                <a16:creationId xmlns:a16="http://schemas.microsoft.com/office/drawing/2014/main" id="{9B64DCE9-8EC8-744F-856C-01A21A46E36A}"/>
              </a:ext>
            </a:extLst>
          </p:cNvPr>
          <p:cNvSpPr txBox="1">
            <a:spLocks/>
          </p:cNvSpPr>
          <p:nvPr/>
        </p:nvSpPr>
        <p:spPr>
          <a:xfrm>
            <a:off x="238537" y="282850"/>
            <a:ext cx="8424407" cy="136705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b="1" dirty="0">
                <a:latin typeface="Arial" panose="020B0604020202020204" pitchFamily="34" charset="0"/>
                <a:cs typeface="Arial" panose="020B0604020202020204" pitchFamily="34" charset="0"/>
              </a:rPr>
              <a:t>2021 study out of UC Irvine: </a:t>
            </a:r>
            <a:r>
              <a:rPr lang="en-US" sz="2000" i="1" dirty="0">
                <a:latin typeface="Arial" panose="020B0604020202020204" pitchFamily="34" charset="0"/>
                <a:cs typeface="Arial" panose="020B0604020202020204" pitchFamily="34" charset="0"/>
              </a:rPr>
              <a:t>Design, Implementation, and Usability of the Electronic Medical Record Search Engine (EMERSE) Tool 			  </a:t>
            </a:r>
            <a:r>
              <a:rPr lang="en-US" sz="1400" dirty="0">
                <a:latin typeface="Arial" panose="020B0604020202020204" pitchFamily="34" charset="0"/>
                <a:cs typeface="Arial" panose="020B0604020202020204" pitchFamily="34" charset="0"/>
                <a:hlinkClick r:id="rId3"/>
              </a:rPr>
              <a:t>https://escholarship.org/uc/item/44p23878</a:t>
            </a:r>
            <a:endParaRPr lang="en-US" sz="1400" dirty="0">
              <a:latin typeface="Arial" panose="020B0604020202020204" pitchFamily="34" charset="0"/>
              <a:cs typeface="Arial" panose="020B0604020202020204" pitchFamily="34" charset="0"/>
            </a:endParaRPr>
          </a:p>
          <a:p>
            <a:pPr algn="l"/>
            <a:endParaRPr lang="en-US" sz="2000" i="1" dirty="0">
              <a:latin typeface="Arial" panose="020B0604020202020204" pitchFamily="34" charset="0"/>
              <a:cs typeface="Arial" panose="020B0604020202020204" pitchFamily="34" charset="0"/>
            </a:endParaRPr>
          </a:p>
          <a:p>
            <a:pPr algn="l"/>
            <a:endParaRPr lang="en-US" sz="2000" dirty="0">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547A54B7-E06B-E640-AE15-58BFA6F38C02}"/>
              </a:ext>
            </a:extLst>
          </p:cNvPr>
          <p:cNvSpPr txBox="1">
            <a:spLocks/>
          </p:cNvSpPr>
          <p:nvPr/>
        </p:nvSpPr>
        <p:spPr>
          <a:xfrm>
            <a:off x="481056" y="1649905"/>
            <a:ext cx="8424407" cy="2689161"/>
          </a:xfrm>
          <a:prstGeom prst="rect">
            <a:avLst/>
          </a:prstGeom>
          <a:no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dirty="0">
                <a:latin typeface="Arial" panose="020B0604020202020204" pitchFamily="34" charset="0"/>
                <a:cs typeface="Arial" panose="020B0604020202020204" pitchFamily="34" charset="0"/>
              </a:rPr>
              <a:t>“Users unanimously responded that they would recommend the system to others, and…for a tool they found so useful, they believed that </a:t>
            </a:r>
            <a:r>
              <a:rPr lang="en-US" sz="3200" u="sng" dirty="0">
                <a:latin typeface="Arial" panose="020B0604020202020204" pitchFamily="34" charset="0"/>
                <a:cs typeface="Arial" panose="020B0604020202020204" pitchFamily="34" charset="0"/>
              </a:rPr>
              <a:t>far too few people both within and outside of their network knew about the tool’s existence</a:t>
            </a:r>
            <a:r>
              <a:rPr lang="en-US" sz="32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8851285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B2112961-F51C-C244-9BA5-8E2C2C31BC84}"/>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7080580F-23C1-084D-BF0F-4EE6E3941DF0}"/>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useBgFill="1">
        <p:nvSpPr>
          <p:cNvPr id="10" name="Title 1">
            <a:extLst>
              <a:ext uri="{FF2B5EF4-FFF2-40B4-BE49-F238E27FC236}">
                <a16:creationId xmlns:a16="http://schemas.microsoft.com/office/drawing/2014/main" id="{94370654-B08C-4A41-A6AC-03A44E3D85EF}"/>
              </a:ext>
            </a:extLst>
          </p:cNvPr>
          <p:cNvSpPr txBox="1">
            <a:spLocks/>
          </p:cNvSpPr>
          <p:nvPr/>
        </p:nvSpPr>
        <p:spPr>
          <a:xfrm>
            <a:off x="457200" y="205979"/>
            <a:ext cx="8229600" cy="857250"/>
          </a:xfrm>
          <a:prstGeom prst="rect">
            <a:avLst/>
          </a:prstGeom>
        </p:spPr>
        <p:txBody>
          <a:bodyPr vert="horz" lIns="91440" tIns="45720" rIns="91440" bIns="45720" rtlCol="0" anchor="ctr">
            <a:normAutofit fontScale="9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a:latin typeface="Arial" panose="020B0604020202020204" pitchFamily="34" charset="0"/>
                <a:cs typeface="Arial" panose="020B0604020202020204" pitchFamily="34" charset="0"/>
              </a:rPr>
              <a:t>Unstructured vs Structured Data</a:t>
            </a:r>
            <a:endParaRPr lang="en-US" b="1" dirty="0">
              <a:latin typeface="Arial" panose="020B0604020202020204" pitchFamily="34" charset="0"/>
              <a:cs typeface="Arial" panose="020B0604020202020204" pitchFamily="34" charset="0"/>
            </a:endParaRPr>
          </a:p>
        </p:txBody>
      </p:sp>
      <p:graphicFrame>
        <p:nvGraphicFramePr>
          <p:cNvPr id="11" name="Content Placeholder 18">
            <a:extLst>
              <a:ext uri="{FF2B5EF4-FFF2-40B4-BE49-F238E27FC236}">
                <a16:creationId xmlns:a16="http://schemas.microsoft.com/office/drawing/2014/main" id="{5AB76F23-F280-5E42-8E38-041ACBAEAAEA}"/>
              </a:ext>
            </a:extLst>
          </p:cNvPr>
          <p:cNvGraphicFramePr>
            <a:graphicFrameLocks/>
          </p:cNvGraphicFramePr>
          <p:nvPr>
            <p:extLst>
              <p:ext uri="{D42A27DB-BD31-4B8C-83A1-F6EECF244321}">
                <p14:modId xmlns:p14="http://schemas.microsoft.com/office/powerpoint/2010/main" val="3843583128"/>
              </p:ext>
            </p:extLst>
          </p:nvPr>
        </p:nvGraphicFramePr>
        <p:xfrm>
          <a:off x="457200" y="1163575"/>
          <a:ext cx="8229600" cy="3017520"/>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2361321182"/>
                    </a:ext>
                  </a:extLst>
                </a:gridCol>
                <a:gridCol w="4114800">
                  <a:extLst>
                    <a:ext uri="{9D8B030D-6E8A-4147-A177-3AD203B41FA5}">
                      <a16:colId xmlns:a16="http://schemas.microsoft.com/office/drawing/2014/main" val="3939776572"/>
                    </a:ext>
                  </a:extLst>
                </a:gridCol>
              </a:tblGrid>
              <a:tr h="361390">
                <a:tc>
                  <a:txBody>
                    <a:bodyPr/>
                    <a:lstStyle/>
                    <a:p>
                      <a:r>
                        <a:rPr lang="en-US" sz="2000" dirty="0">
                          <a:latin typeface="Arial" panose="020B0604020202020204" pitchFamily="34" charset="0"/>
                          <a:cs typeface="Arial" panose="020B0604020202020204" pitchFamily="34" charset="0"/>
                        </a:rPr>
                        <a:t>EMERSE is for this…</a:t>
                      </a:r>
                    </a:p>
                  </a:txBody>
                  <a:tcPr/>
                </a:tc>
                <a:tc>
                  <a:txBody>
                    <a:bodyPr/>
                    <a:lstStyle/>
                    <a:p>
                      <a:r>
                        <a:rPr lang="en-US" sz="2000" dirty="0">
                          <a:latin typeface="Arial" panose="020B0604020202020204" pitchFamily="34" charset="0"/>
                          <a:cs typeface="Arial" panose="020B0604020202020204" pitchFamily="34" charset="0"/>
                        </a:rPr>
                        <a:t>…not this</a:t>
                      </a:r>
                    </a:p>
                  </a:txBody>
                  <a:tcPr/>
                </a:tc>
                <a:extLst>
                  <a:ext uri="{0D108BD9-81ED-4DB2-BD59-A6C34878D82A}">
                    <a16:rowId xmlns:a16="http://schemas.microsoft.com/office/drawing/2014/main" val="393372121"/>
                  </a:ext>
                </a:extLst>
              </a:tr>
              <a:tr h="361390">
                <a:tc>
                  <a:txBody>
                    <a:bodyPr/>
                    <a:lstStyle/>
                    <a:p>
                      <a:r>
                        <a:rPr lang="en-US" sz="2000" i="1" dirty="0">
                          <a:latin typeface="Arial" panose="020B0604020202020204" pitchFamily="34" charset="0"/>
                          <a:cs typeface="Arial" panose="020B0604020202020204" pitchFamily="34" charset="0"/>
                        </a:rPr>
                        <a:t>Unstructured Data (free-text)</a:t>
                      </a:r>
                    </a:p>
                  </a:txBody>
                  <a:tcPr/>
                </a:tc>
                <a:tc>
                  <a:txBody>
                    <a:bodyPr/>
                    <a:lstStyle/>
                    <a:p>
                      <a:r>
                        <a:rPr lang="en-US" sz="2000" i="1" dirty="0">
                          <a:latin typeface="Arial" panose="020B0604020202020204" pitchFamily="34" charset="0"/>
                          <a:cs typeface="Arial" panose="020B0604020202020204" pitchFamily="34" charset="0"/>
                        </a:rPr>
                        <a:t>Structured Data</a:t>
                      </a:r>
                    </a:p>
                  </a:txBody>
                  <a:tcPr/>
                </a:tc>
                <a:extLst>
                  <a:ext uri="{0D108BD9-81ED-4DB2-BD59-A6C34878D82A}">
                    <a16:rowId xmlns:a16="http://schemas.microsoft.com/office/drawing/2014/main" val="3312891901"/>
                  </a:ext>
                </a:extLst>
              </a:tr>
              <a:tr h="215529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dirty="0">
                          <a:latin typeface="Arial" panose="020B0604020202020204" pitchFamily="34" charset="0"/>
                          <a:cs typeface="Arial" panose="020B0604020202020204" pitchFamily="34" charset="0"/>
                        </a:rPr>
                        <a:t>Mrs. Jones is a 56 year old</a:t>
                      </a:r>
                      <a:r>
                        <a:rPr lang="en-US" sz="2000" baseline="0" dirty="0">
                          <a:latin typeface="Arial" panose="020B0604020202020204" pitchFamily="34" charset="0"/>
                          <a:cs typeface="Arial" panose="020B0604020202020204" pitchFamily="34" charset="0"/>
                        </a:rPr>
                        <a:t> female with a history of HTN, hypercholesterolemia, and T2DM who comes to the clinic today with a 3 day h/o dizziness and severe headache on the left side.</a:t>
                      </a:r>
                    </a:p>
                    <a:p>
                      <a:endParaRPr lang="en-US" sz="2000" dirty="0">
                        <a:latin typeface="Arial" panose="020B0604020202020204" pitchFamily="34" charset="0"/>
                        <a:cs typeface="Arial" panose="020B0604020202020204" pitchFamily="34" charset="0"/>
                      </a:endParaRPr>
                    </a:p>
                  </a:txBody>
                  <a:tcPr/>
                </a:tc>
                <a:tc>
                  <a:txBody>
                    <a:bodyPr/>
                    <a:lstStyle/>
                    <a:p>
                      <a:r>
                        <a:rPr lang="en-US" sz="2000" dirty="0">
                          <a:latin typeface="Arial" panose="020B0604020202020204" pitchFamily="34" charset="0"/>
                          <a:cs typeface="Arial" panose="020B0604020202020204" pitchFamily="34" charset="0"/>
                        </a:rPr>
                        <a:t>WBC:</a:t>
                      </a:r>
                      <a:r>
                        <a:rPr lang="en-US" sz="2000" baseline="0" dirty="0">
                          <a:latin typeface="Arial" panose="020B0604020202020204" pitchFamily="34" charset="0"/>
                          <a:cs typeface="Arial" panose="020B0604020202020204" pitchFamily="34" charset="0"/>
                        </a:rPr>
                        <a:t> 			       5.6</a:t>
                      </a:r>
                    </a:p>
                    <a:p>
                      <a:r>
                        <a:rPr lang="en-US" sz="2000" baseline="0" dirty="0">
                          <a:latin typeface="Arial" panose="020B0604020202020204" pitchFamily="34" charset="0"/>
                          <a:cs typeface="Arial" panose="020B0604020202020204" pitchFamily="34" charset="0"/>
                        </a:rPr>
                        <a:t>Total cholesterol:	182</a:t>
                      </a:r>
                    </a:p>
                    <a:p>
                      <a:r>
                        <a:rPr lang="en-US" sz="2000" baseline="0" dirty="0">
                          <a:latin typeface="Arial" panose="020B0604020202020204" pitchFamily="34" charset="0"/>
                          <a:cs typeface="Arial" panose="020B0604020202020204" pitchFamily="34" charset="0"/>
                        </a:rPr>
                        <a:t>Weight: 			67.4</a:t>
                      </a:r>
                    </a:p>
                    <a:p>
                      <a:r>
                        <a:rPr lang="en-US" sz="2000" baseline="0" dirty="0">
                          <a:latin typeface="Arial" panose="020B0604020202020204" pitchFamily="34" charset="0"/>
                          <a:cs typeface="Arial" panose="020B0604020202020204" pitchFamily="34" charset="0"/>
                        </a:rPr>
                        <a:t>AST:				30</a:t>
                      </a:r>
                    </a:p>
                    <a:p>
                      <a:r>
                        <a:rPr lang="en-US" sz="2000" baseline="0" dirty="0">
                          <a:latin typeface="Arial" panose="020B0604020202020204" pitchFamily="34" charset="0"/>
                          <a:cs typeface="Arial" panose="020B0604020202020204" pitchFamily="34" charset="0"/>
                        </a:rPr>
                        <a:t>ALT: 				52</a:t>
                      </a:r>
                    </a:p>
                    <a:p>
                      <a:endParaRPr lang="en-US" sz="2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771617644"/>
                  </a:ext>
                </a:extLst>
              </a:tr>
            </a:tbl>
          </a:graphicData>
        </a:graphic>
      </p:graphicFrame>
    </p:spTree>
    <p:extLst>
      <p:ext uri="{BB962C8B-B14F-4D97-AF65-F5344CB8AC3E}">
        <p14:creationId xmlns:p14="http://schemas.microsoft.com/office/powerpoint/2010/main" val="31258737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FDA722C-8BF6-D84F-A16A-2ABB286623B6}"/>
              </a:ext>
            </a:extLst>
          </p:cNvPr>
          <p:cNvPicPr>
            <a:picLocks noChangeAspect="1"/>
          </p:cNvPicPr>
          <p:nvPr/>
        </p:nvPicPr>
        <p:blipFill>
          <a:blip r:embed="rId2"/>
          <a:stretch>
            <a:fillRect/>
          </a:stretch>
        </p:blipFill>
        <p:spPr>
          <a:xfrm>
            <a:off x="0" y="0"/>
            <a:ext cx="9144000" cy="5143500"/>
          </a:xfrm>
          <a:prstGeom prst="rect">
            <a:avLst/>
          </a:prstGeom>
        </p:spPr>
      </p:pic>
      <p:sp>
        <p:nvSpPr>
          <p:cNvPr id="6" name="TextBox 5">
            <a:extLst>
              <a:ext uri="{FF2B5EF4-FFF2-40B4-BE49-F238E27FC236}">
                <a16:creationId xmlns:a16="http://schemas.microsoft.com/office/drawing/2014/main" id="{4E248C1C-9B95-2C48-952F-F10EA67A2ACB}"/>
              </a:ext>
            </a:extLst>
          </p:cNvPr>
          <p:cNvSpPr txBox="1"/>
          <p:nvPr/>
        </p:nvSpPr>
        <p:spPr>
          <a:xfrm>
            <a:off x="141058" y="178062"/>
            <a:ext cx="8996374" cy="584775"/>
          </a:xfrm>
          <a:prstGeom prst="rect">
            <a:avLst/>
          </a:prstGeom>
          <a:noFill/>
        </p:spPr>
        <p:txBody>
          <a:bodyPr wrap="none" rtlCol="0">
            <a:spAutoFit/>
          </a:bodyPr>
          <a:lstStyle/>
          <a:p>
            <a:r>
              <a:rPr lang="en-US" sz="3200" b="1" dirty="0">
                <a:latin typeface="Arial"/>
                <a:cs typeface="Arial"/>
              </a:rPr>
              <a:t>80% of EHR data are in unstructured free-text</a:t>
            </a:r>
          </a:p>
        </p:txBody>
      </p:sp>
      <p:pic>
        <p:nvPicPr>
          <p:cNvPr id="9" name="Picture 8" descr="seal.png">
            <a:extLst>
              <a:ext uri="{FF2B5EF4-FFF2-40B4-BE49-F238E27FC236}">
                <a16:creationId xmlns:a16="http://schemas.microsoft.com/office/drawing/2014/main" id="{B33AF656-49E2-3741-B1AE-811F7C9D542C}"/>
              </a:ext>
            </a:extLst>
          </p:cNvPr>
          <p:cNvPicPr>
            <a:picLocks noChangeAspect="1"/>
          </p:cNvPicPr>
          <p:nvPr/>
        </p:nvPicPr>
        <p:blipFill>
          <a:blip r:embed="rId3"/>
          <a:stretch>
            <a:fillRect/>
          </a:stretch>
        </p:blipFill>
        <p:spPr>
          <a:xfrm>
            <a:off x="1989290" y="1123495"/>
            <a:ext cx="863638" cy="679089"/>
          </a:xfrm>
          <a:prstGeom prst="rect">
            <a:avLst/>
          </a:prstGeom>
        </p:spPr>
      </p:pic>
      <p:sp>
        <p:nvSpPr>
          <p:cNvPr id="10" name="Right Bracket 9">
            <a:extLst>
              <a:ext uri="{FF2B5EF4-FFF2-40B4-BE49-F238E27FC236}">
                <a16:creationId xmlns:a16="http://schemas.microsoft.com/office/drawing/2014/main" id="{6A6C1122-B18C-D147-95E2-87EE09ECC3F4}"/>
              </a:ext>
            </a:extLst>
          </p:cNvPr>
          <p:cNvSpPr/>
          <p:nvPr/>
        </p:nvSpPr>
        <p:spPr>
          <a:xfrm>
            <a:off x="4315968" y="1463040"/>
            <a:ext cx="109728" cy="612648"/>
          </a:xfrm>
          <a:prstGeom prst="rightBracket">
            <a:avLst/>
          </a:prstGeom>
          <a:ln w="44450">
            <a:solidFill>
              <a:schemeClr val="tx1"/>
            </a:solidFill>
          </a:ln>
          <a:effectLst>
            <a:outerShdw blurRad="40000" dist="20000" dir="5400000" rotWithShape="0">
              <a:schemeClr val="tx1">
                <a:alpha val="38000"/>
              </a:scheme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1" name="Right Bracket 10">
            <a:extLst>
              <a:ext uri="{FF2B5EF4-FFF2-40B4-BE49-F238E27FC236}">
                <a16:creationId xmlns:a16="http://schemas.microsoft.com/office/drawing/2014/main" id="{97E908D2-23D1-0943-BBB4-ACCDD8AF684C}"/>
              </a:ext>
            </a:extLst>
          </p:cNvPr>
          <p:cNvSpPr/>
          <p:nvPr/>
        </p:nvSpPr>
        <p:spPr>
          <a:xfrm>
            <a:off x="4315968" y="2278964"/>
            <a:ext cx="109728" cy="2402763"/>
          </a:xfrm>
          <a:prstGeom prst="rightBracket">
            <a:avLst/>
          </a:prstGeom>
          <a:ln w="44450">
            <a:solidFill>
              <a:schemeClr val="bg1"/>
            </a:solidFill>
          </a:ln>
          <a:effectLst>
            <a:outerShdw blurRad="40000" dist="20000" dir="5400000" rotWithShape="0">
              <a:schemeClr val="bg1">
                <a:alpha val="38000"/>
              </a:scheme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2" name="TextBox 11">
            <a:extLst>
              <a:ext uri="{FF2B5EF4-FFF2-40B4-BE49-F238E27FC236}">
                <a16:creationId xmlns:a16="http://schemas.microsoft.com/office/drawing/2014/main" id="{A745185A-97B4-534F-81C1-030CFD936D5D}"/>
              </a:ext>
            </a:extLst>
          </p:cNvPr>
          <p:cNvSpPr txBox="1"/>
          <p:nvPr/>
        </p:nvSpPr>
        <p:spPr>
          <a:xfrm>
            <a:off x="4517136" y="1581912"/>
            <a:ext cx="1723549"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structured data</a:t>
            </a:r>
          </a:p>
        </p:txBody>
      </p:sp>
      <p:sp>
        <p:nvSpPr>
          <p:cNvPr id="13" name="TextBox 12">
            <a:extLst>
              <a:ext uri="{FF2B5EF4-FFF2-40B4-BE49-F238E27FC236}">
                <a16:creationId xmlns:a16="http://schemas.microsoft.com/office/drawing/2014/main" id="{BB03051E-7E6F-8A48-8508-7304A90DFCAB}"/>
              </a:ext>
            </a:extLst>
          </p:cNvPr>
          <p:cNvSpPr txBox="1"/>
          <p:nvPr/>
        </p:nvSpPr>
        <p:spPr>
          <a:xfrm>
            <a:off x="4572000" y="3295679"/>
            <a:ext cx="2877711" cy="369332"/>
          </a:xfrm>
          <a:prstGeom prst="rect">
            <a:avLst/>
          </a:prstGeom>
          <a:noFill/>
        </p:spPr>
        <p:txBody>
          <a:bodyPr wrap="none" rtlCol="0">
            <a:spAutoFit/>
          </a:bodyPr>
          <a:lstStyle/>
          <a:p>
            <a:r>
              <a:rPr lang="en-US" dirty="0">
                <a:solidFill>
                  <a:schemeClr val="bg1"/>
                </a:solidFill>
                <a:latin typeface="Arial" panose="020B0604020202020204" pitchFamily="34" charset="0"/>
                <a:cs typeface="Arial" panose="020B0604020202020204" pitchFamily="34" charset="0"/>
              </a:rPr>
              <a:t>unstructured data/free text</a:t>
            </a:r>
          </a:p>
        </p:txBody>
      </p:sp>
      <p:pic>
        <p:nvPicPr>
          <p:cNvPr id="16" name="Picture 15">
            <a:extLst>
              <a:ext uri="{FF2B5EF4-FFF2-40B4-BE49-F238E27FC236}">
                <a16:creationId xmlns:a16="http://schemas.microsoft.com/office/drawing/2014/main" id="{EAACEFE4-EB2A-1D42-8D72-D92FACC578FF}"/>
              </a:ext>
            </a:extLst>
          </p:cNvPr>
          <p:cNvPicPr>
            <a:picLocks noChangeAspect="1"/>
          </p:cNvPicPr>
          <p:nvPr/>
        </p:nvPicPr>
        <p:blipFill>
          <a:blip r:embed="rId4"/>
          <a:stretch>
            <a:fillRect/>
          </a:stretch>
        </p:blipFill>
        <p:spPr>
          <a:xfrm>
            <a:off x="7446296" y="4303288"/>
            <a:ext cx="1581912" cy="551667"/>
          </a:xfrm>
          <a:prstGeom prst="rect">
            <a:avLst/>
          </a:prstGeom>
        </p:spPr>
      </p:pic>
      <p:sp>
        <p:nvSpPr>
          <p:cNvPr id="15" name="Rectangle 14">
            <a:extLst>
              <a:ext uri="{FF2B5EF4-FFF2-40B4-BE49-F238E27FC236}">
                <a16:creationId xmlns:a16="http://schemas.microsoft.com/office/drawing/2014/main" id="{3E1E8BD1-776E-8740-AB2D-A3B2E7616CAF}"/>
              </a:ext>
            </a:extLst>
          </p:cNvPr>
          <p:cNvSpPr/>
          <p:nvPr/>
        </p:nvSpPr>
        <p:spPr>
          <a:xfrm>
            <a:off x="6393049" y="4842789"/>
            <a:ext cx="2727702" cy="246221"/>
          </a:xfrm>
          <a:prstGeom prst="rect">
            <a:avLst/>
          </a:prstGeom>
        </p:spPr>
        <p:txBody>
          <a:bodyPr wrap="square">
            <a:spAutoFit/>
          </a:bodyPr>
          <a:lstStyle/>
          <a:p>
            <a:r>
              <a:rPr lang="en-US" sz="1000" dirty="0">
                <a:solidFill>
                  <a:schemeClr val="bg1"/>
                </a:solidFill>
                <a:latin typeface="Arial"/>
                <a:cs typeface="Arial"/>
              </a:rPr>
              <a:t>http://project-</a:t>
            </a:r>
            <a:r>
              <a:rPr lang="en-US" sz="1000" dirty="0" err="1">
                <a:solidFill>
                  <a:schemeClr val="bg1"/>
                </a:solidFill>
                <a:latin typeface="Arial"/>
                <a:cs typeface="Arial"/>
              </a:rPr>
              <a:t>emerse.org</a:t>
            </a:r>
            <a:r>
              <a:rPr lang="en-US" sz="1000" dirty="0">
                <a:solidFill>
                  <a:schemeClr val="bg1"/>
                </a:solidFill>
                <a:latin typeface="Arial"/>
                <a:cs typeface="Arial"/>
              </a:rPr>
              <a:t>/</a:t>
            </a:r>
            <a:r>
              <a:rPr lang="en-US" sz="1000" dirty="0" err="1">
                <a:solidFill>
                  <a:schemeClr val="bg1"/>
                </a:solidFill>
                <a:latin typeface="Arial"/>
                <a:cs typeface="Arial"/>
              </a:rPr>
              <a:t>presentations.html</a:t>
            </a:r>
            <a:endParaRPr lang="en-US" sz="1000" dirty="0">
              <a:solidFill>
                <a:schemeClr val="bg1"/>
              </a:solidFill>
              <a:latin typeface="Arial"/>
              <a:cs typeface="Arial"/>
            </a:endParaRPr>
          </a:p>
        </p:txBody>
      </p:sp>
    </p:spTree>
    <p:extLst>
      <p:ext uri="{BB962C8B-B14F-4D97-AF65-F5344CB8AC3E}">
        <p14:creationId xmlns:p14="http://schemas.microsoft.com/office/powerpoint/2010/main" val="37254278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4CBFBA32-67EA-0A41-B41E-0BE764EFCE7F}"/>
              </a:ext>
            </a:extLst>
          </p:cNvPr>
          <p:cNvSpPr>
            <a:spLocks noGrp="1"/>
          </p:cNvSpPr>
          <p:nvPr>
            <p:ph type="title"/>
          </p:nvPr>
        </p:nvSpPr>
        <p:spPr>
          <a:xfrm>
            <a:off x="7148" y="347255"/>
            <a:ext cx="8679652" cy="857250"/>
          </a:xfrm>
        </p:spPr>
        <p:txBody>
          <a:bodyPr>
            <a:noAutofit/>
          </a:bodyPr>
          <a:lstStyle/>
          <a:p>
            <a:r>
              <a:rPr lang="en-US" sz="3200" b="1" dirty="0">
                <a:latin typeface="Arial"/>
                <a:cs typeface="Arial"/>
              </a:rPr>
              <a:t>Most medical centers lack tools for free-text</a:t>
            </a:r>
            <a:endParaRPr lang="en-US" sz="3200" b="1" dirty="0">
              <a:latin typeface="Arial" panose="020B0604020202020204" pitchFamily="34" charset="0"/>
              <a:cs typeface="Arial" panose="020B0604020202020204" pitchFamily="34" charset="0"/>
            </a:endParaRPr>
          </a:p>
        </p:txBody>
      </p:sp>
      <p:pic>
        <p:nvPicPr>
          <p:cNvPr id="5" name="Picture 4" descr="transparent background.png">
            <a:extLst>
              <a:ext uri="{FF2B5EF4-FFF2-40B4-BE49-F238E27FC236}">
                <a16:creationId xmlns:a16="http://schemas.microsoft.com/office/drawing/2014/main" id="{F94FCE91-4B01-AB4A-A948-F87B881EAB57}"/>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3560B9B3-38DA-6F4D-9A22-621856FB52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12" name="Picture 11" descr="Graphical user interface, application&#10;&#10;Description automatically generated">
            <a:extLst>
              <a:ext uri="{FF2B5EF4-FFF2-40B4-BE49-F238E27FC236}">
                <a16:creationId xmlns:a16="http://schemas.microsoft.com/office/drawing/2014/main" id="{5249CD2E-723E-BF23-D882-907DBBB44039}"/>
              </a:ext>
            </a:extLst>
          </p:cNvPr>
          <p:cNvPicPr>
            <a:picLocks noChangeAspect="1"/>
          </p:cNvPicPr>
          <p:nvPr/>
        </p:nvPicPr>
        <p:blipFill>
          <a:blip r:embed="rId3"/>
          <a:stretch>
            <a:fillRect/>
          </a:stretch>
        </p:blipFill>
        <p:spPr>
          <a:xfrm>
            <a:off x="12783" y="3765657"/>
            <a:ext cx="1554480" cy="912412"/>
          </a:xfrm>
          <a:prstGeom prst="rect">
            <a:avLst/>
          </a:prstGeom>
        </p:spPr>
      </p:pic>
      <p:pic>
        <p:nvPicPr>
          <p:cNvPr id="14" name="Picture 13" descr="Graphical user interface&#10;&#10;Description automatically generated">
            <a:extLst>
              <a:ext uri="{FF2B5EF4-FFF2-40B4-BE49-F238E27FC236}">
                <a16:creationId xmlns:a16="http://schemas.microsoft.com/office/drawing/2014/main" id="{4098A7CA-58B8-F19A-7422-3AC24FF796F3}"/>
              </a:ext>
            </a:extLst>
          </p:cNvPr>
          <p:cNvPicPr>
            <a:picLocks noChangeAspect="1"/>
          </p:cNvPicPr>
          <p:nvPr/>
        </p:nvPicPr>
        <p:blipFill>
          <a:blip r:embed="rId4"/>
          <a:stretch>
            <a:fillRect/>
          </a:stretch>
        </p:blipFill>
        <p:spPr>
          <a:xfrm>
            <a:off x="78411" y="1494426"/>
            <a:ext cx="1557867" cy="914400"/>
          </a:xfrm>
          <a:prstGeom prst="rect">
            <a:avLst/>
          </a:prstGeom>
        </p:spPr>
      </p:pic>
      <p:pic>
        <p:nvPicPr>
          <p:cNvPr id="15" name="Picture 14" descr="Graphical user interface&#10;&#10;Description automatically generated">
            <a:extLst>
              <a:ext uri="{FF2B5EF4-FFF2-40B4-BE49-F238E27FC236}">
                <a16:creationId xmlns:a16="http://schemas.microsoft.com/office/drawing/2014/main" id="{50B7ED71-1957-07B3-4836-775480672F1F}"/>
              </a:ext>
            </a:extLst>
          </p:cNvPr>
          <p:cNvPicPr>
            <a:picLocks noChangeAspect="1"/>
          </p:cNvPicPr>
          <p:nvPr/>
        </p:nvPicPr>
        <p:blipFill>
          <a:blip r:embed="rId4"/>
          <a:stretch>
            <a:fillRect/>
          </a:stretch>
        </p:blipFill>
        <p:spPr>
          <a:xfrm>
            <a:off x="1930402" y="1494426"/>
            <a:ext cx="1557867" cy="914400"/>
          </a:xfrm>
          <a:prstGeom prst="rect">
            <a:avLst/>
          </a:prstGeom>
        </p:spPr>
      </p:pic>
      <p:pic>
        <p:nvPicPr>
          <p:cNvPr id="16" name="Picture 15" descr="Graphical user interface&#10;&#10;Description automatically generated">
            <a:extLst>
              <a:ext uri="{FF2B5EF4-FFF2-40B4-BE49-F238E27FC236}">
                <a16:creationId xmlns:a16="http://schemas.microsoft.com/office/drawing/2014/main" id="{6819521B-F292-76E1-FF27-6FE8BEE41CB0}"/>
              </a:ext>
            </a:extLst>
          </p:cNvPr>
          <p:cNvPicPr>
            <a:picLocks noChangeAspect="1"/>
          </p:cNvPicPr>
          <p:nvPr/>
        </p:nvPicPr>
        <p:blipFill>
          <a:blip r:embed="rId4"/>
          <a:stretch>
            <a:fillRect/>
          </a:stretch>
        </p:blipFill>
        <p:spPr>
          <a:xfrm>
            <a:off x="3782393" y="1493021"/>
            <a:ext cx="1557867" cy="914400"/>
          </a:xfrm>
          <a:prstGeom prst="rect">
            <a:avLst/>
          </a:prstGeom>
        </p:spPr>
      </p:pic>
      <p:pic>
        <p:nvPicPr>
          <p:cNvPr id="17" name="Picture 16" descr="Graphical user interface&#10;&#10;Description automatically generated">
            <a:extLst>
              <a:ext uri="{FF2B5EF4-FFF2-40B4-BE49-F238E27FC236}">
                <a16:creationId xmlns:a16="http://schemas.microsoft.com/office/drawing/2014/main" id="{07B8CB18-42BC-2960-44E8-EC8F7271A0E2}"/>
              </a:ext>
            </a:extLst>
          </p:cNvPr>
          <p:cNvPicPr>
            <a:picLocks noChangeAspect="1"/>
          </p:cNvPicPr>
          <p:nvPr/>
        </p:nvPicPr>
        <p:blipFill>
          <a:blip r:embed="rId4"/>
          <a:stretch>
            <a:fillRect/>
          </a:stretch>
        </p:blipFill>
        <p:spPr>
          <a:xfrm>
            <a:off x="5634384" y="1493021"/>
            <a:ext cx="1557867" cy="914400"/>
          </a:xfrm>
          <a:prstGeom prst="rect">
            <a:avLst/>
          </a:prstGeom>
        </p:spPr>
      </p:pic>
      <p:pic>
        <p:nvPicPr>
          <p:cNvPr id="18" name="Picture 17" descr="Graphical user interface&#10;&#10;Description automatically generated">
            <a:extLst>
              <a:ext uri="{FF2B5EF4-FFF2-40B4-BE49-F238E27FC236}">
                <a16:creationId xmlns:a16="http://schemas.microsoft.com/office/drawing/2014/main" id="{62250CC7-4FD6-D78C-2E88-77227401106F}"/>
              </a:ext>
            </a:extLst>
          </p:cNvPr>
          <p:cNvPicPr>
            <a:picLocks noChangeAspect="1"/>
          </p:cNvPicPr>
          <p:nvPr/>
        </p:nvPicPr>
        <p:blipFill>
          <a:blip r:embed="rId4"/>
          <a:stretch>
            <a:fillRect/>
          </a:stretch>
        </p:blipFill>
        <p:spPr>
          <a:xfrm>
            <a:off x="7486375" y="1500433"/>
            <a:ext cx="1557867" cy="914400"/>
          </a:xfrm>
          <a:prstGeom prst="rect">
            <a:avLst/>
          </a:prstGeom>
        </p:spPr>
      </p:pic>
      <p:pic>
        <p:nvPicPr>
          <p:cNvPr id="19" name="Picture 18" descr="Graphical user interface&#10;&#10;Description automatically generated">
            <a:extLst>
              <a:ext uri="{FF2B5EF4-FFF2-40B4-BE49-F238E27FC236}">
                <a16:creationId xmlns:a16="http://schemas.microsoft.com/office/drawing/2014/main" id="{96E17E70-F5A7-9B1F-FAF7-C455550D40E9}"/>
              </a:ext>
            </a:extLst>
          </p:cNvPr>
          <p:cNvPicPr>
            <a:picLocks noChangeAspect="1"/>
          </p:cNvPicPr>
          <p:nvPr/>
        </p:nvPicPr>
        <p:blipFill>
          <a:blip r:embed="rId4"/>
          <a:stretch>
            <a:fillRect/>
          </a:stretch>
        </p:blipFill>
        <p:spPr>
          <a:xfrm>
            <a:off x="7148" y="2556734"/>
            <a:ext cx="1557867" cy="914400"/>
          </a:xfrm>
          <a:prstGeom prst="rect">
            <a:avLst/>
          </a:prstGeom>
        </p:spPr>
      </p:pic>
      <p:pic>
        <p:nvPicPr>
          <p:cNvPr id="20" name="Picture 19" descr="Graphical user interface&#10;&#10;Description automatically generated">
            <a:extLst>
              <a:ext uri="{FF2B5EF4-FFF2-40B4-BE49-F238E27FC236}">
                <a16:creationId xmlns:a16="http://schemas.microsoft.com/office/drawing/2014/main" id="{2C07FD44-B56C-33ED-DCA0-DE8D3112844F}"/>
              </a:ext>
            </a:extLst>
          </p:cNvPr>
          <p:cNvPicPr>
            <a:picLocks noChangeAspect="1"/>
          </p:cNvPicPr>
          <p:nvPr/>
        </p:nvPicPr>
        <p:blipFill>
          <a:blip r:embed="rId4"/>
          <a:stretch>
            <a:fillRect/>
          </a:stretch>
        </p:blipFill>
        <p:spPr>
          <a:xfrm>
            <a:off x="1859139" y="2556734"/>
            <a:ext cx="1557867" cy="914400"/>
          </a:xfrm>
          <a:prstGeom prst="rect">
            <a:avLst/>
          </a:prstGeom>
        </p:spPr>
      </p:pic>
      <p:pic>
        <p:nvPicPr>
          <p:cNvPr id="21" name="Picture 20" descr="Graphical user interface&#10;&#10;Description automatically generated">
            <a:extLst>
              <a:ext uri="{FF2B5EF4-FFF2-40B4-BE49-F238E27FC236}">
                <a16:creationId xmlns:a16="http://schemas.microsoft.com/office/drawing/2014/main" id="{34021FB1-69B1-F84D-D2F6-6258059E4333}"/>
              </a:ext>
            </a:extLst>
          </p:cNvPr>
          <p:cNvPicPr>
            <a:picLocks noChangeAspect="1"/>
          </p:cNvPicPr>
          <p:nvPr/>
        </p:nvPicPr>
        <p:blipFill>
          <a:blip r:embed="rId4"/>
          <a:stretch>
            <a:fillRect/>
          </a:stretch>
        </p:blipFill>
        <p:spPr>
          <a:xfrm>
            <a:off x="3711130" y="2555329"/>
            <a:ext cx="1557867" cy="914400"/>
          </a:xfrm>
          <a:prstGeom prst="rect">
            <a:avLst/>
          </a:prstGeom>
        </p:spPr>
      </p:pic>
      <p:pic>
        <p:nvPicPr>
          <p:cNvPr id="23" name="Picture 22" descr="Graphical user interface&#10;&#10;Description automatically generated">
            <a:extLst>
              <a:ext uri="{FF2B5EF4-FFF2-40B4-BE49-F238E27FC236}">
                <a16:creationId xmlns:a16="http://schemas.microsoft.com/office/drawing/2014/main" id="{23EAFD84-35F8-C111-D26E-292C11D9D436}"/>
              </a:ext>
            </a:extLst>
          </p:cNvPr>
          <p:cNvPicPr>
            <a:picLocks noChangeAspect="1"/>
          </p:cNvPicPr>
          <p:nvPr/>
        </p:nvPicPr>
        <p:blipFill>
          <a:blip r:embed="rId4"/>
          <a:stretch>
            <a:fillRect/>
          </a:stretch>
        </p:blipFill>
        <p:spPr>
          <a:xfrm>
            <a:off x="7415112" y="2562741"/>
            <a:ext cx="1557867" cy="914400"/>
          </a:xfrm>
          <a:prstGeom prst="rect">
            <a:avLst/>
          </a:prstGeom>
        </p:spPr>
      </p:pic>
      <p:pic>
        <p:nvPicPr>
          <p:cNvPr id="25" name="Picture 24" descr="Graphical user interface&#10;&#10;Description automatically generated">
            <a:extLst>
              <a:ext uri="{FF2B5EF4-FFF2-40B4-BE49-F238E27FC236}">
                <a16:creationId xmlns:a16="http://schemas.microsoft.com/office/drawing/2014/main" id="{54AE6389-2888-6C17-F261-F4A15F83CD04}"/>
              </a:ext>
            </a:extLst>
          </p:cNvPr>
          <p:cNvPicPr>
            <a:picLocks noChangeAspect="1"/>
          </p:cNvPicPr>
          <p:nvPr/>
        </p:nvPicPr>
        <p:blipFill>
          <a:blip r:embed="rId4"/>
          <a:stretch>
            <a:fillRect/>
          </a:stretch>
        </p:blipFill>
        <p:spPr>
          <a:xfrm>
            <a:off x="1859139" y="3767062"/>
            <a:ext cx="1557867" cy="914400"/>
          </a:xfrm>
          <a:prstGeom prst="rect">
            <a:avLst/>
          </a:prstGeom>
        </p:spPr>
      </p:pic>
      <p:pic>
        <p:nvPicPr>
          <p:cNvPr id="26" name="Picture 25" descr="Graphical user interface&#10;&#10;Description automatically generated">
            <a:extLst>
              <a:ext uri="{FF2B5EF4-FFF2-40B4-BE49-F238E27FC236}">
                <a16:creationId xmlns:a16="http://schemas.microsoft.com/office/drawing/2014/main" id="{BBCFBC19-6F49-B46C-760D-598CF3A5D854}"/>
              </a:ext>
            </a:extLst>
          </p:cNvPr>
          <p:cNvPicPr>
            <a:picLocks noChangeAspect="1"/>
          </p:cNvPicPr>
          <p:nvPr/>
        </p:nvPicPr>
        <p:blipFill>
          <a:blip r:embed="rId4"/>
          <a:stretch>
            <a:fillRect/>
          </a:stretch>
        </p:blipFill>
        <p:spPr>
          <a:xfrm>
            <a:off x="3711130" y="3765657"/>
            <a:ext cx="1557867" cy="914400"/>
          </a:xfrm>
          <a:prstGeom prst="rect">
            <a:avLst/>
          </a:prstGeom>
        </p:spPr>
      </p:pic>
      <p:pic>
        <p:nvPicPr>
          <p:cNvPr id="27" name="Picture 26" descr="Graphical user interface&#10;&#10;Description automatically generated">
            <a:extLst>
              <a:ext uri="{FF2B5EF4-FFF2-40B4-BE49-F238E27FC236}">
                <a16:creationId xmlns:a16="http://schemas.microsoft.com/office/drawing/2014/main" id="{329BD441-06BA-BC58-3FD9-14FBCF4D75CB}"/>
              </a:ext>
            </a:extLst>
          </p:cNvPr>
          <p:cNvPicPr>
            <a:picLocks noChangeAspect="1"/>
          </p:cNvPicPr>
          <p:nvPr/>
        </p:nvPicPr>
        <p:blipFill>
          <a:blip r:embed="rId4"/>
          <a:stretch>
            <a:fillRect/>
          </a:stretch>
        </p:blipFill>
        <p:spPr>
          <a:xfrm>
            <a:off x="5563121" y="3765657"/>
            <a:ext cx="1557867" cy="914400"/>
          </a:xfrm>
          <a:prstGeom prst="rect">
            <a:avLst/>
          </a:prstGeom>
        </p:spPr>
      </p:pic>
      <p:pic>
        <p:nvPicPr>
          <p:cNvPr id="29" name="Picture 28" descr="Graphical user interface, application&#10;&#10;Description automatically generated">
            <a:extLst>
              <a:ext uri="{FF2B5EF4-FFF2-40B4-BE49-F238E27FC236}">
                <a16:creationId xmlns:a16="http://schemas.microsoft.com/office/drawing/2014/main" id="{9881200F-CC29-A15D-A8FB-A648EE73D65F}"/>
              </a:ext>
            </a:extLst>
          </p:cNvPr>
          <p:cNvPicPr>
            <a:picLocks noChangeAspect="1"/>
          </p:cNvPicPr>
          <p:nvPr/>
        </p:nvPicPr>
        <p:blipFill>
          <a:blip r:embed="rId3"/>
          <a:stretch>
            <a:fillRect/>
          </a:stretch>
        </p:blipFill>
        <p:spPr>
          <a:xfrm>
            <a:off x="5637771" y="2556323"/>
            <a:ext cx="1554480" cy="912412"/>
          </a:xfrm>
          <a:prstGeom prst="rect">
            <a:avLst/>
          </a:prstGeom>
        </p:spPr>
      </p:pic>
      <p:pic>
        <p:nvPicPr>
          <p:cNvPr id="35" name="Picture 34" descr="Icon&#10;&#10;Description automatically generated">
            <a:extLst>
              <a:ext uri="{FF2B5EF4-FFF2-40B4-BE49-F238E27FC236}">
                <a16:creationId xmlns:a16="http://schemas.microsoft.com/office/drawing/2014/main" id="{08FFB731-E3DA-C56C-4784-F7DF68625A98}"/>
              </a:ext>
            </a:extLst>
          </p:cNvPr>
          <p:cNvPicPr>
            <a:picLocks noChangeAspect="1"/>
          </p:cNvPicPr>
          <p:nvPr/>
        </p:nvPicPr>
        <p:blipFill>
          <a:blip r:embed="rId5"/>
          <a:stretch>
            <a:fillRect/>
          </a:stretch>
        </p:blipFill>
        <p:spPr>
          <a:xfrm>
            <a:off x="6664410" y="2453965"/>
            <a:ext cx="750702" cy="750702"/>
          </a:xfrm>
          <a:prstGeom prst="rect">
            <a:avLst/>
          </a:prstGeom>
        </p:spPr>
      </p:pic>
      <p:pic>
        <p:nvPicPr>
          <p:cNvPr id="36" name="Picture 35" descr="Icon&#10;&#10;Description automatically generated">
            <a:extLst>
              <a:ext uri="{FF2B5EF4-FFF2-40B4-BE49-F238E27FC236}">
                <a16:creationId xmlns:a16="http://schemas.microsoft.com/office/drawing/2014/main" id="{6E6CE847-2147-78C7-8DEF-2E40B9809A07}"/>
              </a:ext>
            </a:extLst>
          </p:cNvPr>
          <p:cNvPicPr>
            <a:picLocks noChangeAspect="1"/>
          </p:cNvPicPr>
          <p:nvPr/>
        </p:nvPicPr>
        <p:blipFill>
          <a:blip r:embed="rId5"/>
          <a:stretch>
            <a:fillRect/>
          </a:stretch>
        </p:blipFill>
        <p:spPr>
          <a:xfrm>
            <a:off x="1114697" y="3619042"/>
            <a:ext cx="750702" cy="750702"/>
          </a:xfrm>
          <a:prstGeom prst="rect">
            <a:avLst/>
          </a:prstGeom>
        </p:spPr>
      </p:pic>
    </p:spTree>
    <p:extLst>
      <p:ext uri="{BB962C8B-B14F-4D97-AF65-F5344CB8AC3E}">
        <p14:creationId xmlns:p14="http://schemas.microsoft.com/office/powerpoint/2010/main" val="35073644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4CBFBA32-67EA-0A41-B41E-0BE764EFCE7F}"/>
              </a:ext>
            </a:extLst>
          </p:cNvPr>
          <p:cNvSpPr>
            <a:spLocks noGrp="1"/>
          </p:cNvSpPr>
          <p:nvPr>
            <p:ph type="title"/>
          </p:nvPr>
        </p:nvSpPr>
        <p:spPr>
          <a:xfrm>
            <a:off x="23249" y="226507"/>
            <a:ext cx="8229600" cy="857250"/>
          </a:xfrm>
        </p:spPr>
        <p:txBody>
          <a:bodyPr/>
          <a:lstStyle/>
          <a:p>
            <a:r>
              <a:rPr lang="en-US" b="1" dirty="0">
                <a:latin typeface="Arial" panose="020B0604020202020204" pitchFamily="34" charset="0"/>
                <a:cs typeface="Arial" panose="020B0604020202020204" pitchFamily="34" charset="0"/>
              </a:rPr>
              <a:t>The EMERSE solution     </a:t>
            </a:r>
          </a:p>
        </p:txBody>
      </p:sp>
      <p:sp useBgFill="1">
        <p:nvSpPr>
          <p:cNvPr id="3" name="Content Placeholder 2">
            <a:extLst>
              <a:ext uri="{FF2B5EF4-FFF2-40B4-BE49-F238E27FC236}">
                <a16:creationId xmlns:a16="http://schemas.microsoft.com/office/drawing/2014/main" id="{6DBDA51B-8F9B-174F-B030-14D4E3105193}"/>
              </a:ext>
            </a:extLst>
          </p:cNvPr>
          <p:cNvSpPr>
            <a:spLocks noGrp="1"/>
          </p:cNvSpPr>
          <p:nvPr>
            <p:ph idx="1"/>
          </p:nvPr>
        </p:nvSpPr>
        <p:spPr>
          <a:xfrm>
            <a:off x="23249" y="1130301"/>
            <a:ext cx="8229600" cy="3712488"/>
          </a:xfrm>
        </p:spPr>
        <p:txBody>
          <a:bodyPr>
            <a:normAutofit fontScale="92500" lnSpcReduction="10000"/>
          </a:bodyPr>
          <a:lstStyle/>
          <a:p>
            <a:r>
              <a:rPr lang="en-US" sz="3000" dirty="0">
                <a:latin typeface="Arial" panose="020B0604020202020204" pitchFamily="34" charset="0"/>
                <a:cs typeface="Arial" panose="020B0604020202020204" pitchFamily="34" charset="0"/>
              </a:rPr>
              <a:t>A system “for the people”</a:t>
            </a:r>
          </a:p>
          <a:p>
            <a:r>
              <a:rPr lang="en-US" sz="3000" dirty="0">
                <a:latin typeface="Arial" panose="020B0604020202020204" pitchFamily="34" charset="0"/>
                <a:cs typeface="Arial" panose="020B0604020202020204" pitchFamily="34" charset="0"/>
              </a:rPr>
              <a:t>Users search the notes on their own</a:t>
            </a:r>
          </a:p>
          <a:p>
            <a:pPr lvl="1"/>
            <a:r>
              <a:rPr lang="en-US" sz="2600" dirty="0">
                <a:latin typeface="Arial" panose="020B0604020202020204" pitchFamily="34" charset="0"/>
                <a:cs typeface="Arial" panose="020B0604020202020204" pitchFamily="34" charset="0"/>
              </a:rPr>
              <a:t>No need to wait in a queue for an analyst or a data scientist</a:t>
            </a:r>
          </a:p>
          <a:p>
            <a:r>
              <a:rPr lang="en-US" sz="3000" dirty="0">
                <a:latin typeface="Arial" panose="020B0604020202020204" pitchFamily="34" charset="0"/>
                <a:cs typeface="Arial" panose="020B0604020202020204" pitchFamily="34" charset="0"/>
              </a:rPr>
              <a:t>Easy-to-use for non-technical users</a:t>
            </a:r>
          </a:p>
          <a:p>
            <a:r>
              <a:rPr lang="en-US" sz="3000" dirty="0">
                <a:latin typeface="Arial" panose="020B0604020202020204" pitchFamily="34" charset="0"/>
                <a:cs typeface="Arial" panose="020B0604020202020204" pitchFamily="34" charset="0"/>
              </a:rPr>
              <a:t>Unlike with some EHRs, EMERSE can search across all notes and all patients at once</a:t>
            </a:r>
          </a:p>
          <a:p>
            <a:r>
              <a:rPr lang="en-US" sz="3000" dirty="0">
                <a:latin typeface="Arial" panose="020B0604020202020204" pitchFamily="34" charset="0"/>
                <a:cs typeface="Arial" panose="020B0604020202020204" pitchFamily="34" charset="0"/>
              </a:rPr>
              <a:t>Continuous refinements for 18 years</a:t>
            </a:r>
          </a:p>
        </p:txBody>
      </p:sp>
      <p:pic>
        <p:nvPicPr>
          <p:cNvPr id="5" name="Picture 4" descr="transparent background.png">
            <a:extLst>
              <a:ext uri="{FF2B5EF4-FFF2-40B4-BE49-F238E27FC236}">
                <a16:creationId xmlns:a16="http://schemas.microsoft.com/office/drawing/2014/main" id="{F94FCE91-4B01-AB4A-A948-F87B881EAB57}"/>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3560B9B3-38DA-6F4D-9A22-621856FB52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4" name="Picture 3" descr="A group of people in clothing&#10;&#10;Description automatically generated with medium confidence">
            <a:extLst>
              <a:ext uri="{FF2B5EF4-FFF2-40B4-BE49-F238E27FC236}">
                <a16:creationId xmlns:a16="http://schemas.microsoft.com/office/drawing/2014/main" id="{0A24EF7C-A49B-2833-C74D-5F5C55BC293E}"/>
              </a:ext>
            </a:extLst>
          </p:cNvPr>
          <p:cNvPicPr>
            <a:picLocks noChangeAspect="1"/>
          </p:cNvPicPr>
          <p:nvPr/>
        </p:nvPicPr>
        <p:blipFill>
          <a:blip r:embed="rId3"/>
          <a:stretch>
            <a:fillRect/>
          </a:stretch>
        </p:blipFill>
        <p:spPr>
          <a:xfrm>
            <a:off x="7080789" y="417443"/>
            <a:ext cx="1892190" cy="1721816"/>
          </a:xfrm>
          <a:prstGeom prst="rect">
            <a:avLst/>
          </a:prstGeom>
        </p:spPr>
      </p:pic>
    </p:spTree>
    <p:extLst>
      <p:ext uri="{BB962C8B-B14F-4D97-AF65-F5344CB8AC3E}">
        <p14:creationId xmlns:p14="http://schemas.microsoft.com/office/powerpoint/2010/main" val="35109884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4360</TotalTime>
  <Words>3482</Words>
  <Application>Microsoft Macintosh PowerPoint</Application>
  <PresentationFormat>On-screen Show (16:9)</PresentationFormat>
  <Paragraphs>468</Paragraphs>
  <Slides>35</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Arial</vt:lpstr>
      <vt:lpstr>Bradley Hand</vt:lpstr>
      <vt:lpstr>Calibri</vt:lpstr>
      <vt:lpstr>Georgia</vt:lpstr>
      <vt:lpstr>Helvetica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Most medical centers lack tools for free-text</vt:lpstr>
      <vt:lpstr>The EMERSE solution     </vt:lpstr>
      <vt:lpstr>PowerPoint Presentation</vt:lpstr>
      <vt:lpstr>PowerPoint Presentation</vt:lpstr>
      <vt:lpstr>PowerPoint Presentation</vt:lpstr>
      <vt:lpstr>PowerPoint Presentation</vt:lpstr>
      <vt:lpstr>PowerPoint Presentation</vt:lpstr>
      <vt:lpstr>PowerPoint Presentation</vt:lpstr>
      <vt:lpstr>What can EMERSE do?</vt:lpstr>
      <vt:lpstr>Find cohorts</vt:lpstr>
      <vt:lpstr>Find cohorts</vt:lpstr>
      <vt:lpstr>Highlight documents for chart review</vt:lpstr>
      <vt:lpstr>Our philosophy</vt:lpstr>
      <vt:lpstr>PowerPoint Presentation</vt:lpstr>
      <vt:lpstr>PowerPoint Presentation</vt:lpstr>
      <vt:lpstr>PowerPoint Presentation</vt:lpstr>
      <vt:lpstr>PowerPoint Presentation</vt:lpstr>
      <vt:lpstr>Synonyms</vt:lpstr>
      <vt:lpstr>PowerPoint Presentation</vt:lpstr>
      <vt:lpstr>Publications using EMERSE</vt:lpstr>
      <vt:lpstr>Coming soon…</vt:lpstr>
      <vt:lpstr>PowerPoint Presentation</vt:lpstr>
      <vt:lpstr>How much does it cost?</vt:lpstr>
      <vt:lpstr>Fine Print</vt:lpstr>
      <vt:lpstr>PowerPoint Presentation</vt:lpstr>
      <vt:lpstr>PowerPoint Presentation</vt:lpstr>
      <vt:lpstr>Interested in EMERSE?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EMERSE 101</dc:title>
  <dc:creator>David Hanauer</dc:creator>
  <cp:lastModifiedBy>Hanauer, David</cp:lastModifiedBy>
  <cp:revision>523</cp:revision>
  <dcterms:created xsi:type="dcterms:W3CDTF">2019-11-14T17:52:15Z</dcterms:created>
  <dcterms:modified xsi:type="dcterms:W3CDTF">2023-11-15T03:11:27Z</dcterms:modified>
</cp:coreProperties>
</file>