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20" r:id="rId2"/>
    <p:sldId id="256" r:id="rId3"/>
    <p:sldId id="347" r:id="rId4"/>
    <p:sldId id="366" r:id="rId5"/>
    <p:sldId id="367" r:id="rId6"/>
    <p:sldId id="365" r:id="rId7"/>
    <p:sldId id="390" r:id="rId8"/>
    <p:sldId id="391" r:id="rId9"/>
    <p:sldId id="360" r:id="rId10"/>
    <p:sldId id="289" r:id="rId11"/>
    <p:sldId id="290" r:id="rId12"/>
    <p:sldId id="293" r:id="rId13"/>
    <p:sldId id="380" r:id="rId14"/>
    <p:sldId id="378" r:id="rId15"/>
    <p:sldId id="381" r:id="rId16"/>
    <p:sldId id="382" r:id="rId17"/>
    <p:sldId id="362" r:id="rId18"/>
    <p:sldId id="385" r:id="rId19"/>
    <p:sldId id="311" r:id="rId20"/>
    <p:sldId id="309" r:id="rId21"/>
    <p:sldId id="310" r:id="rId22"/>
    <p:sldId id="371" r:id="rId23"/>
    <p:sldId id="388" r:id="rId24"/>
    <p:sldId id="389" r:id="rId25"/>
    <p:sldId id="303" r:id="rId26"/>
    <p:sldId id="383" r:id="rId27"/>
    <p:sldId id="304" r:id="rId28"/>
    <p:sldId id="372" r:id="rId29"/>
    <p:sldId id="363" r:id="rId30"/>
    <p:sldId id="376" r:id="rId31"/>
    <p:sldId id="306" r:id="rId32"/>
    <p:sldId id="350" r:id="rId33"/>
    <p:sldId id="368" r:id="rId34"/>
    <p:sldId id="392" r:id="rId35"/>
    <p:sldId id="305"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9/25/23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18</a:t>
            </a:fld>
            <a:endParaRPr lang="en-US"/>
          </a:p>
        </p:txBody>
      </p:sp>
    </p:spTree>
    <p:extLst>
      <p:ext uri="{BB962C8B-B14F-4D97-AF65-F5344CB8AC3E}">
        <p14:creationId xmlns:p14="http://schemas.microsoft.com/office/powerpoint/2010/main" val="354239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9/25/23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9/25/23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9/25/23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9/25/23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9/25/23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9/25/23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9/25/23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497220" y="2544876"/>
            <a:ext cx="3605395" cy="990232"/>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059125" cy="1631216"/>
          </a:xfrm>
          <a:prstGeom prst="rect">
            <a:avLst/>
          </a:prstGeom>
        </p:spPr>
        <p:txBody>
          <a:bodyPr wrap="none">
            <a:spAutoFit/>
          </a:bodyPr>
          <a:lstStyle/>
          <a:p>
            <a:r>
              <a:rPr lang="en-US" sz="2000" dirty="0">
                <a:latin typeface="Arial"/>
                <a:cs typeface="Arial"/>
              </a:rPr>
              <a:t>Twitter: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hanauer@umich.edu</a:t>
            </a: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3" name="TextBox 2">
            <a:extLst>
              <a:ext uri="{FF2B5EF4-FFF2-40B4-BE49-F238E27FC236}">
                <a16:creationId xmlns:a16="http://schemas.microsoft.com/office/drawing/2014/main" id="{8D0A45FC-F0B1-FDE4-5604-B011E94BD3D9}"/>
              </a:ext>
            </a:extLst>
          </p:cNvPr>
          <p:cNvSpPr txBox="1"/>
          <p:nvPr/>
        </p:nvSpPr>
        <p:spPr>
          <a:xfrm>
            <a:off x="1162679" y="1357096"/>
            <a:ext cx="6274475" cy="1107996"/>
          </a:xfrm>
          <a:prstGeom prst="rect">
            <a:avLst/>
          </a:prstGeom>
          <a:noFill/>
        </p:spPr>
        <p:txBody>
          <a:bodyPr wrap="none" rtlCol="0">
            <a:spAutoFit/>
          </a:bodyPr>
          <a:lstStyle/>
          <a:p>
            <a:pPr algn="ctr"/>
            <a:r>
              <a:rPr lang="en-US" sz="2200" i="0" u="none" strike="noStrike" dirty="0" err="1">
                <a:solidFill>
                  <a:srgbClr val="000000"/>
                </a:solidFill>
                <a:effectLst/>
                <a:latin typeface="Helvetica" pitchFamily="2" charset="0"/>
              </a:rPr>
              <a:t>Rogel</a:t>
            </a:r>
            <a:r>
              <a:rPr lang="en-US" sz="2200" i="0" u="none" strike="noStrike" dirty="0">
                <a:solidFill>
                  <a:srgbClr val="000000"/>
                </a:solidFill>
                <a:effectLst/>
                <a:latin typeface="Helvetica" pitchFamily="2" charset="0"/>
              </a:rPr>
              <a:t> Cancer Center</a:t>
            </a:r>
          </a:p>
          <a:p>
            <a:pPr algn="ctr"/>
            <a:r>
              <a:rPr lang="en-US" sz="2200" i="0" u="none" strike="noStrike" dirty="0">
                <a:solidFill>
                  <a:srgbClr val="000000"/>
                </a:solidFill>
                <a:effectLst/>
                <a:latin typeface="Helvetica" pitchFamily="2" charset="0"/>
              </a:rPr>
              <a:t>Cancer Control and Population Sciences Retreat</a:t>
            </a:r>
          </a:p>
          <a:p>
            <a:pPr algn="ctr"/>
            <a:r>
              <a:rPr lang="en-US" sz="2200" dirty="0">
                <a:latin typeface="Arial" panose="020B0604020202020204" pitchFamily="34" charset="0"/>
                <a:cs typeface="Arial" panose="020B0604020202020204" pitchFamily="34" charset="0"/>
              </a:rPr>
              <a:t>September 28, 2023</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3209079" y="1401773"/>
            <a:ext cx="5199425" cy="3394472"/>
          </a:xfrm>
        </p:spPr>
        <p:txBody>
          <a:bodyPr>
            <a:normAutofit/>
          </a:bodyPr>
          <a:lstStyle/>
          <a:p>
            <a:pPr marL="0" indent="0">
              <a:buNone/>
            </a:pPr>
            <a:r>
              <a:rPr lang="en-US" dirty="0">
                <a:latin typeface="Arial" panose="020B0604020202020204" pitchFamily="34" charset="0"/>
                <a:cs typeface="Arial" panose="020B0604020202020204" pitchFamily="34" charset="0"/>
              </a:rPr>
              <a:t>It’s important to view the terms/concepts in the context of the original text to truly understand the clinical meaning.</a:t>
            </a: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(702):</a:t>
            </a:r>
          </a:p>
          <a:p>
            <a:pPr marL="0" indent="0">
              <a:buNone/>
            </a:pPr>
            <a:r>
              <a:rPr lang="en-US" sz="500" dirty="0"/>
              <a:t>   742   Presented (Presentation) [Idea or Concept]</a:t>
            </a:r>
          </a:p>
          <a:p>
            <a:pPr marL="0" indent="0">
              <a:buNone/>
            </a:pPr>
            <a:r>
              <a:rPr lang="en-US" sz="500" dirty="0"/>
              <a:t>   742   PALPABLE (Palpable) [Qualitative Concept]</a:t>
            </a:r>
          </a:p>
          <a:p>
            <a:pPr marL="0" indent="0">
              <a:buNone/>
            </a:pPr>
            <a:r>
              <a:rPr lang="en-US" sz="500" dirty="0"/>
              <a:t>   784   right Breast mass (Lump in right breast) [Finding]</a:t>
            </a:r>
          </a:p>
          <a:p>
            <a:pPr marL="0" indent="0">
              <a:buNone/>
            </a:pPr>
            <a:r>
              <a:rPr lang="en-US" sz="500" dirty="0"/>
              <a:t>Meta Mapping (1000):</a:t>
            </a:r>
          </a:p>
          <a:p>
            <a:pPr marL="0" indent="0">
              <a:buNone/>
            </a:pPr>
            <a:r>
              <a:rPr lang="en-US" sz="500" dirty="0"/>
              <a:t>  1000   Clinical Laboratory (Clinical Laboratory Services) [Health Care Activity]</a:t>
            </a:r>
          </a:p>
          <a:p>
            <a:pPr marL="0" indent="0">
              <a:buNone/>
            </a:pPr>
            <a:r>
              <a:rPr lang="en-US" sz="500" dirty="0"/>
              <a:t>Meta Mapping (1000):</a:t>
            </a:r>
          </a:p>
          <a:p>
            <a:pPr marL="0" indent="0">
              <a:buNone/>
            </a:pPr>
            <a:r>
              <a:rPr lang="en-US" sz="500" dirty="0"/>
              <a:t>  1000   Clinical Laboratory (Laboratories, Clinical) [Health Care Related </a:t>
            </a:r>
            <a:r>
              <a:rPr lang="en-US" sz="500" dirty="0" err="1"/>
              <a:t>Organization,Manufactured</a:t>
            </a:r>
            <a:r>
              <a:rPr lang="en-US" sz="500" dirty="0"/>
              <a:t> Object]</a:t>
            </a:r>
          </a:p>
          <a:p>
            <a:pPr marL="0" indent="0">
              <a:buNone/>
            </a:pPr>
            <a:r>
              <a:rPr lang="en-US" sz="500" dirty="0"/>
              <a:t>Meta Mapping (947):</a:t>
            </a:r>
          </a:p>
          <a:p>
            <a:pPr marL="0" indent="0">
              <a:buNone/>
            </a:pPr>
            <a:r>
              <a:rPr lang="en-US" sz="500" dirty="0"/>
              <a:t>   947   Mammography finding [Finding]</a:t>
            </a:r>
          </a:p>
          <a:p>
            <a:pPr marL="0" indent="0">
              <a:buNone/>
            </a:pPr>
            <a:r>
              <a:rPr lang="en-US" sz="500" dirty="0"/>
              <a:t>Meta Mapping (743):</a:t>
            </a:r>
          </a:p>
          <a:p>
            <a:pPr marL="0" indent="0">
              <a:buNone/>
            </a:pPr>
            <a:r>
              <a:rPr lang="en-US" sz="500" dirty="0"/>
              <a:t>   715   CARCINOMA OF BREAST (Breast Carcinoma) [Neoplastic Process]</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LUMPECTOMY (Lumpectomy of breast) [Therapeutic or Preventive Procedure]</a:t>
            </a:r>
          </a:p>
          <a:p>
            <a:pPr marL="0" indent="0">
              <a:buNone/>
            </a:pPr>
            <a:r>
              <a:rPr lang="en-US" sz="500" dirty="0"/>
              <a:t>Meta Mapping (1000):</a:t>
            </a:r>
          </a:p>
          <a:p>
            <a:pPr marL="0" indent="0">
              <a:buNone/>
            </a:pPr>
            <a:r>
              <a:rPr lang="en-US" sz="500" dirty="0"/>
              <a:t>  1000   SENTINEL LYMPH NODE BIOPSY (Sentinel Lymph Node Biopsy) [Diagnostic Procedure]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Mass) [Finding]</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Mass) [Finding]</a:t>
            </a:r>
          </a:p>
          <a:p>
            <a:pPr marL="0" indent="0">
              <a:buNone/>
            </a:pPr>
            <a:r>
              <a:rPr lang="en-US" sz="500" dirty="0"/>
              <a:t>Meta Mapping (1000):</a:t>
            </a:r>
          </a:p>
          <a:p>
            <a:pPr marL="0" indent="0">
              <a:buNone/>
            </a:pPr>
            <a:r>
              <a:rPr lang="en-US" sz="500" dirty="0"/>
              <a:t>  1000   Sentinel node (Sentinel node (disorder)) [Disease or Syndrome]</a:t>
            </a:r>
          </a:p>
          <a:p>
            <a:pPr marL="0" indent="0">
              <a:buNone/>
            </a:pPr>
            <a:r>
              <a:rPr lang="en-US" sz="500" dirty="0"/>
              <a:t>Meta Mapping (1000):</a:t>
            </a:r>
          </a:p>
          <a:p>
            <a:pPr marL="0" indent="0">
              <a:buNone/>
            </a:pPr>
            <a:r>
              <a:rPr lang="en-US" sz="500" dirty="0"/>
              <a:t>  1000   Sentinel Node (Sentinel Lymph Node) [Body Part, Organ, or Organ Component]</a:t>
            </a:r>
          </a:p>
          <a:p>
            <a:pPr marL="0" indent="0">
              <a:buNone/>
            </a:pPr>
            <a:r>
              <a:rPr lang="en-US" sz="500" dirty="0"/>
              <a:t>Meta Mapping (1000):</a:t>
            </a:r>
          </a:p>
          <a:p>
            <a:pPr marL="0" indent="0">
              <a:buNone/>
            </a:pPr>
            <a:r>
              <a:rPr lang="en-US" sz="500" dirty="0"/>
              <a:t>  1000   Revealed [Qualitative Concept]</a:t>
            </a:r>
          </a:p>
          <a:p>
            <a:pPr marL="0" indent="0">
              <a:buNone/>
            </a:pPr>
            <a:r>
              <a:rPr lang="en-US" sz="500" dirty="0"/>
              <a:t>Meta Mapping (1000):</a:t>
            </a:r>
          </a:p>
          <a:p>
            <a:pPr marL="0" indent="0">
              <a:buNone/>
            </a:pPr>
            <a:r>
              <a:rPr lang="en-US" sz="500" dirty="0"/>
              <a:t>  1000   Granulomatous Inflammation (Granulomatous inflammation) [Pathologic Function]</a:t>
            </a:r>
          </a:p>
          <a:p>
            <a:pPr marL="0" indent="0">
              <a:buNone/>
            </a:pPr>
            <a:r>
              <a:rPr lang="en-US" sz="500" dirty="0"/>
              <a:t>Meta Mapping (1000):</a:t>
            </a:r>
          </a:p>
          <a:p>
            <a:pPr marL="0" indent="0">
              <a:buNone/>
            </a:pPr>
            <a:r>
              <a:rPr lang="en-US" sz="500" dirty="0"/>
              <a:t>  1000   Gross examination (Sample macroscopy) [Laboratory Procedure]</a:t>
            </a:r>
          </a:p>
          <a:p>
            <a:pPr marL="0" indent="0">
              <a:buNone/>
            </a:pPr>
            <a:r>
              <a:rPr lang="en-US" sz="500" dirty="0"/>
              <a:t>Meta Mapping (1000):</a:t>
            </a:r>
          </a:p>
          <a:p>
            <a:pPr marL="0" indent="0">
              <a:buNone/>
            </a:pPr>
            <a:r>
              <a:rPr lang="en-US" sz="500" dirty="0"/>
              <a:t>  1000   confirmed (Confirmed by) [Qualitative Concept]</a:t>
            </a:r>
          </a:p>
          <a:p>
            <a:pPr marL="0" indent="0">
              <a:buNone/>
            </a:pPr>
            <a:r>
              <a:rPr lang="en-US" sz="500" dirty="0"/>
              <a:t>Meta Mapping (1000):</a:t>
            </a:r>
          </a:p>
          <a:p>
            <a:pPr marL="0" indent="0">
              <a:buNone/>
            </a:pPr>
            <a:r>
              <a:rPr lang="en-US" sz="500" dirty="0"/>
              <a:t>  1000   Confirmed (Confirmation) [Finding]</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RECEIVED (Receive) [Qualitative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aspects) [Functional Concept]</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procedure) [Therapeutic or Preventive Procedure]</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(Therapy Object (animal model)) [Finding]</a:t>
            </a:r>
          </a:p>
          <a:p>
            <a:pPr marL="0" indent="0">
              <a:buNone/>
            </a:pPr>
            <a:r>
              <a:rPr lang="en-US" sz="500" dirty="0"/>
              <a:t>   623   Six months [Temporal Concept]</a:t>
            </a:r>
          </a:p>
          <a:p>
            <a:pPr marL="0" indent="0">
              <a:buNone/>
            </a:pPr>
            <a:r>
              <a:rPr lang="en-US" sz="500" dirty="0"/>
              <a:t>Meta Mapping (1000):</a:t>
            </a:r>
          </a:p>
          <a:p>
            <a:pPr marL="0" indent="0">
              <a:buNone/>
            </a:pPr>
            <a:r>
              <a:rPr lang="en-US" sz="500" dirty="0"/>
              <a:t>  1000   side effects (aspects of adverse effects) [Functional Concept]</a:t>
            </a:r>
          </a:p>
          <a:p>
            <a:pPr marL="0" indent="0">
              <a:buNone/>
            </a:pPr>
            <a:r>
              <a:rPr lang="en-US" sz="500" dirty="0"/>
              <a:t>Meta Mapping (1000):</a:t>
            </a:r>
          </a:p>
          <a:p>
            <a:pPr marL="0" indent="0">
              <a:buNone/>
            </a:pPr>
            <a:r>
              <a:rPr lang="en-US" sz="500" dirty="0"/>
              <a:t>  1000 N side effects (Adverse event) [Pathologic Function]</a:t>
            </a:r>
          </a:p>
          <a:p>
            <a:pPr marL="0" indent="0">
              <a:buNone/>
            </a:pPr>
            <a:r>
              <a:rPr lang="en-US" sz="500" dirty="0"/>
              <a:t>Meta Mapping (1000):</a:t>
            </a:r>
          </a:p>
          <a:p>
            <a:pPr marL="0" indent="0">
              <a:buNone/>
            </a:pPr>
            <a:r>
              <a:rPr lang="en-US" sz="500" dirty="0"/>
              <a:t>  1000 N Side effects (Adverse effects)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N Complications (Complication)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complications (Complication Aspects) [Functional Concept]</a:t>
            </a:r>
          </a:p>
          <a:p>
            <a:pPr marL="0" indent="0">
              <a:buNone/>
            </a:pPr>
            <a:r>
              <a:rPr lang="en-US" sz="500" dirty="0"/>
              <a:t> </a:t>
            </a:r>
          </a:p>
        </p:txBody>
      </p:sp>
      <p:sp>
        <p:nvSpPr>
          <p:cNvPr id="12" name="TextBox 11">
            <a:extLst>
              <a:ext uri="{FF2B5EF4-FFF2-40B4-BE49-F238E27FC236}">
                <a16:creationId xmlns:a16="http://schemas.microsoft.com/office/drawing/2014/main" id="{127D7DB1-63A9-8025-8516-209FDC1AFC15}"/>
              </a:ext>
            </a:extLst>
          </p:cNvPr>
          <p:cNvSpPr txBox="1"/>
          <p:nvPr/>
        </p:nvSpPr>
        <p:spPr>
          <a:xfrm>
            <a:off x="7098762" y="248166"/>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2149964057"/>
              </p:ext>
            </p:extLst>
          </p:nvPr>
        </p:nvGraphicFramePr>
        <p:xfrm>
          <a:off x="429438" y="192677"/>
          <a:ext cx="6110509" cy="4401946"/>
        </p:xfrm>
        <a:graphic>
          <a:graphicData uri="http://schemas.openxmlformats.org/drawingml/2006/table">
            <a:tbl>
              <a:tblPr firstRow="1" bandRow="1">
                <a:tableStyleId>{5C22544A-7EE6-4342-B048-85BDC9FD1C3A}</a:tableStyleId>
              </a:tblPr>
              <a:tblGrid>
                <a:gridCol w="1170762">
                  <a:extLst>
                    <a:ext uri="{9D8B030D-6E8A-4147-A177-3AD203B41FA5}">
                      <a16:colId xmlns:a16="http://schemas.microsoft.com/office/drawing/2014/main" val="4146759419"/>
                    </a:ext>
                  </a:extLst>
                </a:gridCol>
                <a:gridCol w="1073426">
                  <a:extLst>
                    <a:ext uri="{9D8B030D-6E8A-4147-A177-3AD203B41FA5}">
                      <a16:colId xmlns:a16="http://schemas.microsoft.com/office/drawing/2014/main" val="3626332455"/>
                    </a:ext>
                  </a:extLst>
                </a:gridCol>
                <a:gridCol w="1103244">
                  <a:extLst>
                    <a:ext uri="{9D8B030D-6E8A-4147-A177-3AD203B41FA5}">
                      <a16:colId xmlns:a16="http://schemas.microsoft.com/office/drawing/2014/main" val="3188636891"/>
                    </a:ext>
                  </a:extLst>
                </a:gridCol>
                <a:gridCol w="2763077">
                  <a:extLst>
                    <a:ext uri="{9D8B030D-6E8A-4147-A177-3AD203B41FA5}">
                      <a16:colId xmlns:a16="http://schemas.microsoft.com/office/drawing/2014/main" val="2564382820"/>
                    </a:ext>
                  </a:extLst>
                </a:gridCol>
              </a:tblGrid>
              <a:tr h="258938">
                <a:tc>
                  <a:txBody>
                    <a:bodyPr/>
                    <a:lstStyle/>
                    <a:p>
                      <a:pPr algn="l" fontAlgn="b"/>
                      <a:r>
                        <a:rPr lang="en-US" sz="1100" b="1" i="0" u="none" strike="noStrike" dirty="0" err="1">
                          <a:solidFill>
                            <a:schemeClr val="bg1"/>
                          </a:solidFill>
                          <a:effectLst/>
                          <a:latin typeface="Arial" panose="020B0604020202020204" pitchFamily="34" charset="0"/>
                        </a:rPr>
                        <a:t>Location_Start</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err="1">
                          <a:solidFill>
                            <a:schemeClr val="bg1"/>
                          </a:solidFill>
                          <a:effectLst/>
                          <a:latin typeface="Arial" panose="020B0604020202020204" pitchFamily="34" charset="0"/>
                        </a:rPr>
                        <a:t>Location_End</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Semantic</a:t>
                      </a: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Entity</a:t>
                      </a:r>
                    </a:p>
                  </a:txBody>
                  <a:tcPr marR="9525" marT="9525" marB="0" anchor="ctr"/>
                </a:tc>
                <a:extLst>
                  <a:ext uri="{0D108BD9-81ED-4DB2-BD59-A6C34878D82A}">
                    <a16:rowId xmlns:a16="http://schemas.microsoft.com/office/drawing/2014/main" val="467166765"/>
                  </a:ext>
                </a:extLst>
              </a:tr>
              <a:tr h="258938">
                <a:tc>
                  <a:txBody>
                    <a:bodyPr/>
                    <a:lstStyle/>
                    <a:p>
                      <a:pPr algn="l" fontAlgn="b"/>
                      <a:r>
                        <a:rPr lang="en-US" sz="1100" b="0" i="0" u="none" strike="noStrike" dirty="0">
                          <a:solidFill>
                            <a:srgbClr val="000000"/>
                          </a:solidFill>
                          <a:effectLst/>
                          <a:latin typeface="Arial" panose="020B0604020202020204" pitchFamily="34" charset="0"/>
                        </a:rPr>
                        <a:t>28</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 palpable mass of the right breast</a:t>
                      </a:r>
                    </a:p>
                  </a:txBody>
                  <a:tcPr marR="0" marT="0" marB="0" anchor="ctr"/>
                </a:tc>
                <a:extLst>
                  <a:ext uri="{0D108BD9-81ED-4DB2-BD59-A6C34878D82A}">
                    <a16:rowId xmlns:a16="http://schemas.microsoft.com/office/drawing/2014/main" val="227755023"/>
                  </a:ext>
                </a:extLst>
              </a:tr>
              <a:tr h="258938">
                <a:tc>
                  <a:txBody>
                    <a:bodyPr/>
                    <a:lstStyle/>
                    <a:p>
                      <a:pPr algn="l" fontAlgn="b"/>
                      <a:r>
                        <a:rPr lang="en-US" sz="1100" b="0" i="0" u="none" strike="noStrike" dirty="0">
                          <a:solidFill>
                            <a:srgbClr val="000000"/>
                          </a:solidFill>
                          <a:effectLst/>
                          <a:latin typeface="Arial" panose="020B0604020202020204" pitchFamily="34" charset="0"/>
                        </a:rPr>
                        <a:t>51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right breast</a:t>
                      </a:r>
                    </a:p>
                  </a:txBody>
                  <a:tcPr marR="0" marT="0" marB="0" anchor="ctr"/>
                </a:tc>
                <a:extLst>
                  <a:ext uri="{0D108BD9-81ED-4DB2-BD59-A6C34878D82A}">
                    <a16:rowId xmlns:a16="http://schemas.microsoft.com/office/drawing/2014/main" val="1435362066"/>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136</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a:t>
                      </a:r>
                    </a:p>
                  </a:txBody>
                  <a:tcPr marR="0" marT="0" marB="0" anchor="ctr"/>
                </a:tc>
                <a:extLst>
                  <a:ext uri="{0D108BD9-81ED-4DB2-BD59-A6C34878D82A}">
                    <a16:rowId xmlns:a16="http://schemas.microsoft.com/office/drawing/2014/main" val="2612967788"/>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146</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 carcinoma</a:t>
                      </a:r>
                    </a:p>
                  </a:txBody>
                  <a:tcPr marR="0" marT="0" marB="0" anchor="ctr"/>
                </a:tc>
                <a:extLst>
                  <a:ext uri="{0D108BD9-81ED-4DB2-BD59-A6C34878D82A}">
                    <a16:rowId xmlns:a16="http://schemas.microsoft.com/office/drawing/2014/main" val="3326359981"/>
                  </a:ext>
                </a:extLst>
              </a:tr>
              <a:tr h="258938">
                <a:tc>
                  <a:txBody>
                    <a:bodyPr/>
                    <a:lstStyle/>
                    <a:p>
                      <a:pPr algn="l" fontAlgn="b"/>
                      <a:r>
                        <a:rPr lang="en-US" sz="1100" b="0" i="0" u="none" strike="noStrike">
                          <a:solidFill>
                            <a:srgbClr val="000000"/>
                          </a:solidFill>
                          <a:effectLst/>
                          <a:latin typeface="Arial" panose="020B0604020202020204" pitchFamily="34" charset="0"/>
                        </a:rPr>
                        <a:t>170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180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lumpectomy</a:t>
                      </a:r>
                    </a:p>
                  </a:txBody>
                  <a:tcPr marR="0" marT="0" marB="0" anchor="ctr"/>
                </a:tc>
                <a:extLst>
                  <a:ext uri="{0D108BD9-81ED-4DB2-BD59-A6C34878D82A}">
                    <a16:rowId xmlns:a16="http://schemas.microsoft.com/office/drawing/2014/main" val="3250628970"/>
                  </a:ext>
                </a:extLst>
              </a:tr>
              <a:tr h="258938">
                <a:tc>
                  <a:txBody>
                    <a:bodyPr/>
                    <a:lstStyle/>
                    <a:p>
                      <a:pPr algn="l" fontAlgn="b"/>
                      <a:r>
                        <a:rPr lang="en-US" sz="1100" b="0" i="0" u="none" strike="noStrike">
                          <a:solidFill>
                            <a:srgbClr val="000000"/>
                          </a:solidFill>
                          <a:effectLst/>
                          <a:latin typeface="Arial" panose="020B0604020202020204" pitchFamily="34" charset="0"/>
                        </a:rPr>
                        <a:t>185</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211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sentinel lymph node biopsy</a:t>
                      </a:r>
                    </a:p>
                  </a:txBody>
                  <a:tcPr marR="0" marT="0" marB="0" anchor="ctr"/>
                </a:tc>
                <a:extLst>
                  <a:ext uri="{0D108BD9-81ED-4DB2-BD59-A6C34878D82A}">
                    <a16:rowId xmlns:a16="http://schemas.microsoft.com/office/drawing/2014/main" val="1163581419"/>
                  </a:ext>
                </a:extLst>
              </a:tr>
              <a:tr h="258938">
                <a:tc>
                  <a:txBody>
                    <a:bodyPr/>
                    <a:lstStyle/>
                    <a:p>
                      <a:pPr algn="l" fontAlgn="b"/>
                      <a:r>
                        <a:rPr lang="en-US" sz="1100" b="0" i="0" u="none" strike="noStrike">
                          <a:solidFill>
                            <a:srgbClr val="000000"/>
                          </a:solidFill>
                          <a:effectLst/>
                          <a:latin typeface="Arial" panose="020B0604020202020204" pitchFamily="34" charset="0"/>
                        </a:rPr>
                        <a:t>213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240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Frozen section of the tumor</a:t>
                      </a:r>
                    </a:p>
                  </a:txBody>
                  <a:tcPr marR="0" marT="0" marB="0" anchor="ctr"/>
                </a:tc>
                <a:extLst>
                  <a:ext uri="{0D108BD9-81ED-4DB2-BD59-A6C34878D82A}">
                    <a16:rowId xmlns:a16="http://schemas.microsoft.com/office/drawing/2014/main" val="1691232671"/>
                  </a:ext>
                </a:extLst>
              </a:tr>
              <a:tr h="258938">
                <a:tc>
                  <a:txBody>
                    <a:bodyPr/>
                    <a:lstStyle/>
                    <a:p>
                      <a:pPr algn="l" fontAlgn="b"/>
                      <a:r>
                        <a:rPr lang="en-US" sz="1100" b="0" i="0" u="none" strike="noStrike">
                          <a:solidFill>
                            <a:srgbClr val="000000"/>
                          </a:solidFill>
                          <a:effectLst/>
                          <a:latin typeface="Arial" panose="020B0604020202020204" pitchFamily="34" charset="0"/>
                        </a:rPr>
                        <a:t>249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262</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sentinel node</a:t>
                      </a:r>
                    </a:p>
                  </a:txBody>
                  <a:tcPr marR="0" marT="0" marB="0" anchor="ctr"/>
                </a:tc>
                <a:extLst>
                  <a:ext uri="{0D108BD9-81ED-4DB2-BD59-A6C34878D82A}">
                    <a16:rowId xmlns:a16="http://schemas.microsoft.com/office/drawing/2014/main" val="3430909711"/>
                  </a:ext>
                </a:extLst>
              </a:tr>
              <a:tr h="258938">
                <a:tc>
                  <a:txBody>
                    <a:bodyPr/>
                    <a:lstStyle/>
                    <a:p>
                      <a:pPr algn="l" fontAlgn="b"/>
                      <a:r>
                        <a:rPr lang="en-US" sz="1100" b="0" i="0" u="none" strike="noStrike">
                          <a:solidFill>
                            <a:srgbClr val="000000"/>
                          </a:solidFill>
                          <a:effectLst/>
                          <a:latin typeface="Arial" panose="020B0604020202020204" pitchFamily="34" charset="0"/>
                        </a:rPr>
                        <a:t>273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299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granulomatous inflammation</a:t>
                      </a:r>
                    </a:p>
                  </a:txBody>
                  <a:tcPr marR="0" marT="0" marB="0" anchor="ctr"/>
                </a:tc>
                <a:extLst>
                  <a:ext uri="{0D108BD9-81ED-4DB2-BD59-A6C34878D82A}">
                    <a16:rowId xmlns:a16="http://schemas.microsoft.com/office/drawing/2014/main" val="3599884154"/>
                  </a:ext>
                </a:extLst>
              </a:tr>
              <a:tr h="258938">
                <a:tc>
                  <a:txBody>
                    <a:bodyPr/>
                    <a:lstStyle/>
                    <a:p>
                      <a:pPr algn="l" fontAlgn="b"/>
                      <a:r>
                        <a:rPr lang="en-US" sz="1100" b="0" i="0" u="none" strike="noStrike">
                          <a:solidFill>
                            <a:srgbClr val="000000"/>
                          </a:solidFill>
                          <a:effectLst/>
                          <a:latin typeface="Arial" panose="020B0604020202020204" pitchFamily="34" charset="0"/>
                        </a:rPr>
                        <a:t>308</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325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gross examination</a:t>
                      </a:r>
                    </a:p>
                  </a:txBody>
                  <a:tcPr marR="0" marT="0" marB="0" anchor="ctr"/>
                </a:tc>
                <a:extLst>
                  <a:ext uri="{0D108BD9-81ED-4DB2-BD59-A6C34878D82A}">
                    <a16:rowId xmlns:a16="http://schemas.microsoft.com/office/drawing/2014/main" val="2650499345"/>
                  </a:ext>
                </a:extLst>
              </a:tr>
              <a:tr h="258938">
                <a:tc>
                  <a:txBody>
                    <a:bodyPr/>
                    <a:lstStyle/>
                    <a:p>
                      <a:pPr algn="l" fontAlgn="b"/>
                      <a:r>
                        <a:rPr lang="en-US" sz="1100" b="0" i="0" u="none" strike="noStrike">
                          <a:solidFill>
                            <a:srgbClr val="000000"/>
                          </a:solidFill>
                          <a:effectLst/>
                          <a:latin typeface="Arial" panose="020B0604020202020204" pitchFamily="34" charset="0"/>
                        </a:rPr>
                        <a:t>353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tuberculous mastitis</a:t>
                      </a:r>
                    </a:p>
                  </a:txBody>
                  <a:tcPr marR="0" marT="0" marB="0" anchor="ctr"/>
                </a:tc>
                <a:extLst>
                  <a:ext uri="{0D108BD9-81ED-4DB2-BD59-A6C34878D82A}">
                    <a16:rowId xmlns:a16="http://schemas.microsoft.com/office/drawing/2014/main" val="674660615"/>
                  </a:ext>
                </a:extLst>
              </a:tr>
              <a:tr h="258938">
                <a:tc>
                  <a:txBody>
                    <a:bodyPr/>
                    <a:lstStyle/>
                    <a:p>
                      <a:pPr algn="l" fontAlgn="b"/>
                      <a:r>
                        <a:rPr lang="en-US" sz="1100" b="0" i="0" u="none" strike="noStrike">
                          <a:solidFill>
                            <a:srgbClr val="000000"/>
                          </a:solidFill>
                          <a:effectLst/>
                          <a:latin typeface="Arial" panose="020B0604020202020204" pitchFamily="34" charset="0"/>
                        </a:rPr>
                        <a:t>396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421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anti-tuberculosis therapy</a:t>
                      </a:r>
                    </a:p>
                  </a:txBody>
                  <a:tcPr marR="0" marT="0" marB="0" anchor="ctr"/>
                </a:tc>
                <a:extLst>
                  <a:ext uri="{0D108BD9-81ED-4DB2-BD59-A6C34878D82A}">
                    <a16:rowId xmlns:a16="http://schemas.microsoft.com/office/drawing/2014/main" val="4195714793"/>
                  </a:ext>
                </a:extLst>
              </a:tr>
              <a:tr h="258938">
                <a:tc>
                  <a:txBody>
                    <a:bodyPr/>
                    <a:lstStyle/>
                    <a:p>
                      <a:pPr algn="l" fontAlgn="b"/>
                      <a:r>
                        <a:rPr lang="en-US" sz="1100" b="0" i="0" u="none" strike="noStrike">
                          <a:solidFill>
                            <a:srgbClr val="000000"/>
                          </a:solidFill>
                          <a:effectLst/>
                          <a:latin typeface="Arial" panose="020B0604020202020204" pitchFamily="34" charset="0"/>
                        </a:rPr>
                        <a:t>426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436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temporal</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six months</a:t>
                      </a:r>
                    </a:p>
                  </a:txBody>
                  <a:tcPr marR="0" marT="0" marB="0" anchor="ctr"/>
                </a:tc>
                <a:extLst>
                  <a:ext uri="{0D108BD9-81ED-4DB2-BD59-A6C34878D82A}">
                    <a16:rowId xmlns:a16="http://schemas.microsoft.com/office/drawing/2014/main" val="3747854858"/>
                  </a:ext>
                </a:extLst>
              </a:tr>
              <a:tr h="258938">
                <a:tc>
                  <a:txBody>
                    <a:bodyPr/>
                    <a:lstStyle/>
                    <a:p>
                      <a:pPr algn="l" fontAlgn="b"/>
                      <a:r>
                        <a:rPr lang="en-US" sz="1100" b="0" i="0" u="none" strike="noStrike">
                          <a:solidFill>
                            <a:srgbClr val="000000"/>
                          </a:solidFill>
                          <a:effectLst/>
                          <a:latin typeface="Arial" panose="020B0604020202020204" pitchFamily="34" charset="0"/>
                        </a:rPr>
                        <a:t>442</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444</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negation</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no</a:t>
                      </a:r>
                    </a:p>
                  </a:txBody>
                  <a:tcPr marR="0" marT="0" marB="0" anchor="ctr"/>
                </a:tc>
                <a:extLst>
                  <a:ext uri="{0D108BD9-81ED-4DB2-BD59-A6C34878D82A}">
                    <a16:rowId xmlns:a16="http://schemas.microsoft.com/office/drawing/2014/main" val="766461505"/>
                  </a:ext>
                </a:extLst>
              </a:tr>
              <a:tr h="258938">
                <a:tc>
                  <a:txBody>
                    <a:bodyPr/>
                    <a:lstStyle/>
                    <a:p>
                      <a:pPr algn="l" fontAlgn="b"/>
                      <a:r>
                        <a:rPr lang="en-US" sz="1100" b="0" i="0" u="none" strike="noStrike">
                          <a:solidFill>
                            <a:srgbClr val="000000"/>
                          </a:solidFill>
                          <a:effectLst/>
                          <a:latin typeface="Arial" panose="020B0604020202020204" pitchFamily="34" charset="0"/>
                        </a:rPr>
                        <a:t>445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457</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side effects</a:t>
                      </a:r>
                    </a:p>
                  </a:txBody>
                  <a:tcPr marR="0" marT="0" marB="0" anchor="ctr"/>
                </a:tc>
                <a:extLst>
                  <a:ext uri="{0D108BD9-81ED-4DB2-BD59-A6C34878D82A}">
                    <a16:rowId xmlns:a16="http://schemas.microsoft.com/office/drawing/2014/main" val="3146379146"/>
                  </a:ext>
                </a:extLst>
              </a:tr>
              <a:tr h="258938">
                <a:tc>
                  <a:txBody>
                    <a:bodyPr/>
                    <a:lstStyle/>
                    <a:p>
                      <a:pPr algn="l" fontAlgn="b"/>
                      <a:r>
                        <a:rPr lang="en-US" sz="1100" b="0" i="0" u="none" strike="noStrike">
                          <a:solidFill>
                            <a:srgbClr val="000000"/>
                          </a:solidFill>
                          <a:effectLst/>
                          <a:latin typeface="Arial" panose="020B0604020202020204" pitchFamily="34" charset="0"/>
                        </a:rPr>
                        <a:t>461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486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any further complications</a:t>
                      </a:r>
                    </a:p>
                  </a:txBody>
                  <a:tcPr marR="0" marT="0" marB="0" anchor="ctr"/>
                </a:tc>
                <a:extLst>
                  <a:ext uri="{0D108BD9-81ED-4DB2-BD59-A6C34878D82A}">
                    <a16:rowId xmlns:a16="http://schemas.microsoft.com/office/drawing/2014/main" val="417939864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947188" cy="261610"/>
          </a:xfrm>
          <a:prstGeom prst="rect">
            <a:avLst/>
          </a:prstGeom>
          <a:noFill/>
        </p:spPr>
        <p:txBody>
          <a:bodyPr wrap="none" rtlCol="0">
            <a:spAutoFit/>
          </a:bodyPr>
          <a:lstStyle/>
          <a:p>
            <a:r>
              <a:rPr lang="en-US" sz="1100" dirty="0"/>
              <a:t>https://</a:t>
            </a:r>
            <a:r>
              <a:rPr lang="en-US" sz="1100" dirty="0" err="1"/>
              <a:t>jmedicalcasereports.</a:t>
            </a:r>
            <a:r>
              <a:rPr lang="en-US" sz="1100" dirty="0" err="1">
                <a:latin typeface="Arial" panose="020B0604020202020204" pitchFamily="34" charset="0"/>
                <a:cs typeface="Arial" panose="020B0604020202020204" pitchFamily="34" charset="0"/>
              </a:rPr>
              <a:t>biomedcentral</a:t>
            </a:r>
            <a:r>
              <a:rPr lang="en-US" sz="1100" dirty="0" err="1"/>
              <a:t>.com</a:t>
            </a:r>
            <a:r>
              <a:rPr lang="en-US" sz="1100" dirty="0"/>
              <a:t>/articles/10.1186/1752-1947-2-34</a:t>
            </a:r>
          </a:p>
        </p:txBody>
      </p:sp>
      <p:sp>
        <p:nvSpPr>
          <p:cNvPr id="7" name="TextBox 6">
            <a:extLst>
              <a:ext uri="{FF2B5EF4-FFF2-40B4-BE49-F238E27FC236}">
                <a16:creationId xmlns:a16="http://schemas.microsoft.com/office/drawing/2014/main" id="{810E08FB-69F6-7B40-F5DA-A06F6FDB9DCE}"/>
              </a:ext>
            </a:extLst>
          </p:cNvPr>
          <p:cNvSpPr txBox="1"/>
          <p:nvPr/>
        </p:nvSpPr>
        <p:spPr>
          <a:xfrm>
            <a:off x="337930" y="742750"/>
            <a:ext cx="8468139" cy="2862322"/>
          </a:xfrm>
          <a:prstGeom prst="rect">
            <a:avLst/>
          </a:prstGeom>
          <a:solidFill>
            <a:schemeClr val="bg1"/>
          </a:solidFill>
        </p:spPr>
        <p:txBody>
          <a:bodyPr wrap="square" rtlCol="0">
            <a:spAutoFit/>
          </a:bodyPr>
          <a:lstStyle/>
          <a:p>
            <a:r>
              <a:rPr lang="en-US" sz="2000" b="0" i="0" u="none" strike="noStrike" dirty="0">
                <a:solidFill>
                  <a:srgbClr val="333333"/>
                </a:solidFill>
                <a:effectLst/>
                <a:latin typeface="Georgia" panose="02040502050405020303" pitchFamily="18" charset="0"/>
              </a:rPr>
              <a:t>CASE PRESENTATION</a:t>
            </a:r>
          </a:p>
          <a:p>
            <a:endParaRPr lang="en-US" sz="2000" b="0" i="0" u="none" strike="noStrike" dirty="0">
              <a:solidFill>
                <a:srgbClr val="333333"/>
              </a:solidFill>
              <a:effectLst/>
              <a:latin typeface="Georgia" panose="02040502050405020303" pitchFamily="18" charset="0"/>
            </a:endParaRPr>
          </a:p>
          <a:p>
            <a:r>
              <a:rPr lang="en-US" sz="2000" b="0" i="0" u="none" strike="noStrike" dirty="0">
                <a:solidFill>
                  <a:srgbClr val="333333"/>
                </a:solidFill>
                <a:effectLst/>
                <a:latin typeface="Georgia" panose="02040502050405020303" pitchFamily="18" charset="0"/>
              </a:rPr>
              <a:t>The patient presented with a palpable mass of the right breast with clinical, laboratory and mammographic findings indicative of breast carcinoma. The patient underwent lumpectomy and sentinel lymph node biopsy. Frozen section of the tumor and the sentinel node revealed "granulomatous inflammation", while gross examination confirmed the diagnosis of tuberculous mastitis. The patient received anti-tuberculosis therapy for six months with no side effects or any further complications.</a:t>
            </a:r>
            <a:endParaRPr lang="en-US" sz="2000" dirty="0"/>
          </a:p>
        </p:txBody>
      </p:sp>
    </p:spTree>
    <p:extLst>
      <p:ext uri="{BB962C8B-B14F-4D97-AF65-F5344CB8AC3E}">
        <p14:creationId xmlns:p14="http://schemas.microsoft.com/office/powerpoint/2010/main" val="362291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1.9 million unique entries (~85% not within UMLS)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275767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605</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Recent papers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71021" y="1075449"/>
            <a:ext cx="8801958" cy="3596095"/>
          </a:xfrm>
        </p:spPr>
        <p:txBody>
          <a:bodyPr>
            <a:noAutofit/>
          </a:bodyPr>
          <a:lstStyle/>
          <a:p>
            <a:r>
              <a:rPr lang="en-US" sz="2000" dirty="0">
                <a:latin typeface="Arial" panose="020B0604020202020204" pitchFamily="34" charset="0"/>
                <a:cs typeface="Arial" panose="020B0604020202020204" pitchFamily="34" charset="0"/>
              </a:rPr>
              <a:t>A retrospective cohort study of genetic referral and diagnosis of lynch syndrome in patients with cutaneous sebaceous lesions (36437392)</a:t>
            </a:r>
          </a:p>
          <a:p>
            <a:r>
              <a:rPr lang="en-US" sz="2000" dirty="0">
                <a:latin typeface="Arial" panose="020B0604020202020204" pitchFamily="34" charset="0"/>
                <a:cs typeface="Arial" panose="020B0604020202020204" pitchFamily="34" charset="0"/>
              </a:rPr>
              <a:t>Sex differences in adults with acute myeloid leukemia and the impact of sex on overall survival (36419242)</a:t>
            </a:r>
          </a:p>
          <a:p>
            <a:r>
              <a:rPr lang="en-US" sz="2000" dirty="0">
                <a:latin typeface="Arial" panose="020B0604020202020204" pitchFamily="34" charset="0"/>
                <a:cs typeface="Arial" panose="020B0604020202020204" pitchFamily="34" charset="0"/>
              </a:rPr>
              <a:t>Clinical characteristics and outcomes in patients with metastatic breast cancer and pseudocirrhosis: a single center retrospective cohort study (36319907)</a:t>
            </a:r>
          </a:p>
          <a:p>
            <a:r>
              <a:rPr lang="en-US" sz="2000" dirty="0">
                <a:latin typeface="Arial" panose="020B0604020202020204" pitchFamily="34" charset="0"/>
                <a:cs typeface="Arial" panose="020B0604020202020204" pitchFamily="34" charset="0"/>
              </a:rPr>
              <a:t>Pneumocystis </a:t>
            </a:r>
            <a:r>
              <a:rPr lang="en-US" sz="2000" dirty="0" err="1">
                <a:latin typeface="Arial" panose="020B0604020202020204" pitchFamily="34" charset="0"/>
                <a:cs typeface="Arial" panose="020B0604020202020204" pitchFamily="34" charset="0"/>
              </a:rPr>
              <a:t>jirovecii</a:t>
            </a:r>
            <a:r>
              <a:rPr lang="en-US" sz="2000" dirty="0">
                <a:latin typeface="Arial" panose="020B0604020202020204" pitchFamily="34" charset="0"/>
                <a:cs typeface="Arial" panose="020B0604020202020204" pitchFamily="34" charset="0"/>
              </a:rPr>
              <a:t> Infection in autologous hematopoietic stem cell transplant recipients (36550198)</a:t>
            </a:r>
          </a:p>
          <a:p>
            <a:r>
              <a:rPr lang="en-US" sz="2000" dirty="0">
                <a:latin typeface="Arial" panose="020B0604020202020204" pitchFamily="34" charset="0"/>
                <a:cs typeface="Arial" panose="020B0604020202020204" pitchFamily="34" charset="0"/>
              </a:rPr>
              <a:t>Diagnosis of Clival Cancer and Sixth Nerve Palsy (35830685)</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509495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Recent papers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71021" y="1154961"/>
            <a:ext cx="8801958" cy="3596095"/>
          </a:xfrm>
        </p:spPr>
        <p:txBody>
          <a:bodyPr>
            <a:noAutofit/>
          </a:bodyPr>
          <a:lstStyle/>
          <a:p>
            <a:r>
              <a:rPr lang="en-US" sz="2800" dirty="0">
                <a:latin typeface="Arial" panose="020B0604020202020204" pitchFamily="34" charset="0"/>
                <a:cs typeface="Arial" panose="020B0604020202020204" pitchFamily="34" charset="0"/>
              </a:rPr>
              <a:t>Allostatic load and cardiovascular outcomes in males with prostate cancer (36752520)</a:t>
            </a:r>
          </a:p>
          <a:p>
            <a:pPr lvl="1"/>
            <a:r>
              <a:rPr lang="en-US" dirty="0">
                <a:latin typeface="Arial" panose="020B0604020202020204" pitchFamily="34" charset="0"/>
                <a:cs typeface="Arial" panose="020B0604020202020204" pitchFamily="34" charset="0"/>
              </a:rPr>
              <a:t>“All the information obtained was complemented with electronic health record (EHR) information captured via EMERSE (Electronic Medical Record Search Engine) in order to obtain the most accurate and complete information per patient.”</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07944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Map&#10;&#10;Description automatically generated">
            <a:extLst>
              <a:ext uri="{FF2B5EF4-FFF2-40B4-BE49-F238E27FC236}">
                <a16:creationId xmlns:a16="http://schemas.microsoft.com/office/drawing/2014/main" id="{E69F475E-E0A9-EB73-C22E-681DC5E1D4B1}"/>
              </a:ext>
            </a:extLst>
          </p:cNvPr>
          <p:cNvPicPr>
            <a:picLocks noChangeAspect="1"/>
          </p:cNvPicPr>
          <p:nvPr/>
        </p:nvPicPr>
        <p:blipFill>
          <a:blip r:embed="rId2"/>
          <a:stretch>
            <a:fillRect/>
          </a:stretch>
        </p:blipFill>
        <p:spPr>
          <a:xfrm>
            <a:off x="685800" y="1039966"/>
            <a:ext cx="7772400" cy="3826086"/>
          </a:xfrm>
          <a:prstGeom prst="rect">
            <a:avLst/>
          </a:prstGeom>
        </p:spPr>
      </p:pic>
    </p:spTree>
    <p:extLst>
      <p:ext uri="{BB962C8B-B14F-4D97-AF65-F5344CB8AC3E}">
        <p14:creationId xmlns:p14="http://schemas.microsoft.com/office/powerpoint/2010/main" val="3397790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Map&#10;&#10;Description automatically generated">
            <a:extLst>
              <a:ext uri="{FF2B5EF4-FFF2-40B4-BE49-F238E27FC236}">
                <a16:creationId xmlns:a16="http://schemas.microsoft.com/office/drawing/2014/main" id="{BCCC2BE7-D8DD-8689-E94C-9D1819F85F0F}"/>
              </a:ext>
            </a:extLst>
          </p:cNvPr>
          <p:cNvPicPr>
            <a:picLocks noChangeAspect="1"/>
          </p:cNvPicPr>
          <p:nvPr/>
        </p:nvPicPr>
        <p:blipFill>
          <a:blip r:embed="rId2"/>
          <a:stretch>
            <a:fillRect/>
          </a:stretch>
        </p:blipFill>
        <p:spPr>
          <a:xfrm>
            <a:off x="685800" y="1062376"/>
            <a:ext cx="7772400" cy="3733869"/>
          </a:xfrm>
          <a:prstGeom prst="rect">
            <a:avLst/>
          </a:prstGeom>
        </p:spPr>
      </p:pic>
    </p:spTree>
    <p:extLst>
      <p:ext uri="{BB962C8B-B14F-4D97-AF65-F5344CB8AC3E}">
        <p14:creationId xmlns:p14="http://schemas.microsoft.com/office/powerpoint/2010/main" val="1703304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Coming soon?</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r>
              <a:rPr lang="en-US" sz="2800" dirty="0">
                <a:latin typeface="Arial" panose="020B0604020202020204" pitchFamily="34" charset="0"/>
                <a:cs typeface="Arial" panose="020B0604020202020204" pitchFamily="34" charset="0"/>
              </a:rPr>
              <a:t>Data extraction from templated notes</a:t>
            </a:r>
          </a:p>
          <a:p>
            <a:r>
              <a:rPr lang="en-US" sz="2800" dirty="0">
                <a:latin typeface="Arial" panose="020B0604020202020204" pitchFamily="34" charset="0"/>
                <a:cs typeface="Arial" panose="020B0604020202020204" pitchFamily="34" charset="0"/>
              </a:rPr>
              <a:t>(?) Integration with </a:t>
            </a:r>
            <a:r>
              <a:rPr lang="en-US" sz="2800" dirty="0" err="1">
                <a:latin typeface="Arial" panose="020B0604020202020204" pitchFamily="34" charset="0"/>
                <a:cs typeface="Arial" panose="020B0604020202020204" pitchFamily="34" charset="0"/>
              </a:rPr>
              <a:t>ChatGPT</a:t>
            </a:r>
            <a:r>
              <a:rPr lang="en-US" sz="2800" dirty="0">
                <a:latin typeface="Arial" panose="020B0604020202020204" pitchFamily="34" charset="0"/>
                <a:cs typeface="Arial" panose="020B0604020202020204" pitchFamily="34" charset="0"/>
              </a:rPr>
              <a:t> or similar tools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2123658"/>
          </a:xfrm>
          <a:prstGeom prst="rect">
            <a:avLst/>
          </a:prstGeom>
        </p:spPr>
        <p:txBody>
          <a:bodyPr wrap="square">
            <a:spAutoFit/>
          </a:bodyPr>
          <a:lstStyle/>
          <a:p>
            <a:r>
              <a:rPr lang="en-US" sz="2200" dirty="0">
                <a:latin typeface="Arial"/>
                <a:cs typeface="Arial"/>
              </a:rPr>
              <a:t>Funding:	NIH (NCI-ITCR, NCATS-CTSA);</a:t>
            </a:r>
          </a:p>
          <a:p>
            <a:r>
              <a:rPr lang="en-US" sz="2200" dirty="0">
                <a:latin typeface="Arial"/>
                <a:cs typeface="Arial"/>
              </a:rPr>
              <a:t>			PCORI</a:t>
            </a:r>
          </a:p>
          <a:p>
            <a:endParaRPr lang="en-US" sz="2200" dirty="0">
              <a:latin typeface="Arial"/>
              <a:cs typeface="Arial"/>
            </a:endParaRPr>
          </a:p>
          <a:p>
            <a:r>
              <a:rPr lang="en-US" sz="2200" dirty="0">
                <a:latin typeface="Arial"/>
                <a:cs typeface="Arial"/>
              </a:rPr>
              <a:t>Royalties: 	EMERSE “Synonyms” (used for query expansion) which the U of Michigan licenses</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pic>
        <p:nvPicPr>
          <p:cNvPr id="4" name="Picture 3">
            <a:extLst>
              <a:ext uri="{FF2B5EF4-FFF2-40B4-BE49-F238E27FC236}">
                <a16:creationId xmlns:a16="http://schemas.microsoft.com/office/drawing/2014/main" id="{7732B355-4320-37CC-EA9C-62544748DD83}"/>
              </a:ext>
            </a:extLst>
          </p:cNvPr>
          <p:cNvPicPr>
            <a:picLocks noChangeAspect="1"/>
          </p:cNvPicPr>
          <p:nvPr/>
        </p:nvPicPr>
        <p:blipFill>
          <a:blip r:embed="rId4"/>
          <a:stretch>
            <a:fillRect/>
          </a:stretch>
        </p:blipFill>
        <p:spPr>
          <a:xfrm>
            <a:off x="4204383" y="2948971"/>
            <a:ext cx="2915146" cy="1500095"/>
          </a:xfrm>
          <a:prstGeom prst="rect">
            <a:avLst/>
          </a:prstGeom>
        </p:spPr>
      </p:pic>
      <p:sp>
        <p:nvSpPr>
          <p:cNvPr id="7" name="TextBox 6">
            <a:extLst>
              <a:ext uri="{FF2B5EF4-FFF2-40B4-BE49-F238E27FC236}">
                <a16:creationId xmlns:a16="http://schemas.microsoft.com/office/drawing/2014/main" id="{4FA5C817-CA38-039A-A687-BA9B4645114F}"/>
              </a:ext>
            </a:extLst>
          </p:cNvPr>
          <p:cNvSpPr txBox="1"/>
          <p:nvPr/>
        </p:nvSpPr>
        <p:spPr>
          <a:xfrm>
            <a:off x="4435965" y="3511609"/>
            <a:ext cx="2683564" cy="646331"/>
          </a:xfrm>
          <a:prstGeom prst="rect">
            <a:avLst/>
          </a:prstGeom>
          <a:noFill/>
        </p:spPr>
        <p:txBody>
          <a:bodyPr wrap="square">
            <a:spAutoFit/>
          </a:bodyPr>
          <a:lstStyle/>
          <a:p>
            <a:r>
              <a:rPr lang="en-US" sz="1800" dirty="0">
                <a:solidFill>
                  <a:schemeClr val="bg1"/>
                </a:solidFill>
                <a:latin typeface="Arial"/>
                <a:cs typeface="Arial"/>
              </a:rPr>
              <a:t>Free for academic use</a:t>
            </a:r>
          </a:p>
          <a:p>
            <a:r>
              <a:rPr lang="en-US" dirty="0">
                <a:solidFill>
                  <a:schemeClr val="bg1"/>
                </a:solidFill>
                <a:latin typeface="Arial"/>
                <a:cs typeface="Arial"/>
              </a:rPr>
              <a:t>within EMERSE</a:t>
            </a:r>
            <a:endParaRPr lang="en-US" sz="1800" dirty="0">
              <a:solidFill>
                <a:schemeClr val="bg1"/>
              </a:solidFill>
              <a:latin typeface="Arial"/>
              <a:cs typeface="Arial"/>
            </a:endParaRP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picture containing text&#10;&#10;Description automatically generated">
            <a:extLst>
              <a:ext uri="{FF2B5EF4-FFF2-40B4-BE49-F238E27FC236}">
                <a16:creationId xmlns:a16="http://schemas.microsoft.com/office/drawing/2014/main" id="{A2AABD2D-4B79-D1C2-625A-D4CDC6D934E5}"/>
              </a:ext>
            </a:extLst>
          </p:cNvPr>
          <p:cNvPicPr>
            <a:picLocks noChangeAspect="1"/>
          </p:cNvPicPr>
          <p:nvPr/>
        </p:nvPicPr>
        <p:blipFill>
          <a:blip r:embed="rId3"/>
          <a:stretch>
            <a:fillRect/>
          </a:stretch>
        </p:blipFill>
        <p:spPr>
          <a:xfrm>
            <a:off x="240077" y="190832"/>
            <a:ext cx="6239456" cy="4476584"/>
          </a:xfrm>
          <a:prstGeom prst="rect">
            <a:avLst/>
          </a:prstGeom>
        </p:spPr>
      </p:pic>
      <p:sp>
        <p:nvSpPr>
          <p:cNvPr id="10" name="Rectangle 9">
            <a:extLst>
              <a:ext uri="{FF2B5EF4-FFF2-40B4-BE49-F238E27FC236}">
                <a16:creationId xmlns:a16="http://schemas.microsoft.com/office/drawing/2014/main" id="{33F7B107-91AC-13A0-FEC1-F7F65F68683A}"/>
              </a:ext>
            </a:extLst>
          </p:cNvPr>
          <p:cNvSpPr/>
          <p:nvPr/>
        </p:nvSpPr>
        <p:spPr>
          <a:xfrm>
            <a:off x="171021" y="4719678"/>
            <a:ext cx="3465231" cy="246221"/>
          </a:xfrm>
          <a:prstGeom prst="rect">
            <a:avLst/>
          </a:prstGeom>
        </p:spPr>
        <p:txBody>
          <a:bodyPr wrap="square">
            <a:spAutoFit/>
          </a:bodyPr>
          <a:lstStyle/>
          <a:p>
            <a:r>
              <a:rPr lang="en-US" sz="1000" dirty="0">
                <a:latin typeface="Arial"/>
                <a:cs typeface="Arial"/>
              </a:rPr>
              <a:t>https://</a:t>
            </a:r>
            <a:r>
              <a:rPr lang="en-US" sz="1000" dirty="0" err="1">
                <a:latin typeface="Arial"/>
                <a:cs typeface="Arial"/>
              </a:rPr>
              <a:t>www.ncbi.nlm.nih.gov</a:t>
            </a:r>
            <a:r>
              <a:rPr lang="en-US" sz="1000" dirty="0">
                <a:latin typeface="Arial"/>
                <a:cs typeface="Arial"/>
              </a:rPr>
              <a:t>/</a:t>
            </a:r>
            <a:r>
              <a:rPr lang="en-US" sz="1000" dirty="0" err="1">
                <a:latin typeface="Arial"/>
                <a:cs typeface="Arial"/>
              </a:rPr>
              <a:t>pmc</a:t>
            </a:r>
            <a:r>
              <a:rPr lang="en-US" sz="1000" dirty="0">
                <a:latin typeface="Arial"/>
                <a:cs typeface="Arial"/>
              </a:rPr>
              <a:t>/articles/PMC4140142/</a:t>
            </a:r>
          </a:p>
        </p:txBody>
      </p:sp>
      <p:sp>
        <p:nvSpPr>
          <p:cNvPr id="11" name="TextBox 10">
            <a:extLst>
              <a:ext uri="{FF2B5EF4-FFF2-40B4-BE49-F238E27FC236}">
                <a16:creationId xmlns:a16="http://schemas.microsoft.com/office/drawing/2014/main" id="{70E59B6A-C8CA-BAC5-B107-45CBD3F7EA4F}"/>
              </a:ext>
            </a:extLst>
          </p:cNvPr>
          <p:cNvSpPr txBox="1"/>
          <p:nvPr/>
        </p:nvSpPr>
        <p:spPr>
          <a:xfrm>
            <a:off x="6479533" y="138570"/>
            <a:ext cx="2289974"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From our NLP proof-of-concept system</a:t>
            </a:r>
          </a:p>
        </p:txBody>
      </p:sp>
    </p:spTree>
    <p:extLst>
      <p:ext uri="{BB962C8B-B14F-4D97-AF65-F5344CB8AC3E}">
        <p14:creationId xmlns:p14="http://schemas.microsoft.com/office/powerpoint/2010/main" val="339555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research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8" name="Content Placeholder 7" descr="A group of hands holding a blue sign&#10;&#10;Description automatically generated">
            <a:extLst>
              <a:ext uri="{FF2B5EF4-FFF2-40B4-BE49-F238E27FC236}">
                <a16:creationId xmlns:a16="http://schemas.microsoft.com/office/drawing/2014/main" id="{076B45E4-1FA7-0420-C614-674B0DC18930}"/>
              </a:ext>
            </a:extLst>
          </p:cNvPr>
          <p:cNvPicPr>
            <a:picLocks noGrp="1" noChangeAspect="1"/>
          </p:cNvPicPr>
          <p:nvPr>
            <p:ph idx="1"/>
          </p:nvPr>
        </p:nvPicPr>
        <p:blipFill>
          <a:blip r:embed="rId3"/>
          <a:stretch>
            <a:fillRect/>
          </a:stretch>
        </p:blipFill>
        <p:spPr>
          <a:xfrm>
            <a:off x="440753" y="190335"/>
            <a:ext cx="5093555" cy="3395704"/>
          </a:xfrm>
        </p:spPr>
      </p:pic>
      <p:sp>
        <p:nvSpPr>
          <p:cNvPr id="10" name="Content Placeholder 2">
            <a:extLst>
              <a:ext uri="{FF2B5EF4-FFF2-40B4-BE49-F238E27FC236}">
                <a16:creationId xmlns:a16="http://schemas.microsoft.com/office/drawing/2014/main" id="{3756FD8C-698D-75E0-7825-3B893B57D185}"/>
              </a:ext>
            </a:extLst>
          </p:cNvPr>
          <p:cNvSpPr txBox="1">
            <a:spLocks/>
          </p:cNvSpPr>
          <p:nvPr/>
        </p:nvSpPr>
        <p:spPr>
          <a:xfrm>
            <a:off x="308012" y="3774585"/>
            <a:ext cx="8143429" cy="17754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latin typeface="Arial" panose="020B0604020202020204" pitchFamily="34" charset="0"/>
                <a:cs typeface="Arial" panose="020B0604020202020204" pitchFamily="34" charset="0"/>
              </a:rPr>
              <a:t>Tuesday, October 10, 2023, 1-2 PM ET</a:t>
            </a:r>
          </a:p>
          <a:p>
            <a:pPr marL="0" indent="0">
              <a:buFont typeface="Arial"/>
              <a:buNone/>
            </a:pPr>
            <a:r>
              <a:rPr lang="en-US" sz="2800" dirty="0">
                <a:latin typeface="Arial" panose="020B0604020202020204" pitchFamily="34" charset="0"/>
                <a:cs typeface="Arial" panose="020B0604020202020204" pitchFamily="34" charset="0"/>
              </a:rPr>
              <a:t>Register: </a:t>
            </a:r>
            <a:r>
              <a:rPr lang="en-US" sz="2800" dirty="0" err="1">
                <a:latin typeface="Arial" panose="020B0604020202020204" pitchFamily="34" charset="0"/>
                <a:cs typeface="Arial" panose="020B0604020202020204" pitchFamily="34" charset="0"/>
              </a:rPr>
              <a:t>bit.ly</a:t>
            </a:r>
            <a:r>
              <a:rPr lang="en-US" sz="2800" dirty="0">
                <a:latin typeface="Arial" panose="020B0604020202020204" pitchFamily="34" charset="0"/>
                <a:cs typeface="Arial" panose="020B0604020202020204" pitchFamily="34" charset="0"/>
              </a:rPr>
              <a:t>/emerse-october-2023</a:t>
            </a:r>
          </a:p>
          <a:p>
            <a:pPr marL="0" indent="0">
              <a:buFont typeface="Arial"/>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7872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1362623790"/>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457200" y="347255"/>
            <a:ext cx="8229600" cy="857250"/>
          </a:xfrm>
        </p:spPr>
        <p:txBody>
          <a:bodyPr>
            <a:noAutofit/>
          </a:bodyPr>
          <a:lstStyle/>
          <a:p>
            <a:r>
              <a:rPr lang="en-US" sz="3200" b="1" dirty="0">
                <a:latin typeface="Arial"/>
                <a:cs typeface="Arial"/>
              </a:rPr>
              <a:t>Most medical centers have no self-service tools to explore free-text data</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394472"/>
          </a:xfrm>
        </p:spPr>
        <p:txBody>
          <a:bodyPr>
            <a:normAutofit fontScale="925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researchers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4166</TotalTime>
  <Words>3083</Words>
  <Application>Microsoft Macintosh PowerPoint</Application>
  <PresentationFormat>On-screen Show (16:9)</PresentationFormat>
  <Paragraphs>425</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medical centers have no self-service tools to explore free-text data</vt:lpstr>
      <vt:lpstr>The EMERSE solution     </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Synonyms</vt:lpstr>
      <vt:lpstr>Typical workflow</vt:lpstr>
      <vt:lpstr>Typical workflow</vt:lpstr>
      <vt:lpstr>Typical workflow</vt:lpstr>
      <vt:lpstr>Publications using EMERSE</vt:lpstr>
      <vt:lpstr>Recent papers</vt:lpstr>
      <vt:lpstr>Recent papers</vt:lpstr>
      <vt:lpstr>Where is EMERSE?</vt:lpstr>
      <vt:lpstr>Where is EMERSE?</vt:lpstr>
      <vt:lpstr>                            Coming soon?</vt:lpstr>
      <vt:lpstr>PowerPoint Presentation</vt:lpstr>
      <vt:lpstr>                            The future…</vt:lpstr>
      <vt:lpstr>PowerPoint Presentation</vt:lpstr>
      <vt:lpstr>PowerPoint Presentation</vt:lpstr>
      <vt:lpstr>PowerPoint Presentation</vt:lpstr>
      <vt:lpstr>Interested in EMERSE?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484</cp:revision>
  <dcterms:created xsi:type="dcterms:W3CDTF">2019-11-14T17:52:15Z</dcterms:created>
  <dcterms:modified xsi:type="dcterms:W3CDTF">2023-09-26T03:53:10Z</dcterms:modified>
</cp:coreProperties>
</file>