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20" r:id="rId2"/>
    <p:sldId id="256" r:id="rId3"/>
    <p:sldId id="347" r:id="rId4"/>
    <p:sldId id="366" r:id="rId5"/>
    <p:sldId id="367" r:id="rId6"/>
    <p:sldId id="365" r:id="rId7"/>
    <p:sldId id="295" r:id="rId8"/>
    <p:sldId id="360" r:id="rId9"/>
    <p:sldId id="384" r:id="rId10"/>
    <p:sldId id="289" r:id="rId11"/>
    <p:sldId id="290" r:id="rId12"/>
    <p:sldId id="293" r:id="rId13"/>
    <p:sldId id="380" r:id="rId14"/>
    <p:sldId id="378" r:id="rId15"/>
    <p:sldId id="381" r:id="rId16"/>
    <p:sldId id="382" r:id="rId17"/>
    <p:sldId id="362" r:id="rId18"/>
    <p:sldId id="385" r:id="rId19"/>
    <p:sldId id="311" r:id="rId20"/>
    <p:sldId id="309" r:id="rId21"/>
    <p:sldId id="310" r:id="rId22"/>
    <p:sldId id="371" r:id="rId23"/>
    <p:sldId id="303" r:id="rId24"/>
    <p:sldId id="383" r:id="rId25"/>
    <p:sldId id="304" r:id="rId26"/>
    <p:sldId id="372" r:id="rId27"/>
    <p:sldId id="363" r:id="rId28"/>
    <p:sldId id="376" r:id="rId29"/>
    <p:sldId id="306" r:id="rId30"/>
    <p:sldId id="350" r:id="rId31"/>
    <p:sldId id="368" r:id="rId32"/>
    <p:sldId id="377" r:id="rId33"/>
    <p:sldId id="305"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C5B9"/>
    <a:srgbClr val="CBBBA0"/>
    <a:srgbClr val="333333"/>
    <a:srgbClr val="B6DEE9"/>
    <a:srgbClr val="009DDD"/>
    <a:srgbClr val="FF2BF0"/>
    <a:srgbClr val="D3002A"/>
    <a:srgbClr val="C70E1E"/>
    <a:srgbClr val="FF002A"/>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p:restoredTop sz="94694"/>
  </p:normalViewPr>
  <p:slideViewPr>
    <p:cSldViewPr snapToGrid="0" snapToObjects="1" showGuides="1">
      <p:cViewPr varScale="1">
        <p:scale>
          <a:sx n="161" d="100"/>
          <a:sy n="161" d="100"/>
        </p:scale>
        <p:origin x="472" y="200"/>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18</a:t>
            </a:fld>
            <a:endParaRPr lang="en-US"/>
          </a:p>
        </p:txBody>
      </p:sp>
    </p:spTree>
    <p:extLst>
      <p:ext uri="{BB962C8B-B14F-4D97-AF65-F5344CB8AC3E}">
        <p14:creationId xmlns:p14="http://schemas.microsoft.com/office/powerpoint/2010/main" val="354239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1/4/23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hanauer@umich.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256486" y="3410411"/>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200" dirty="0">
                <a:solidFill>
                  <a:schemeClr val="tx1"/>
                </a:solidFill>
                <a:latin typeface="Arial"/>
                <a:cs typeface="Arial"/>
              </a:rPr>
              <a:t>David Hanauer, MD, MS</a:t>
            </a:r>
          </a:p>
          <a:p>
            <a:pPr algn="l"/>
            <a:r>
              <a:rPr lang="en-US" sz="2200" dirty="0">
                <a:solidFill>
                  <a:schemeClr val="tx1"/>
                </a:solidFill>
                <a:latin typeface="Arial"/>
                <a:cs typeface="Arial"/>
              </a:rPr>
              <a:t>Dept of Learning Health Sciences</a:t>
            </a:r>
          </a:p>
          <a:p>
            <a:pPr algn="l"/>
            <a:r>
              <a:rPr lang="en-US" sz="2200" dirty="0">
                <a:solidFill>
                  <a:schemeClr val="tx1"/>
                </a:solidFill>
                <a:latin typeface="Arial"/>
                <a:cs typeface="Arial"/>
              </a:rPr>
              <a:t>University of Michigan</a:t>
            </a:r>
          </a:p>
          <a:p>
            <a:pPr algn="l"/>
            <a:r>
              <a:rPr lang="en-US" sz="2200" dirty="0">
                <a:solidFill>
                  <a:schemeClr val="tx1"/>
                </a:solidFill>
                <a:latin typeface="Arial"/>
                <a:cs typeface="Arial"/>
                <a:hlinkClick r:id="rId2"/>
              </a:rPr>
              <a:t>hanauer@umich.edu</a:t>
            </a:r>
            <a:endParaRPr lang="en-US" sz="2200" dirty="0">
              <a:solidFill>
                <a:schemeClr val="tx1"/>
              </a:solidFill>
              <a:latin typeface="Arial"/>
              <a:cs typeface="Arial"/>
            </a:endParaRP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3"/>
          <a:stretch>
            <a:fillRect/>
          </a:stretch>
        </p:blipFill>
        <p:spPr>
          <a:xfrm>
            <a:off x="2443225" y="1891068"/>
            <a:ext cx="4095152" cy="1124745"/>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5053612" y="3528721"/>
            <a:ext cx="4067139" cy="1446550"/>
          </a:xfrm>
          <a:prstGeom prst="rect">
            <a:avLst/>
          </a:prstGeom>
        </p:spPr>
        <p:txBody>
          <a:bodyPr wrap="none">
            <a:spAutoFit/>
          </a:bodyPr>
          <a:lstStyle/>
          <a:p>
            <a:r>
              <a:rPr lang="en-US" sz="2200" dirty="0">
                <a:latin typeface="Arial"/>
                <a:cs typeface="Arial"/>
              </a:rPr>
              <a:t>Twitter:		@</a:t>
            </a:r>
            <a:r>
              <a:rPr lang="en-US" sz="2200" dirty="0" err="1">
                <a:latin typeface="Arial"/>
                <a:cs typeface="Arial"/>
              </a:rPr>
              <a:t>informaticsGeek</a:t>
            </a:r>
            <a:endParaRPr lang="en-US" sz="2200" dirty="0">
              <a:latin typeface="Arial"/>
              <a:cs typeface="Arial"/>
            </a:endParaRPr>
          </a:p>
          <a:p>
            <a:r>
              <a:rPr lang="en-US" sz="2200" dirty="0">
                <a:latin typeface="Arial"/>
                <a:cs typeface="Arial"/>
              </a:rPr>
              <a:t>			@</a:t>
            </a:r>
            <a:r>
              <a:rPr lang="en-US" sz="2200" dirty="0" err="1">
                <a:latin typeface="Arial"/>
                <a:cs typeface="Arial"/>
              </a:rPr>
              <a:t>projectEMERSE</a:t>
            </a:r>
            <a:endParaRPr lang="en-US" sz="2200" dirty="0">
              <a:latin typeface="Arial"/>
              <a:cs typeface="Arial"/>
            </a:endParaRPr>
          </a:p>
          <a:p>
            <a:r>
              <a:rPr lang="en-US" sz="2200" dirty="0">
                <a:latin typeface="Arial"/>
                <a:cs typeface="Arial"/>
              </a:rPr>
              <a:t>Web:		project-</a:t>
            </a:r>
            <a:r>
              <a:rPr lang="en-US" sz="2200" dirty="0" err="1">
                <a:latin typeface="Arial"/>
                <a:cs typeface="Arial"/>
              </a:rPr>
              <a:t>emerse.org</a:t>
            </a:r>
            <a:endParaRPr lang="en-US" sz="2200" dirty="0">
              <a:latin typeface="Arial"/>
              <a:cs typeface="Arial"/>
            </a:endParaRPr>
          </a:p>
          <a:p>
            <a:r>
              <a:rPr lang="en-US" sz="22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an easy-to-use, self-service search engine and chart review tool for EHR notes</a:t>
            </a:r>
          </a:p>
        </p:txBody>
      </p:sp>
      <p:sp>
        <p:nvSpPr>
          <p:cNvPr id="2" name="TextBox 1">
            <a:extLst>
              <a:ext uri="{FF2B5EF4-FFF2-40B4-BE49-F238E27FC236}">
                <a16:creationId xmlns:a16="http://schemas.microsoft.com/office/drawing/2014/main" id="{E80C775F-8E8B-6945-BD72-B494402A7F98}"/>
              </a:ext>
            </a:extLst>
          </p:cNvPr>
          <p:cNvSpPr txBox="1"/>
          <p:nvPr/>
        </p:nvSpPr>
        <p:spPr>
          <a:xfrm>
            <a:off x="2997816" y="1262882"/>
            <a:ext cx="2346989"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January 11, 2023</a:t>
            </a: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04186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457200" y="2170421"/>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522773" y="1827390"/>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124211"/>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Our philosophy</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5" name="Content Placeholder 2">
            <a:extLst>
              <a:ext uri="{FF2B5EF4-FFF2-40B4-BE49-F238E27FC236}">
                <a16:creationId xmlns:a16="http://schemas.microsoft.com/office/drawing/2014/main" id="{1458F14C-4EBE-F9B4-4BB8-92B59D0FCED6}"/>
              </a:ext>
            </a:extLst>
          </p:cNvPr>
          <p:cNvSpPr>
            <a:spLocks noGrp="1"/>
          </p:cNvSpPr>
          <p:nvPr>
            <p:ph idx="1"/>
          </p:nvPr>
        </p:nvSpPr>
        <p:spPr>
          <a:xfrm>
            <a:off x="2095896" y="1401773"/>
            <a:ext cx="6877083" cy="3394472"/>
          </a:xfrm>
        </p:spPr>
        <p:txBody>
          <a:bodyPr>
            <a:normAutofit/>
          </a:bodyPr>
          <a:lstStyle/>
          <a:p>
            <a:pPr marL="0" indent="0">
              <a:buNone/>
            </a:pPr>
            <a:r>
              <a:rPr lang="en-US" dirty="0"/>
              <a:t>It’s important to see the terms/concepts in the context of the original text to truly understand the clinical meaning.</a:t>
            </a:r>
            <a:endParaRPr lang="en-US" dirty="0">
              <a:latin typeface="Arial" panose="020B0604020202020204" pitchFamily="34" charset="0"/>
              <a:cs typeface="Arial" panose="020B0604020202020204" pitchFamily="34" charset="0"/>
            </a:endParaRPr>
          </a:p>
        </p:txBody>
      </p:sp>
      <p:pic>
        <p:nvPicPr>
          <p:cNvPr id="19" name="Picture 18" descr="A picture containing toy, doll&#10;&#10;Description automatically generated">
            <a:extLst>
              <a:ext uri="{FF2B5EF4-FFF2-40B4-BE49-F238E27FC236}">
                <a16:creationId xmlns:a16="http://schemas.microsoft.com/office/drawing/2014/main" id="{A56ED418-B7DC-9167-F8CC-88F1587025C8}"/>
              </a:ext>
            </a:extLst>
          </p:cNvPr>
          <p:cNvPicPr>
            <a:picLocks noChangeAspect="1"/>
          </p:cNvPicPr>
          <p:nvPr/>
        </p:nvPicPr>
        <p:blipFill>
          <a:blip r:embed="rId3"/>
          <a:stretch>
            <a:fillRect/>
          </a:stretch>
        </p:blipFill>
        <p:spPr>
          <a:xfrm>
            <a:off x="1" y="2178054"/>
            <a:ext cx="2926080" cy="2965445"/>
          </a:xfrm>
          <a:prstGeom prst="rect">
            <a:avLst/>
          </a:prstGeom>
        </p:spPr>
      </p:pic>
    </p:spTree>
    <p:extLst>
      <p:ext uri="{BB962C8B-B14F-4D97-AF65-F5344CB8AC3E}">
        <p14:creationId xmlns:p14="http://schemas.microsoft.com/office/powerpoint/2010/main" val="1881229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Content Placeholder 6">
            <a:extLst>
              <a:ext uri="{FF2B5EF4-FFF2-40B4-BE49-F238E27FC236}">
                <a16:creationId xmlns:a16="http://schemas.microsoft.com/office/drawing/2014/main" id="{82AC40AB-CB4C-1967-7B35-0FBB404E6315}"/>
              </a:ext>
            </a:extLst>
          </p:cNvPr>
          <p:cNvSpPr>
            <a:spLocks noGrp="1"/>
          </p:cNvSpPr>
          <p:nvPr>
            <p:ph idx="1"/>
          </p:nvPr>
        </p:nvSpPr>
        <p:spPr>
          <a:xfrm>
            <a:off x="385639" y="248166"/>
            <a:ext cx="8229600" cy="4594623"/>
          </a:xfrm>
        </p:spPr>
        <p:txBody>
          <a:bodyPr numCol="5">
            <a:noAutofit/>
          </a:bodyPr>
          <a:lstStyle/>
          <a:p>
            <a:pPr marL="0" indent="0">
              <a:buNone/>
            </a:pPr>
            <a:r>
              <a:rPr lang="en-US" sz="500" dirty="0"/>
              <a:t>Phrase: A 31-year old Caucasian British woman with a history of long-term zopiclone use</a:t>
            </a:r>
          </a:p>
          <a:p>
            <a:pPr marL="0" indent="0">
              <a:buNone/>
            </a:pPr>
            <a:r>
              <a:rPr lang="en-US" sz="500" dirty="0"/>
              <a:t>&gt;&gt;&gt;&gt;&gt; Phrase</a:t>
            </a:r>
          </a:p>
          <a:p>
            <a:pPr marL="0" indent="0">
              <a:buNone/>
            </a:pPr>
            <a:r>
              <a:rPr lang="en-US" sz="500" dirty="0"/>
              <a:t>a 31 year old </a:t>
            </a:r>
            <a:r>
              <a:rPr lang="en-US" sz="500" dirty="0" err="1"/>
              <a:t>caucasian</a:t>
            </a:r>
            <a:r>
              <a:rPr lang="en-US" sz="500" dirty="0"/>
              <a:t> </a:t>
            </a:r>
            <a:r>
              <a:rPr lang="en-US" sz="500" dirty="0" err="1"/>
              <a:t>british</a:t>
            </a:r>
            <a:r>
              <a:rPr lang="en-US" sz="500" dirty="0"/>
              <a:t> woman with a history of long term zopiclone use</a:t>
            </a:r>
          </a:p>
          <a:p>
            <a:pPr marL="0" indent="0">
              <a:buNone/>
            </a:pPr>
            <a:r>
              <a:rPr lang="en-US" sz="500" dirty="0"/>
              <a:t>&lt;&lt;&lt;&lt;&lt; Phrase</a:t>
            </a:r>
          </a:p>
          <a:p>
            <a:pPr marL="0" indent="0">
              <a:buNone/>
            </a:pPr>
            <a:r>
              <a:rPr lang="en-US" sz="500" dirty="0"/>
              <a:t>&gt;&gt;&gt;&gt;&gt; Mappings</a:t>
            </a:r>
          </a:p>
          <a:p>
            <a:pPr marL="0" indent="0">
              <a:buNone/>
            </a:pPr>
            <a:r>
              <a:rPr lang="en-US" sz="500" dirty="0"/>
              <a:t>Meta Mapping (696):</a:t>
            </a:r>
          </a:p>
          <a:p>
            <a:pPr marL="0" indent="0">
              <a:buNone/>
            </a:pPr>
            <a:r>
              <a:rPr lang="en-US" sz="500" dirty="0"/>
              <a:t>   567   31 [Quantitative Concept]</a:t>
            </a:r>
          </a:p>
          <a:p>
            <a:pPr marL="0" indent="0">
              <a:buNone/>
            </a:pPr>
            <a:r>
              <a:rPr lang="en-US" sz="500" dirty="0"/>
              <a:t>   567   YEAR (year) [Temporal Concept]</a:t>
            </a:r>
          </a:p>
          <a:p>
            <a:pPr marL="0" indent="0">
              <a:buNone/>
            </a:pPr>
            <a:r>
              <a:rPr lang="en-US" sz="500" dirty="0"/>
              <a:t>   567   Old [Temporal Concept]</a:t>
            </a:r>
          </a:p>
          <a:p>
            <a:pPr marL="0" indent="0">
              <a:buNone/>
            </a:pPr>
            <a:r>
              <a:rPr lang="en-US" sz="500" dirty="0"/>
              <a:t>   579   Caucasian British (White British) [Population Group]</a:t>
            </a:r>
          </a:p>
          <a:p>
            <a:pPr marL="0" indent="0">
              <a:buNone/>
            </a:pPr>
            <a:r>
              <a:rPr lang="en-US" sz="500" dirty="0"/>
              <a:t>   733   WOMAN (Woman) [Population Group]</a:t>
            </a:r>
          </a:p>
          <a:p>
            <a:pPr marL="0" indent="0">
              <a:buNone/>
            </a:pPr>
            <a:r>
              <a:rPr lang="en-US" sz="500" dirty="0"/>
              <a:t>   567   History [Occupation or Discipline]</a:t>
            </a:r>
          </a:p>
          <a:p>
            <a:pPr marL="0" indent="0">
              <a:buNone/>
            </a:pPr>
            <a:r>
              <a:rPr lang="en-US" sz="500" dirty="0"/>
              <a:t>   579   Long Term (Long-term) [Temporal Concept]</a:t>
            </a:r>
          </a:p>
          <a:p>
            <a:pPr marL="0" indent="0">
              <a:buNone/>
            </a:pPr>
            <a:r>
              <a:rPr lang="en-US" sz="500" dirty="0"/>
              <a:t>   567   ZOPICLONE (zopiclone) [Organic </a:t>
            </a:r>
            <a:r>
              <a:rPr lang="en-US" sz="500" dirty="0" err="1"/>
              <a:t>Chemical,Pharmacologic</a:t>
            </a:r>
            <a:r>
              <a:rPr lang="en-US" sz="500" dirty="0"/>
              <a:t> Substance]</a:t>
            </a:r>
          </a:p>
          <a:p>
            <a:pPr marL="0" indent="0">
              <a:buNone/>
            </a:pPr>
            <a:r>
              <a:rPr lang="en-US" sz="500" dirty="0"/>
              <a:t>   578   Use of [Functional Concept]</a:t>
            </a:r>
          </a:p>
          <a:p>
            <a:pPr marL="0" indent="0">
              <a:buNone/>
            </a:pPr>
            <a:r>
              <a:rPr lang="en-US" sz="500" dirty="0"/>
              <a:t>   567   history (Historical aspects qualifier) [Functional Concept]</a:t>
            </a:r>
          </a:p>
          <a:p>
            <a:pPr marL="0" indent="0">
              <a:buNone/>
            </a:pPr>
            <a:r>
              <a:rPr lang="en-US" sz="500" dirty="0"/>
              <a:t>   567   history (History of present illness (finding)) [Finding]</a:t>
            </a:r>
          </a:p>
          <a:p>
            <a:pPr marL="0" indent="0">
              <a:buNone/>
            </a:pPr>
            <a:r>
              <a:rPr lang="en-US" sz="500" dirty="0"/>
              <a:t>   567   History (Medical History) [Finding]</a:t>
            </a:r>
          </a:p>
          <a:p>
            <a:pPr marL="0" indent="0">
              <a:buNone/>
            </a:pPr>
            <a:r>
              <a:rPr lang="en-US" sz="500" dirty="0"/>
              <a:t>   567   History (Concept History) [Conceptual Entity]</a:t>
            </a:r>
          </a:p>
          <a:p>
            <a:pPr marL="0" indent="0">
              <a:buNone/>
            </a:pPr>
            <a:r>
              <a:rPr lang="en-US" sz="500" dirty="0"/>
              <a:t>   567   History (History of previous events) [Finding]</a:t>
            </a:r>
          </a:p>
          <a:p>
            <a:pPr marL="0" indent="0">
              <a:buNone/>
            </a:pPr>
            <a:r>
              <a:rPr lang="en-US" sz="500" dirty="0"/>
              <a:t>   567   History, NOS (History of (present illness) (contextual qualifier) (situation)) [Intellectual Product]</a:t>
            </a:r>
          </a:p>
          <a:p>
            <a:pPr marL="0" indent="0">
              <a:buNone/>
            </a:pPr>
            <a:r>
              <a:rPr lang="en-US" sz="500" dirty="0"/>
              <a:t>   733   Woman (Human, Female adult) [Human]</a:t>
            </a:r>
          </a:p>
          <a:p>
            <a:pPr marL="0" indent="0">
              <a:buNone/>
            </a:pPr>
            <a:r>
              <a:rPr lang="en-US" sz="500" dirty="0"/>
              <a:t>   567   /Year (per year) [Temporal Concept]</a:t>
            </a:r>
          </a:p>
          <a:p>
            <a:pPr marL="0" indent="0">
              <a:buNone/>
            </a:pPr>
            <a:r>
              <a:rPr lang="en-US" sz="500" dirty="0"/>
              <a:t>&lt;&lt;&lt;&lt;&lt; Mappings</a:t>
            </a:r>
          </a:p>
          <a:p>
            <a:pPr marL="0" indent="0">
              <a:buNone/>
            </a:pPr>
            <a:endParaRPr lang="en-US" sz="500" dirty="0"/>
          </a:p>
          <a:p>
            <a:pPr marL="0" indent="0">
              <a:buNone/>
            </a:pPr>
            <a:r>
              <a:rPr lang="en-US" sz="500" dirty="0"/>
              <a:t>Phrase: and</a:t>
            </a:r>
          </a:p>
          <a:p>
            <a:pPr marL="0" indent="0">
              <a:buNone/>
            </a:pPr>
            <a:r>
              <a:rPr lang="en-US" sz="500" dirty="0"/>
              <a:t>Phrase: anorexia nervosa</a:t>
            </a:r>
          </a:p>
          <a:p>
            <a:pPr marL="0" indent="0">
              <a:buNone/>
            </a:pPr>
            <a:r>
              <a:rPr lang="en-US" sz="500" dirty="0"/>
              <a:t>anorexia nervosa</a:t>
            </a:r>
          </a:p>
          <a:p>
            <a:pPr marL="0" indent="0">
              <a:buNone/>
            </a:pPr>
            <a:r>
              <a:rPr lang="en-US" sz="500" dirty="0"/>
              <a:t>Meta Mapping (1000):</a:t>
            </a:r>
          </a:p>
          <a:p>
            <a:pPr marL="0" indent="0">
              <a:buNone/>
            </a:pPr>
            <a:r>
              <a:rPr lang="en-US" sz="500" dirty="0"/>
              <a:t>  1000   ANOREXIA NERVOSA (Anorexia Nervosa) [Mental or Behavioral Dysfunction]</a:t>
            </a:r>
          </a:p>
          <a:p>
            <a:pPr marL="0" indent="0">
              <a:buNone/>
            </a:pPr>
            <a:r>
              <a:rPr lang="en-US" sz="500" dirty="0"/>
              <a:t>Phrase: was</a:t>
            </a:r>
          </a:p>
          <a:p>
            <a:pPr marL="0" indent="0">
              <a:buNone/>
            </a:pPr>
            <a:r>
              <a:rPr lang="en-US" sz="500" dirty="0"/>
              <a:t>Phrase: admitted as an inpatient</a:t>
            </a:r>
          </a:p>
          <a:p>
            <a:pPr marL="0" indent="0">
              <a:buNone/>
            </a:pPr>
            <a:r>
              <a:rPr lang="en-US" sz="500" dirty="0"/>
              <a:t>admitted as an inpatient</a:t>
            </a:r>
          </a:p>
          <a:p>
            <a:pPr marL="0" indent="0">
              <a:buNone/>
            </a:pPr>
            <a:r>
              <a:rPr lang="en-US" sz="500" dirty="0"/>
              <a:t>  1000   Admitted as an inpatient (Admitted as an </a:t>
            </a:r>
            <a:r>
              <a:rPr lang="en-US" sz="500" dirty="0" err="1"/>
              <a:t>inpatient:Find:Pt</a:t>
            </a:r>
            <a:r>
              <a:rPr lang="en-US" sz="500" dirty="0"/>
              <a:t>:^</a:t>
            </a:r>
            <a:r>
              <a:rPr lang="en-US" sz="500" dirty="0" err="1"/>
              <a:t>Patient:Ord</a:t>
            </a:r>
            <a:r>
              <a:rPr lang="en-US" sz="500" dirty="0"/>
              <a:t>) [Clinical Attribute]</a:t>
            </a:r>
          </a:p>
          <a:p>
            <a:pPr marL="0" indent="0">
              <a:buNone/>
            </a:pPr>
            <a:r>
              <a:rPr lang="en-US" sz="500" dirty="0"/>
              <a:t>  1000   Admitted as an inpatient [Finding]</a:t>
            </a:r>
          </a:p>
          <a:p>
            <a:pPr marL="0" indent="0">
              <a:buNone/>
            </a:pPr>
            <a:r>
              <a:rPr lang="en-US" sz="500" dirty="0"/>
              <a:t>Phrase: for a ten-day alcohol detoxification.</a:t>
            </a:r>
          </a:p>
          <a:p>
            <a:pPr marL="0" indent="0">
              <a:buNone/>
            </a:pPr>
            <a:r>
              <a:rPr lang="en-US" sz="500" dirty="0"/>
              <a:t>ten day alcohol detoxification</a:t>
            </a:r>
          </a:p>
          <a:p>
            <a:pPr marL="0" indent="0">
              <a:buNone/>
            </a:pPr>
            <a:r>
              <a:rPr lang="en-US" sz="500" dirty="0"/>
              <a:t>Meta Mapping (888):</a:t>
            </a:r>
          </a:p>
          <a:p>
            <a:pPr marL="0" indent="0">
              <a:buNone/>
            </a:pPr>
            <a:r>
              <a:rPr lang="en-US" sz="500" dirty="0"/>
              <a:t>   694   TEN-DAY (Ten-Day Report) [Intellectual Product]</a:t>
            </a:r>
          </a:p>
          <a:p>
            <a:pPr marL="0" indent="0">
              <a:buNone/>
            </a:pPr>
            <a:r>
              <a:rPr lang="en-US" sz="500" dirty="0"/>
              <a:t>   861   Alcohol detoxification (Detoxication psychiatric therapy for alcoholism) [Therapeutic or Preventive Procedure]</a:t>
            </a:r>
          </a:p>
          <a:p>
            <a:pPr marL="0" indent="0">
              <a:buNone/>
            </a:pPr>
            <a:r>
              <a:rPr lang="en-US" sz="500" dirty="0"/>
              <a:t>   861   Alcohol detoxification [Therapeutic or Preventive Procedure]</a:t>
            </a:r>
          </a:p>
          <a:p>
            <a:pPr marL="0" indent="0">
              <a:buNone/>
            </a:pPr>
            <a:r>
              <a:rPr lang="en-US" sz="500" dirty="0"/>
              <a:t>Processing inter_12192022_20:07:23_27484_hanauer@umich.edu_609965139.tmp.tx.2: Her weekly (four days out of seven) intake of alcohol was 180 units and her daily intake of zopiclone, 30 mg. </a:t>
            </a:r>
          </a:p>
          <a:p>
            <a:pPr marL="0" indent="0">
              <a:buNone/>
            </a:pPr>
            <a:r>
              <a:rPr lang="en-US" sz="500" dirty="0"/>
              <a:t>Phrase: Her weekly</a:t>
            </a:r>
          </a:p>
          <a:p>
            <a:pPr marL="0" indent="0">
              <a:buNone/>
            </a:pPr>
            <a:r>
              <a:rPr lang="en-US" sz="500" dirty="0"/>
              <a:t>weekly</a:t>
            </a:r>
          </a:p>
          <a:p>
            <a:pPr marL="0" indent="0">
              <a:buNone/>
            </a:pPr>
            <a:r>
              <a:rPr lang="en-US" sz="500" dirty="0"/>
              <a:t>  1000   Weekly [Temporal Concept]</a:t>
            </a:r>
          </a:p>
          <a:p>
            <a:pPr marL="0" indent="0">
              <a:buNone/>
            </a:pPr>
            <a:r>
              <a:rPr lang="en-US" sz="500" dirty="0"/>
              <a:t>  1000   Weekly (Chief Complaint is Present Weekly) [Finding]</a:t>
            </a:r>
          </a:p>
          <a:p>
            <a:pPr marL="0" indent="0">
              <a:buNone/>
            </a:pPr>
            <a:r>
              <a:rPr lang="en-US" sz="500" dirty="0"/>
              <a:t>Phrase: (four days out of seven</a:t>
            </a:r>
          </a:p>
          <a:p>
            <a:pPr marL="0" indent="0">
              <a:buNone/>
            </a:pPr>
            <a:r>
              <a:rPr lang="en-US" sz="500" dirty="0"/>
              <a:t>four days out of seven</a:t>
            </a:r>
          </a:p>
          <a:p>
            <a:pPr marL="0" indent="0">
              <a:buNone/>
            </a:pPr>
            <a:r>
              <a:rPr lang="en-US" sz="500" dirty="0"/>
              <a:t>Meta Mapping (752):</a:t>
            </a:r>
          </a:p>
          <a:p>
            <a:pPr marL="0" indent="0">
              <a:buNone/>
            </a:pPr>
            <a:r>
              <a:rPr lang="en-US" sz="500" dirty="0"/>
              <a:t>   593   Four [Quantitative Concept]</a:t>
            </a:r>
          </a:p>
          <a:p>
            <a:pPr marL="0" indent="0">
              <a:buNone/>
            </a:pPr>
            <a:r>
              <a:rPr lang="en-US" sz="500" dirty="0"/>
              <a:t>   593   Out (Out (direction)) [Spatial Concept]</a:t>
            </a:r>
          </a:p>
          <a:p>
            <a:pPr marL="0" indent="0">
              <a:buNone/>
            </a:pPr>
            <a:r>
              <a:rPr lang="en-US" sz="500" dirty="0"/>
              <a:t>   781   SEVEN-DAY (Seven-Day Report) [Intellectual Product]</a:t>
            </a:r>
          </a:p>
          <a:p>
            <a:pPr marL="0" indent="0">
              <a:buNone/>
            </a:pPr>
            <a:r>
              <a:rPr lang="en-US" sz="500" dirty="0"/>
              <a:t>   593   Out (Removed) [Qualitative Concept]</a:t>
            </a:r>
          </a:p>
          <a:p>
            <a:pPr marL="0" indent="0">
              <a:buNone/>
            </a:pPr>
            <a:r>
              <a:rPr lang="en-US" sz="500" dirty="0"/>
              <a:t>Phrase: )</a:t>
            </a:r>
          </a:p>
          <a:p>
            <a:pPr marL="0" indent="0">
              <a:buNone/>
            </a:pPr>
            <a:r>
              <a:rPr lang="en-US" sz="500" dirty="0"/>
              <a:t>Phrase: intake of alcohol</a:t>
            </a:r>
          </a:p>
          <a:p>
            <a:pPr marL="0" indent="0">
              <a:buNone/>
            </a:pPr>
            <a:r>
              <a:rPr lang="en-US" sz="500" dirty="0"/>
              <a:t>intake of alcohol</a:t>
            </a:r>
          </a:p>
          <a:p>
            <a:pPr marL="0" indent="0">
              <a:buNone/>
            </a:pPr>
            <a:r>
              <a:rPr lang="en-US" sz="500" dirty="0"/>
              <a:t>Meta Mapping (858):</a:t>
            </a:r>
          </a:p>
          <a:p>
            <a:pPr marL="0" indent="0">
              <a:buNone/>
            </a:pPr>
            <a:r>
              <a:rPr lang="en-US" sz="500" dirty="0"/>
              <a:t>   858   intake alcohol (Alcohol consumption) [Individual Behavior]</a:t>
            </a:r>
          </a:p>
          <a:p>
            <a:pPr marL="0" indent="0">
              <a:buNone/>
            </a:pPr>
            <a:r>
              <a:rPr lang="en-US" sz="500" dirty="0"/>
              <a:t>Phrase: 180 units</a:t>
            </a:r>
          </a:p>
          <a:p>
            <a:pPr marL="0" indent="0">
              <a:buNone/>
            </a:pPr>
            <a:r>
              <a:rPr lang="en-US" sz="500" dirty="0"/>
              <a:t>180 units</a:t>
            </a:r>
          </a:p>
          <a:p>
            <a:pPr marL="0" indent="0">
              <a:buNone/>
            </a:pPr>
            <a:r>
              <a:rPr lang="en-US" sz="500" dirty="0"/>
              <a:t>Meta Mapping (861):</a:t>
            </a:r>
          </a:p>
          <a:p>
            <a:pPr marL="0" indent="0">
              <a:buNone/>
            </a:pPr>
            <a:r>
              <a:rPr lang="en-US" sz="500" dirty="0"/>
              <a:t>   861   Units (Unit) [Quantitative Concept]</a:t>
            </a:r>
          </a:p>
          <a:p>
            <a:pPr marL="0" indent="0">
              <a:buNone/>
            </a:pPr>
            <a:r>
              <a:rPr lang="en-US" sz="500" dirty="0"/>
              <a:t>   861   Units (Unit of Measure) [Quantitative Concept]</a:t>
            </a:r>
          </a:p>
          <a:p>
            <a:pPr marL="0" indent="0">
              <a:buNone/>
            </a:pPr>
            <a:r>
              <a:rPr lang="en-US" sz="500" dirty="0"/>
              <a:t>   861   UNITS (Enzyme Unit) [Quantitative Concept]</a:t>
            </a:r>
          </a:p>
          <a:p>
            <a:pPr marL="0" indent="0">
              <a:buNone/>
            </a:pPr>
            <a:r>
              <a:rPr lang="en-US" sz="500" dirty="0"/>
              <a:t>   861   Units (Unit - NCI Thesaurus Property) [Quantitative Concept]</a:t>
            </a:r>
          </a:p>
          <a:p>
            <a:pPr marL="0" indent="0">
              <a:buNone/>
            </a:pPr>
            <a:r>
              <a:rPr lang="en-US" sz="500" dirty="0"/>
              <a:t>Phrase: her daily intake of zopiclone,</a:t>
            </a:r>
          </a:p>
          <a:p>
            <a:pPr marL="0" indent="0">
              <a:buNone/>
            </a:pPr>
            <a:r>
              <a:rPr lang="en-US" sz="500" dirty="0"/>
              <a:t>her daily intake of zopiclone</a:t>
            </a:r>
          </a:p>
          <a:p>
            <a:pPr marL="0" indent="0">
              <a:buNone/>
            </a:pPr>
            <a:r>
              <a:rPr lang="en-US" sz="500" dirty="0"/>
              <a:t>Meta Mapping (733):</a:t>
            </a:r>
          </a:p>
          <a:p>
            <a:pPr marL="0" indent="0">
              <a:buNone/>
            </a:pPr>
            <a:r>
              <a:rPr lang="en-US" sz="500" dirty="0"/>
              <a:t>   593   HER (Herero language) [Language]</a:t>
            </a:r>
          </a:p>
          <a:p>
            <a:pPr marL="0" indent="0">
              <a:buNone/>
            </a:pPr>
            <a:r>
              <a:rPr lang="en-US" sz="500" dirty="0"/>
              <a:t>   760   Daily [Temporal Concept]</a:t>
            </a:r>
          </a:p>
          <a:p>
            <a:pPr marL="0" indent="0">
              <a:buNone/>
            </a:pPr>
            <a:r>
              <a:rPr lang="en-US" sz="500" dirty="0"/>
              <a:t>   760   Intake [Functional Concept]</a:t>
            </a:r>
          </a:p>
          <a:p>
            <a:pPr marL="0" indent="0">
              <a:buNone/>
            </a:pPr>
            <a:r>
              <a:rPr lang="en-US" sz="500" dirty="0"/>
              <a:t>   593   ZOPICLONE (zopiclone) [Organic </a:t>
            </a:r>
            <a:r>
              <a:rPr lang="en-US" sz="500" dirty="0" err="1"/>
              <a:t>Chemical,Pharmacologic</a:t>
            </a:r>
            <a:r>
              <a:rPr lang="en-US" sz="500" dirty="0"/>
              <a:t> Substance]</a:t>
            </a:r>
          </a:p>
          <a:p>
            <a:pPr marL="0" indent="0">
              <a:buNone/>
            </a:pPr>
            <a:r>
              <a:rPr lang="en-US" sz="500" dirty="0"/>
              <a:t>   760   Daily (Chief Complaint is Present Daily) [Finding]</a:t>
            </a:r>
          </a:p>
          <a:p>
            <a:pPr marL="0" indent="0">
              <a:buNone/>
            </a:pPr>
            <a:r>
              <a:rPr lang="en-US" sz="500" dirty="0"/>
              <a:t>Phrase: 30 mg.</a:t>
            </a:r>
          </a:p>
          <a:p>
            <a:pPr marL="0" indent="0">
              <a:buNone/>
            </a:pPr>
            <a:r>
              <a:rPr lang="en-US" sz="500" dirty="0"/>
              <a:t>30 mg</a:t>
            </a:r>
          </a:p>
          <a:p>
            <a:pPr marL="0" indent="0">
              <a:buNone/>
            </a:pPr>
            <a:r>
              <a:rPr lang="en-US" sz="500" dirty="0"/>
              <a:t>   694   30% [Quantitative Concept]</a:t>
            </a:r>
          </a:p>
          <a:p>
            <a:pPr marL="0" indent="0">
              <a:buNone/>
            </a:pPr>
            <a:r>
              <a:rPr lang="en-US" sz="500" dirty="0"/>
              <a:t>   861   MG (Mammography) [Diagnostic Procedure]</a:t>
            </a:r>
          </a:p>
          <a:p>
            <a:pPr marL="0" indent="0">
              <a:buNone/>
            </a:pPr>
            <a:r>
              <a:rPr lang="en-US" sz="500" dirty="0"/>
              <a:t>   861   mg% (mg/dL) [Quantitative Concept]</a:t>
            </a:r>
          </a:p>
          <a:p>
            <a:pPr marL="0" indent="0">
              <a:buNone/>
            </a:pPr>
            <a:r>
              <a:rPr lang="en-US" sz="500" dirty="0"/>
              <a:t>   861   Mg (Mg antigen) [Amino Acid, Peptide, or </a:t>
            </a:r>
            <a:r>
              <a:rPr lang="en-US" sz="500" dirty="0" err="1"/>
              <a:t>Protein,Immunologic</a:t>
            </a:r>
            <a:r>
              <a:rPr lang="en-US" sz="500" dirty="0"/>
              <a:t> Factor]</a:t>
            </a:r>
          </a:p>
          <a:p>
            <a:pPr marL="0" indent="0">
              <a:buNone/>
            </a:pPr>
            <a:r>
              <a:rPr lang="en-US" sz="500" dirty="0"/>
              <a:t>   861   mg % (Milligram percent) [Quantitative Concept]</a:t>
            </a:r>
          </a:p>
          <a:p>
            <a:pPr marL="0" indent="0">
              <a:buNone/>
            </a:pPr>
            <a:r>
              <a:rPr lang="en-US" sz="500" dirty="0"/>
              <a:t>   861   Mg++ (magnesium cation) [Element, Ion, or </a:t>
            </a:r>
            <a:r>
              <a:rPr lang="en-US" sz="500" dirty="0" err="1"/>
              <a:t>Isotope,Pharmacologic</a:t>
            </a:r>
            <a:r>
              <a:rPr lang="en-US" sz="500" dirty="0"/>
              <a:t> Substance]</a:t>
            </a:r>
          </a:p>
          <a:p>
            <a:pPr marL="0" indent="0">
              <a:buNone/>
            </a:pPr>
            <a:r>
              <a:rPr lang="en-US" sz="500" dirty="0"/>
              <a:t>   861   MG (US Military Commissioned Officer O8) [Classification]</a:t>
            </a:r>
          </a:p>
          <a:p>
            <a:pPr marL="0" indent="0">
              <a:buNone/>
            </a:pPr>
            <a:r>
              <a:rPr lang="en-US" sz="500" dirty="0"/>
              <a:t>   861   MG (Mongol Chinese) [Population Group]</a:t>
            </a:r>
          </a:p>
          <a:p>
            <a:pPr marL="0" indent="0">
              <a:buNone/>
            </a:pPr>
            <a:r>
              <a:rPr lang="en-US" sz="500" dirty="0"/>
              <a:t>Processing inter_12192022_20:07:23_27484_hanauer@umich.edu_609965139.tmp.tx.3: Apart from a short period five years ago, she had been taking zopiclone for 13 years at daily doses of up to 90 mg. </a:t>
            </a:r>
          </a:p>
          <a:p>
            <a:pPr marL="0" indent="0">
              <a:buNone/>
            </a:pPr>
            <a:r>
              <a:rPr lang="en-US" sz="500" dirty="0"/>
              <a:t>Phrase: Apart from a short period five years ago,</a:t>
            </a:r>
          </a:p>
          <a:p>
            <a:pPr marL="0" indent="0">
              <a:buNone/>
            </a:pPr>
            <a:r>
              <a:rPr lang="en-US" sz="500" dirty="0"/>
              <a:t>short period five years ago</a:t>
            </a:r>
          </a:p>
          <a:p>
            <a:pPr marL="0" indent="0">
              <a:buNone/>
            </a:pPr>
            <a:r>
              <a:rPr lang="en-US" sz="500" dirty="0"/>
              <a:t>Meta Mapping (798):</a:t>
            </a:r>
          </a:p>
          <a:p>
            <a:pPr marL="0" indent="0">
              <a:buNone/>
            </a:pPr>
            <a:r>
              <a:rPr lang="en-US" sz="500" dirty="0"/>
              <a:t>   673   short period (Short menstrual periods) [Finding]</a:t>
            </a:r>
          </a:p>
          <a:p>
            <a:pPr marL="0" indent="0">
              <a:buNone/>
            </a:pPr>
            <a:r>
              <a:rPr lang="en-US" sz="500" dirty="0"/>
              <a:t>   637   Five [Quantitative Concept]</a:t>
            </a:r>
          </a:p>
          <a:p>
            <a:pPr marL="0" indent="0">
              <a:buNone/>
            </a:pPr>
            <a:r>
              <a:rPr lang="en-US" sz="500" dirty="0"/>
              <a:t>   804   YEARS (year) [Temporal Concept]</a:t>
            </a:r>
          </a:p>
          <a:p>
            <a:pPr marL="0" indent="0">
              <a:buNone/>
            </a:pPr>
            <a:r>
              <a:rPr lang="en-US" sz="500" dirty="0"/>
              <a:t>Phrase: she</a:t>
            </a:r>
          </a:p>
          <a:p>
            <a:pPr marL="0" indent="0">
              <a:buNone/>
            </a:pPr>
            <a:r>
              <a:rPr lang="en-US" sz="500" dirty="0"/>
              <a:t>Phrase: had</a:t>
            </a:r>
          </a:p>
          <a:p>
            <a:pPr marL="0" indent="0">
              <a:buNone/>
            </a:pPr>
            <a:r>
              <a:rPr lang="en-US" sz="500" dirty="0"/>
              <a:t>Phrase: been</a:t>
            </a:r>
          </a:p>
          <a:p>
            <a:pPr marL="0" indent="0">
              <a:buNone/>
            </a:pPr>
            <a:r>
              <a:rPr lang="en-US" sz="500" dirty="0"/>
              <a:t>Phrase: taking</a:t>
            </a:r>
          </a:p>
          <a:p>
            <a:pPr marL="0" indent="0">
              <a:buNone/>
            </a:pPr>
            <a:r>
              <a:rPr lang="en-US" sz="500" dirty="0"/>
              <a:t>taking</a:t>
            </a:r>
          </a:p>
          <a:p>
            <a:pPr marL="0" indent="0">
              <a:buNone/>
            </a:pPr>
            <a:r>
              <a:rPr lang="en-US" sz="500" dirty="0"/>
              <a:t>Meta Mapping (966):</a:t>
            </a:r>
          </a:p>
          <a:p>
            <a:pPr marL="0" indent="0">
              <a:buNone/>
            </a:pPr>
            <a:r>
              <a:rPr lang="en-US" sz="500" dirty="0"/>
              <a:t>   966   Take [Health Care Activity]</a:t>
            </a:r>
          </a:p>
          <a:p>
            <a:pPr marL="0" indent="0">
              <a:buNone/>
            </a:pPr>
            <a:r>
              <a:rPr lang="en-US" sz="500" dirty="0"/>
              <a:t>Phrase: zopiclone for 13 years</a:t>
            </a:r>
          </a:p>
          <a:p>
            <a:pPr marL="0" indent="0">
              <a:buNone/>
            </a:pPr>
            <a:r>
              <a:rPr lang="en-US" sz="500" dirty="0"/>
              <a:t>zopiclone for 13 years</a:t>
            </a:r>
          </a:p>
          <a:p>
            <a:pPr marL="0" indent="0">
              <a:buNone/>
            </a:pPr>
            <a:r>
              <a:rPr lang="en-US" sz="500" dirty="0"/>
              <a:t>Meta Mapping (708):</a:t>
            </a:r>
          </a:p>
          <a:p>
            <a:pPr marL="0" indent="0">
              <a:buNone/>
            </a:pPr>
            <a:r>
              <a:rPr lang="en-US" sz="500" dirty="0"/>
              <a:t>   770   ZOPICLONE (zopiclone) [Organic </a:t>
            </a:r>
            <a:r>
              <a:rPr lang="en-US" sz="500" dirty="0" err="1"/>
              <a:t>Chemical,Pharmacologic</a:t>
            </a:r>
            <a:r>
              <a:rPr lang="en-US" sz="500" dirty="0"/>
              <a:t> Substance]</a:t>
            </a:r>
          </a:p>
          <a:p>
            <a:pPr marL="0" indent="0">
              <a:buNone/>
            </a:pPr>
            <a:r>
              <a:rPr lang="en-US" sz="500" dirty="0"/>
              <a:t>   604   YEARS (year) [Temporal Concept]</a:t>
            </a:r>
          </a:p>
          <a:p>
            <a:pPr marL="0" indent="0">
              <a:buNone/>
            </a:pPr>
            <a:r>
              <a:rPr lang="en-US" sz="500" dirty="0"/>
              <a:t>Phrase: at daily doses of</a:t>
            </a:r>
          </a:p>
          <a:p>
            <a:pPr marL="0" indent="0">
              <a:buNone/>
            </a:pPr>
            <a:r>
              <a:rPr lang="en-US" sz="500" dirty="0"/>
              <a:t>at daily doses of</a:t>
            </a:r>
          </a:p>
          <a:p>
            <a:pPr marL="0" indent="0">
              <a:buNone/>
            </a:pPr>
            <a:r>
              <a:rPr lang="en-US" sz="500" dirty="0"/>
              <a:t>Meta Mapping (794):</a:t>
            </a:r>
          </a:p>
          <a:p>
            <a:pPr marL="0" indent="0">
              <a:buNone/>
            </a:pPr>
            <a:r>
              <a:rPr lang="en-US" sz="500" dirty="0"/>
              <a:t>   604   At [Spatial Concept]</a:t>
            </a:r>
          </a:p>
          <a:p>
            <a:pPr marL="0" indent="0">
              <a:buNone/>
            </a:pPr>
            <a:r>
              <a:rPr lang="en-US" sz="500" dirty="0"/>
              <a:t>   799   Daily Dose [Quantitative Concept]</a:t>
            </a:r>
          </a:p>
          <a:p>
            <a:pPr marL="0" indent="0">
              <a:buNone/>
            </a:pPr>
            <a:r>
              <a:rPr lang="en-US" sz="500" dirty="0"/>
              <a:t>   604   AT (GATM </a:t>
            </a:r>
            <a:r>
              <a:rPr lang="en-US" sz="500" dirty="0" err="1"/>
              <a:t>wt</a:t>
            </a:r>
            <a:r>
              <a:rPr lang="en-US" sz="500" dirty="0"/>
              <a:t> Allele) [Gene or Genome]</a:t>
            </a:r>
          </a:p>
          <a:p>
            <a:pPr marL="0" indent="0">
              <a:buNone/>
            </a:pPr>
            <a:r>
              <a:rPr lang="en-US" sz="500" dirty="0"/>
              <a:t>   604   AT (AT genotype) [Finding]</a:t>
            </a:r>
          </a:p>
          <a:p>
            <a:pPr marL="0" indent="0">
              <a:buNone/>
            </a:pPr>
            <a:r>
              <a:rPr lang="en-US" sz="500" dirty="0"/>
              <a:t>   604   AT (Apnea Time) [Quantitative Concept]</a:t>
            </a:r>
          </a:p>
          <a:p>
            <a:pPr marL="0" indent="0">
              <a:buNone/>
            </a:pPr>
            <a:r>
              <a:rPr lang="en-US" sz="500" dirty="0"/>
              <a:t>Phrase: up to 90 mg.</a:t>
            </a:r>
          </a:p>
          <a:p>
            <a:pPr marL="0" indent="0">
              <a:buNone/>
            </a:pPr>
            <a:r>
              <a:rPr lang="en-US" sz="500" dirty="0"/>
              <a:t>90 mg</a:t>
            </a:r>
          </a:p>
          <a:p>
            <a:pPr marL="0" indent="0">
              <a:buNone/>
            </a:pPr>
            <a:r>
              <a:rPr lang="en-US" sz="500" dirty="0"/>
              <a:t>   694   &gt;90 [Quantitative Concept]</a:t>
            </a:r>
          </a:p>
          <a:p>
            <a:pPr marL="0" indent="0">
              <a:buNone/>
            </a:pPr>
            <a:r>
              <a:rPr lang="en-US" sz="500" dirty="0"/>
              <a:t>   694   &lt;90 [Quantitative Concept]</a:t>
            </a:r>
          </a:p>
          <a:p>
            <a:pPr marL="0" indent="0">
              <a:buNone/>
            </a:pPr>
            <a:r>
              <a:rPr lang="en-US" sz="500" dirty="0"/>
              <a:t>   694   90% [Quantitative Concept]</a:t>
            </a:r>
          </a:p>
          <a:p>
            <a:pPr marL="0" indent="0">
              <a:buNone/>
            </a:pPr>
            <a:r>
              <a:rPr lang="en-US" sz="500" dirty="0"/>
              <a:t>Processing inter_12192022_20:07:23_27484_hanauer@umich.edu_609965139.tmp.tx.4: She admitted to using 'on top' of her prescribed medication, purchasing extra tablets from friends or receiving them gratis from her partner. </a:t>
            </a:r>
          </a:p>
          <a:p>
            <a:pPr marL="0" indent="0">
              <a:buNone/>
            </a:pPr>
            <a:r>
              <a:rPr lang="en-US" sz="500" dirty="0"/>
              <a:t>Phrase: admitted to using '</a:t>
            </a:r>
          </a:p>
          <a:p>
            <a:pPr marL="0" indent="0">
              <a:buNone/>
            </a:pPr>
            <a:r>
              <a:rPr lang="en-US" sz="500" dirty="0"/>
              <a:t>admitted to using</a:t>
            </a:r>
          </a:p>
          <a:p>
            <a:pPr marL="0" indent="0">
              <a:buNone/>
            </a:pPr>
            <a:r>
              <a:rPr lang="en-US" sz="500" dirty="0"/>
              <a:t>Meta Mapping (746):</a:t>
            </a:r>
          </a:p>
          <a:p>
            <a:pPr marL="0" indent="0">
              <a:buNone/>
            </a:pPr>
            <a:r>
              <a:rPr lang="en-US" sz="500" dirty="0"/>
              <a:t>   790   admitted (Hospital admission) [Health Care Activity]</a:t>
            </a:r>
          </a:p>
          <a:p>
            <a:pPr marL="0" indent="0">
              <a:buNone/>
            </a:pPr>
            <a:r>
              <a:rPr lang="en-US" sz="500" dirty="0"/>
              <a:t>   790   Using (Use of) [Functional Concept]</a:t>
            </a:r>
          </a:p>
          <a:p>
            <a:pPr marL="0" indent="0">
              <a:buNone/>
            </a:pPr>
            <a:r>
              <a:rPr lang="en-US" sz="500" dirty="0"/>
              <a:t>   790   Admitted (Admission activity) [Health Care Activity]</a:t>
            </a:r>
          </a:p>
          <a:p>
            <a:pPr marL="0" indent="0">
              <a:buNone/>
            </a:pPr>
            <a:r>
              <a:rPr lang="en-US" sz="500" dirty="0"/>
              <a:t>Phrase: on top' of her prescribed medication,</a:t>
            </a:r>
          </a:p>
          <a:p>
            <a:pPr marL="0" indent="0">
              <a:buNone/>
            </a:pPr>
            <a:r>
              <a:rPr lang="en-US" sz="500" dirty="0"/>
              <a:t>prescribed medication</a:t>
            </a:r>
          </a:p>
          <a:p>
            <a:pPr marL="0" indent="0">
              <a:buNone/>
            </a:pPr>
            <a:r>
              <a:rPr lang="en-US" sz="500" dirty="0"/>
              <a:t>   694   Prescribed [Health Care Activity]</a:t>
            </a:r>
          </a:p>
          <a:p>
            <a:pPr marL="0" indent="0">
              <a:buNone/>
            </a:pPr>
            <a:r>
              <a:rPr lang="en-US" sz="500" dirty="0"/>
              <a:t>   861   Medication (Pharmaceutical Preparations) [Pharmacologic Substance]</a:t>
            </a:r>
          </a:p>
          <a:p>
            <a:pPr marL="0" indent="0">
              <a:buNone/>
            </a:pPr>
            <a:r>
              <a:rPr lang="en-US" sz="500" dirty="0"/>
              <a:t>   861   MEDICATION (Concomitant Agent) [Idea or Concept]</a:t>
            </a:r>
          </a:p>
          <a:p>
            <a:pPr marL="0" indent="0">
              <a:buNone/>
            </a:pPr>
            <a:r>
              <a:rPr lang="en-US" sz="500" dirty="0"/>
              <a:t>   861   medication (medication - HL7 publishing domain) [Intellectual Product]</a:t>
            </a:r>
          </a:p>
          <a:p>
            <a:pPr marL="0" indent="0">
              <a:buNone/>
            </a:pPr>
            <a:r>
              <a:rPr lang="en-US" sz="500" dirty="0"/>
              <a:t>   861   Medication (Medications) [Intellectual Product]</a:t>
            </a:r>
          </a:p>
          <a:p>
            <a:pPr marL="0" indent="0">
              <a:buNone/>
            </a:pPr>
            <a:r>
              <a:rPr lang="en-US" sz="500" dirty="0"/>
              <a:t>Phrase: purchasing</a:t>
            </a:r>
          </a:p>
          <a:p>
            <a:pPr marL="0" indent="0">
              <a:buNone/>
            </a:pPr>
            <a:r>
              <a:rPr lang="en-US" sz="500" dirty="0"/>
              <a:t>purchasing</a:t>
            </a:r>
          </a:p>
          <a:p>
            <a:pPr marL="0" indent="0">
              <a:buNone/>
            </a:pPr>
            <a:r>
              <a:rPr lang="en-US" sz="500" dirty="0"/>
              <a:t>  1000   Purchasing (Purchase) [Activity]</a:t>
            </a:r>
          </a:p>
          <a:p>
            <a:pPr marL="0" indent="0">
              <a:buNone/>
            </a:pPr>
            <a:r>
              <a:rPr lang="en-US" sz="500" dirty="0"/>
              <a:t>Phrase: extra tablets from friends</a:t>
            </a:r>
          </a:p>
          <a:p>
            <a:pPr marL="0" indent="0">
              <a:buNone/>
            </a:pPr>
            <a:r>
              <a:rPr lang="en-US" sz="500" dirty="0"/>
              <a:t>extra tablets from friends</a:t>
            </a:r>
          </a:p>
          <a:p>
            <a:pPr marL="0" indent="0">
              <a:buNone/>
            </a:pPr>
            <a:r>
              <a:rPr lang="en-US" sz="500" dirty="0"/>
              <a:t>   604   Extra (Supernumerary) [Quantitative Concept]</a:t>
            </a:r>
          </a:p>
          <a:p>
            <a:pPr marL="0" indent="0">
              <a:buNone/>
            </a:pPr>
            <a:r>
              <a:rPr lang="en-US" sz="500" dirty="0"/>
              <a:t>   770   Tablets (Tablet Dosage Form) [Biomedical or Dental Material]</a:t>
            </a:r>
          </a:p>
          <a:p>
            <a:pPr marL="0" indent="0">
              <a:buNone/>
            </a:pPr>
            <a:r>
              <a:rPr lang="en-US" sz="500" dirty="0"/>
              <a:t>   604   Friends (friend) [Population Group]</a:t>
            </a:r>
          </a:p>
          <a:p>
            <a:pPr marL="0" indent="0">
              <a:buNone/>
            </a:pPr>
            <a:r>
              <a:rPr lang="en-US" sz="500" dirty="0"/>
              <a:t>   604   Friends (Friends - (Religious Affiliation)) [Population Group]</a:t>
            </a:r>
          </a:p>
          <a:p>
            <a:pPr marL="0" indent="0">
              <a:buNone/>
            </a:pPr>
            <a:r>
              <a:rPr lang="en-US" sz="500" dirty="0"/>
              <a:t>Phrase: or</a:t>
            </a:r>
          </a:p>
          <a:p>
            <a:pPr marL="0" indent="0">
              <a:buNone/>
            </a:pPr>
            <a:r>
              <a:rPr lang="en-US" sz="500" dirty="0"/>
              <a:t>Phrase: receiving</a:t>
            </a:r>
          </a:p>
          <a:p>
            <a:pPr marL="0" indent="0">
              <a:buNone/>
            </a:pPr>
            <a:r>
              <a:rPr lang="en-US" sz="500" dirty="0"/>
              <a:t>receiving</a:t>
            </a:r>
          </a:p>
          <a:p>
            <a:pPr marL="0" indent="0">
              <a:buNone/>
            </a:pPr>
            <a:r>
              <a:rPr lang="en-US" sz="500" dirty="0"/>
              <a:t>  1000   RECEIVING (Receive) [Qualitative Concept]</a:t>
            </a:r>
          </a:p>
          <a:p>
            <a:pPr marL="0" indent="0">
              <a:buNone/>
            </a:pPr>
            <a:r>
              <a:rPr lang="en-US" sz="500" dirty="0"/>
              <a:t>Phrase: them gratis from her partner.</a:t>
            </a:r>
          </a:p>
          <a:p>
            <a:pPr marL="0" indent="0">
              <a:buNone/>
            </a:pPr>
            <a:r>
              <a:rPr lang="en-US" sz="500" dirty="0"/>
              <a:t>them gratis from her partner</a:t>
            </a:r>
          </a:p>
          <a:p>
            <a:pPr marL="0" indent="0">
              <a:buNone/>
            </a:pPr>
            <a:r>
              <a:rPr lang="en-US" sz="500" dirty="0"/>
              <a:t>Meta Mapping (528):</a:t>
            </a:r>
          </a:p>
          <a:p>
            <a:pPr marL="0" indent="0">
              <a:buNone/>
            </a:pPr>
            <a:r>
              <a:rPr lang="en-US" sz="500" dirty="0"/>
              <a:t>   593   Partner (Partner in relationship) [Family Group]</a:t>
            </a:r>
          </a:p>
          <a:p>
            <a:pPr marL="0" indent="0">
              <a:buNone/>
            </a:pPr>
            <a:r>
              <a:rPr lang="en-US" sz="500" dirty="0"/>
              <a:t>   593   Partner [Population Group]</a:t>
            </a:r>
          </a:p>
          <a:p>
            <a:pPr marL="0" indent="0">
              <a:buNone/>
            </a:pPr>
            <a:r>
              <a:rPr lang="en-US" sz="500" dirty="0"/>
              <a:t>Processing inter_12192022_20:07:23_27484_hanauer@umich.edu_609965139.tmp.tx.5: After detoxification from alcohol and zopiclone, she was prescribed diazepam which she found ineffectual and voiced her intention of returning to zopiclone on leaving the hospital.</a:t>
            </a:r>
          </a:p>
          <a:p>
            <a:pPr marL="0" indent="0">
              <a:buNone/>
            </a:pPr>
            <a:r>
              <a:rPr lang="en-US" sz="500" dirty="0"/>
              <a:t>Phrase: After detoxification from alcohol</a:t>
            </a:r>
          </a:p>
          <a:p>
            <a:pPr marL="0" indent="0">
              <a:buNone/>
            </a:pPr>
            <a:r>
              <a:rPr lang="en-US" sz="500" dirty="0"/>
              <a:t>after detoxification from alcohol</a:t>
            </a:r>
          </a:p>
          <a:p>
            <a:pPr marL="0" indent="0">
              <a:buNone/>
            </a:pPr>
            <a:r>
              <a:rPr lang="en-US" sz="500" dirty="0"/>
              <a:t>Meta Mapping (783):</a:t>
            </a:r>
          </a:p>
          <a:p>
            <a:pPr marL="0" indent="0">
              <a:buNone/>
            </a:pPr>
            <a:r>
              <a:rPr lang="en-US" sz="500" dirty="0"/>
              <a:t>   604   After (Status post) [Temporal Concept]</a:t>
            </a:r>
          </a:p>
          <a:p>
            <a:pPr marL="0" indent="0">
              <a:buNone/>
            </a:pPr>
            <a:r>
              <a:rPr lang="en-US" sz="500" dirty="0"/>
              <a:t>   819   Alcohol detoxification (Detoxication psychiatric therapy for alcoholism) [Therapeutic or Preventive Procedure]</a:t>
            </a:r>
          </a:p>
          <a:p>
            <a:pPr marL="0" indent="0">
              <a:buNone/>
            </a:pPr>
            <a:r>
              <a:rPr lang="en-US" sz="500" dirty="0"/>
              <a:t>   819   detoxification alcohol (Alcohol detoxification) [Therapeutic or Preventive Procedure]</a:t>
            </a:r>
          </a:p>
          <a:p>
            <a:pPr marL="0" indent="0">
              <a:buNone/>
            </a:pPr>
            <a:r>
              <a:rPr lang="en-US" sz="500" dirty="0"/>
              <a:t>   604   AFTER (Post) [Temporal Concept]</a:t>
            </a:r>
          </a:p>
          <a:p>
            <a:pPr marL="0" indent="0">
              <a:buNone/>
            </a:pPr>
            <a:r>
              <a:rPr lang="en-US" sz="500" dirty="0"/>
              <a:t>Phrase: zopiclone,</a:t>
            </a:r>
          </a:p>
          <a:p>
            <a:pPr marL="0" indent="0">
              <a:buNone/>
            </a:pPr>
            <a:r>
              <a:rPr lang="en-US" sz="500" dirty="0"/>
              <a:t>zopiclone</a:t>
            </a:r>
          </a:p>
          <a:p>
            <a:pPr marL="0" indent="0">
              <a:buNone/>
            </a:pPr>
            <a:r>
              <a:rPr lang="en-US" sz="500" dirty="0"/>
              <a:t>  1000   ZOPICLONE (zopiclone) [Organic </a:t>
            </a:r>
            <a:r>
              <a:rPr lang="en-US" sz="500" dirty="0" err="1"/>
              <a:t>Chemical,Pharmacologic</a:t>
            </a:r>
            <a:r>
              <a:rPr lang="en-US" sz="500" dirty="0"/>
              <a:t> Substance]</a:t>
            </a:r>
          </a:p>
          <a:p>
            <a:pPr marL="0" indent="0">
              <a:buNone/>
            </a:pPr>
            <a:r>
              <a:rPr lang="en-US" sz="500" dirty="0"/>
              <a:t>Phrase: prescribed</a:t>
            </a:r>
          </a:p>
          <a:p>
            <a:pPr marL="0" indent="0">
              <a:buNone/>
            </a:pPr>
            <a:r>
              <a:rPr lang="en-US" sz="500" dirty="0"/>
              <a:t>prescribed</a:t>
            </a:r>
          </a:p>
          <a:p>
            <a:pPr marL="0" indent="0">
              <a:buNone/>
            </a:pPr>
            <a:r>
              <a:rPr lang="en-US" sz="500" dirty="0"/>
              <a:t>  1000   Prescribed [Health Care Activity]</a:t>
            </a:r>
          </a:p>
          <a:p>
            <a:pPr marL="0" indent="0">
              <a:buNone/>
            </a:pPr>
            <a:r>
              <a:rPr lang="en-US" sz="500" dirty="0"/>
              <a:t>Phrase: diazepam</a:t>
            </a:r>
          </a:p>
          <a:p>
            <a:pPr marL="0" indent="0">
              <a:buNone/>
            </a:pPr>
            <a:r>
              <a:rPr lang="en-US" sz="500" dirty="0"/>
              <a:t>diazepam</a:t>
            </a:r>
          </a:p>
          <a:p>
            <a:pPr marL="0" indent="0">
              <a:buNone/>
            </a:pPr>
            <a:r>
              <a:rPr lang="en-US" sz="500" dirty="0"/>
              <a:t>  1000   DIAZEPAM (diazepam) [Organic </a:t>
            </a:r>
            <a:r>
              <a:rPr lang="en-US" sz="500" dirty="0" err="1"/>
              <a:t>Chemical,Pharmacologic</a:t>
            </a:r>
            <a:r>
              <a:rPr lang="en-US" sz="500" dirty="0"/>
              <a:t> Substance]</a:t>
            </a:r>
          </a:p>
          <a:p>
            <a:pPr marL="0" indent="0">
              <a:buNone/>
            </a:pPr>
            <a:r>
              <a:rPr lang="en-US" sz="500" dirty="0"/>
              <a:t>  1000   Diazepam (Diazepam measurement) [Laboratory Procedure]</a:t>
            </a:r>
          </a:p>
          <a:p>
            <a:pPr marL="0" indent="0">
              <a:buNone/>
            </a:pPr>
            <a:r>
              <a:rPr lang="en-US" sz="500" dirty="0"/>
              <a:t>Phrase: which she</a:t>
            </a:r>
          </a:p>
          <a:p>
            <a:pPr marL="0" indent="0">
              <a:buNone/>
            </a:pPr>
            <a:r>
              <a:rPr lang="en-US" sz="500" dirty="0"/>
              <a:t>Phrase: found</a:t>
            </a:r>
          </a:p>
          <a:p>
            <a:pPr marL="0" indent="0">
              <a:buNone/>
            </a:pPr>
            <a:r>
              <a:rPr lang="en-US" sz="500" dirty="0"/>
              <a:t>found</a:t>
            </a:r>
          </a:p>
          <a:p>
            <a:pPr marL="0" indent="0">
              <a:buNone/>
            </a:pPr>
            <a:r>
              <a:rPr lang="en-US" sz="500" dirty="0"/>
              <a:t>  1000   Found (Present) [Finding]</a:t>
            </a:r>
          </a:p>
          <a:p>
            <a:pPr marL="0" indent="0">
              <a:buNone/>
            </a:pPr>
            <a:r>
              <a:rPr lang="en-US" sz="500" dirty="0"/>
              <a:t>Phrase: ineffectual</a:t>
            </a:r>
          </a:p>
          <a:p>
            <a:pPr marL="0" indent="0">
              <a:buNone/>
            </a:pPr>
            <a:r>
              <a:rPr lang="en-US" sz="500" dirty="0"/>
              <a:t>ineffectual</a:t>
            </a:r>
          </a:p>
          <a:p>
            <a:pPr marL="0" indent="0">
              <a:buNone/>
            </a:pPr>
            <a:r>
              <a:rPr lang="en-US" sz="500" dirty="0"/>
              <a:t>Phrase: voiced</a:t>
            </a:r>
          </a:p>
          <a:p>
            <a:pPr marL="0" indent="0">
              <a:buNone/>
            </a:pPr>
            <a:r>
              <a:rPr lang="en-US" sz="500" dirty="0"/>
              <a:t>voiced</a:t>
            </a:r>
          </a:p>
          <a:p>
            <a:pPr marL="0" indent="0">
              <a:buNone/>
            </a:pPr>
            <a:r>
              <a:rPr lang="en-US" sz="500" dirty="0"/>
              <a:t>   966   VOICE (Voice) [Organism Function]</a:t>
            </a:r>
          </a:p>
          <a:p>
            <a:pPr marL="0" indent="0">
              <a:buNone/>
            </a:pPr>
            <a:r>
              <a:rPr lang="en-US" sz="500" dirty="0"/>
              <a:t>   966   voice (</a:t>
            </a:r>
            <a:r>
              <a:rPr lang="en-US" sz="500" dirty="0" err="1"/>
              <a:t>TelecommunicationCapabilities</a:t>
            </a:r>
            <a:r>
              <a:rPr lang="en-US" sz="500" dirty="0"/>
              <a:t> &lt;voice&gt;) [Qualitative Concept]</a:t>
            </a:r>
          </a:p>
          <a:p>
            <a:pPr marL="0" indent="0">
              <a:buNone/>
            </a:pPr>
            <a:r>
              <a:rPr lang="en-US" sz="500" dirty="0"/>
              <a:t>   966   Voice (Voice G-code) [Intellectual Product]</a:t>
            </a:r>
          </a:p>
          <a:p>
            <a:pPr marL="0" indent="0">
              <a:buNone/>
            </a:pPr>
            <a:r>
              <a:rPr lang="en-US" sz="500" dirty="0"/>
              <a:t>Phrase: her intention of</a:t>
            </a:r>
          </a:p>
          <a:p>
            <a:pPr marL="0" indent="0">
              <a:buNone/>
            </a:pPr>
            <a:r>
              <a:rPr lang="en-US" sz="500" dirty="0"/>
              <a:t>her intention of</a:t>
            </a:r>
          </a:p>
          <a:p>
            <a:pPr marL="0" indent="0">
              <a:buNone/>
            </a:pPr>
            <a:r>
              <a:rPr lang="en-US" sz="500" dirty="0"/>
              <a:t>Meta Mapping (771):</a:t>
            </a:r>
          </a:p>
          <a:p>
            <a:pPr marL="0" indent="0">
              <a:buNone/>
            </a:pPr>
            <a:r>
              <a:rPr lang="en-US" sz="500" dirty="0"/>
              <a:t>   623   HER (Herero language) [Language]</a:t>
            </a:r>
          </a:p>
          <a:p>
            <a:pPr marL="0" indent="0">
              <a:buNone/>
            </a:pPr>
            <a:r>
              <a:rPr lang="en-US" sz="500" dirty="0"/>
              <a:t>   790   Intention (Intention - mental process) [Mental Process]</a:t>
            </a:r>
          </a:p>
          <a:p>
            <a:pPr marL="0" indent="0">
              <a:buNone/>
            </a:pPr>
            <a:r>
              <a:rPr lang="en-US" sz="500" dirty="0"/>
              <a:t>   790   Intention (intent) [Qualitative Concept]</a:t>
            </a:r>
          </a:p>
          <a:p>
            <a:pPr marL="0" indent="0">
              <a:buNone/>
            </a:pPr>
            <a:r>
              <a:rPr lang="en-US" sz="500" dirty="0"/>
              <a:t>Phrase: returning to zopiclone</a:t>
            </a:r>
          </a:p>
          <a:p>
            <a:pPr marL="0" indent="0">
              <a:buNone/>
            </a:pPr>
            <a:r>
              <a:rPr lang="en-US" sz="500" dirty="0"/>
              <a:t>returning to zopiclone</a:t>
            </a:r>
          </a:p>
          <a:p>
            <a:pPr marL="0" indent="0">
              <a:buNone/>
            </a:pPr>
            <a:r>
              <a:rPr lang="en-US" sz="500" dirty="0"/>
              <a:t>Meta Mapping (730):</a:t>
            </a:r>
          </a:p>
          <a:p>
            <a:pPr marL="0" indent="0">
              <a:buNone/>
            </a:pPr>
            <a:r>
              <a:rPr lang="en-US" sz="500" dirty="0"/>
              <a:t>   756   Return (Return to (contextual qualifier) (qualifier value)) [Qualitative Concept]</a:t>
            </a:r>
          </a:p>
          <a:p>
            <a:pPr marL="0" indent="0">
              <a:buNone/>
            </a:pPr>
            <a:r>
              <a:rPr lang="en-US" sz="500" dirty="0"/>
              <a:t>   790   ZOPICLONE (zopiclone) [Organic </a:t>
            </a:r>
            <a:r>
              <a:rPr lang="en-US" sz="500" dirty="0" err="1"/>
              <a:t>Chemical,Pharmacologic</a:t>
            </a:r>
            <a:r>
              <a:rPr lang="en-US" sz="500" dirty="0"/>
              <a:t> Substance]</a:t>
            </a:r>
          </a:p>
          <a:p>
            <a:pPr marL="0" indent="0">
              <a:buNone/>
            </a:pPr>
            <a:r>
              <a:rPr lang="en-US" sz="500" dirty="0"/>
              <a:t>Phrase: on leaving</a:t>
            </a:r>
          </a:p>
          <a:p>
            <a:pPr marL="0" indent="0">
              <a:buNone/>
            </a:pPr>
            <a:r>
              <a:rPr lang="en-US" sz="500" dirty="0"/>
              <a:t>leaving</a:t>
            </a:r>
          </a:p>
          <a:p>
            <a:pPr marL="0" indent="0">
              <a:buNone/>
            </a:pPr>
            <a:r>
              <a:rPr lang="en-US" sz="500" dirty="0"/>
              <a:t>  1000   Leaving (Departure - action) [Activity]</a:t>
            </a:r>
          </a:p>
          <a:p>
            <a:pPr marL="0" indent="0">
              <a:buNone/>
            </a:pPr>
            <a:r>
              <a:rPr lang="en-US" sz="500" dirty="0"/>
              <a:t>Phrase: the hospital.</a:t>
            </a:r>
          </a:p>
          <a:p>
            <a:pPr marL="0" indent="0">
              <a:buNone/>
            </a:pPr>
            <a:r>
              <a:rPr lang="en-US" sz="500" dirty="0"/>
              <a:t>hospital</a:t>
            </a:r>
          </a:p>
          <a:p>
            <a:pPr marL="0" indent="0">
              <a:buNone/>
            </a:pPr>
            <a:r>
              <a:rPr lang="en-US" sz="500" dirty="0"/>
              <a:t>  1000   HOSPITAL (Hospitals) [Health Care Related </a:t>
            </a:r>
            <a:r>
              <a:rPr lang="en-US" sz="500" dirty="0" err="1"/>
              <a:t>Organization,Manufactured</a:t>
            </a:r>
            <a:r>
              <a:rPr lang="en-US" sz="500" dirty="0"/>
              <a:t> Object]</a:t>
            </a:r>
          </a:p>
          <a:p>
            <a:pPr marL="0" indent="0">
              <a:buNone/>
            </a:pPr>
            <a:r>
              <a:rPr lang="en-US" sz="500" dirty="0"/>
              <a:t>  1000   Hospital (Hospital environment) [Qualitative Concept]</a:t>
            </a:r>
          </a:p>
          <a:p>
            <a:pPr marL="0" indent="0">
              <a:buNone/>
            </a:pPr>
            <a:endParaRPr lang="en-US" sz="500" dirty="0"/>
          </a:p>
        </p:txBody>
      </p:sp>
      <p:sp>
        <p:nvSpPr>
          <p:cNvPr id="12" name="TextBox 11">
            <a:extLst>
              <a:ext uri="{FF2B5EF4-FFF2-40B4-BE49-F238E27FC236}">
                <a16:creationId xmlns:a16="http://schemas.microsoft.com/office/drawing/2014/main" id="{127D7DB1-63A9-8025-8516-209FDC1AFC15}"/>
              </a:ext>
            </a:extLst>
          </p:cNvPr>
          <p:cNvSpPr txBox="1"/>
          <p:nvPr/>
        </p:nvSpPr>
        <p:spPr>
          <a:xfrm>
            <a:off x="6819791" y="3944492"/>
            <a:ext cx="1874217" cy="369332"/>
          </a:xfrm>
          <a:prstGeom prst="rect">
            <a:avLst/>
          </a:prstGeom>
          <a:noFill/>
        </p:spPr>
        <p:txBody>
          <a:bodyPr wrap="square">
            <a:spAutoFit/>
          </a:bodyPr>
          <a:lstStyle/>
          <a:p>
            <a:r>
              <a:rPr lang="en-US" dirty="0" err="1"/>
              <a:t>MetaMap</a:t>
            </a:r>
            <a:r>
              <a:rPr lang="en-US" dirty="0"/>
              <a:t> output</a:t>
            </a:r>
          </a:p>
        </p:txBody>
      </p:sp>
    </p:spTree>
    <p:extLst>
      <p:ext uri="{BB962C8B-B14F-4D97-AF65-F5344CB8AC3E}">
        <p14:creationId xmlns:p14="http://schemas.microsoft.com/office/powerpoint/2010/main" val="172853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7" name="Table 4">
            <a:extLst>
              <a:ext uri="{FF2B5EF4-FFF2-40B4-BE49-F238E27FC236}">
                <a16:creationId xmlns:a16="http://schemas.microsoft.com/office/drawing/2014/main" id="{D632BBC0-9EEE-C3E5-F44C-C88A60AAF01A}"/>
              </a:ext>
            </a:extLst>
          </p:cNvPr>
          <p:cNvGraphicFramePr>
            <a:graphicFrameLocks noGrp="1"/>
          </p:cNvGraphicFramePr>
          <p:nvPr>
            <p:ph idx="1"/>
            <p:extLst>
              <p:ext uri="{D42A27DB-BD31-4B8C-83A1-F6EECF244321}">
                <p14:modId xmlns:p14="http://schemas.microsoft.com/office/powerpoint/2010/main" val="1887147255"/>
              </p:ext>
            </p:extLst>
          </p:nvPr>
        </p:nvGraphicFramePr>
        <p:xfrm>
          <a:off x="568586" y="107632"/>
          <a:ext cx="8229600" cy="4234899"/>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4146759419"/>
                    </a:ext>
                  </a:extLst>
                </a:gridCol>
                <a:gridCol w="2057400">
                  <a:extLst>
                    <a:ext uri="{9D8B030D-6E8A-4147-A177-3AD203B41FA5}">
                      <a16:colId xmlns:a16="http://schemas.microsoft.com/office/drawing/2014/main" val="3626332455"/>
                    </a:ext>
                  </a:extLst>
                </a:gridCol>
                <a:gridCol w="2057400">
                  <a:extLst>
                    <a:ext uri="{9D8B030D-6E8A-4147-A177-3AD203B41FA5}">
                      <a16:colId xmlns:a16="http://schemas.microsoft.com/office/drawing/2014/main" val="3188636891"/>
                    </a:ext>
                  </a:extLst>
                </a:gridCol>
                <a:gridCol w="2057400">
                  <a:extLst>
                    <a:ext uri="{9D8B030D-6E8A-4147-A177-3AD203B41FA5}">
                      <a16:colId xmlns:a16="http://schemas.microsoft.com/office/drawing/2014/main" val="2564382820"/>
                    </a:ext>
                  </a:extLst>
                </a:gridCol>
              </a:tblGrid>
              <a:tr h="272499">
                <a:tc>
                  <a:txBody>
                    <a:bodyPr/>
                    <a:lstStyle/>
                    <a:p>
                      <a:pPr algn="ctr" fontAlgn="b"/>
                      <a:r>
                        <a:rPr lang="en-US" sz="1000" b="1" i="0" u="none" strike="noStrike" dirty="0" err="1">
                          <a:solidFill>
                            <a:schemeClr val="bg1"/>
                          </a:solidFill>
                          <a:effectLst/>
                          <a:latin typeface="Arial" panose="020B0604020202020204" pitchFamily="34" charset="0"/>
                        </a:rPr>
                        <a:t>Location_Start</a:t>
                      </a:r>
                      <a:endParaRPr lang="en-US" sz="1000" b="1" i="0" u="none" strike="noStrike" dirty="0">
                        <a:solidFill>
                          <a:schemeClr val="bg1"/>
                        </a:solidFill>
                        <a:effectLst/>
                        <a:latin typeface="Arial" panose="020B0604020202020204" pitchFamily="34" charset="0"/>
                      </a:endParaRPr>
                    </a:p>
                  </a:txBody>
                  <a:tcPr marL="9525" marR="9525" marT="9525" marB="0" anchor="ctr"/>
                </a:tc>
                <a:tc>
                  <a:txBody>
                    <a:bodyPr/>
                    <a:lstStyle/>
                    <a:p>
                      <a:pPr algn="ctr" fontAlgn="b"/>
                      <a:r>
                        <a:rPr lang="en-US" sz="1000" b="1" i="0" u="none" strike="noStrike" dirty="0" err="1">
                          <a:solidFill>
                            <a:schemeClr val="bg1"/>
                          </a:solidFill>
                          <a:effectLst/>
                          <a:latin typeface="Arial" panose="020B0604020202020204" pitchFamily="34" charset="0"/>
                        </a:rPr>
                        <a:t>Location_End</a:t>
                      </a:r>
                      <a:endParaRPr lang="en-US" sz="1000" b="1" i="0" u="none" strike="noStrike" dirty="0">
                        <a:solidFill>
                          <a:schemeClr val="bg1"/>
                        </a:solidFill>
                        <a:effectLst/>
                        <a:latin typeface="Arial" panose="020B0604020202020204" pitchFamily="34" charset="0"/>
                      </a:endParaRPr>
                    </a:p>
                  </a:txBody>
                  <a:tcPr marL="9525" marR="9525" marT="9525" marB="0" anchor="ctr"/>
                </a:tc>
                <a:tc>
                  <a:txBody>
                    <a:bodyPr/>
                    <a:lstStyle/>
                    <a:p>
                      <a:pPr algn="ctr" fontAlgn="b"/>
                      <a:r>
                        <a:rPr lang="en-US" sz="1000" b="1" i="0" u="none" strike="noStrike" dirty="0">
                          <a:solidFill>
                            <a:schemeClr val="bg1"/>
                          </a:solidFill>
                          <a:effectLst/>
                          <a:latin typeface="Arial" panose="020B0604020202020204" pitchFamily="34" charset="0"/>
                        </a:rPr>
                        <a:t>Semantic</a:t>
                      </a:r>
                    </a:p>
                  </a:txBody>
                  <a:tcPr marL="9525" marR="9525" marT="9525" marB="0" anchor="ctr"/>
                </a:tc>
                <a:tc>
                  <a:txBody>
                    <a:bodyPr/>
                    <a:lstStyle/>
                    <a:p>
                      <a:pPr algn="ctr" fontAlgn="b"/>
                      <a:r>
                        <a:rPr lang="en-US" sz="1000" b="1" i="0" u="none" strike="noStrike" dirty="0">
                          <a:solidFill>
                            <a:schemeClr val="bg1"/>
                          </a:solidFill>
                          <a:effectLst/>
                          <a:latin typeface="Arial" panose="020B0604020202020204" pitchFamily="34" charset="0"/>
                        </a:rPr>
                        <a:t>Entity</a:t>
                      </a:r>
                    </a:p>
                  </a:txBody>
                  <a:tcPr marL="9525" marR="9525" marT="9525" marB="0" anchor="ctr"/>
                </a:tc>
                <a:extLst>
                  <a:ext uri="{0D108BD9-81ED-4DB2-BD59-A6C34878D82A}">
                    <a16:rowId xmlns:a16="http://schemas.microsoft.com/office/drawing/2014/main" val="467166765"/>
                  </a:ext>
                </a:extLst>
              </a:tr>
              <a:tr h="304706">
                <a:tc>
                  <a:txBody>
                    <a:bodyPr/>
                    <a:lstStyle/>
                    <a:p>
                      <a:pPr algn="ctr" fontAlgn="b"/>
                      <a:r>
                        <a:rPr lang="en-US" sz="1000" b="0" i="0" u="none" strike="noStrike" dirty="0">
                          <a:solidFill>
                            <a:srgbClr val="000000"/>
                          </a:solidFill>
                          <a:effectLst/>
                          <a:latin typeface="Arial" panose="020B0604020202020204" pitchFamily="34" charset="0"/>
                        </a:rPr>
                        <a:t>56</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79</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problem</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long-term zopiclone use</a:t>
                      </a:r>
                    </a:p>
                  </a:txBody>
                  <a:tcPr marL="9525" marR="9525" marT="76200" marB="76200" anchor="b"/>
                </a:tc>
                <a:extLst>
                  <a:ext uri="{0D108BD9-81ED-4DB2-BD59-A6C34878D82A}">
                    <a16:rowId xmlns:a16="http://schemas.microsoft.com/office/drawing/2014/main" val="227755023"/>
                  </a:ext>
                </a:extLst>
              </a:tr>
              <a:tr h="304706">
                <a:tc>
                  <a:txBody>
                    <a:bodyPr/>
                    <a:lstStyle/>
                    <a:p>
                      <a:pPr algn="ctr" fontAlgn="b"/>
                      <a:r>
                        <a:rPr lang="en-US" sz="1000" b="0" i="0" u="none" strike="noStrike">
                          <a:solidFill>
                            <a:srgbClr val="000000"/>
                          </a:solidFill>
                          <a:effectLst/>
                          <a:latin typeface="Arial" panose="020B0604020202020204" pitchFamily="34" charset="0"/>
                        </a:rPr>
                        <a:t>84</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100</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problem</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anorexia nervosa</a:t>
                      </a:r>
                    </a:p>
                  </a:txBody>
                  <a:tcPr marL="9525" marR="9525" marT="76200" marB="76200" anchor="b"/>
                </a:tc>
                <a:extLst>
                  <a:ext uri="{0D108BD9-81ED-4DB2-BD59-A6C34878D82A}">
                    <a16:rowId xmlns:a16="http://schemas.microsoft.com/office/drawing/2014/main" val="1435362066"/>
                  </a:ext>
                </a:extLst>
              </a:tr>
              <a:tr h="304706">
                <a:tc>
                  <a:txBody>
                    <a:bodyPr/>
                    <a:lstStyle/>
                    <a:p>
                      <a:pPr algn="ctr" fontAlgn="b"/>
                      <a:r>
                        <a:rPr lang="en-US" sz="1000" b="0" i="0" u="none" strike="noStrike">
                          <a:solidFill>
                            <a:srgbClr val="000000"/>
                          </a:solidFill>
                          <a:effectLst/>
                          <a:latin typeface="Arial" panose="020B0604020202020204" pitchFamily="34" charset="0"/>
                        </a:rPr>
                        <a:t>244</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249</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frequency</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daily</a:t>
                      </a:r>
                    </a:p>
                  </a:txBody>
                  <a:tcPr marL="9525" marR="9525" marT="76200" marB="76200" anchor="b"/>
                </a:tc>
                <a:extLst>
                  <a:ext uri="{0D108BD9-81ED-4DB2-BD59-A6C34878D82A}">
                    <a16:rowId xmlns:a16="http://schemas.microsoft.com/office/drawing/2014/main" val="2612967788"/>
                  </a:ext>
                </a:extLst>
              </a:tr>
              <a:tr h="304706">
                <a:tc>
                  <a:txBody>
                    <a:bodyPr/>
                    <a:lstStyle/>
                    <a:p>
                      <a:pPr algn="ctr" fontAlgn="b"/>
                      <a:r>
                        <a:rPr lang="en-US" sz="1000" b="0" i="0" u="none" strike="noStrike">
                          <a:solidFill>
                            <a:srgbClr val="000000"/>
                          </a:solidFill>
                          <a:effectLst/>
                          <a:latin typeface="Arial" panose="020B0604020202020204" pitchFamily="34" charset="0"/>
                        </a:rPr>
                        <a:t>260</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269</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drug</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zopiclone</a:t>
                      </a:r>
                    </a:p>
                  </a:txBody>
                  <a:tcPr marL="9525" marR="9525" marT="76200" marB="76200" anchor="b"/>
                </a:tc>
                <a:extLst>
                  <a:ext uri="{0D108BD9-81ED-4DB2-BD59-A6C34878D82A}">
                    <a16:rowId xmlns:a16="http://schemas.microsoft.com/office/drawing/2014/main" val="3326359981"/>
                  </a:ext>
                </a:extLst>
              </a:tr>
              <a:tr h="304706">
                <a:tc>
                  <a:txBody>
                    <a:bodyPr/>
                    <a:lstStyle/>
                    <a:p>
                      <a:pPr algn="ctr" fontAlgn="b"/>
                      <a:r>
                        <a:rPr lang="en-US" sz="1000" b="0" i="0" u="none" strike="noStrike">
                          <a:solidFill>
                            <a:srgbClr val="000000"/>
                          </a:solidFill>
                          <a:effectLst/>
                          <a:latin typeface="Arial" panose="020B0604020202020204" pitchFamily="34" charset="0"/>
                        </a:rPr>
                        <a:t>271</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276</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strength</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30 mg</a:t>
                      </a:r>
                    </a:p>
                  </a:txBody>
                  <a:tcPr marL="9525" marR="9525" marT="76200" marB="76200" anchor="b"/>
                </a:tc>
                <a:extLst>
                  <a:ext uri="{0D108BD9-81ED-4DB2-BD59-A6C34878D82A}">
                    <a16:rowId xmlns:a16="http://schemas.microsoft.com/office/drawing/2014/main" val="3250628970"/>
                  </a:ext>
                </a:extLst>
              </a:tr>
              <a:tr h="304706">
                <a:tc>
                  <a:txBody>
                    <a:bodyPr/>
                    <a:lstStyle/>
                    <a:p>
                      <a:pPr algn="ctr" fontAlgn="b"/>
                      <a:r>
                        <a:rPr lang="en-US" sz="1000" b="0" i="0" u="none" strike="noStrike">
                          <a:solidFill>
                            <a:srgbClr val="000000"/>
                          </a:solidFill>
                          <a:effectLst/>
                          <a:latin typeface="Arial" panose="020B0604020202020204" pitchFamily="34" charset="0"/>
                        </a:rPr>
                        <a:t>340</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349</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drug</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zopiclone</a:t>
                      </a:r>
                    </a:p>
                  </a:txBody>
                  <a:tcPr marL="9525" marR="9525" marT="76200" marB="76200" anchor="b"/>
                </a:tc>
                <a:extLst>
                  <a:ext uri="{0D108BD9-81ED-4DB2-BD59-A6C34878D82A}">
                    <a16:rowId xmlns:a16="http://schemas.microsoft.com/office/drawing/2014/main" val="1163581419"/>
                  </a:ext>
                </a:extLst>
              </a:tr>
              <a:tr h="304706">
                <a:tc>
                  <a:txBody>
                    <a:bodyPr/>
                    <a:lstStyle/>
                    <a:p>
                      <a:pPr algn="ctr" fontAlgn="b"/>
                      <a:r>
                        <a:rPr lang="en-US" sz="1000" b="0" i="0" u="none" strike="noStrike">
                          <a:solidFill>
                            <a:srgbClr val="000000"/>
                          </a:solidFill>
                          <a:effectLst/>
                          <a:latin typeface="Arial" panose="020B0604020202020204" pitchFamily="34" charset="0"/>
                        </a:rPr>
                        <a:t>350</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362</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duration</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for 13 years</a:t>
                      </a:r>
                    </a:p>
                  </a:txBody>
                  <a:tcPr marL="9525" marR="9525" marT="76200" marB="76200" anchor="b"/>
                </a:tc>
                <a:extLst>
                  <a:ext uri="{0D108BD9-81ED-4DB2-BD59-A6C34878D82A}">
                    <a16:rowId xmlns:a16="http://schemas.microsoft.com/office/drawing/2014/main" val="1691232671"/>
                  </a:ext>
                </a:extLst>
              </a:tr>
              <a:tr h="304706">
                <a:tc>
                  <a:txBody>
                    <a:bodyPr/>
                    <a:lstStyle/>
                    <a:p>
                      <a:pPr algn="ctr" fontAlgn="b"/>
                      <a:r>
                        <a:rPr lang="en-US" sz="1000" b="0" i="0" u="none" strike="noStrike">
                          <a:solidFill>
                            <a:srgbClr val="000000"/>
                          </a:solidFill>
                          <a:effectLst/>
                          <a:latin typeface="Arial" panose="020B0604020202020204" pitchFamily="34" charset="0"/>
                        </a:rPr>
                        <a:t>354</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362</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temporal</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13 years</a:t>
                      </a:r>
                    </a:p>
                  </a:txBody>
                  <a:tcPr marL="9525" marR="9525" marT="76200" marB="76200" anchor="b"/>
                </a:tc>
                <a:extLst>
                  <a:ext uri="{0D108BD9-81ED-4DB2-BD59-A6C34878D82A}">
                    <a16:rowId xmlns:a16="http://schemas.microsoft.com/office/drawing/2014/main" val="3430909711"/>
                  </a:ext>
                </a:extLst>
              </a:tr>
              <a:tr h="304706">
                <a:tc>
                  <a:txBody>
                    <a:bodyPr/>
                    <a:lstStyle/>
                    <a:p>
                      <a:pPr algn="ctr" fontAlgn="b"/>
                      <a:r>
                        <a:rPr lang="en-US" sz="1000" b="0" i="0" u="none" strike="noStrike">
                          <a:solidFill>
                            <a:srgbClr val="000000"/>
                          </a:solidFill>
                          <a:effectLst/>
                          <a:latin typeface="Arial" panose="020B0604020202020204" pitchFamily="34" charset="0"/>
                        </a:rPr>
                        <a:t>366</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371</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frequency</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daily</a:t>
                      </a:r>
                    </a:p>
                  </a:txBody>
                  <a:tcPr marL="9525" marR="9525" marT="76200" marB="76200" anchor="b"/>
                </a:tc>
                <a:extLst>
                  <a:ext uri="{0D108BD9-81ED-4DB2-BD59-A6C34878D82A}">
                    <a16:rowId xmlns:a16="http://schemas.microsoft.com/office/drawing/2014/main" val="3599884154"/>
                  </a:ext>
                </a:extLst>
              </a:tr>
              <a:tr h="304706">
                <a:tc>
                  <a:txBody>
                    <a:bodyPr/>
                    <a:lstStyle/>
                    <a:p>
                      <a:pPr algn="ctr" fontAlgn="b"/>
                      <a:r>
                        <a:rPr lang="en-US" sz="1000" b="0" i="0" u="none" strike="noStrike">
                          <a:solidFill>
                            <a:srgbClr val="000000"/>
                          </a:solidFill>
                          <a:effectLst/>
                          <a:latin typeface="Arial" panose="020B0604020202020204" pitchFamily="34" charset="0"/>
                        </a:rPr>
                        <a:t>387</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392</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strength</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90 mg</a:t>
                      </a:r>
                    </a:p>
                  </a:txBody>
                  <a:tcPr marL="9525" marR="9525" marT="76200" marB="76200" anchor="b"/>
                </a:tc>
                <a:extLst>
                  <a:ext uri="{0D108BD9-81ED-4DB2-BD59-A6C34878D82A}">
                    <a16:rowId xmlns:a16="http://schemas.microsoft.com/office/drawing/2014/main" val="2650499345"/>
                  </a:ext>
                </a:extLst>
              </a:tr>
              <a:tr h="304706">
                <a:tc>
                  <a:txBody>
                    <a:bodyPr/>
                    <a:lstStyle/>
                    <a:p>
                      <a:pPr algn="ctr" fontAlgn="b"/>
                      <a:r>
                        <a:rPr lang="en-US" sz="1000" b="0" i="0" u="none" strike="noStrike">
                          <a:solidFill>
                            <a:srgbClr val="000000"/>
                          </a:solidFill>
                          <a:effectLst/>
                          <a:latin typeface="Arial" panose="020B0604020202020204" pitchFamily="34" charset="0"/>
                        </a:rPr>
                        <a:t>428</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453</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treatment</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her prescribed medication</a:t>
                      </a:r>
                    </a:p>
                  </a:txBody>
                  <a:tcPr marL="9525" marR="9525" marT="76200" marB="76200" anchor="b"/>
                </a:tc>
                <a:extLst>
                  <a:ext uri="{0D108BD9-81ED-4DB2-BD59-A6C34878D82A}">
                    <a16:rowId xmlns:a16="http://schemas.microsoft.com/office/drawing/2014/main" val="674660615"/>
                  </a:ext>
                </a:extLst>
              </a:tr>
              <a:tr h="304706">
                <a:tc>
                  <a:txBody>
                    <a:bodyPr/>
                    <a:lstStyle/>
                    <a:p>
                      <a:pPr algn="ctr" fontAlgn="b"/>
                      <a:r>
                        <a:rPr lang="en-US" sz="1000" b="0" i="0" u="none" strike="noStrike">
                          <a:solidFill>
                            <a:srgbClr val="000000"/>
                          </a:solidFill>
                          <a:effectLst/>
                          <a:latin typeface="Arial" panose="020B0604020202020204" pitchFamily="34" charset="0"/>
                        </a:rPr>
                        <a:t>574</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583</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drug</a:t>
                      </a:r>
                    </a:p>
                  </a:txBody>
                  <a:tcPr marL="9525" marR="9525" marT="76200" marB="76200" anchor="b"/>
                </a:tc>
                <a:tc>
                  <a:txBody>
                    <a:bodyPr/>
                    <a:lstStyle/>
                    <a:p>
                      <a:pPr algn="ctr" fontAlgn="b"/>
                      <a:r>
                        <a:rPr lang="en-US" sz="1000" b="0" i="0" u="none" strike="noStrike">
                          <a:solidFill>
                            <a:srgbClr val="000000"/>
                          </a:solidFill>
                          <a:effectLst/>
                          <a:latin typeface="Arial" panose="020B0604020202020204" pitchFamily="34" charset="0"/>
                        </a:rPr>
                        <a:t>zopiclone</a:t>
                      </a:r>
                    </a:p>
                  </a:txBody>
                  <a:tcPr marL="9525" marR="9525" marT="76200" marB="76200" anchor="b"/>
                </a:tc>
                <a:extLst>
                  <a:ext uri="{0D108BD9-81ED-4DB2-BD59-A6C34878D82A}">
                    <a16:rowId xmlns:a16="http://schemas.microsoft.com/office/drawing/2014/main" val="4195714793"/>
                  </a:ext>
                </a:extLst>
              </a:tr>
              <a:tr h="304706">
                <a:tc>
                  <a:txBody>
                    <a:bodyPr/>
                    <a:lstStyle/>
                    <a:p>
                      <a:pPr algn="ctr" fontAlgn="b"/>
                      <a:r>
                        <a:rPr lang="en-US" sz="1000" b="0" i="0" u="none" strike="noStrike">
                          <a:solidFill>
                            <a:srgbClr val="000000"/>
                          </a:solidFill>
                          <a:effectLst/>
                          <a:latin typeface="Arial" panose="020B0604020202020204" pitchFamily="34" charset="0"/>
                        </a:rPr>
                        <a:t>604</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612</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drug</a:t>
                      </a:r>
                    </a:p>
                  </a:txBody>
                  <a:tcPr marL="9525" marR="9525" marT="76200" marB="76200" anchor="b"/>
                </a:tc>
                <a:tc>
                  <a:txBody>
                    <a:bodyPr/>
                    <a:lstStyle/>
                    <a:p>
                      <a:pPr algn="ctr" fontAlgn="b"/>
                      <a:r>
                        <a:rPr lang="en-US" sz="1000" b="0" i="0" u="none" strike="noStrike" dirty="0">
                          <a:solidFill>
                            <a:srgbClr val="000000"/>
                          </a:solidFill>
                          <a:effectLst/>
                          <a:latin typeface="Arial" panose="020B0604020202020204" pitchFamily="34" charset="0"/>
                        </a:rPr>
                        <a:t>diazepam</a:t>
                      </a:r>
                    </a:p>
                  </a:txBody>
                  <a:tcPr marL="9525" marR="9525" marT="76200" marB="76200" anchor="b"/>
                </a:tc>
                <a:extLst>
                  <a:ext uri="{0D108BD9-81ED-4DB2-BD59-A6C34878D82A}">
                    <a16:rowId xmlns:a16="http://schemas.microsoft.com/office/drawing/2014/main" val="3747854858"/>
                  </a:ext>
                </a:extLst>
              </a:tr>
            </a:tbl>
          </a:graphicData>
        </a:graphic>
      </p:graphicFrame>
    </p:spTree>
    <p:extLst>
      <p:ext uri="{BB962C8B-B14F-4D97-AF65-F5344CB8AC3E}">
        <p14:creationId xmlns:p14="http://schemas.microsoft.com/office/powerpoint/2010/main" val="69045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Content Placeholder 4" descr="Text&#10;&#10;Description automatically generated with medium confidence">
            <a:extLst>
              <a:ext uri="{FF2B5EF4-FFF2-40B4-BE49-F238E27FC236}">
                <a16:creationId xmlns:a16="http://schemas.microsoft.com/office/drawing/2014/main" id="{5A9BF90F-AC13-71DC-C2AB-421DC92F08AD}"/>
              </a:ext>
            </a:extLst>
          </p:cNvPr>
          <p:cNvPicPr>
            <a:picLocks noGrp="1" noChangeAspect="1"/>
          </p:cNvPicPr>
          <p:nvPr>
            <p:ph idx="1"/>
          </p:nvPr>
        </p:nvPicPr>
        <p:blipFill>
          <a:blip r:embed="rId3"/>
          <a:stretch>
            <a:fillRect/>
          </a:stretch>
        </p:blipFill>
        <p:spPr>
          <a:xfrm>
            <a:off x="457200" y="913440"/>
            <a:ext cx="8229600" cy="2838408"/>
          </a:xfrm>
        </p:spPr>
      </p:pic>
      <p:sp>
        <p:nvSpPr>
          <p:cNvPr id="6" name="TextBox 5">
            <a:extLst>
              <a:ext uri="{FF2B5EF4-FFF2-40B4-BE49-F238E27FC236}">
                <a16:creationId xmlns:a16="http://schemas.microsoft.com/office/drawing/2014/main" id="{3DB663DC-65C9-7CD3-A315-82B61671140E}"/>
              </a:ext>
            </a:extLst>
          </p:cNvPr>
          <p:cNvSpPr txBox="1"/>
          <p:nvPr/>
        </p:nvSpPr>
        <p:spPr>
          <a:xfrm>
            <a:off x="457200" y="3826203"/>
            <a:ext cx="4541628" cy="246221"/>
          </a:xfrm>
          <a:prstGeom prst="rect">
            <a:avLst/>
          </a:prstGeom>
          <a:noFill/>
        </p:spPr>
        <p:txBody>
          <a:bodyPr wrap="none" rtlCol="0">
            <a:spAutoFit/>
          </a:bodyPr>
          <a:lstStyle/>
          <a:p>
            <a:r>
              <a:rPr lang="en-US" sz="1000" dirty="0"/>
              <a:t>https://</a:t>
            </a:r>
            <a:r>
              <a:rPr lang="en-US" sz="1000" dirty="0" err="1"/>
              <a:t>jmedicalcasereports.biomedcentral.com</a:t>
            </a:r>
            <a:r>
              <a:rPr lang="en-US" sz="1000" dirty="0"/>
              <a:t>/articles/10.1186/1752-1947-4-403</a:t>
            </a:r>
          </a:p>
        </p:txBody>
      </p:sp>
    </p:spTree>
    <p:extLst>
      <p:ext uri="{BB962C8B-B14F-4D97-AF65-F5344CB8AC3E}">
        <p14:creationId xmlns:p14="http://schemas.microsoft.com/office/powerpoint/2010/main" val="362291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1.6 million unique entries (85% not within UMLS)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81776623-460B-B84F-99E0-5598F0AEFD9A}"/>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0" name="Straight Connector 9">
            <a:extLst>
              <a:ext uri="{FF2B5EF4-FFF2-40B4-BE49-F238E27FC236}">
                <a16:creationId xmlns:a16="http://schemas.microsoft.com/office/drawing/2014/main" id="{D3B87665-52FF-9E4E-ADA3-DD25742028E7}"/>
              </a:ext>
            </a:extLst>
          </p:cNvPr>
          <p:cNvCxnSpPr>
            <a:cxnSpLocks/>
            <a:stCxn id="5"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1BB3F38-24AD-8049-A58F-1BD56AB14E78}"/>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3" name="TextBox 2">
            <a:extLst>
              <a:ext uri="{FF2B5EF4-FFF2-40B4-BE49-F238E27FC236}">
                <a16:creationId xmlns:a16="http://schemas.microsoft.com/office/drawing/2014/main" id="{006344B0-0DB1-714E-8F79-A05BD6F2FD91}"/>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275767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flipH="1">
            <a:off x="7201750" y="2771229"/>
            <a:ext cx="31356" cy="1851806"/>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you’re thinking of taking notes</a:t>
            </a:r>
          </a:p>
          <a:p>
            <a:r>
              <a:rPr lang="en-US" b="1" dirty="0">
                <a:latin typeface="Arial" panose="020B0604020202020204" pitchFamily="34" charset="0"/>
                <a:cs typeface="Arial" panose="020B0604020202020204" pitchFamily="34" charset="0"/>
              </a:rPr>
              <a:t>or want to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449098"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E8210F47-2EA4-4D46-B568-5D15CAA7B1C2}"/>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6" name="Straight Connector 15">
            <a:extLst>
              <a:ext uri="{FF2B5EF4-FFF2-40B4-BE49-F238E27FC236}">
                <a16:creationId xmlns:a16="http://schemas.microsoft.com/office/drawing/2014/main" id="{5CC25C08-6F55-8049-A075-1896EAFE897B}"/>
              </a:ext>
            </a:extLst>
          </p:cNvPr>
          <p:cNvCxnSpPr>
            <a:cxnSpLocks/>
            <a:stCxn id="13"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E12C0B-EB26-234C-95E6-986077C7D82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2322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Typical workflow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Oval 8">
            <a:extLst>
              <a:ext uri="{FF2B5EF4-FFF2-40B4-BE49-F238E27FC236}">
                <a16:creationId xmlns:a16="http://schemas.microsoft.com/office/drawing/2014/main" id="{BFBB077D-5A89-CD4B-A34D-F18347F7C92B}"/>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C2D1B94-8111-2449-AF1C-4A34E47968B1}"/>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EFAADC6-7FA8-F24E-B092-D8F970AE651A}"/>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9C35850-DFFE-194A-B80E-691440D74DA2}"/>
              </a:ext>
            </a:extLst>
          </p:cNvPr>
          <p:cNvCxnSpPr>
            <a:cxnSpLocks/>
            <a:stCxn id="9" idx="6"/>
            <a:endCxn id="11"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5831851-5286-6E44-AE5C-86260372419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DA1995A3-D9BE-8A41-9C2F-CDCF529DFCF7}"/>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9" name="Straight Connector 18">
            <a:extLst>
              <a:ext uri="{FF2B5EF4-FFF2-40B4-BE49-F238E27FC236}">
                <a16:creationId xmlns:a16="http://schemas.microsoft.com/office/drawing/2014/main" id="{B9F8D67E-FB7E-2C4F-9909-350790D8C8D8}"/>
              </a:ext>
            </a:extLst>
          </p:cNvPr>
          <p:cNvCxnSpPr>
            <a:cxnSpLocks/>
            <a:stCxn id="18"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AD6B9C-74AC-EF43-8E61-432EB21F71D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550994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590</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9" name="Picture 8">
            <a:extLst>
              <a:ext uri="{FF2B5EF4-FFF2-40B4-BE49-F238E27FC236}">
                <a16:creationId xmlns:a16="http://schemas.microsoft.com/office/drawing/2014/main" id="{AC27F935-7585-4141-BB38-3D462421C291}"/>
              </a:ext>
            </a:extLst>
          </p:cNvPr>
          <p:cNvPicPr>
            <a:picLocks noChangeAspect="1"/>
          </p:cNvPicPr>
          <p:nvPr/>
        </p:nvPicPr>
        <p:blipFill>
          <a:blip r:embed="rId3"/>
          <a:stretch>
            <a:fillRect/>
          </a:stretch>
        </p:blipFill>
        <p:spPr>
          <a:xfrm>
            <a:off x="1651919" y="854119"/>
            <a:ext cx="6067586" cy="3942126"/>
          </a:xfrm>
          <a:prstGeom prst="rect">
            <a:avLst/>
          </a:prstGeom>
        </p:spPr>
      </p:pic>
      <p:sp>
        <p:nvSpPr>
          <p:cNvPr id="10" name="Oval 9">
            <a:extLst>
              <a:ext uri="{FF2B5EF4-FFF2-40B4-BE49-F238E27FC236}">
                <a16:creationId xmlns:a16="http://schemas.microsoft.com/office/drawing/2014/main" id="{0674122D-1EE2-2446-A7AA-0B2C7599B4E6}"/>
              </a:ext>
            </a:extLst>
          </p:cNvPr>
          <p:cNvSpPr/>
          <p:nvPr/>
        </p:nvSpPr>
        <p:spPr>
          <a:xfrm>
            <a:off x="5921980"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FEC9F8A-73CE-B44E-83F6-61594DF028B1}"/>
              </a:ext>
            </a:extLst>
          </p:cNvPr>
          <p:cNvSpPr/>
          <p:nvPr/>
        </p:nvSpPr>
        <p:spPr>
          <a:xfrm>
            <a:off x="5976844" y="2594915"/>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4E1ABE4-66D8-7A43-B508-AA861389CD03}"/>
              </a:ext>
            </a:extLst>
          </p:cNvPr>
          <p:cNvSpPr/>
          <p:nvPr/>
        </p:nvSpPr>
        <p:spPr>
          <a:xfrm>
            <a:off x="6687028" y="305821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D56FFD-8D2E-6B42-B67B-406E5CDE34C9}"/>
              </a:ext>
            </a:extLst>
          </p:cNvPr>
          <p:cNvSpPr/>
          <p:nvPr/>
        </p:nvSpPr>
        <p:spPr>
          <a:xfrm>
            <a:off x="1778797" y="2452572"/>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5" name="Oval 24">
            <a:extLst>
              <a:ext uri="{FF2B5EF4-FFF2-40B4-BE49-F238E27FC236}">
                <a16:creationId xmlns:a16="http://schemas.microsoft.com/office/drawing/2014/main" id="{62BAC626-C2F9-A04E-B560-08E12DDF9E4E}"/>
              </a:ext>
            </a:extLst>
          </p:cNvPr>
          <p:cNvSpPr/>
          <p:nvPr/>
        </p:nvSpPr>
        <p:spPr>
          <a:xfrm>
            <a:off x="1777388" y="245824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66928D1-FA6A-594B-8517-D23194A3BCFF}"/>
              </a:ext>
            </a:extLst>
          </p:cNvPr>
          <p:cNvSpPr/>
          <p:nvPr/>
        </p:nvSpPr>
        <p:spPr>
          <a:xfrm>
            <a:off x="6161841" y="2269736"/>
            <a:ext cx="142343" cy="15657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EAB6455-BE68-9B4C-963F-4BD142F29013}"/>
              </a:ext>
            </a:extLst>
          </p:cNvPr>
          <p:cNvSpPr/>
          <p:nvPr/>
        </p:nvSpPr>
        <p:spPr>
          <a:xfrm>
            <a:off x="7276330" y="191473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EA285D3-8595-C440-A299-13328399F43B}"/>
              </a:ext>
            </a:extLst>
          </p:cNvPr>
          <p:cNvSpPr/>
          <p:nvPr/>
        </p:nvSpPr>
        <p:spPr>
          <a:xfrm>
            <a:off x="5993151" y="2842138"/>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CCD270F-69DD-FA9C-D7A9-D4EBA2DDDED6}"/>
              </a:ext>
            </a:extLst>
          </p:cNvPr>
          <p:cNvSpPr/>
          <p:nvPr/>
        </p:nvSpPr>
        <p:spPr>
          <a:xfrm>
            <a:off x="5487285" y="199555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AC50F260-E701-2F42-72C8-B4875A3C5028}"/>
              </a:ext>
            </a:extLst>
          </p:cNvPr>
          <p:cNvSpPr/>
          <p:nvPr/>
        </p:nvSpPr>
        <p:spPr>
          <a:xfrm>
            <a:off x="7037791" y="2148306"/>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3BE7BF6-E474-E543-D3B9-EDA729ECC878}"/>
              </a:ext>
            </a:extLst>
          </p:cNvPr>
          <p:cNvSpPr/>
          <p:nvPr/>
        </p:nvSpPr>
        <p:spPr>
          <a:xfrm>
            <a:off x="2187494" y="3210255"/>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932A34F6-85EB-A2FE-7825-303D77D5552B}"/>
              </a:ext>
            </a:extLst>
          </p:cNvPr>
          <p:cNvSpPr/>
          <p:nvPr/>
        </p:nvSpPr>
        <p:spPr>
          <a:xfrm>
            <a:off x="7108962" y="2276852"/>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EC155D0-B1D2-3070-F0FF-C5A0F2D9ECD1}"/>
              </a:ext>
            </a:extLst>
          </p:cNvPr>
          <p:cNvSpPr/>
          <p:nvPr/>
        </p:nvSpPr>
        <p:spPr>
          <a:xfrm>
            <a:off x="6649767" y="2713760"/>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7790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Where is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5" name="Oval 14">
            <a:extLst>
              <a:ext uri="{FF2B5EF4-FFF2-40B4-BE49-F238E27FC236}">
                <a16:creationId xmlns:a16="http://schemas.microsoft.com/office/drawing/2014/main" id="{3426B61A-5813-614A-918F-C21C0E762A87}"/>
              </a:ext>
            </a:extLst>
          </p:cNvPr>
          <p:cNvSpPr/>
          <p:nvPr/>
        </p:nvSpPr>
        <p:spPr>
          <a:xfrm>
            <a:off x="7624861" y="3056368"/>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A7BDA8-C2F4-9042-9464-5291D3DEF0E5}"/>
              </a:ext>
            </a:extLst>
          </p:cNvPr>
          <p:cNvSpPr/>
          <p:nvPr/>
        </p:nvSpPr>
        <p:spPr>
          <a:xfrm>
            <a:off x="7624862" y="2675231"/>
            <a:ext cx="142343" cy="142343"/>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CBA0DC1-D7C7-5F49-B62E-BBC3F96C9003}"/>
              </a:ext>
            </a:extLst>
          </p:cNvPr>
          <p:cNvSpPr txBox="1"/>
          <p:nvPr/>
        </p:nvSpPr>
        <p:spPr>
          <a:xfrm>
            <a:off x="7758060" y="2585771"/>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installed</a:t>
            </a:r>
          </a:p>
        </p:txBody>
      </p:sp>
      <p:sp>
        <p:nvSpPr>
          <p:cNvPr id="24" name="TextBox 23">
            <a:extLst>
              <a:ext uri="{FF2B5EF4-FFF2-40B4-BE49-F238E27FC236}">
                <a16:creationId xmlns:a16="http://schemas.microsoft.com/office/drawing/2014/main" id="{0B4B57BC-1AA0-5943-93DD-C5A1F991028B}"/>
              </a:ext>
            </a:extLst>
          </p:cNvPr>
          <p:cNvSpPr txBox="1"/>
          <p:nvPr/>
        </p:nvSpPr>
        <p:spPr>
          <a:xfrm>
            <a:off x="7767204" y="2973650"/>
            <a:ext cx="88197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installing</a:t>
            </a:r>
          </a:p>
        </p:txBody>
      </p:sp>
      <p:sp>
        <p:nvSpPr>
          <p:cNvPr id="26" name="Rectangle 25">
            <a:extLst>
              <a:ext uri="{FF2B5EF4-FFF2-40B4-BE49-F238E27FC236}">
                <a16:creationId xmlns:a16="http://schemas.microsoft.com/office/drawing/2014/main" id="{99902AB2-95F4-7742-A880-BF5463A3EA04}"/>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3" name="Picture 12" descr="A picture containing silhouette&#10;&#10;Description automatically generated">
            <a:extLst>
              <a:ext uri="{FF2B5EF4-FFF2-40B4-BE49-F238E27FC236}">
                <a16:creationId xmlns:a16="http://schemas.microsoft.com/office/drawing/2014/main" id="{2095A8AF-931A-3D35-4C0B-CACF687F9505}"/>
              </a:ext>
            </a:extLst>
          </p:cNvPr>
          <p:cNvPicPr>
            <a:picLocks noChangeAspect="1"/>
          </p:cNvPicPr>
          <p:nvPr/>
        </p:nvPicPr>
        <p:blipFill>
          <a:blip r:embed="rId3"/>
          <a:stretch>
            <a:fillRect/>
          </a:stretch>
        </p:blipFill>
        <p:spPr>
          <a:xfrm>
            <a:off x="1472925" y="778244"/>
            <a:ext cx="5508320" cy="4552716"/>
          </a:xfrm>
          <a:prstGeom prst="rect">
            <a:avLst/>
          </a:prstGeom>
        </p:spPr>
      </p:pic>
      <p:sp>
        <p:nvSpPr>
          <p:cNvPr id="16" name="Oval 15">
            <a:extLst>
              <a:ext uri="{FF2B5EF4-FFF2-40B4-BE49-F238E27FC236}">
                <a16:creationId xmlns:a16="http://schemas.microsoft.com/office/drawing/2014/main" id="{7CE3395F-168D-1AE7-CCEC-85C8D1729794}"/>
              </a:ext>
            </a:extLst>
          </p:cNvPr>
          <p:cNvSpPr/>
          <p:nvPr/>
        </p:nvSpPr>
        <p:spPr>
          <a:xfrm>
            <a:off x="3324531" y="3502967"/>
            <a:ext cx="142343" cy="142343"/>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330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                            Now available…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Icon&#10;&#10;Description automatically generated">
            <a:extLst>
              <a:ext uri="{FF2B5EF4-FFF2-40B4-BE49-F238E27FC236}">
                <a16:creationId xmlns:a16="http://schemas.microsoft.com/office/drawing/2014/main" id="{0224678E-DB32-B543-BD30-460192105A3E}"/>
              </a:ext>
            </a:extLst>
          </p:cNvPr>
          <p:cNvPicPr>
            <a:picLocks noChangeAspect="1"/>
          </p:cNvPicPr>
          <p:nvPr/>
        </p:nvPicPr>
        <p:blipFill>
          <a:blip r:embed="rId3"/>
          <a:stretch>
            <a:fillRect/>
          </a:stretch>
        </p:blipFill>
        <p:spPr>
          <a:xfrm>
            <a:off x="-341742" y="73640"/>
            <a:ext cx="3942650" cy="3097199"/>
          </a:xfrm>
          <a:prstGeom prst="rect">
            <a:avLst/>
          </a:prstGeom>
        </p:spPr>
      </p:pic>
      <p:sp>
        <p:nvSpPr>
          <p:cNvPr id="13" name="TextBox 12">
            <a:extLst>
              <a:ext uri="{FF2B5EF4-FFF2-40B4-BE49-F238E27FC236}">
                <a16:creationId xmlns:a16="http://schemas.microsoft.com/office/drawing/2014/main" id="{1DE440F9-10C4-4848-9884-9E6AE124E190}"/>
              </a:ext>
            </a:extLst>
          </p:cNvPr>
          <p:cNvSpPr txBox="1"/>
          <p:nvPr/>
        </p:nvSpPr>
        <p:spPr>
          <a:xfrm>
            <a:off x="2500457" y="1475977"/>
            <a:ext cx="661591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EMERSE Research Informatics Network</a:t>
            </a:r>
          </a:p>
        </p:txBody>
      </p:sp>
      <p:sp>
        <p:nvSpPr>
          <p:cNvPr id="33" name="TextBox 32">
            <a:extLst>
              <a:ext uri="{FF2B5EF4-FFF2-40B4-BE49-F238E27FC236}">
                <a16:creationId xmlns:a16="http://schemas.microsoft.com/office/drawing/2014/main" id="{4488C5F8-7493-7244-80CD-4C2C54137D1D}"/>
              </a:ext>
            </a:extLst>
          </p:cNvPr>
          <p:cNvSpPr txBox="1"/>
          <p:nvPr/>
        </p:nvSpPr>
        <p:spPr>
          <a:xfrm>
            <a:off x="5808414" y="2659109"/>
            <a:ext cx="3004349"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real-time, secure</a:t>
            </a:r>
          </a:p>
          <a:p>
            <a:r>
              <a:rPr lang="en-US" sz="2800" dirty="0">
                <a:latin typeface="Arial" panose="020B0604020202020204" pitchFamily="34" charset="0"/>
                <a:cs typeface="Arial" panose="020B0604020202020204" pitchFamily="34" charset="0"/>
              </a:rPr>
              <a:t>cross-site queries</a:t>
            </a:r>
          </a:p>
        </p:txBody>
      </p:sp>
      <p:pic>
        <p:nvPicPr>
          <p:cNvPr id="29" name="Picture 28" descr="A group of people posing for a photo&#10;&#10;Description automatically generated">
            <a:extLst>
              <a:ext uri="{FF2B5EF4-FFF2-40B4-BE49-F238E27FC236}">
                <a16:creationId xmlns:a16="http://schemas.microsoft.com/office/drawing/2014/main" id="{69DE47EB-5A48-6541-BDE9-465D75083F99}"/>
              </a:ext>
            </a:extLst>
          </p:cNvPr>
          <p:cNvPicPr>
            <a:picLocks noChangeAspect="1"/>
          </p:cNvPicPr>
          <p:nvPr/>
        </p:nvPicPr>
        <p:blipFill>
          <a:blip r:embed="rId4"/>
          <a:stretch>
            <a:fillRect/>
          </a:stretch>
        </p:blipFill>
        <p:spPr>
          <a:xfrm>
            <a:off x="288514" y="2326660"/>
            <a:ext cx="5254580" cy="2743200"/>
          </a:xfrm>
          <a:prstGeom prst="rect">
            <a:avLst/>
          </a:prstGeom>
        </p:spPr>
      </p:pic>
    </p:spTree>
    <p:extLst>
      <p:ext uri="{BB962C8B-B14F-4D97-AF65-F5344CB8AC3E}">
        <p14:creationId xmlns:p14="http://schemas.microsoft.com/office/powerpoint/2010/main" val="3125728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171021" y="76872"/>
            <a:ext cx="6974986"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EMERSE Research Informatics Network</a:t>
            </a:r>
          </a:p>
        </p:txBody>
      </p:sp>
      <p:pic>
        <p:nvPicPr>
          <p:cNvPr id="4" name="Picture 3" descr="Graphical user interface, text, application, email&#10;&#10;Description automatically generated">
            <a:extLst>
              <a:ext uri="{FF2B5EF4-FFF2-40B4-BE49-F238E27FC236}">
                <a16:creationId xmlns:a16="http://schemas.microsoft.com/office/drawing/2014/main" id="{65CC00A9-A3C0-DC4C-B66F-3F24FFBEFE27}"/>
              </a:ext>
            </a:extLst>
          </p:cNvPr>
          <p:cNvPicPr>
            <a:picLocks noChangeAspect="1"/>
          </p:cNvPicPr>
          <p:nvPr/>
        </p:nvPicPr>
        <p:blipFill>
          <a:blip r:embed="rId3"/>
          <a:stretch>
            <a:fillRect/>
          </a:stretch>
        </p:blipFill>
        <p:spPr>
          <a:xfrm>
            <a:off x="171021" y="600092"/>
            <a:ext cx="7023666" cy="4140494"/>
          </a:xfrm>
          <a:prstGeom prst="rect">
            <a:avLst/>
          </a:prstGeom>
        </p:spPr>
      </p:pic>
    </p:spTree>
    <p:extLst>
      <p:ext uri="{BB962C8B-B14F-4D97-AF65-F5344CB8AC3E}">
        <p14:creationId xmlns:p14="http://schemas.microsoft.com/office/powerpoint/2010/main" val="1667914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The future…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408071" cy="3108543"/>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r>
              <a:rPr lang="en-US" sz="2800" dirty="0">
                <a:latin typeface="Arial" panose="020B0604020202020204" pitchFamily="34" charset="0"/>
                <a:cs typeface="Arial" panose="020B0604020202020204" pitchFamily="34" charset="0"/>
              </a:rPr>
              <a:t>	- negation</a:t>
            </a:r>
          </a:p>
          <a:p>
            <a:r>
              <a:rPr lang="en-US" sz="2800" dirty="0">
                <a:latin typeface="Arial" panose="020B0604020202020204" pitchFamily="34" charset="0"/>
                <a:cs typeface="Arial" panose="020B0604020202020204" pitchFamily="34" charset="0"/>
              </a:rPr>
              <a:t>	- uncertainty</a:t>
            </a:r>
          </a:p>
          <a:p>
            <a:r>
              <a:rPr lang="en-US" sz="2800" dirty="0">
                <a:latin typeface="Arial" panose="020B0604020202020204" pitchFamily="34" charset="0"/>
                <a:cs typeface="Arial" panose="020B0604020202020204" pitchFamily="34" charset="0"/>
              </a:rPr>
              <a:t>	- subject (patient vs other)</a:t>
            </a:r>
          </a:p>
          <a:p>
            <a:r>
              <a:rPr lang="en-US" sz="2800" dirty="0">
                <a:latin typeface="Arial" panose="020B0604020202020204" pitchFamily="34" charset="0"/>
                <a:cs typeface="Arial" panose="020B0604020202020204" pitchFamily="34" charset="0"/>
              </a:rPr>
              <a:t>	- named entity recognition/mapping to ontologies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Data extraction from templated notes</a:t>
            </a:r>
          </a:p>
        </p:txBody>
      </p:sp>
      <p:pic>
        <p:nvPicPr>
          <p:cNvPr id="6" name="Picture 5" descr="A picture containing text, sign, clipart&#10;&#10;Description automatically generated">
            <a:extLst>
              <a:ext uri="{FF2B5EF4-FFF2-40B4-BE49-F238E27FC236}">
                <a16:creationId xmlns:a16="http://schemas.microsoft.com/office/drawing/2014/main" id="{1F2D4E26-A2FA-B442-B0C7-0C5C937FBB39}"/>
              </a:ext>
            </a:extLst>
          </p:cNvPr>
          <p:cNvPicPr>
            <a:picLocks noChangeAspect="1"/>
          </p:cNvPicPr>
          <p:nvPr/>
        </p:nvPicPr>
        <p:blipFill>
          <a:blip r:embed="rId3"/>
          <a:stretch>
            <a:fillRect/>
          </a:stretch>
        </p:blipFill>
        <p:spPr>
          <a:xfrm>
            <a:off x="5154017" y="1259493"/>
            <a:ext cx="3966734" cy="1801997"/>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7" name="Picture 6" descr="A picture containing text&#10;&#10;Description automatically generated">
            <a:extLst>
              <a:ext uri="{FF2B5EF4-FFF2-40B4-BE49-F238E27FC236}">
                <a16:creationId xmlns:a16="http://schemas.microsoft.com/office/drawing/2014/main" id="{A2AABD2D-4B79-D1C2-625A-D4CDC6D934E5}"/>
              </a:ext>
            </a:extLst>
          </p:cNvPr>
          <p:cNvPicPr>
            <a:picLocks noChangeAspect="1"/>
          </p:cNvPicPr>
          <p:nvPr/>
        </p:nvPicPr>
        <p:blipFill>
          <a:blip r:embed="rId3"/>
          <a:stretch>
            <a:fillRect/>
          </a:stretch>
        </p:blipFill>
        <p:spPr>
          <a:xfrm>
            <a:off x="240077" y="190832"/>
            <a:ext cx="6239456" cy="4476584"/>
          </a:xfrm>
          <a:prstGeom prst="rect">
            <a:avLst/>
          </a:prstGeom>
        </p:spPr>
      </p:pic>
      <p:sp>
        <p:nvSpPr>
          <p:cNvPr id="10" name="Rectangle 9">
            <a:extLst>
              <a:ext uri="{FF2B5EF4-FFF2-40B4-BE49-F238E27FC236}">
                <a16:creationId xmlns:a16="http://schemas.microsoft.com/office/drawing/2014/main" id="{33F7B107-91AC-13A0-FEC1-F7F65F68683A}"/>
              </a:ext>
            </a:extLst>
          </p:cNvPr>
          <p:cNvSpPr/>
          <p:nvPr/>
        </p:nvSpPr>
        <p:spPr>
          <a:xfrm>
            <a:off x="171021" y="4719678"/>
            <a:ext cx="3465231" cy="246221"/>
          </a:xfrm>
          <a:prstGeom prst="rect">
            <a:avLst/>
          </a:prstGeom>
        </p:spPr>
        <p:txBody>
          <a:bodyPr wrap="square">
            <a:spAutoFit/>
          </a:bodyPr>
          <a:lstStyle/>
          <a:p>
            <a:r>
              <a:rPr lang="en-US" sz="1000" dirty="0">
                <a:latin typeface="Arial"/>
                <a:cs typeface="Arial"/>
              </a:rPr>
              <a:t>https://</a:t>
            </a:r>
            <a:r>
              <a:rPr lang="en-US" sz="1000" dirty="0" err="1">
                <a:latin typeface="Arial"/>
                <a:cs typeface="Arial"/>
              </a:rPr>
              <a:t>www.ncbi.nlm.nih.gov</a:t>
            </a:r>
            <a:r>
              <a:rPr lang="en-US" sz="1000" dirty="0">
                <a:latin typeface="Arial"/>
                <a:cs typeface="Arial"/>
              </a:rPr>
              <a:t>/</a:t>
            </a:r>
            <a:r>
              <a:rPr lang="en-US" sz="1000" dirty="0" err="1">
                <a:latin typeface="Arial"/>
                <a:cs typeface="Arial"/>
              </a:rPr>
              <a:t>pmc</a:t>
            </a:r>
            <a:r>
              <a:rPr lang="en-US" sz="1000" dirty="0">
                <a:latin typeface="Arial"/>
                <a:cs typeface="Arial"/>
              </a:rPr>
              <a:t>/articles/PMC4140142/</a:t>
            </a:r>
          </a:p>
        </p:txBody>
      </p:sp>
      <p:sp>
        <p:nvSpPr>
          <p:cNvPr id="11" name="TextBox 10">
            <a:extLst>
              <a:ext uri="{FF2B5EF4-FFF2-40B4-BE49-F238E27FC236}">
                <a16:creationId xmlns:a16="http://schemas.microsoft.com/office/drawing/2014/main" id="{70E59B6A-C8CA-BAC5-B107-45CBD3F7EA4F}"/>
              </a:ext>
            </a:extLst>
          </p:cNvPr>
          <p:cNvSpPr txBox="1"/>
          <p:nvPr/>
        </p:nvSpPr>
        <p:spPr>
          <a:xfrm>
            <a:off x="6479533" y="138570"/>
            <a:ext cx="2289974"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From our NLP proof-of-concept system</a:t>
            </a:r>
          </a:p>
        </p:txBody>
      </p:sp>
    </p:spTree>
    <p:extLst>
      <p:ext uri="{BB962C8B-B14F-4D97-AF65-F5344CB8AC3E}">
        <p14:creationId xmlns:p14="http://schemas.microsoft.com/office/powerpoint/2010/main" val="339555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617243" cy="1785104"/>
          </a:xfrm>
          <a:prstGeom prst="rect">
            <a:avLst/>
          </a:prstGeom>
        </p:spPr>
        <p:txBody>
          <a:bodyPr wrap="square">
            <a:spAutoFit/>
          </a:bodyPr>
          <a:lstStyle/>
          <a:p>
            <a:r>
              <a:rPr lang="en-US" sz="2200" dirty="0">
                <a:latin typeface="Arial"/>
                <a:cs typeface="Arial"/>
              </a:rPr>
              <a:t>Funding: NIH (NCI, NCATS); PCORI</a:t>
            </a:r>
          </a:p>
          <a:p>
            <a:endParaRPr lang="en-US" sz="2200" dirty="0">
              <a:latin typeface="Arial"/>
              <a:cs typeface="Arial"/>
            </a:endParaRPr>
          </a:p>
          <a:p>
            <a:r>
              <a:rPr lang="en-US" sz="2200" dirty="0">
                <a:latin typeface="Arial"/>
                <a:cs typeface="Arial"/>
              </a:rPr>
              <a:t>Licenses/Royalties: EMERSE “Synonyms” (used for query expansion) which is licensed by the U of Michigan</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2"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pic>
        <p:nvPicPr>
          <p:cNvPr id="4" name="Picture 3">
            <a:extLst>
              <a:ext uri="{FF2B5EF4-FFF2-40B4-BE49-F238E27FC236}">
                <a16:creationId xmlns:a16="http://schemas.microsoft.com/office/drawing/2014/main" id="{7732B355-4320-37CC-EA9C-62544748DD83}"/>
              </a:ext>
            </a:extLst>
          </p:cNvPr>
          <p:cNvPicPr>
            <a:picLocks noChangeAspect="1"/>
          </p:cNvPicPr>
          <p:nvPr/>
        </p:nvPicPr>
        <p:blipFill>
          <a:blip r:embed="rId4"/>
          <a:stretch>
            <a:fillRect/>
          </a:stretch>
        </p:blipFill>
        <p:spPr>
          <a:xfrm>
            <a:off x="3965511" y="2946003"/>
            <a:ext cx="2915146" cy="1500095"/>
          </a:xfrm>
          <a:prstGeom prst="rect">
            <a:avLst/>
          </a:prstGeom>
        </p:spPr>
      </p:pic>
      <p:sp>
        <p:nvSpPr>
          <p:cNvPr id="7" name="TextBox 6">
            <a:extLst>
              <a:ext uri="{FF2B5EF4-FFF2-40B4-BE49-F238E27FC236}">
                <a16:creationId xmlns:a16="http://schemas.microsoft.com/office/drawing/2014/main" id="{4FA5C817-CA38-039A-A687-BA9B4645114F}"/>
              </a:ext>
            </a:extLst>
          </p:cNvPr>
          <p:cNvSpPr txBox="1"/>
          <p:nvPr/>
        </p:nvSpPr>
        <p:spPr>
          <a:xfrm>
            <a:off x="4197093" y="3508641"/>
            <a:ext cx="2683564" cy="646331"/>
          </a:xfrm>
          <a:prstGeom prst="rect">
            <a:avLst/>
          </a:prstGeom>
          <a:noFill/>
        </p:spPr>
        <p:txBody>
          <a:bodyPr wrap="square">
            <a:spAutoFit/>
          </a:bodyPr>
          <a:lstStyle/>
          <a:p>
            <a:r>
              <a:rPr lang="en-US" sz="1800" dirty="0">
                <a:solidFill>
                  <a:schemeClr val="bg1"/>
                </a:solidFill>
                <a:latin typeface="Arial"/>
                <a:cs typeface="Arial"/>
              </a:rPr>
              <a:t>Free for academic use</a:t>
            </a:r>
          </a:p>
          <a:p>
            <a:r>
              <a:rPr lang="en-US" dirty="0">
                <a:solidFill>
                  <a:schemeClr val="bg1"/>
                </a:solidFill>
                <a:latin typeface="Arial"/>
                <a:cs typeface="Arial"/>
              </a:rPr>
              <a:t>within EMERSE</a:t>
            </a:r>
            <a:endParaRPr lang="en-US" sz="1800" dirty="0">
              <a:solidFill>
                <a:schemeClr val="bg1"/>
              </a:solidFill>
              <a:latin typeface="Arial"/>
              <a:cs typeface="Arial"/>
            </a:endParaRP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Icon&#10;&#10;Description automatically generated">
            <a:extLst>
              <a:ext uri="{FF2B5EF4-FFF2-40B4-BE49-F238E27FC236}">
                <a16:creationId xmlns:a16="http://schemas.microsoft.com/office/drawing/2014/main" id="{E89C9AF4-6C2C-9743-B001-D4E11AA16E8E}"/>
              </a:ext>
            </a:extLst>
          </p:cNvPr>
          <p:cNvPicPr>
            <a:picLocks noChangeAspect="1"/>
          </p:cNvPicPr>
          <p:nvPr/>
        </p:nvPicPr>
        <p:blipFill>
          <a:blip r:embed="rId3"/>
          <a:stretch>
            <a:fillRect/>
          </a:stretch>
        </p:blipFill>
        <p:spPr>
          <a:xfrm>
            <a:off x="374106" y="1121193"/>
            <a:ext cx="2898553" cy="2901114"/>
          </a:xfrm>
          <a:prstGeom prst="rect">
            <a:avLst/>
          </a:prstGeom>
        </p:spPr>
      </p:pic>
      <p:sp>
        <p:nvSpPr>
          <p:cNvPr id="13" name="Content Placeholder 2">
            <a:extLst>
              <a:ext uri="{FF2B5EF4-FFF2-40B4-BE49-F238E27FC236}">
                <a16:creationId xmlns:a16="http://schemas.microsoft.com/office/drawing/2014/main" id="{47DBBB82-DB06-FB44-9879-CC5600E7ACCF}"/>
              </a:ext>
            </a:extLst>
          </p:cNvPr>
          <p:cNvSpPr>
            <a:spLocks noGrp="1"/>
          </p:cNvSpPr>
          <p:nvPr>
            <p:ph idx="1"/>
          </p:nvPr>
        </p:nvSpPr>
        <p:spPr>
          <a:xfrm>
            <a:off x="3707065" y="1121193"/>
            <a:ext cx="5062829" cy="2901114"/>
          </a:xfrm>
        </p:spPr>
        <p:txBody>
          <a:bodyPr>
            <a:normAutofit lnSpcReduction="10000"/>
          </a:bodyPr>
          <a:lstStyle/>
          <a:p>
            <a:pPr marL="0" indent="0">
              <a:buNone/>
            </a:pPr>
            <a:r>
              <a:rPr lang="en-US" sz="2800" dirty="0">
                <a:latin typeface="Arial" panose="020B0604020202020204" pitchFamily="34" charset="0"/>
                <a:cs typeface="Arial" panose="020B0604020202020204" pitchFamily="34" charset="0"/>
              </a:rPr>
              <a:t>Twitter: @</a:t>
            </a:r>
            <a:r>
              <a:rPr lang="en-US" sz="2800" dirty="0" err="1">
                <a:latin typeface="Arial" panose="020B0604020202020204" pitchFamily="34" charset="0"/>
                <a:cs typeface="Arial" panose="020B0604020202020204" pitchFamily="34" charset="0"/>
              </a:rPr>
              <a:t>projectEMERSE</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publications</a:t>
            </a:r>
          </a:p>
          <a:p>
            <a:pPr marL="0" indent="0">
              <a:buNone/>
            </a:pPr>
            <a:r>
              <a:rPr lang="en-US" sz="2800" dirty="0">
                <a:latin typeface="Arial" panose="020B0604020202020204" pitchFamily="34" charset="0"/>
                <a:cs typeface="Arial" panose="020B0604020202020204" pitchFamily="34" charset="0"/>
              </a:rPr>
              <a:t>software releases</a:t>
            </a:r>
          </a:p>
          <a:p>
            <a:pPr marL="0" indent="0">
              <a:buNone/>
            </a:pPr>
            <a:r>
              <a:rPr lang="en-US" sz="2800" dirty="0">
                <a:latin typeface="Arial" panose="020B0604020202020204" pitchFamily="34" charset="0"/>
                <a:cs typeface="Arial" panose="020B0604020202020204" pitchFamily="34" charset="0"/>
              </a:rPr>
              <a:t>announcements</a:t>
            </a:r>
          </a:p>
          <a:p>
            <a:pPr marL="0" indent="0">
              <a:buNone/>
            </a:pPr>
            <a:r>
              <a:rPr lang="en-US" sz="2800" dirty="0">
                <a:latin typeface="Arial" panose="020B0604020202020204" pitchFamily="34" charset="0"/>
                <a:cs typeface="Arial" panose="020B0604020202020204" pitchFamily="34" charset="0"/>
              </a:rPr>
              <a:t>webinars </a:t>
            </a:r>
          </a:p>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3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learning more?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research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819308" y="1063229"/>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7" name="Google Shape;105;p4">
            <a:extLst>
              <a:ext uri="{FF2B5EF4-FFF2-40B4-BE49-F238E27FC236}">
                <a16:creationId xmlns:a16="http://schemas.microsoft.com/office/drawing/2014/main" id="{CB267919-E1D3-BCAB-DCB8-32BCFE926A54}"/>
              </a:ext>
            </a:extLst>
          </p:cNvPr>
          <p:cNvSpPr txBox="1">
            <a:spLocks noGrp="1"/>
          </p:cNvSpPr>
          <p:nvPr>
            <p:ph type="title"/>
          </p:nvPr>
        </p:nvSpPr>
        <p:spPr>
          <a:xfrm>
            <a:off x="202096"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b="1" dirty="0">
                <a:latin typeface="Arial"/>
                <a:ea typeface="Arial"/>
                <a:cs typeface="Arial"/>
                <a:sym typeface="Arial"/>
              </a:rPr>
              <a:t>Upcoming presentations</a:t>
            </a:r>
            <a:endParaRPr b="1" dirty="0"/>
          </a:p>
        </p:txBody>
      </p:sp>
      <p:sp>
        <p:nvSpPr>
          <p:cNvPr id="12" name="Title 1">
            <a:extLst>
              <a:ext uri="{FF2B5EF4-FFF2-40B4-BE49-F238E27FC236}">
                <a16:creationId xmlns:a16="http://schemas.microsoft.com/office/drawing/2014/main" id="{A1581C88-DA6A-7CA5-9E79-F7FA8925AC95}"/>
              </a:ext>
            </a:extLst>
          </p:cNvPr>
          <p:cNvSpPr txBox="1">
            <a:spLocks/>
          </p:cNvSpPr>
          <p:nvPr/>
        </p:nvSpPr>
        <p:spPr>
          <a:xfrm>
            <a:off x="202096" y="1263090"/>
            <a:ext cx="8801958" cy="248992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b="1" dirty="0">
              <a:latin typeface="Arial" panose="020B0604020202020204" pitchFamily="34" charset="0"/>
              <a:cs typeface="Arial" panose="020B0604020202020204" pitchFamily="34" charset="0"/>
            </a:endParaRPr>
          </a:p>
          <a:p>
            <a:pPr algn="l"/>
            <a:r>
              <a:rPr lang="en-US" sz="1800" b="1" dirty="0">
                <a:latin typeface="Arial" panose="020B0604020202020204" pitchFamily="34" charset="0"/>
                <a:cs typeface="Arial" panose="020B0604020202020204" pitchFamily="34" charset="0"/>
              </a:rPr>
              <a:t>EMERSE Community Meeting Series</a:t>
            </a:r>
          </a:p>
          <a:p>
            <a:pPr algn="l"/>
            <a:r>
              <a:rPr lang="en-US" sz="1400" b="1" dirty="0">
                <a:latin typeface="Arial" panose="020B0604020202020204" pitchFamily="34" charset="0"/>
                <a:cs typeface="Arial" panose="020B0604020202020204" pitchFamily="34" charset="0"/>
              </a:rPr>
              <a:t>Date</a:t>
            </a:r>
            <a:r>
              <a:rPr lang="en-US" sz="1400" dirty="0">
                <a:latin typeface="Arial" panose="020B0604020202020204" pitchFamily="34" charset="0"/>
                <a:cs typeface="Arial" panose="020B0604020202020204" pitchFamily="34" charset="0"/>
              </a:rPr>
              <a:t>: Tuesday, February 7, 2023, 12:00 – 1:00 PM ET</a:t>
            </a:r>
          </a:p>
          <a:p>
            <a:pPr algn="l"/>
            <a:r>
              <a:rPr lang="en-US" sz="1400" b="1" dirty="0">
                <a:latin typeface="Arial" panose="020B0604020202020204" pitchFamily="34" charset="0"/>
                <a:cs typeface="Arial" panose="020B0604020202020204" pitchFamily="34" charset="0"/>
              </a:rPr>
              <a:t>Register: </a:t>
            </a:r>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bit.ly</a:t>
            </a:r>
            <a:r>
              <a:rPr lang="en-US" sz="1400" dirty="0">
                <a:latin typeface="Arial" panose="020B0604020202020204" pitchFamily="34" charset="0"/>
                <a:cs typeface="Arial" panose="020B0604020202020204" pitchFamily="34" charset="0"/>
              </a:rPr>
              <a:t>/emerse-february-2023-register</a:t>
            </a:r>
          </a:p>
          <a:p>
            <a:pPr algn="l"/>
            <a:endParaRPr lang="en-US" sz="1400" dirty="0">
              <a:latin typeface="Arial" panose="020B0604020202020204" pitchFamily="34" charset="0"/>
              <a:cs typeface="Arial" panose="020B0604020202020204" pitchFamily="34" charset="0"/>
            </a:endParaRPr>
          </a:p>
          <a:p>
            <a:pPr algn="l"/>
            <a:endParaRPr lang="en-US" sz="1400" dirty="0">
              <a:latin typeface="Arial" panose="020B0604020202020204" pitchFamily="34" charset="0"/>
              <a:cs typeface="Arial" panose="020B0604020202020204" pitchFamily="34" charset="0"/>
            </a:endParaRPr>
          </a:p>
          <a:p>
            <a:pPr algn="l"/>
            <a:r>
              <a:rPr lang="en-US" sz="1800" b="1" dirty="0">
                <a:latin typeface="Arial" panose="020B0604020202020204" pitchFamily="34" charset="0"/>
                <a:cs typeface="Arial" panose="020B0604020202020204" pitchFamily="34" charset="0"/>
              </a:rPr>
              <a:t>NCI Emerging Technologies Seminar Series</a:t>
            </a:r>
          </a:p>
          <a:p>
            <a:pPr algn="l"/>
            <a:r>
              <a:rPr lang="en-US" sz="1400" b="1" dirty="0">
                <a:latin typeface="Arial" panose="020B0604020202020204" pitchFamily="34" charset="0"/>
                <a:cs typeface="Arial" panose="020B0604020202020204" pitchFamily="34" charset="0"/>
              </a:rPr>
              <a:t>Date</a:t>
            </a:r>
            <a:r>
              <a:rPr lang="en-US" sz="1400" dirty="0">
                <a:latin typeface="Arial" panose="020B0604020202020204" pitchFamily="34" charset="0"/>
                <a:cs typeface="Arial" panose="020B0604020202020204" pitchFamily="34" charset="0"/>
              </a:rPr>
              <a:t>: Tuesday, February 21, 2023, 2:00 – 3:00 PM ET</a:t>
            </a:r>
          </a:p>
          <a:p>
            <a:pPr algn="l"/>
            <a:r>
              <a:rPr lang="en-US" sz="1400" b="1" dirty="0">
                <a:latin typeface="Arial" panose="020B0604020202020204" pitchFamily="34" charset="0"/>
                <a:cs typeface="Arial" panose="020B0604020202020204" pitchFamily="34" charset="0"/>
              </a:rPr>
              <a:t>Register: </a:t>
            </a:r>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events.cancer.gov</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cssi</a:t>
            </a:r>
            <a:r>
              <a:rPr lang="en-US" sz="1400" dirty="0">
                <a:latin typeface="Arial" panose="020B0604020202020204" pitchFamily="34" charset="0"/>
                <a:cs typeface="Arial" panose="020B0604020202020204" pitchFamily="34" charset="0"/>
              </a:rPr>
              <a:t>/technology-seminar/registration</a:t>
            </a:r>
          </a:p>
          <a:p>
            <a:pPr algn="l"/>
            <a:endParaRPr lang="en-US" sz="1800" b="1" dirty="0">
              <a:latin typeface="Arial" panose="020B0604020202020204" pitchFamily="34" charset="0"/>
              <a:cs typeface="Arial" panose="020B0604020202020204" pitchFamily="34" charset="0"/>
            </a:endParaRPr>
          </a:p>
          <a:p>
            <a:pPr algn="l"/>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3392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u="sng" dirty="0">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Unstructured vs Structured Data</a:t>
            </a:r>
            <a:endParaRPr lang="en-US" b="1" dirty="0">
              <a:latin typeface="Arial" panose="020B0604020202020204" pitchFamily="34" charset="0"/>
              <a:cs typeface="Arial" panose="020B0604020202020204" pitchFamily="34" charset="0"/>
            </a:endParaRP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 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473795" cy="584775"/>
          </a:xfrm>
          <a:prstGeom prst="rect">
            <a:avLst/>
          </a:prstGeom>
          <a:noFill/>
        </p:spPr>
        <p:txBody>
          <a:bodyPr wrap="none" rtlCol="0">
            <a:spAutoFit/>
          </a:bodyPr>
          <a:lstStyle/>
          <a:p>
            <a:r>
              <a:rPr lang="en-US" sz="3200" b="1" dirty="0">
                <a:solidFill>
                  <a:schemeClr val="tx1">
                    <a:lumMod val="65000"/>
                    <a:lumOff val="35000"/>
                  </a:schemeClr>
                </a:solidFill>
                <a:latin typeface="Arial"/>
                <a:cs typeface="Arial"/>
              </a:rPr>
              <a:t>80% </a:t>
            </a:r>
            <a:r>
              <a:rPr lang="en-US" sz="3200" dirty="0">
                <a:solidFill>
                  <a:schemeClr val="tx1">
                    <a:lumMod val="65000"/>
                    <a:lumOff val="35000"/>
                  </a:schemeClr>
                </a:solidFill>
                <a:latin typeface="Arial"/>
                <a:cs typeface="Arial"/>
              </a:rPr>
              <a:t>of EHR data are in unstructured free 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42574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394472"/>
          </a:xfrm>
        </p:spPr>
        <p:txBody>
          <a:bodyPr>
            <a:normAutofit/>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researchers</a:t>
            </a:r>
          </a:p>
          <a:p>
            <a:r>
              <a:rPr lang="en-US" sz="3000" dirty="0">
                <a:latin typeface="Arial" panose="020B0604020202020204" pitchFamily="34" charset="0"/>
                <a:cs typeface="Arial" panose="020B0604020202020204" pitchFamily="34" charset="0"/>
              </a:rPr>
              <a:t>It just works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9281" y="1140632"/>
            <a:ext cx="8229600" cy="3394472"/>
          </a:xfrm>
        </p:spPr>
        <p:txBody>
          <a:bodyPr>
            <a:normAutofit fontScale="92500" lnSpcReduction="10000"/>
          </a:bodyPr>
          <a:lstStyle/>
          <a:p>
            <a:r>
              <a:rPr lang="en-US" dirty="0">
                <a:latin typeface="Arial" panose="020B0604020202020204" pitchFamily="34" charset="0"/>
                <a:cs typeface="Arial" panose="020B0604020202020204" pitchFamily="34" charset="0"/>
              </a:rPr>
              <a:t>A system “for the admins”</a:t>
            </a:r>
          </a:p>
          <a:p>
            <a:r>
              <a:rPr lang="en-US" dirty="0">
                <a:latin typeface="Arial" panose="020B0604020202020204" pitchFamily="34" charset="0"/>
                <a:cs typeface="Arial" panose="020B0604020202020204" pitchFamily="34" charset="0"/>
              </a:rPr>
              <a:t>Enterprise grade, easy to support</a:t>
            </a:r>
          </a:p>
          <a:p>
            <a:r>
              <a:rPr lang="en-US" dirty="0">
                <a:latin typeface="Arial" panose="020B0604020202020204" pitchFamily="34" charset="0"/>
                <a:cs typeface="Arial" panose="020B0604020202020204" pitchFamily="34" charset="0"/>
              </a:rPr>
              <a:t>Configurable with roles/privileges to control access</a:t>
            </a:r>
          </a:p>
          <a:p>
            <a:r>
              <a:rPr lang="en-US" dirty="0">
                <a:latin typeface="Arial" panose="020B0604020202020204" pitchFamily="34" charset="0"/>
                <a:cs typeface="Arial" panose="020B0604020202020204" pitchFamily="34" charset="0"/>
              </a:rPr>
              <a:t>Data are kept secure within a centralized, audited system</a:t>
            </a:r>
          </a:p>
          <a:p>
            <a:pPr lvl="1"/>
            <a:r>
              <a:rPr lang="en-US" dirty="0">
                <a:latin typeface="Arial" panose="020B0604020202020204" pitchFamily="34" charset="0"/>
                <a:cs typeface="Arial" panose="020B0604020202020204" pitchFamily="34" charset="0"/>
              </a:rPr>
              <a:t>No need to download/store the data elsewhere</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6" name="Picture 5" descr="A picture containing text&#10;&#10;Description automatically generated">
            <a:extLst>
              <a:ext uri="{FF2B5EF4-FFF2-40B4-BE49-F238E27FC236}">
                <a16:creationId xmlns:a16="http://schemas.microsoft.com/office/drawing/2014/main" id="{30439109-8DC3-1D4A-9DED-5D4B10FD8F04}"/>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1281149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3550</TotalTime>
  <Words>3040</Words>
  <Application>Microsoft Macintosh PowerPoint</Application>
  <PresentationFormat>On-screen Show (16:9)</PresentationFormat>
  <Paragraphs>447</Paragraphs>
  <Slides>33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EMERSE solution     </vt:lpstr>
      <vt:lpstr>The EMERSE solution     </vt:lpstr>
      <vt:lpstr>Find cohorts</vt:lpstr>
      <vt:lpstr>Find cohorts</vt:lpstr>
      <vt:lpstr>Highlight documents for chart review</vt:lpstr>
      <vt:lpstr>Our philosophy</vt:lpstr>
      <vt:lpstr>PowerPoint Presentation</vt:lpstr>
      <vt:lpstr>PowerPoint Presentation</vt:lpstr>
      <vt:lpstr>PowerPoint Presentation</vt:lpstr>
      <vt:lpstr>PowerPoint Presentation</vt:lpstr>
      <vt:lpstr>Synonyms</vt:lpstr>
      <vt:lpstr>Typical workflow</vt:lpstr>
      <vt:lpstr>Typical workflow</vt:lpstr>
      <vt:lpstr>Typical workflow</vt:lpstr>
      <vt:lpstr>Publications using EMERSE</vt:lpstr>
      <vt:lpstr>Where is EMERSE?</vt:lpstr>
      <vt:lpstr>Where is EMERSE?</vt:lpstr>
      <vt:lpstr>                            Now available…</vt:lpstr>
      <vt:lpstr>PowerPoint Presentation</vt:lpstr>
      <vt:lpstr>                            The future…</vt:lpstr>
      <vt:lpstr>PowerPoint Presentation</vt:lpstr>
      <vt:lpstr>PowerPoint Presentation</vt:lpstr>
      <vt:lpstr>PowerPoint Presentation</vt:lpstr>
      <vt:lpstr>Interested in learning more?</vt:lpstr>
      <vt:lpstr>Upcoming presentations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451</cp:revision>
  <dcterms:created xsi:type="dcterms:W3CDTF">2019-11-14T17:52:15Z</dcterms:created>
  <dcterms:modified xsi:type="dcterms:W3CDTF">2023-01-04T23:05:30Z</dcterms:modified>
</cp:coreProperties>
</file>