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320" r:id="rId2"/>
    <p:sldId id="256" r:id="rId3"/>
    <p:sldId id="347" r:id="rId4"/>
    <p:sldId id="366" r:id="rId5"/>
    <p:sldId id="367" r:id="rId6"/>
    <p:sldId id="365" r:id="rId7"/>
    <p:sldId id="390" r:id="rId8"/>
    <p:sldId id="391" r:id="rId9"/>
    <p:sldId id="360" r:id="rId10"/>
    <p:sldId id="289" r:id="rId11"/>
    <p:sldId id="290" r:id="rId12"/>
    <p:sldId id="293" r:id="rId13"/>
    <p:sldId id="380" r:id="rId14"/>
    <p:sldId id="378" r:id="rId15"/>
    <p:sldId id="381" r:id="rId16"/>
    <p:sldId id="382" r:id="rId17"/>
    <p:sldId id="362" r:id="rId18"/>
    <p:sldId id="385" r:id="rId19"/>
    <p:sldId id="311" r:id="rId20"/>
    <p:sldId id="309" r:id="rId21"/>
    <p:sldId id="310" r:id="rId22"/>
    <p:sldId id="371" r:id="rId23"/>
    <p:sldId id="303" r:id="rId24"/>
    <p:sldId id="383" r:id="rId25"/>
    <p:sldId id="304" r:id="rId26"/>
    <p:sldId id="372" r:id="rId27"/>
    <p:sldId id="363" r:id="rId28"/>
    <p:sldId id="376" r:id="rId29"/>
    <p:sldId id="306" r:id="rId30"/>
    <p:sldId id="350" r:id="rId31"/>
    <p:sldId id="368" r:id="rId32"/>
    <p:sldId id="305" r:id="rId3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p:restoredTop sz="94694"/>
  </p:normalViewPr>
  <p:slideViewPr>
    <p:cSldViewPr snapToGrid="0" snapToObjects="1" showGuides="1">
      <p:cViewPr varScale="1">
        <p:scale>
          <a:sx n="161" d="100"/>
          <a:sy n="161" d="100"/>
        </p:scale>
        <p:origin x="472" y="200"/>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11/8/23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18</a:t>
            </a:fld>
            <a:endParaRPr lang="en-US"/>
          </a:p>
        </p:txBody>
      </p:sp>
    </p:spTree>
    <p:extLst>
      <p:ext uri="{BB962C8B-B14F-4D97-AF65-F5344CB8AC3E}">
        <p14:creationId xmlns:p14="http://schemas.microsoft.com/office/powerpoint/2010/main" val="3542391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11/8/23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11/8/23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11/8/23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11/8/23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5061628" y="3694676"/>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Arial"/>
                <a:cs typeface="Arial"/>
              </a:rPr>
              <a:t>David Hanauer, MD, MS</a:t>
            </a:r>
          </a:p>
          <a:p>
            <a:pPr algn="l"/>
            <a:r>
              <a:rPr lang="en-US" sz="2000" dirty="0">
                <a:solidFill>
                  <a:schemeClr val="tx1"/>
                </a:solidFill>
                <a:latin typeface="Arial"/>
                <a:cs typeface="Arial"/>
              </a:rPr>
              <a:t>Dept of Learning Health Sciences</a:t>
            </a:r>
          </a:p>
          <a:p>
            <a:pPr algn="l"/>
            <a:r>
              <a:rPr lang="en-US" sz="2000" dirty="0">
                <a:solidFill>
                  <a:schemeClr val="tx1"/>
                </a:solidFill>
                <a:latin typeface="Arial"/>
                <a:cs typeface="Arial"/>
              </a:rPr>
              <a:t>University of Michigan</a:t>
            </a: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2"/>
          <a:stretch>
            <a:fillRect/>
          </a:stretch>
        </p:blipFill>
        <p:spPr>
          <a:xfrm>
            <a:off x="2497220" y="2544876"/>
            <a:ext cx="3605395" cy="990232"/>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23249" y="3694676"/>
            <a:ext cx="4059125" cy="1631216"/>
          </a:xfrm>
          <a:prstGeom prst="rect">
            <a:avLst/>
          </a:prstGeom>
        </p:spPr>
        <p:txBody>
          <a:bodyPr wrap="none">
            <a:spAutoFit/>
          </a:bodyPr>
          <a:lstStyle/>
          <a:p>
            <a:r>
              <a:rPr lang="en-US" sz="2000" dirty="0">
                <a:latin typeface="Arial"/>
                <a:cs typeface="Arial"/>
              </a:rPr>
              <a:t>Twitter: 	@</a:t>
            </a:r>
            <a:r>
              <a:rPr lang="en-US" sz="2000" dirty="0" err="1">
                <a:latin typeface="Arial"/>
                <a:cs typeface="Arial"/>
              </a:rPr>
              <a:t>projectEMERSE</a:t>
            </a:r>
            <a:endParaRPr lang="en-US" sz="2000" dirty="0">
              <a:latin typeface="Arial"/>
              <a:cs typeface="Arial"/>
            </a:endParaRPr>
          </a:p>
          <a:p>
            <a:r>
              <a:rPr lang="en-US" sz="2000" dirty="0">
                <a:latin typeface="Arial"/>
                <a:cs typeface="Arial"/>
              </a:rPr>
              <a:t>Web: 	project-</a:t>
            </a:r>
            <a:r>
              <a:rPr lang="en-US" sz="2000" dirty="0" err="1">
                <a:latin typeface="Arial"/>
                <a:cs typeface="Arial"/>
              </a:rPr>
              <a:t>emerse.org</a:t>
            </a:r>
            <a:endParaRPr lang="en-US" sz="2000" dirty="0">
              <a:latin typeface="Arial"/>
              <a:cs typeface="Arial"/>
            </a:endParaRPr>
          </a:p>
          <a:p>
            <a:r>
              <a:rPr lang="en-US" sz="2000" dirty="0">
                <a:latin typeface="Arial"/>
                <a:cs typeface="Arial"/>
              </a:rPr>
              <a:t>Email: 	hanauer@umich.edu</a:t>
            </a:r>
          </a:p>
          <a:p>
            <a:r>
              <a:rPr lang="en-US" sz="2000" dirty="0">
                <a:latin typeface="Arial"/>
                <a:cs typeface="Arial"/>
              </a:rPr>
              <a:t>		</a:t>
            </a:r>
            <a:r>
              <a:rPr lang="en-US" sz="2000" dirty="0" err="1">
                <a:latin typeface="Arial"/>
                <a:cs typeface="Arial"/>
              </a:rPr>
              <a:t>emerse-team@umich.edu</a:t>
            </a:r>
            <a:endParaRPr lang="en-US" sz="2000" dirty="0">
              <a:latin typeface="Arial"/>
              <a:cs typeface="Arial"/>
            </a:endParaRPr>
          </a:p>
          <a:p>
            <a:r>
              <a:rPr lang="en-US" sz="20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EMERSE: an easy-to-use, self-service search engine and chart review tool for EHR notes</a:t>
            </a:r>
          </a:p>
        </p:txBody>
      </p:sp>
      <p:sp>
        <p:nvSpPr>
          <p:cNvPr id="3" name="TextBox 2">
            <a:extLst>
              <a:ext uri="{FF2B5EF4-FFF2-40B4-BE49-F238E27FC236}">
                <a16:creationId xmlns:a16="http://schemas.microsoft.com/office/drawing/2014/main" id="{8D0A45FC-F0B1-FDE4-5604-B011E94BD3D9}"/>
              </a:ext>
            </a:extLst>
          </p:cNvPr>
          <p:cNvSpPr txBox="1"/>
          <p:nvPr/>
        </p:nvSpPr>
        <p:spPr>
          <a:xfrm>
            <a:off x="3045411" y="1357096"/>
            <a:ext cx="2509020" cy="430887"/>
          </a:xfrm>
          <a:prstGeom prst="rect">
            <a:avLst/>
          </a:prstGeom>
          <a:noFill/>
        </p:spPr>
        <p:txBody>
          <a:bodyPr wrap="none" rtlCol="0">
            <a:spAutoFit/>
          </a:bodyPr>
          <a:lstStyle/>
          <a:p>
            <a:pPr algn="ctr"/>
            <a:r>
              <a:rPr lang="en-US" sz="2200" i="0" u="none" strike="noStrike" dirty="0">
                <a:solidFill>
                  <a:srgbClr val="000000"/>
                </a:solidFill>
                <a:effectLst/>
                <a:latin typeface="Helvetica" pitchFamily="2" charset="0"/>
              </a:rPr>
              <a:t>November 8, 2023</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041862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203118" y="1109773"/>
            <a:ext cx="8949730"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 such as</a:t>
            </a:r>
          </a:p>
          <a:p>
            <a:pPr marL="0" indent="0">
              <a:buNone/>
            </a:pPr>
            <a:r>
              <a:rPr lang="en-US" dirty="0">
                <a:latin typeface="Arial" panose="020B0604020202020204" pitchFamily="34" charset="0"/>
                <a:cs typeface="Arial" panose="020B0604020202020204" pitchFamily="34" charset="0"/>
              </a:rPr>
              <a:t>								cutaneous leiomyosarcoma</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203118" y="2189232"/>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372086" y="1884326"/>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298599"/>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Our philosophy</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5" name="Content Placeholder 2">
            <a:extLst>
              <a:ext uri="{FF2B5EF4-FFF2-40B4-BE49-F238E27FC236}">
                <a16:creationId xmlns:a16="http://schemas.microsoft.com/office/drawing/2014/main" id="{1458F14C-4EBE-F9B4-4BB8-92B59D0FCED6}"/>
              </a:ext>
            </a:extLst>
          </p:cNvPr>
          <p:cNvSpPr>
            <a:spLocks noGrp="1"/>
          </p:cNvSpPr>
          <p:nvPr>
            <p:ph idx="1"/>
          </p:nvPr>
        </p:nvSpPr>
        <p:spPr>
          <a:xfrm>
            <a:off x="3209079" y="1401773"/>
            <a:ext cx="5199425" cy="3394472"/>
          </a:xfrm>
        </p:spPr>
        <p:txBody>
          <a:bodyPr>
            <a:normAutofit/>
          </a:bodyPr>
          <a:lstStyle/>
          <a:p>
            <a:pPr marL="0" indent="0">
              <a:buNone/>
            </a:pPr>
            <a:r>
              <a:rPr lang="en-US" dirty="0">
                <a:latin typeface="Arial" panose="020B0604020202020204" pitchFamily="34" charset="0"/>
                <a:cs typeface="Arial" panose="020B0604020202020204" pitchFamily="34" charset="0"/>
              </a:rPr>
              <a:t>It’s important to view the terms/concepts in the context of the original text to truly understand the clinical meaning.</a:t>
            </a:r>
          </a:p>
        </p:txBody>
      </p:sp>
      <p:pic>
        <p:nvPicPr>
          <p:cNvPr id="19" name="Picture 18" descr="A picture containing toy, doll&#10;&#10;Description automatically generated">
            <a:extLst>
              <a:ext uri="{FF2B5EF4-FFF2-40B4-BE49-F238E27FC236}">
                <a16:creationId xmlns:a16="http://schemas.microsoft.com/office/drawing/2014/main" id="{A56ED418-B7DC-9167-F8CC-88F1587025C8}"/>
              </a:ext>
            </a:extLst>
          </p:cNvPr>
          <p:cNvPicPr>
            <a:picLocks noChangeAspect="1"/>
          </p:cNvPicPr>
          <p:nvPr/>
        </p:nvPicPr>
        <p:blipFill>
          <a:blip r:embed="rId3"/>
          <a:stretch>
            <a:fillRect/>
          </a:stretch>
        </p:blipFill>
        <p:spPr>
          <a:xfrm>
            <a:off x="1" y="2178054"/>
            <a:ext cx="2926080" cy="2965445"/>
          </a:xfrm>
          <a:prstGeom prst="rect">
            <a:avLst/>
          </a:prstGeom>
        </p:spPr>
      </p:pic>
    </p:spTree>
    <p:extLst>
      <p:ext uri="{BB962C8B-B14F-4D97-AF65-F5344CB8AC3E}">
        <p14:creationId xmlns:p14="http://schemas.microsoft.com/office/powerpoint/2010/main" val="1881229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7" name="Content Placeholder 6">
            <a:extLst>
              <a:ext uri="{FF2B5EF4-FFF2-40B4-BE49-F238E27FC236}">
                <a16:creationId xmlns:a16="http://schemas.microsoft.com/office/drawing/2014/main" id="{82AC40AB-CB4C-1967-7B35-0FBB404E6315}"/>
              </a:ext>
            </a:extLst>
          </p:cNvPr>
          <p:cNvSpPr>
            <a:spLocks noGrp="1"/>
          </p:cNvSpPr>
          <p:nvPr>
            <p:ph idx="1"/>
          </p:nvPr>
        </p:nvSpPr>
        <p:spPr>
          <a:xfrm>
            <a:off x="385639" y="248166"/>
            <a:ext cx="8229600" cy="4594623"/>
          </a:xfrm>
        </p:spPr>
        <p:txBody>
          <a:bodyPr numCol="5">
            <a:noAutofit/>
          </a:bodyPr>
          <a:lstStyle/>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(702):</a:t>
            </a:r>
          </a:p>
          <a:p>
            <a:pPr marL="0" indent="0">
              <a:buNone/>
            </a:pPr>
            <a:r>
              <a:rPr lang="en-US" sz="500" dirty="0"/>
              <a:t>   742   Presented (Presentation) [Idea or Concept]</a:t>
            </a:r>
          </a:p>
          <a:p>
            <a:pPr marL="0" indent="0">
              <a:buNone/>
            </a:pPr>
            <a:r>
              <a:rPr lang="en-US" sz="500" dirty="0"/>
              <a:t>   742   PALPABLE (Palpable) [Qualitative Concept]</a:t>
            </a:r>
          </a:p>
          <a:p>
            <a:pPr marL="0" indent="0">
              <a:buNone/>
            </a:pPr>
            <a:r>
              <a:rPr lang="en-US" sz="500" dirty="0"/>
              <a:t>   784   right Breast mass (Lump in right breast) [Finding]</a:t>
            </a:r>
          </a:p>
          <a:p>
            <a:pPr marL="0" indent="0">
              <a:buNone/>
            </a:pPr>
            <a:r>
              <a:rPr lang="en-US" sz="500" dirty="0"/>
              <a:t>Meta Mapping (1000):</a:t>
            </a:r>
          </a:p>
          <a:p>
            <a:pPr marL="0" indent="0">
              <a:buNone/>
            </a:pPr>
            <a:r>
              <a:rPr lang="en-US" sz="500" dirty="0"/>
              <a:t>  1000   Clinical Laboratory (Clinical Laboratory Services) [Health Care Activity]</a:t>
            </a:r>
          </a:p>
          <a:p>
            <a:pPr marL="0" indent="0">
              <a:buNone/>
            </a:pPr>
            <a:r>
              <a:rPr lang="en-US" sz="500" dirty="0"/>
              <a:t>Meta Mapping (1000):</a:t>
            </a:r>
          </a:p>
          <a:p>
            <a:pPr marL="0" indent="0">
              <a:buNone/>
            </a:pPr>
            <a:r>
              <a:rPr lang="en-US" sz="500" dirty="0"/>
              <a:t>  1000   Clinical Laboratory (Laboratories, Clinical) [Health Care Related </a:t>
            </a:r>
            <a:r>
              <a:rPr lang="en-US" sz="500" dirty="0" err="1"/>
              <a:t>Organization,Manufactured</a:t>
            </a:r>
            <a:r>
              <a:rPr lang="en-US" sz="500" dirty="0"/>
              <a:t> Object]</a:t>
            </a:r>
          </a:p>
          <a:p>
            <a:pPr marL="0" indent="0">
              <a:buNone/>
            </a:pPr>
            <a:r>
              <a:rPr lang="en-US" sz="500" dirty="0"/>
              <a:t>Meta Mapping (947):</a:t>
            </a:r>
          </a:p>
          <a:p>
            <a:pPr marL="0" indent="0">
              <a:buNone/>
            </a:pPr>
            <a:r>
              <a:rPr lang="en-US" sz="500" dirty="0"/>
              <a:t>   947   Mammography finding [Finding]</a:t>
            </a:r>
          </a:p>
          <a:p>
            <a:pPr marL="0" indent="0">
              <a:buNone/>
            </a:pPr>
            <a:r>
              <a:rPr lang="en-US" sz="500" dirty="0"/>
              <a:t>Meta Mapping (743):</a:t>
            </a:r>
          </a:p>
          <a:p>
            <a:pPr marL="0" indent="0">
              <a:buNone/>
            </a:pPr>
            <a:r>
              <a:rPr lang="en-US" sz="500" dirty="0"/>
              <a:t>   715   CARCINOMA OF BREAST (Breast Carcinoma) [Neoplastic Process]</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LUMPECTOMY (Lumpectomy of breast) [Therapeutic or Preventive Procedure]</a:t>
            </a:r>
          </a:p>
          <a:p>
            <a:pPr marL="0" indent="0">
              <a:buNone/>
            </a:pPr>
            <a:r>
              <a:rPr lang="en-US" sz="500" dirty="0"/>
              <a:t>Meta Mapping (1000):</a:t>
            </a:r>
          </a:p>
          <a:p>
            <a:pPr marL="0" indent="0">
              <a:buNone/>
            </a:pPr>
            <a:r>
              <a:rPr lang="en-US" sz="500" dirty="0"/>
              <a:t>  1000   SENTINEL LYMPH NODE BIOPSY (Sentinel Lymph Node Biopsy) [Diagnostic Procedure]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(Frozen Sections) [Tissue]</a:t>
            </a:r>
          </a:p>
          <a:p>
            <a:pPr marL="0" indent="0">
              <a:buNone/>
            </a:pPr>
            <a:r>
              <a:rPr lang="en-US" sz="500" dirty="0"/>
              <a:t>   593   Tumor (Tumor Mass) [Finding]</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a:t>
            </a:r>
            <a:r>
              <a:rPr lang="en-US" sz="500" dirty="0" err="1"/>
              <a:t>Tumour</a:t>
            </a:r>
            <a:r>
              <a:rPr lang="en-US" sz="500" dirty="0"/>
              <a:t> (Neoplasms) [Neoplastic Process]</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tissue sample) [Tissue]</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(Specimen Source Codes - tumor) [Intellectual Product]</a:t>
            </a:r>
          </a:p>
          <a:p>
            <a:pPr marL="0" indent="0">
              <a:buNone/>
            </a:pPr>
            <a:r>
              <a:rPr lang="en-US" sz="500" dirty="0"/>
              <a:t>Meta Mapping (745):</a:t>
            </a:r>
          </a:p>
          <a:p>
            <a:pPr marL="0" indent="0">
              <a:buNone/>
            </a:pPr>
            <a:r>
              <a:rPr lang="en-US" sz="500" dirty="0"/>
              <a:t>   806   Frozen Section (</a:t>
            </a:r>
            <a:r>
              <a:rPr lang="en-US" sz="500" dirty="0" err="1"/>
              <a:t>Cryoultramicrotomy</a:t>
            </a:r>
            <a:r>
              <a:rPr lang="en-US" sz="500" dirty="0"/>
              <a:t>) [Laboratory Procedure]</a:t>
            </a:r>
          </a:p>
          <a:p>
            <a:pPr marL="0" indent="0">
              <a:buNone/>
            </a:pPr>
            <a:r>
              <a:rPr lang="en-US" sz="500" dirty="0"/>
              <a:t>   593   Tumor (Tumor Mass) [Finding]</a:t>
            </a:r>
          </a:p>
          <a:p>
            <a:pPr marL="0" indent="0">
              <a:buNone/>
            </a:pPr>
            <a:r>
              <a:rPr lang="en-US" sz="500" dirty="0"/>
              <a:t>Meta Mapping (1000):</a:t>
            </a:r>
          </a:p>
          <a:p>
            <a:pPr marL="0" indent="0">
              <a:buNone/>
            </a:pPr>
            <a:r>
              <a:rPr lang="en-US" sz="500" dirty="0"/>
              <a:t>  1000   Sentinel node (Sentinel node (disorder)) [Disease or Syndrome]</a:t>
            </a:r>
          </a:p>
          <a:p>
            <a:pPr marL="0" indent="0">
              <a:buNone/>
            </a:pPr>
            <a:r>
              <a:rPr lang="en-US" sz="500" dirty="0"/>
              <a:t>Meta Mapping (1000):</a:t>
            </a:r>
          </a:p>
          <a:p>
            <a:pPr marL="0" indent="0">
              <a:buNone/>
            </a:pPr>
            <a:r>
              <a:rPr lang="en-US" sz="500" dirty="0"/>
              <a:t>  1000   Sentinel Node (Sentinel Lymph Node) [Body Part, Organ, or Organ Component]</a:t>
            </a:r>
          </a:p>
          <a:p>
            <a:pPr marL="0" indent="0">
              <a:buNone/>
            </a:pPr>
            <a:r>
              <a:rPr lang="en-US" sz="500" dirty="0"/>
              <a:t>Meta Mapping (1000):</a:t>
            </a:r>
          </a:p>
          <a:p>
            <a:pPr marL="0" indent="0">
              <a:buNone/>
            </a:pPr>
            <a:r>
              <a:rPr lang="en-US" sz="500" dirty="0"/>
              <a:t>  1000   Revealed [Qualitative Concept]</a:t>
            </a:r>
          </a:p>
          <a:p>
            <a:pPr marL="0" indent="0">
              <a:buNone/>
            </a:pPr>
            <a:r>
              <a:rPr lang="en-US" sz="500" dirty="0"/>
              <a:t>Meta Mapping (1000):</a:t>
            </a:r>
          </a:p>
          <a:p>
            <a:pPr marL="0" indent="0">
              <a:buNone/>
            </a:pPr>
            <a:r>
              <a:rPr lang="en-US" sz="500" dirty="0"/>
              <a:t>  1000   Granulomatous Inflammation (Granulomatous inflammation) [Pathologic Function]</a:t>
            </a:r>
          </a:p>
          <a:p>
            <a:pPr marL="0" indent="0">
              <a:buNone/>
            </a:pPr>
            <a:r>
              <a:rPr lang="en-US" sz="500" dirty="0"/>
              <a:t>Meta Mapping (1000):</a:t>
            </a:r>
          </a:p>
          <a:p>
            <a:pPr marL="0" indent="0">
              <a:buNone/>
            </a:pPr>
            <a:r>
              <a:rPr lang="en-US" sz="500" dirty="0"/>
              <a:t>  1000   Gross examination (Sample macroscopy) [Laboratory Procedure]</a:t>
            </a:r>
          </a:p>
          <a:p>
            <a:pPr marL="0" indent="0">
              <a:buNone/>
            </a:pPr>
            <a:r>
              <a:rPr lang="en-US" sz="500" dirty="0"/>
              <a:t>Meta Mapping (1000):</a:t>
            </a:r>
          </a:p>
          <a:p>
            <a:pPr marL="0" indent="0">
              <a:buNone/>
            </a:pPr>
            <a:r>
              <a:rPr lang="en-US" sz="500" dirty="0"/>
              <a:t>  1000   confirmed (Confirmed by) [Qualitative Concept]</a:t>
            </a:r>
          </a:p>
          <a:p>
            <a:pPr marL="0" indent="0">
              <a:buNone/>
            </a:pPr>
            <a:r>
              <a:rPr lang="en-US" sz="500" dirty="0"/>
              <a:t>Meta Mapping (1000):</a:t>
            </a:r>
          </a:p>
          <a:p>
            <a:pPr marL="0" indent="0">
              <a:buNone/>
            </a:pPr>
            <a:r>
              <a:rPr lang="en-US" sz="500" dirty="0"/>
              <a:t>  1000   Confirmed (Confirmation) [Finding]</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[Diagnostic Procedure]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(Disease) [Disease or Syndrome]</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Code) [Intellectual Product]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aspect) [Functional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(Diagnosis Study) [Research Activity]</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(Mastitis)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(Inflammatory disorder of breast) [Disease or Syndrome]</a:t>
            </a:r>
          </a:p>
          <a:p>
            <a:pPr marL="0" indent="0">
              <a:buNone/>
            </a:pPr>
            <a:r>
              <a:rPr lang="en-US" sz="500" dirty="0"/>
              <a:t>Meta Mapping (696):</a:t>
            </a:r>
          </a:p>
          <a:p>
            <a:pPr marL="0" indent="0">
              <a:buNone/>
            </a:pPr>
            <a:r>
              <a:rPr lang="en-US" sz="500" dirty="0"/>
              <a:t>   760   Diagnosis (Date of diagnosis) [Temporal Concept]</a:t>
            </a:r>
          </a:p>
          <a:p>
            <a:pPr marL="0" indent="0">
              <a:buNone/>
            </a:pPr>
            <a:r>
              <a:rPr lang="en-US" sz="500" dirty="0"/>
              <a:t>   593   Tuberculous (Tuberculosis) [Disease or Syndrome]</a:t>
            </a:r>
          </a:p>
          <a:p>
            <a:pPr marL="0" indent="0">
              <a:buNone/>
            </a:pPr>
            <a:r>
              <a:rPr lang="en-US" sz="500" dirty="0"/>
              <a:t>   593   Mastitis (Inflammation of non-human mammary gland) [Disease or Syndrome]</a:t>
            </a:r>
          </a:p>
          <a:p>
            <a:pPr marL="0" indent="0">
              <a:buNone/>
            </a:pPr>
            <a:r>
              <a:rPr lang="en-US" sz="500" dirty="0"/>
              <a:t>Meta Mapping (1000):</a:t>
            </a:r>
          </a:p>
          <a:p>
            <a:pPr marL="0" indent="0">
              <a:buNone/>
            </a:pPr>
            <a:r>
              <a:rPr lang="en-US" sz="500" dirty="0"/>
              <a:t>  1000   *^patient (Patients) [Patient or Disabled Group]</a:t>
            </a:r>
          </a:p>
          <a:p>
            <a:pPr marL="0" indent="0">
              <a:buNone/>
            </a:pPr>
            <a:r>
              <a:rPr lang="en-US" sz="500" dirty="0"/>
              <a:t>Meta Mapping (1000):</a:t>
            </a:r>
          </a:p>
          <a:p>
            <a:pPr marL="0" indent="0">
              <a:buNone/>
            </a:pPr>
            <a:r>
              <a:rPr lang="en-US" sz="500" dirty="0"/>
              <a:t>  1000   RECEIVED (Receive) [Qualitative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aspects) [Functional Concept]</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(Therapeutic procedure) [Therapeutic or Preventive Procedure]</a:t>
            </a:r>
          </a:p>
          <a:p>
            <a:pPr marL="0" indent="0">
              <a:buNone/>
            </a:pPr>
            <a:r>
              <a:rPr lang="en-US" sz="500" dirty="0"/>
              <a:t>   623   Six months [Temporal Concept]</a:t>
            </a:r>
          </a:p>
          <a:p>
            <a:pPr marL="0" indent="0">
              <a:buNone/>
            </a:pPr>
            <a:r>
              <a:rPr lang="en-US" sz="500" dirty="0"/>
              <a:t>Meta Mapping (719):</a:t>
            </a:r>
          </a:p>
          <a:p>
            <a:pPr marL="0" indent="0">
              <a:buNone/>
            </a:pPr>
            <a:r>
              <a:rPr lang="en-US" sz="500" dirty="0"/>
              <a:t>   753   TUBERCULOSIS (Tuberculosis) [Disease or Syndrome]</a:t>
            </a:r>
          </a:p>
          <a:p>
            <a:pPr marL="0" indent="0">
              <a:buNone/>
            </a:pPr>
            <a:r>
              <a:rPr lang="en-US" sz="500" dirty="0"/>
              <a:t>   753   Therapy (Therapy Object (animal model)) [Finding]</a:t>
            </a:r>
          </a:p>
          <a:p>
            <a:pPr marL="0" indent="0">
              <a:buNone/>
            </a:pPr>
            <a:r>
              <a:rPr lang="en-US" sz="500" dirty="0"/>
              <a:t>   623   Six months [Temporal Concept]</a:t>
            </a:r>
          </a:p>
          <a:p>
            <a:pPr marL="0" indent="0">
              <a:buNone/>
            </a:pPr>
            <a:r>
              <a:rPr lang="en-US" sz="500" dirty="0"/>
              <a:t>Meta Mapping (1000):</a:t>
            </a:r>
          </a:p>
          <a:p>
            <a:pPr marL="0" indent="0">
              <a:buNone/>
            </a:pPr>
            <a:r>
              <a:rPr lang="en-US" sz="500" dirty="0"/>
              <a:t>  1000   side effects (aspects of adverse effects) [Functional Concept]</a:t>
            </a:r>
          </a:p>
          <a:p>
            <a:pPr marL="0" indent="0">
              <a:buNone/>
            </a:pPr>
            <a:r>
              <a:rPr lang="en-US" sz="500" dirty="0"/>
              <a:t>Meta Mapping (1000):</a:t>
            </a:r>
          </a:p>
          <a:p>
            <a:pPr marL="0" indent="0">
              <a:buNone/>
            </a:pPr>
            <a:r>
              <a:rPr lang="en-US" sz="500" dirty="0"/>
              <a:t>  1000 N side effects (Adverse event) [Pathologic Function]</a:t>
            </a:r>
          </a:p>
          <a:p>
            <a:pPr marL="0" indent="0">
              <a:buNone/>
            </a:pPr>
            <a:r>
              <a:rPr lang="en-US" sz="500" dirty="0"/>
              <a:t>Meta Mapping (1000):</a:t>
            </a:r>
          </a:p>
          <a:p>
            <a:pPr marL="0" indent="0">
              <a:buNone/>
            </a:pPr>
            <a:r>
              <a:rPr lang="en-US" sz="500" dirty="0"/>
              <a:t>  1000 N Side effects (Adverse effects)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N Complications (Complication) [Pathologic Function]</a:t>
            </a:r>
          </a:p>
          <a:p>
            <a:pPr marL="0" indent="0">
              <a:buNone/>
            </a:pPr>
            <a:r>
              <a:rPr lang="en-US" sz="500" dirty="0"/>
              <a:t>Meta Mapping (888):</a:t>
            </a:r>
          </a:p>
          <a:p>
            <a:pPr marL="0" indent="0">
              <a:buNone/>
            </a:pPr>
            <a:r>
              <a:rPr lang="en-US" sz="500" dirty="0"/>
              <a:t>   694   Further [Spatial Concept]</a:t>
            </a:r>
          </a:p>
          <a:p>
            <a:pPr marL="0" indent="0">
              <a:buNone/>
            </a:pPr>
            <a:r>
              <a:rPr lang="en-US" sz="500" dirty="0"/>
              <a:t>   861   complications (Complication Aspects) [Functional Concept]</a:t>
            </a:r>
          </a:p>
          <a:p>
            <a:pPr marL="0" indent="0">
              <a:buNone/>
            </a:pPr>
            <a:r>
              <a:rPr lang="en-US" sz="500" dirty="0"/>
              <a:t> </a:t>
            </a:r>
          </a:p>
        </p:txBody>
      </p:sp>
      <p:sp>
        <p:nvSpPr>
          <p:cNvPr id="12" name="TextBox 11">
            <a:extLst>
              <a:ext uri="{FF2B5EF4-FFF2-40B4-BE49-F238E27FC236}">
                <a16:creationId xmlns:a16="http://schemas.microsoft.com/office/drawing/2014/main" id="{127D7DB1-63A9-8025-8516-209FDC1AFC15}"/>
              </a:ext>
            </a:extLst>
          </p:cNvPr>
          <p:cNvSpPr txBox="1"/>
          <p:nvPr/>
        </p:nvSpPr>
        <p:spPr>
          <a:xfrm>
            <a:off x="7098762" y="248166"/>
            <a:ext cx="1874217" cy="369332"/>
          </a:xfrm>
          <a:prstGeom prst="rect">
            <a:avLst/>
          </a:prstGeom>
          <a:noFill/>
        </p:spPr>
        <p:txBody>
          <a:bodyPr wrap="square">
            <a:spAutoFit/>
          </a:bodyPr>
          <a:lstStyle/>
          <a:p>
            <a:r>
              <a:rPr lang="en-US" dirty="0" err="1"/>
              <a:t>MetaMap</a:t>
            </a:r>
            <a:r>
              <a:rPr lang="en-US" dirty="0"/>
              <a:t> output</a:t>
            </a:r>
          </a:p>
        </p:txBody>
      </p:sp>
    </p:spTree>
    <p:extLst>
      <p:ext uri="{BB962C8B-B14F-4D97-AF65-F5344CB8AC3E}">
        <p14:creationId xmlns:p14="http://schemas.microsoft.com/office/powerpoint/2010/main" val="1728538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7" name="Table 4">
            <a:extLst>
              <a:ext uri="{FF2B5EF4-FFF2-40B4-BE49-F238E27FC236}">
                <a16:creationId xmlns:a16="http://schemas.microsoft.com/office/drawing/2014/main" id="{D632BBC0-9EEE-C3E5-F44C-C88A60AAF01A}"/>
              </a:ext>
            </a:extLst>
          </p:cNvPr>
          <p:cNvGraphicFramePr>
            <a:graphicFrameLocks noGrp="1"/>
          </p:cNvGraphicFramePr>
          <p:nvPr>
            <p:ph idx="1"/>
            <p:extLst>
              <p:ext uri="{D42A27DB-BD31-4B8C-83A1-F6EECF244321}">
                <p14:modId xmlns:p14="http://schemas.microsoft.com/office/powerpoint/2010/main" val="2149964057"/>
              </p:ext>
            </p:extLst>
          </p:nvPr>
        </p:nvGraphicFramePr>
        <p:xfrm>
          <a:off x="429438" y="192677"/>
          <a:ext cx="6110509" cy="4401946"/>
        </p:xfrm>
        <a:graphic>
          <a:graphicData uri="http://schemas.openxmlformats.org/drawingml/2006/table">
            <a:tbl>
              <a:tblPr firstRow="1" bandRow="1">
                <a:tableStyleId>{5C22544A-7EE6-4342-B048-85BDC9FD1C3A}</a:tableStyleId>
              </a:tblPr>
              <a:tblGrid>
                <a:gridCol w="1170762">
                  <a:extLst>
                    <a:ext uri="{9D8B030D-6E8A-4147-A177-3AD203B41FA5}">
                      <a16:colId xmlns:a16="http://schemas.microsoft.com/office/drawing/2014/main" val="4146759419"/>
                    </a:ext>
                  </a:extLst>
                </a:gridCol>
                <a:gridCol w="1073426">
                  <a:extLst>
                    <a:ext uri="{9D8B030D-6E8A-4147-A177-3AD203B41FA5}">
                      <a16:colId xmlns:a16="http://schemas.microsoft.com/office/drawing/2014/main" val="3626332455"/>
                    </a:ext>
                  </a:extLst>
                </a:gridCol>
                <a:gridCol w="1103244">
                  <a:extLst>
                    <a:ext uri="{9D8B030D-6E8A-4147-A177-3AD203B41FA5}">
                      <a16:colId xmlns:a16="http://schemas.microsoft.com/office/drawing/2014/main" val="3188636891"/>
                    </a:ext>
                  </a:extLst>
                </a:gridCol>
                <a:gridCol w="2763077">
                  <a:extLst>
                    <a:ext uri="{9D8B030D-6E8A-4147-A177-3AD203B41FA5}">
                      <a16:colId xmlns:a16="http://schemas.microsoft.com/office/drawing/2014/main" val="2564382820"/>
                    </a:ext>
                  </a:extLst>
                </a:gridCol>
              </a:tblGrid>
              <a:tr h="258938">
                <a:tc>
                  <a:txBody>
                    <a:bodyPr/>
                    <a:lstStyle/>
                    <a:p>
                      <a:pPr algn="l" fontAlgn="b"/>
                      <a:r>
                        <a:rPr lang="en-US" sz="1100" b="1" i="0" u="none" strike="noStrike" dirty="0" err="1">
                          <a:solidFill>
                            <a:schemeClr val="bg1"/>
                          </a:solidFill>
                          <a:effectLst/>
                          <a:latin typeface="Arial" panose="020B0604020202020204" pitchFamily="34" charset="0"/>
                        </a:rPr>
                        <a:t>Location_Start</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err="1">
                          <a:solidFill>
                            <a:schemeClr val="bg1"/>
                          </a:solidFill>
                          <a:effectLst/>
                          <a:latin typeface="Arial" panose="020B0604020202020204" pitchFamily="34" charset="0"/>
                        </a:rPr>
                        <a:t>Location_End</a:t>
                      </a:r>
                      <a:endParaRPr lang="en-US" sz="1100" b="1" i="0" u="none" strike="noStrike" dirty="0">
                        <a:solidFill>
                          <a:schemeClr val="bg1"/>
                        </a:solidFill>
                        <a:effectLst/>
                        <a:latin typeface="Arial" panose="020B0604020202020204" pitchFamily="34" charset="0"/>
                      </a:endParaRP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Semantic</a:t>
                      </a:r>
                    </a:p>
                  </a:txBody>
                  <a:tcPr marR="9525" marT="9525" marB="0" anchor="ctr"/>
                </a:tc>
                <a:tc>
                  <a:txBody>
                    <a:bodyPr/>
                    <a:lstStyle/>
                    <a:p>
                      <a:pPr algn="l" fontAlgn="b"/>
                      <a:r>
                        <a:rPr lang="en-US" sz="1100" b="1" i="0" u="none" strike="noStrike" dirty="0">
                          <a:solidFill>
                            <a:schemeClr val="bg1"/>
                          </a:solidFill>
                          <a:effectLst/>
                          <a:latin typeface="Arial" panose="020B0604020202020204" pitchFamily="34" charset="0"/>
                        </a:rPr>
                        <a:t>Entity</a:t>
                      </a:r>
                    </a:p>
                  </a:txBody>
                  <a:tcPr marR="9525" marT="9525" marB="0" anchor="ctr"/>
                </a:tc>
                <a:extLst>
                  <a:ext uri="{0D108BD9-81ED-4DB2-BD59-A6C34878D82A}">
                    <a16:rowId xmlns:a16="http://schemas.microsoft.com/office/drawing/2014/main" val="467166765"/>
                  </a:ext>
                </a:extLst>
              </a:tr>
              <a:tr h="258938">
                <a:tc>
                  <a:txBody>
                    <a:bodyPr/>
                    <a:lstStyle/>
                    <a:p>
                      <a:pPr algn="l" fontAlgn="b"/>
                      <a:r>
                        <a:rPr lang="en-US" sz="1100" b="0" i="0" u="none" strike="noStrike" dirty="0">
                          <a:solidFill>
                            <a:srgbClr val="000000"/>
                          </a:solidFill>
                          <a:effectLst/>
                          <a:latin typeface="Arial" panose="020B0604020202020204" pitchFamily="34" charset="0"/>
                        </a:rPr>
                        <a:t>28</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 palpable mass of the right breast</a:t>
                      </a:r>
                    </a:p>
                  </a:txBody>
                  <a:tcPr marR="0" marT="0" marB="0" anchor="ctr"/>
                </a:tc>
                <a:extLst>
                  <a:ext uri="{0D108BD9-81ED-4DB2-BD59-A6C34878D82A}">
                    <a16:rowId xmlns:a16="http://schemas.microsoft.com/office/drawing/2014/main" val="227755023"/>
                  </a:ext>
                </a:extLst>
              </a:tr>
              <a:tr h="258938">
                <a:tc>
                  <a:txBody>
                    <a:bodyPr/>
                    <a:lstStyle/>
                    <a:p>
                      <a:pPr algn="l" fontAlgn="b"/>
                      <a:r>
                        <a:rPr lang="en-US" sz="1100" b="0" i="0" u="none" strike="noStrike" dirty="0">
                          <a:solidFill>
                            <a:srgbClr val="000000"/>
                          </a:solidFill>
                          <a:effectLst/>
                          <a:latin typeface="Arial" panose="020B0604020202020204" pitchFamily="34" charset="0"/>
                        </a:rPr>
                        <a:t>51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63</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right breast</a:t>
                      </a:r>
                    </a:p>
                  </a:txBody>
                  <a:tcPr marR="0" marT="0" marB="0" anchor="ctr"/>
                </a:tc>
                <a:extLst>
                  <a:ext uri="{0D108BD9-81ED-4DB2-BD59-A6C34878D82A}">
                    <a16:rowId xmlns:a16="http://schemas.microsoft.com/office/drawing/2014/main" val="1435362066"/>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136</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a:t>
                      </a:r>
                    </a:p>
                  </a:txBody>
                  <a:tcPr marR="0" marT="0" marB="0" anchor="ctr"/>
                </a:tc>
                <a:extLst>
                  <a:ext uri="{0D108BD9-81ED-4DB2-BD59-A6C34878D82A}">
                    <a16:rowId xmlns:a16="http://schemas.microsoft.com/office/drawing/2014/main" val="2612967788"/>
                  </a:ext>
                </a:extLst>
              </a:tr>
              <a:tr h="258938">
                <a:tc>
                  <a:txBody>
                    <a:bodyPr/>
                    <a:lstStyle/>
                    <a:p>
                      <a:pPr algn="l" fontAlgn="b"/>
                      <a:r>
                        <a:rPr lang="en-US" sz="1100" b="0" i="0" u="none" strike="noStrike">
                          <a:solidFill>
                            <a:srgbClr val="000000"/>
                          </a:solidFill>
                          <a:effectLst/>
                          <a:latin typeface="Arial" panose="020B0604020202020204" pitchFamily="34" charset="0"/>
                        </a:rPr>
                        <a:t>130</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146</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breast carcinoma</a:t>
                      </a:r>
                    </a:p>
                  </a:txBody>
                  <a:tcPr marR="0" marT="0" marB="0" anchor="ctr"/>
                </a:tc>
                <a:extLst>
                  <a:ext uri="{0D108BD9-81ED-4DB2-BD59-A6C34878D82A}">
                    <a16:rowId xmlns:a16="http://schemas.microsoft.com/office/drawing/2014/main" val="3326359981"/>
                  </a:ext>
                </a:extLst>
              </a:tr>
              <a:tr h="258938">
                <a:tc>
                  <a:txBody>
                    <a:bodyPr/>
                    <a:lstStyle/>
                    <a:p>
                      <a:pPr algn="l" fontAlgn="b"/>
                      <a:r>
                        <a:rPr lang="en-US" sz="1100" b="0" i="0" u="none" strike="noStrike">
                          <a:solidFill>
                            <a:srgbClr val="000000"/>
                          </a:solidFill>
                          <a:effectLst/>
                          <a:latin typeface="Arial" panose="020B0604020202020204" pitchFamily="34" charset="0"/>
                        </a:rPr>
                        <a:t>170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180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lumpectomy</a:t>
                      </a:r>
                    </a:p>
                  </a:txBody>
                  <a:tcPr marR="0" marT="0" marB="0" anchor="ctr"/>
                </a:tc>
                <a:extLst>
                  <a:ext uri="{0D108BD9-81ED-4DB2-BD59-A6C34878D82A}">
                    <a16:rowId xmlns:a16="http://schemas.microsoft.com/office/drawing/2014/main" val="3250628970"/>
                  </a:ext>
                </a:extLst>
              </a:tr>
              <a:tr h="258938">
                <a:tc>
                  <a:txBody>
                    <a:bodyPr/>
                    <a:lstStyle/>
                    <a:p>
                      <a:pPr algn="l" fontAlgn="b"/>
                      <a:r>
                        <a:rPr lang="en-US" sz="1100" b="0" i="0" u="none" strike="noStrike">
                          <a:solidFill>
                            <a:srgbClr val="000000"/>
                          </a:solidFill>
                          <a:effectLst/>
                          <a:latin typeface="Arial" panose="020B0604020202020204" pitchFamily="34" charset="0"/>
                        </a:rPr>
                        <a:t>185</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211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sentinel lymph node biopsy</a:t>
                      </a:r>
                    </a:p>
                  </a:txBody>
                  <a:tcPr marR="0" marT="0" marB="0" anchor="ctr"/>
                </a:tc>
                <a:extLst>
                  <a:ext uri="{0D108BD9-81ED-4DB2-BD59-A6C34878D82A}">
                    <a16:rowId xmlns:a16="http://schemas.microsoft.com/office/drawing/2014/main" val="1163581419"/>
                  </a:ext>
                </a:extLst>
              </a:tr>
              <a:tr h="258938">
                <a:tc>
                  <a:txBody>
                    <a:bodyPr/>
                    <a:lstStyle/>
                    <a:p>
                      <a:pPr algn="l" fontAlgn="b"/>
                      <a:r>
                        <a:rPr lang="en-US" sz="1100" b="0" i="0" u="none" strike="noStrike">
                          <a:solidFill>
                            <a:srgbClr val="000000"/>
                          </a:solidFill>
                          <a:effectLst/>
                          <a:latin typeface="Arial" panose="020B0604020202020204" pitchFamily="34" charset="0"/>
                        </a:rPr>
                        <a:t>213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240</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Frozen section of the tumor</a:t>
                      </a:r>
                    </a:p>
                  </a:txBody>
                  <a:tcPr marR="0" marT="0" marB="0" anchor="ctr"/>
                </a:tc>
                <a:extLst>
                  <a:ext uri="{0D108BD9-81ED-4DB2-BD59-A6C34878D82A}">
                    <a16:rowId xmlns:a16="http://schemas.microsoft.com/office/drawing/2014/main" val="1691232671"/>
                  </a:ext>
                </a:extLst>
              </a:tr>
              <a:tr h="258938">
                <a:tc>
                  <a:txBody>
                    <a:bodyPr/>
                    <a:lstStyle/>
                    <a:p>
                      <a:pPr algn="l" fontAlgn="b"/>
                      <a:r>
                        <a:rPr lang="en-US" sz="1100" b="0" i="0" u="none" strike="noStrike">
                          <a:solidFill>
                            <a:srgbClr val="000000"/>
                          </a:solidFill>
                          <a:effectLst/>
                          <a:latin typeface="Arial" panose="020B0604020202020204" pitchFamily="34" charset="0"/>
                        </a:rPr>
                        <a:t>249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262</a:t>
                      </a:r>
                    </a:p>
                  </a:txBody>
                  <a:tcPr marR="0" marT="0" marB="0" anchor="ctr"/>
                </a:tc>
                <a:tc>
                  <a:txBody>
                    <a:bodyPr/>
                    <a:lstStyle/>
                    <a:p>
                      <a:pPr algn="l" fontAlgn="b"/>
                      <a:r>
                        <a:rPr lang="en-US" sz="1100" b="0" i="0" u="none" strike="noStrike" dirty="0" err="1">
                          <a:solidFill>
                            <a:srgbClr val="000000"/>
                          </a:solidFill>
                          <a:effectLst/>
                          <a:latin typeface="Arial" panose="020B0604020202020204" pitchFamily="34" charset="0"/>
                        </a:rPr>
                        <a:t>bodyloc</a:t>
                      </a:r>
                      <a:endParaRPr lang="en-US" sz="1100" b="0" i="0" u="none" strike="noStrike" dirty="0">
                        <a:solidFill>
                          <a:srgbClr val="000000"/>
                        </a:solidFill>
                        <a:effectLst/>
                        <a:latin typeface="Arial" panose="020B0604020202020204" pitchFamily="34" charset="0"/>
                      </a:endParaRP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sentinel node</a:t>
                      </a:r>
                    </a:p>
                  </a:txBody>
                  <a:tcPr marR="0" marT="0" marB="0" anchor="ctr"/>
                </a:tc>
                <a:extLst>
                  <a:ext uri="{0D108BD9-81ED-4DB2-BD59-A6C34878D82A}">
                    <a16:rowId xmlns:a16="http://schemas.microsoft.com/office/drawing/2014/main" val="3430909711"/>
                  </a:ext>
                </a:extLst>
              </a:tr>
              <a:tr h="258938">
                <a:tc>
                  <a:txBody>
                    <a:bodyPr/>
                    <a:lstStyle/>
                    <a:p>
                      <a:pPr algn="l" fontAlgn="b"/>
                      <a:r>
                        <a:rPr lang="en-US" sz="1100" b="0" i="0" u="none" strike="noStrike">
                          <a:solidFill>
                            <a:srgbClr val="000000"/>
                          </a:solidFill>
                          <a:effectLst/>
                          <a:latin typeface="Arial" panose="020B0604020202020204" pitchFamily="34" charset="0"/>
                        </a:rPr>
                        <a:t>273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299</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granulomatous inflammation</a:t>
                      </a:r>
                    </a:p>
                  </a:txBody>
                  <a:tcPr marR="0" marT="0" marB="0" anchor="ctr"/>
                </a:tc>
                <a:extLst>
                  <a:ext uri="{0D108BD9-81ED-4DB2-BD59-A6C34878D82A}">
                    <a16:rowId xmlns:a16="http://schemas.microsoft.com/office/drawing/2014/main" val="3599884154"/>
                  </a:ext>
                </a:extLst>
              </a:tr>
              <a:tr h="258938">
                <a:tc>
                  <a:txBody>
                    <a:bodyPr/>
                    <a:lstStyle/>
                    <a:p>
                      <a:pPr algn="l" fontAlgn="b"/>
                      <a:r>
                        <a:rPr lang="en-US" sz="1100" b="0" i="0" u="none" strike="noStrike">
                          <a:solidFill>
                            <a:srgbClr val="000000"/>
                          </a:solidFill>
                          <a:effectLst/>
                          <a:latin typeface="Arial" panose="020B0604020202020204" pitchFamily="34" charset="0"/>
                        </a:rPr>
                        <a:t>308</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325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test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gross examination</a:t>
                      </a:r>
                    </a:p>
                  </a:txBody>
                  <a:tcPr marR="0" marT="0" marB="0" anchor="ctr"/>
                </a:tc>
                <a:extLst>
                  <a:ext uri="{0D108BD9-81ED-4DB2-BD59-A6C34878D82A}">
                    <a16:rowId xmlns:a16="http://schemas.microsoft.com/office/drawing/2014/main" val="2650499345"/>
                  </a:ext>
                </a:extLst>
              </a:tr>
              <a:tr h="258938">
                <a:tc>
                  <a:txBody>
                    <a:bodyPr/>
                    <a:lstStyle/>
                    <a:p>
                      <a:pPr algn="l" fontAlgn="b"/>
                      <a:r>
                        <a:rPr lang="en-US" sz="1100" b="0" i="0" u="none" strike="noStrike">
                          <a:solidFill>
                            <a:srgbClr val="000000"/>
                          </a:solidFill>
                          <a:effectLst/>
                          <a:latin typeface="Arial" panose="020B0604020202020204" pitchFamily="34" charset="0"/>
                        </a:rPr>
                        <a:t>353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373</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tuberculous mastitis</a:t>
                      </a:r>
                    </a:p>
                  </a:txBody>
                  <a:tcPr marR="0" marT="0" marB="0" anchor="ctr"/>
                </a:tc>
                <a:extLst>
                  <a:ext uri="{0D108BD9-81ED-4DB2-BD59-A6C34878D82A}">
                    <a16:rowId xmlns:a16="http://schemas.microsoft.com/office/drawing/2014/main" val="674660615"/>
                  </a:ext>
                </a:extLst>
              </a:tr>
              <a:tr h="258938">
                <a:tc>
                  <a:txBody>
                    <a:bodyPr/>
                    <a:lstStyle/>
                    <a:p>
                      <a:pPr algn="l" fontAlgn="b"/>
                      <a:r>
                        <a:rPr lang="en-US" sz="1100" b="0" i="0" u="none" strike="noStrike">
                          <a:solidFill>
                            <a:srgbClr val="000000"/>
                          </a:solidFill>
                          <a:effectLst/>
                          <a:latin typeface="Arial" panose="020B0604020202020204" pitchFamily="34" charset="0"/>
                        </a:rPr>
                        <a:t>396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421</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treatment</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anti-tuberculosis therapy</a:t>
                      </a:r>
                    </a:p>
                  </a:txBody>
                  <a:tcPr marR="0" marT="0" marB="0" anchor="ctr"/>
                </a:tc>
                <a:extLst>
                  <a:ext uri="{0D108BD9-81ED-4DB2-BD59-A6C34878D82A}">
                    <a16:rowId xmlns:a16="http://schemas.microsoft.com/office/drawing/2014/main" val="4195714793"/>
                  </a:ext>
                </a:extLst>
              </a:tr>
              <a:tr h="258938">
                <a:tc>
                  <a:txBody>
                    <a:bodyPr/>
                    <a:lstStyle/>
                    <a:p>
                      <a:pPr algn="l" fontAlgn="b"/>
                      <a:r>
                        <a:rPr lang="en-US" sz="1100" b="0" i="0" u="none" strike="noStrike">
                          <a:solidFill>
                            <a:srgbClr val="000000"/>
                          </a:solidFill>
                          <a:effectLst/>
                          <a:latin typeface="Arial" panose="020B0604020202020204" pitchFamily="34" charset="0"/>
                        </a:rPr>
                        <a:t>426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436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temporal</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six months</a:t>
                      </a:r>
                    </a:p>
                  </a:txBody>
                  <a:tcPr marR="0" marT="0" marB="0" anchor="ctr"/>
                </a:tc>
                <a:extLst>
                  <a:ext uri="{0D108BD9-81ED-4DB2-BD59-A6C34878D82A}">
                    <a16:rowId xmlns:a16="http://schemas.microsoft.com/office/drawing/2014/main" val="3747854858"/>
                  </a:ext>
                </a:extLst>
              </a:tr>
              <a:tr h="258938">
                <a:tc>
                  <a:txBody>
                    <a:bodyPr/>
                    <a:lstStyle/>
                    <a:p>
                      <a:pPr algn="l" fontAlgn="b"/>
                      <a:r>
                        <a:rPr lang="en-US" sz="1100" b="0" i="0" u="none" strike="noStrike">
                          <a:solidFill>
                            <a:srgbClr val="000000"/>
                          </a:solidFill>
                          <a:effectLst/>
                          <a:latin typeface="Arial" panose="020B0604020202020204" pitchFamily="34" charset="0"/>
                        </a:rPr>
                        <a:t>442</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444</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negation</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no</a:t>
                      </a:r>
                    </a:p>
                  </a:txBody>
                  <a:tcPr marR="0" marT="0" marB="0" anchor="ctr"/>
                </a:tc>
                <a:extLst>
                  <a:ext uri="{0D108BD9-81ED-4DB2-BD59-A6C34878D82A}">
                    <a16:rowId xmlns:a16="http://schemas.microsoft.com/office/drawing/2014/main" val="766461505"/>
                  </a:ext>
                </a:extLst>
              </a:tr>
              <a:tr h="258938">
                <a:tc>
                  <a:txBody>
                    <a:bodyPr/>
                    <a:lstStyle/>
                    <a:p>
                      <a:pPr algn="l" fontAlgn="b"/>
                      <a:r>
                        <a:rPr lang="en-US" sz="1100" b="0" i="0" u="none" strike="noStrike">
                          <a:solidFill>
                            <a:srgbClr val="000000"/>
                          </a:solidFill>
                          <a:effectLst/>
                          <a:latin typeface="Arial" panose="020B0604020202020204" pitchFamily="34" charset="0"/>
                        </a:rPr>
                        <a:t>445</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457</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side effects</a:t>
                      </a:r>
                    </a:p>
                  </a:txBody>
                  <a:tcPr marR="0" marT="0" marB="0" anchor="ctr"/>
                </a:tc>
                <a:extLst>
                  <a:ext uri="{0D108BD9-81ED-4DB2-BD59-A6C34878D82A}">
                    <a16:rowId xmlns:a16="http://schemas.microsoft.com/office/drawing/2014/main" val="3146379146"/>
                  </a:ext>
                </a:extLst>
              </a:tr>
              <a:tr h="258938">
                <a:tc>
                  <a:txBody>
                    <a:bodyPr/>
                    <a:lstStyle/>
                    <a:p>
                      <a:pPr algn="l" fontAlgn="b"/>
                      <a:r>
                        <a:rPr lang="en-US" sz="1100" b="0" i="0" u="none" strike="noStrike">
                          <a:solidFill>
                            <a:srgbClr val="000000"/>
                          </a:solidFill>
                          <a:effectLst/>
                          <a:latin typeface="Arial" panose="020B0604020202020204" pitchFamily="34" charset="0"/>
                        </a:rPr>
                        <a:t>461</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486</a:t>
                      </a:r>
                    </a:p>
                  </a:txBody>
                  <a:tcPr marR="0" marT="0" marB="0" anchor="ctr"/>
                </a:tc>
                <a:tc>
                  <a:txBody>
                    <a:bodyPr/>
                    <a:lstStyle/>
                    <a:p>
                      <a:pPr algn="l" fontAlgn="b"/>
                      <a:r>
                        <a:rPr lang="en-US" sz="1100" b="0" i="0" u="none" strike="noStrike">
                          <a:solidFill>
                            <a:srgbClr val="000000"/>
                          </a:solidFill>
                          <a:effectLst/>
                          <a:latin typeface="Arial" panose="020B0604020202020204" pitchFamily="34" charset="0"/>
                        </a:rPr>
                        <a:t>problem</a:t>
                      </a:r>
                    </a:p>
                  </a:txBody>
                  <a:tcPr marR="0" marT="0" marB="0" anchor="ctr"/>
                </a:tc>
                <a:tc>
                  <a:txBody>
                    <a:bodyPr/>
                    <a:lstStyle/>
                    <a:p>
                      <a:pPr algn="l" fontAlgn="b"/>
                      <a:r>
                        <a:rPr lang="en-US" sz="1100" b="0" i="0" u="none" strike="noStrike" dirty="0">
                          <a:solidFill>
                            <a:srgbClr val="000000"/>
                          </a:solidFill>
                          <a:effectLst/>
                          <a:latin typeface="Arial" panose="020B0604020202020204" pitchFamily="34" charset="0"/>
                        </a:rPr>
                        <a:t>any further complications</a:t>
                      </a:r>
                    </a:p>
                  </a:txBody>
                  <a:tcPr marR="0" marT="0" marB="0" anchor="ctr"/>
                </a:tc>
                <a:extLst>
                  <a:ext uri="{0D108BD9-81ED-4DB2-BD59-A6C34878D82A}">
                    <a16:rowId xmlns:a16="http://schemas.microsoft.com/office/drawing/2014/main" val="4179398648"/>
                  </a:ext>
                </a:extLst>
              </a:tr>
            </a:tbl>
          </a:graphicData>
        </a:graphic>
      </p:graphicFrame>
    </p:spTree>
    <p:extLst>
      <p:ext uri="{BB962C8B-B14F-4D97-AF65-F5344CB8AC3E}">
        <p14:creationId xmlns:p14="http://schemas.microsoft.com/office/powerpoint/2010/main" val="690452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TextBox 5">
            <a:extLst>
              <a:ext uri="{FF2B5EF4-FFF2-40B4-BE49-F238E27FC236}">
                <a16:creationId xmlns:a16="http://schemas.microsoft.com/office/drawing/2014/main" id="{3DB663DC-65C9-7CD3-A315-82B61671140E}"/>
              </a:ext>
            </a:extLst>
          </p:cNvPr>
          <p:cNvSpPr txBox="1"/>
          <p:nvPr/>
        </p:nvSpPr>
        <p:spPr>
          <a:xfrm>
            <a:off x="457200" y="3826203"/>
            <a:ext cx="4947188" cy="261610"/>
          </a:xfrm>
          <a:prstGeom prst="rect">
            <a:avLst/>
          </a:prstGeom>
          <a:noFill/>
        </p:spPr>
        <p:txBody>
          <a:bodyPr wrap="none" rtlCol="0">
            <a:spAutoFit/>
          </a:bodyPr>
          <a:lstStyle/>
          <a:p>
            <a:r>
              <a:rPr lang="en-US" sz="1100" dirty="0"/>
              <a:t>https://</a:t>
            </a:r>
            <a:r>
              <a:rPr lang="en-US" sz="1100" dirty="0" err="1"/>
              <a:t>jmedicalcasereports.</a:t>
            </a:r>
            <a:r>
              <a:rPr lang="en-US" sz="1100" dirty="0" err="1">
                <a:latin typeface="Arial" panose="020B0604020202020204" pitchFamily="34" charset="0"/>
                <a:cs typeface="Arial" panose="020B0604020202020204" pitchFamily="34" charset="0"/>
              </a:rPr>
              <a:t>biomedcentral</a:t>
            </a:r>
            <a:r>
              <a:rPr lang="en-US" sz="1100" dirty="0" err="1"/>
              <a:t>.com</a:t>
            </a:r>
            <a:r>
              <a:rPr lang="en-US" sz="1100" dirty="0"/>
              <a:t>/articles/10.1186/1752-1947-2-34</a:t>
            </a:r>
          </a:p>
        </p:txBody>
      </p:sp>
      <p:sp>
        <p:nvSpPr>
          <p:cNvPr id="7" name="TextBox 6">
            <a:extLst>
              <a:ext uri="{FF2B5EF4-FFF2-40B4-BE49-F238E27FC236}">
                <a16:creationId xmlns:a16="http://schemas.microsoft.com/office/drawing/2014/main" id="{810E08FB-69F6-7B40-F5DA-A06F6FDB9DCE}"/>
              </a:ext>
            </a:extLst>
          </p:cNvPr>
          <p:cNvSpPr txBox="1"/>
          <p:nvPr/>
        </p:nvSpPr>
        <p:spPr>
          <a:xfrm>
            <a:off x="337930" y="742750"/>
            <a:ext cx="8468139" cy="2862322"/>
          </a:xfrm>
          <a:prstGeom prst="rect">
            <a:avLst/>
          </a:prstGeom>
          <a:solidFill>
            <a:schemeClr val="bg1"/>
          </a:solidFill>
        </p:spPr>
        <p:txBody>
          <a:bodyPr wrap="square" rtlCol="0">
            <a:spAutoFit/>
          </a:bodyPr>
          <a:lstStyle/>
          <a:p>
            <a:r>
              <a:rPr lang="en-US" sz="2000" b="0" i="0" u="none" strike="noStrike" dirty="0">
                <a:solidFill>
                  <a:srgbClr val="333333"/>
                </a:solidFill>
                <a:effectLst/>
                <a:latin typeface="Georgia" panose="02040502050405020303" pitchFamily="18" charset="0"/>
              </a:rPr>
              <a:t>CASE PRESENTATION</a:t>
            </a:r>
          </a:p>
          <a:p>
            <a:endParaRPr lang="en-US" sz="2000" b="0" i="0" u="none" strike="noStrike" dirty="0">
              <a:solidFill>
                <a:srgbClr val="333333"/>
              </a:solidFill>
              <a:effectLst/>
              <a:latin typeface="Georgia" panose="02040502050405020303" pitchFamily="18" charset="0"/>
            </a:endParaRPr>
          </a:p>
          <a:p>
            <a:r>
              <a:rPr lang="en-US" sz="2000" b="0" i="0" u="none" strike="noStrike" dirty="0">
                <a:solidFill>
                  <a:srgbClr val="333333"/>
                </a:solidFill>
                <a:effectLst/>
                <a:latin typeface="Georgia" panose="02040502050405020303" pitchFamily="18" charset="0"/>
              </a:rPr>
              <a:t>The patient presented with a palpable mass of the right breast with clinical, laboratory and mammographic findings indicative of breast carcinoma. The patient underwent lumpectomy and sentinel lymph node biopsy. Frozen section of the tumor and the sentinel node revealed "granulomatous inflammation", while gross examination confirmed the diagnosis of tuberculous mastitis. The patient received anti-tuberculosis therapy for six months with no side effects or any further complications.</a:t>
            </a:r>
            <a:endParaRPr lang="en-US" sz="2000" dirty="0"/>
          </a:p>
        </p:txBody>
      </p:sp>
    </p:spTree>
    <p:extLst>
      <p:ext uri="{BB962C8B-B14F-4D97-AF65-F5344CB8AC3E}">
        <p14:creationId xmlns:p14="http://schemas.microsoft.com/office/powerpoint/2010/main" val="3622910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9" name="Title 1">
            <a:extLst>
              <a:ext uri="{FF2B5EF4-FFF2-40B4-BE49-F238E27FC236}">
                <a16:creationId xmlns:a16="http://schemas.microsoft.com/office/drawing/2014/main" id="{84057694-4335-4A71-48BF-CBB590D8D6A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Synonyms</a:t>
            </a:r>
          </a:p>
        </p:txBody>
      </p:sp>
      <p:sp useBgFill="1">
        <p:nvSpPr>
          <p:cNvPr id="10" name="Content Placeholder 2">
            <a:extLst>
              <a:ext uri="{FF2B5EF4-FFF2-40B4-BE49-F238E27FC236}">
                <a16:creationId xmlns:a16="http://schemas.microsoft.com/office/drawing/2014/main" id="{0F8E6B1D-A676-C337-2435-EA11D57D89C0}"/>
              </a:ext>
            </a:extLst>
          </p:cNvPr>
          <p:cNvSpPr>
            <a:spLocks noGrp="1"/>
          </p:cNvSpPr>
          <p:nvPr>
            <p:ph idx="1"/>
          </p:nvPr>
        </p:nvSpPr>
        <p:spPr>
          <a:xfrm>
            <a:off x="9281" y="1140632"/>
            <a:ext cx="8776910" cy="3394472"/>
          </a:xfrm>
        </p:spPr>
        <p:txBody>
          <a:bodyPr>
            <a:normAutofit fontScale="85000" lnSpcReduction="20000"/>
          </a:bodyPr>
          <a:lstStyle/>
          <a:p>
            <a:r>
              <a:rPr lang="en-US" dirty="0">
                <a:latin typeface="Arial" panose="020B0604020202020204" pitchFamily="34" charset="0"/>
                <a:cs typeface="Arial" panose="020B0604020202020204" pitchFamily="34" charset="0"/>
              </a:rPr>
              <a:t>Used for query expansions</a:t>
            </a:r>
          </a:p>
          <a:p>
            <a:r>
              <a:rPr lang="en-US" dirty="0">
                <a:latin typeface="Arial" panose="020B0604020202020204" pitchFamily="34" charset="0"/>
                <a:cs typeface="Arial" panose="020B0604020202020204" pitchFamily="34" charset="0"/>
              </a:rPr>
              <a:t>User-controlled</a:t>
            </a:r>
          </a:p>
          <a:p>
            <a:r>
              <a:rPr lang="en-US" dirty="0">
                <a:latin typeface="Arial" panose="020B0604020202020204" pitchFamily="34" charset="0"/>
                <a:cs typeface="Arial" panose="020B0604020202020204" pitchFamily="34" charset="0"/>
              </a:rPr>
              <a:t>Multiple datasets can be included</a:t>
            </a:r>
          </a:p>
          <a:p>
            <a:r>
              <a:rPr lang="en-US" dirty="0">
                <a:latin typeface="Arial" panose="020B0604020202020204" pitchFamily="34" charset="0"/>
                <a:cs typeface="Arial" panose="020B0604020202020204" pitchFamily="34" charset="0"/>
              </a:rPr>
              <a:t>EMERSE Synonyms</a:t>
            </a:r>
          </a:p>
          <a:p>
            <a:pPr lvl="1"/>
            <a:r>
              <a:rPr lang="en-US" dirty="0">
                <a:latin typeface="Arial" panose="020B0604020202020204" pitchFamily="34" charset="0"/>
                <a:cs typeface="Arial" panose="020B0604020202020204" pitchFamily="34" charset="0"/>
              </a:rPr>
              <a:t>acronyms, abbreviations, professional/consumer terms, misspellings, trade/generic drug names, species, chemo regimens, phrase variations, malapropisms, idioms, neologisms, organizations, companies, &amp; more</a:t>
            </a:r>
          </a:p>
          <a:p>
            <a:pPr lvl="1"/>
            <a:r>
              <a:rPr lang="en-US" dirty="0">
                <a:latin typeface="Arial" panose="020B0604020202020204" pitchFamily="34" charset="0"/>
                <a:cs typeface="Arial" panose="020B0604020202020204" pitchFamily="34" charset="0"/>
              </a:rPr>
              <a:t>1.9 million unique entries (~85% not within UMLS)</a:t>
            </a:r>
          </a:p>
        </p:txBody>
      </p:sp>
      <p:pic>
        <p:nvPicPr>
          <p:cNvPr id="8" name="Picture 7" descr="A picture containing umbrella, black, building, dark&#10;&#10;Description automatically generated">
            <a:extLst>
              <a:ext uri="{FF2B5EF4-FFF2-40B4-BE49-F238E27FC236}">
                <a16:creationId xmlns:a16="http://schemas.microsoft.com/office/drawing/2014/main" id="{4CA13B42-49D1-FA8B-FB45-20F30800986F}"/>
              </a:ext>
            </a:extLst>
          </p:cNvPr>
          <p:cNvPicPr>
            <a:picLocks noChangeAspect="1"/>
          </p:cNvPicPr>
          <p:nvPr/>
        </p:nvPicPr>
        <p:blipFill>
          <a:blip r:embed="rId3"/>
          <a:stretch>
            <a:fillRect/>
          </a:stretch>
        </p:blipFill>
        <p:spPr>
          <a:xfrm>
            <a:off x="5736458" y="54490"/>
            <a:ext cx="3407542" cy="2418366"/>
          </a:xfrm>
          <a:prstGeom prst="rect">
            <a:avLst/>
          </a:prstGeom>
        </p:spPr>
      </p:pic>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4"/>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3924026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81776623-460B-B84F-99E0-5598F0AEFD9A}"/>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0" name="Straight Connector 9">
            <a:extLst>
              <a:ext uri="{FF2B5EF4-FFF2-40B4-BE49-F238E27FC236}">
                <a16:creationId xmlns:a16="http://schemas.microsoft.com/office/drawing/2014/main" id="{D3B87665-52FF-9E4E-ADA3-DD25742028E7}"/>
              </a:ext>
            </a:extLst>
          </p:cNvPr>
          <p:cNvCxnSpPr>
            <a:cxnSpLocks/>
            <a:stCxn id="5"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1BB3F38-24AD-8049-A58F-1BD56AB14E78}"/>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006344B0-0DB1-714E-8F79-A05BD6F2FD91}"/>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i2b2/ENACT, Leaf, etc.</a:t>
            </a:r>
          </a:p>
        </p:txBody>
      </p:sp>
    </p:spTree>
    <p:extLst>
      <p:ext uri="{BB962C8B-B14F-4D97-AF65-F5344CB8AC3E}">
        <p14:creationId xmlns:p14="http://schemas.microsoft.com/office/powerpoint/2010/main" val="2757671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flipH="1">
            <a:off x="7201750" y="2771229"/>
            <a:ext cx="31356" cy="1851806"/>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you’re thinking of taking notes</a:t>
            </a:r>
          </a:p>
          <a:p>
            <a:r>
              <a:rPr lang="en-US" b="1" dirty="0">
                <a:latin typeface="Arial" panose="020B0604020202020204" pitchFamily="34" charset="0"/>
                <a:cs typeface="Arial" panose="020B0604020202020204" pitchFamily="34" charset="0"/>
              </a:rPr>
              <a:t>or want to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449098"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E8210F47-2EA4-4D46-B568-5D15CAA7B1C2}"/>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6" name="Straight Connector 15">
            <a:extLst>
              <a:ext uri="{FF2B5EF4-FFF2-40B4-BE49-F238E27FC236}">
                <a16:creationId xmlns:a16="http://schemas.microsoft.com/office/drawing/2014/main" id="{5CC25C08-6F55-8049-A075-1896EAFE897B}"/>
              </a:ext>
            </a:extLst>
          </p:cNvPr>
          <p:cNvCxnSpPr>
            <a:cxnSpLocks/>
            <a:stCxn id="13"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E12C0B-EB26-234C-95E6-986077C7D8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2322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DA1995A3-D9BE-8A41-9C2F-CDCF529DFCF7}"/>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B9F8D67E-FB7E-2C4F-9909-350790D8C8D8}"/>
              </a:ext>
            </a:extLst>
          </p:cNvPr>
          <p:cNvCxnSpPr>
            <a:cxnSpLocks/>
            <a:stCxn id="18"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50994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605</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Map&#10;&#10;Description automatically generated">
            <a:extLst>
              <a:ext uri="{FF2B5EF4-FFF2-40B4-BE49-F238E27FC236}">
                <a16:creationId xmlns:a16="http://schemas.microsoft.com/office/drawing/2014/main" id="{E69F475E-E0A9-EB73-C22E-681DC5E1D4B1}"/>
              </a:ext>
            </a:extLst>
          </p:cNvPr>
          <p:cNvPicPr>
            <a:picLocks noChangeAspect="1"/>
          </p:cNvPicPr>
          <p:nvPr/>
        </p:nvPicPr>
        <p:blipFill>
          <a:blip r:embed="rId2"/>
          <a:stretch>
            <a:fillRect/>
          </a:stretch>
        </p:blipFill>
        <p:spPr>
          <a:xfrm>
            <a:off x="685800" y="1039966"/>
            <a:ext cx="7772400" cy="3826086"/>
          </a:xfrm>
          <a:prstGeom prst="rect">
            <a:avLst/>
          </a:prstGeom>
        </p:spPr>
      </p:pic>
    </p:spTree>
    <p:extLst>
      <p:ext uri="{BB962C8B-B14F-4D97-AF65-F5344CB8AC3E}">
        <p14:creationId xmlns:p14="http://schemas.microsoft.com/office/powerpoint/2010/main" val="3397790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Map&#10;&#10;Description automatically generated">
            <a:extLst>
              <a:ext uri="{FF2B5EF4-FFF2-40B4-BE49-F238E27FC236}">
                <a16:creationId xmlns:a16="http://schemas.microsoft.com/office/drawing/2014/main" id="{BCCC2BE7-D8DD-8689-E94C-9D1819F85F0F}"/>
              </a:ext>
            </a:extLst>
          </p:cNvPr>
          <p:cNvPicPr>
            <a:picLocks noChangeAspect="1"/>
          </p:cNvPicPr>
          <p:nvPr/>
        </p:nvPicPr>
        <p:blipFill>
          <a:blip r:embed="rId2"/>
          <a:stretch>
            <a:fillRect/>
          </a:stretch>
        </p:blipFill>
        <p:spPr>
          <a:xfrm>
            <a:off x="685800" y="1062376"/>
            <a:ext cx="7772400" cy="3733869"/>
          </a:xfrm>
          <a:prstGeom prst="rect">
            <a:avLst/>
          </a:prstGeom>
        </p:spPr>
      </p:pic>
    </p:spTree>
    <p:extLst>
      <p:ext uri="{BB962C8B-B14F-4D97-AF65-F5344CB8AC3E}">
        <p14:creationId xmlns:p14="http://schemas.microsoft.com/office/powerpoint/2010/main" val="1703304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                            Coming soon?</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Icon&#10;&#10;Description automatically generated">
            <a:extLst>
              <a:ext uri="{FF2B5EF4-FFF2-40B4-BE49-F238E27FC236}">
                <a16:creationId xmlns:a16="http://schemas.microsoft.com/office/drawing/2014/main" id="{0224678E-DB32-B543-BD30-460192105A3E}"/>
              </a:ext>
            </a:extLst>
          </p:cNvPr>
          <p:cNvPicPr>
            <a:picLocks noChangeAspect="1"/>
          </p:cNvPicPr>
          <p:nvPr/>
        </p:nvPicPr>
        <p:blipFill>
          <a:blip r:embed="rId3"/>
          <a:stretch>
            <a:fillRect/>
          </a:stretch>
        </p:blipFill>
        <p:spPr>
          <a:xfrm>
            <a:off x="-341742" y="73640"/>
            <a:ext cx="3942650" cy="3097199"/>
          </a:xfrm>
          <a:prstGeom prst="rect">
            <a:avLst/>
          </a:prstGeom>
        </p:spPr>
      </p:pic>
      <p:sp>
        <p:nvSpPr>
          <p:cNvPr id="13" name="TextBox 12">
            <a:extLst>
              <a:ext uri="{FF2B5EF4-FFF2-40B4-BE49-F238E27FC236}">
                <a16:creationId xmlns:a16="http://schemas.microsoft.com/office/drawing/2014/main" id="{1DE440F9-10C4-4848-9884-9E6AE124E190}"/>
              </a:ext>
            </a:extLst>
          </p:cNvPr>
          <p:cNvSpPr txBox="1"/>
          <p:nvPr/>
        </p:nvSpPr>
        <p:spPr>
          <a:xfrm>
            <a:off x="2500457" y="1475977"/>
            <a:ext cx="661591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EMERSE Research Informatics Network</a:t>
            </a:r>
          </a:p>
        </p:txBody>
      </p:sp>
      <p:sp>
        <p:nvSpPr>
          <p:cNvPr id="33" name="TextBox 32">
            <a:extLst>
              <a:ext uri="{FF2B5EF4-FFF2-40B4-BE49-F238E27FC236}">
                <a16:creationId xmlns:a16="http://schemas.microsoft.com/office/drawing/2014/main" id="{4488C5F8-7493-7244-80CD-4C2C54137D1D}"/>
              </a:ext>
            </a:extLst>
          </p:cNvPr>
          <p:cNvSpPr txBox="1"/>
          <p:nvPr/>
        </p:nvSpPr>
        <p:spPr>
          <a:xfrm>
            <a:off x="5808414" y="2659109"/>
            <a:ext cx="3004349"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real-time, secure</a:t>
            </a:r>
          </a:p>
          <a:p>
            <a:r>
              <a:rPr lang="en-US" sz="2800" dirty="0">
                <a:latin typeface="Arial" panose="020B0604020202020204" pitchFamily="34" charset="0"/>
                <a:cs typeface="Arial" panose="020B0604020202020204" pitchFamily="34" charset="0"/>
              </a:rPr>
              <a:t>cross-site queries</a:t>
            </a:r>
          </a:p>
        </p:txBody>
      </p:sp>
      <p:pic>
        <p:nvPicPr>
          <p:cNvPr id="29" name="Picture 28" descr="A group of people posing for a photo&#10;&#10;Description automatically generated">
            <a:extLst>
              <a:ext uri="{FF2B5EF4-FFF2-40B4-BE49-F238E27FC236}">
                <a16:creationId xmlns:a16="http://schemas.microsoft.com/office/drawing/2014/main" id="{69DE47EB-5A48-6541-BDE9-465D75083F99}"/>
              </a:ext>
            </a:extLst>
          </p:cNvPr>
          <p:cNvPicPr>
            <a:picLocks noChangeAspect="1"/>
          </p:cNvPicPr>
          <p:nvPr/>
        </p:nvPicPr>
        <p:blipFill>
          <a:blip r:embed="rId4"/>
          <a:stretch>
            <a:fillRect/>
          </a:stretch>
        </p:blipFill>
        <p:spPr>
          <a:xfrm>
            <a:off x="288514" y="2326660"/>
            <a:ext cx="5254580" cy="2743200"/>
          </a:xfrm>
          <a:prstGeom prst="rect">
            <a:avLst/>
          </a:prstGeom>
        </p:spPr>
      </p:pic>
    </p:spTree>
    <p:extLst>
      <p:ext uri="{BB962C8B-B14F-4D97-AF65-F5344CB8AC3E}">
        <p14:creationId xmlns:p14="http://schemas.microsoft.com/office/powerpoint/2010/main" val="3125728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171021" y="76872"/>
            <a:ext cx="697498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EMERSE Research Informatics Network</a:t>
            </a:r>
          </a:p>
        </p:txBody>
      </p:sp>
      <p:pic>
        <p:nvPicPr>
          <p:cNvPr id="4" name="Picture 3" descr="Graphical user interface, text, application, email&#10;&#10;Description automatically generated">
            <a:extLst>
              <a:ext uri="{FF2B5EF4-FFF2-40B4-BE49-F238E27FC236}">
                <a16:creationId xmlns:a16="http://schemas.microsoft.com/office/drawing/2014/main" id="{65CC00A9-A3C0-DC4C-B66F-3F24FFBEFE27}"/>
              </a:ext>
            </a:extLst>
          </p:cNvPr>
          <p:cNvPicPr>
            <a:picLocks noChangeAspect="1"/>
          </p:cNvPicPr>
          <p:nvPr/>
        </p:nvPicPr>
        <p:blipFill>
          <a:blip r:embed="rId3"/>
          <a:stretch>
            <a:fillRect/>
          </a:stretch>
        </p:blipFill>
        <p:spPr>
          <a:xfrm>
            <a:off x="171021" y="600092"/>
            <a:ext cx="7023666" cy="4140494"/>
          </a:xfrm>
          <a:prstGeom prst="rect">
            <a:avLst/>
          </a:prstGeom>
        </p:spPr>
      </p:pic>
    </p:spTree>
    <p:extLst>
      <p:ext uri="{BB962C8B-B14F-4D97-AF65-F5344CB8AC3E}">
        <p14:creationId xmlns:p14="http://schemas.microsoft.com/office/powerpoint/2010/main" val="1667914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650125" cy="3108543"/>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negation</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uncertainty</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subject (patient vs other)</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named entity recognition/mapping to ontologies</a:t>
            </a:r>
          </a:p>
          <a:p>
            <a:r>
              <a:rPr lang="en-US" sz="2800" dirty="0">
                <a:latin typeface="Arial" panose="020B0604020202020204" pitchFamily="34" charset="0"/>
                <a:cs typeface="Arial" panose="020B0604020202020204" pitchFamily="34" charset="0"/>
              </a:rPr>
              <a:t>Data extraction from templated notes</a:t>
            </a:r>
          </a:p>
          <a:p>
            <a:r>
              <a:rPr lang="en-US" sz="2800" dirty="0">
                <a:latin typeface="Arial" panose="020B0604020202020204" pitchFamily="34" charset="0"/>
                <a:cs typeface="Arial" panose="020B0604020202020204" pitchFamily="34" charset="0"/>
              </a:rPr>
              <a:t>(?) Integration with </a:t>
            </a:r>
            <a:r>
              <a:rPr lang="en-US" sz="2800" dirty="0" err="1">
                <a:latin typeface="Arial" panose="020B0604020202020204" pitchFamily="34" charset="0"/>
                <a:cs typeface="Arial" panose="020B0604020202020204" pitchFamily="34" charset="0"/>
              </a:rPr>
              <a:t>ChatGPT</a:t>
            </a:r>
            <a:r>
              <a:rPr lang="en-US" sz="2800" dirty="0">
                <a:latin typeface="Arial" panose="020B0604020202020204" pitchFamily="34" charset="0"/>
                <a:cs typeface="Arial" panose="020B0604020202020204" pitchFamily="34" charset="0"/>
              </a:rPr>
              <a:t> or similar tools</a:t>
            </a:r>
          </a:p>
        </p:txBody>
      </p:sp>
      <p:pic>
        <p:nvPicPr>
          <p:cNvPr id="6" name="Picture 5" descr="A picture containing text, sign, clipart&#10;&#10;Description automatically generated">
            <a:extLst>
              <a:ext uri="{FF2B5EF4-FFF2-40B4-BE49-F238E27FC236}">
                <a16:creationId xmlns:a16="http://schemas.microsoft.com/office/drawing/2014/main" id="{1F2D4E26-A2FA-B442-B0C7-0C5C937FBB39}"/>
              </a:ext>
            </a:extLst>
          </p:cNvPr>
          <p:cNvPicPr>
            <a:picLocks noChangeAspect="1"/>
          </p:cNvPicPr>
          <p:nvPr/>
        </p:nvPicPr>
        <p:blipFill>
          <a:blip r:embed="rId3"/>
          <a:stretch>
            <a:fillRect/>
          </a:stretch>
        </p:blipFill>
        <p:spPr>
          <a:xfrm>
            <a:off x="5154017" y="1259493"/>
            <a:ext cx="3966734" cy="1801997"/>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descr="A picture containing text&#10;&#10;Description automatically generated">
            <a:extLst>
              <a:ext uri="{FF2B5EF4-FFF2-40B4-BE49-F238E27FC236}">
                <a16:creationId xmlns:a16="http://schemas.microsoft.com/office/drawing/2014/main" id="{A2AABD2D-4B79-D1C2-625A-D4CDC6D934E5}"/>
              </a:ext>
            </a:extLst>
          </p:cNvPr>
          <p:cNvPicPr>
            <a:picLocks noChangeAspect="1"/>
          </p:cNvPicPr>
          <p:nvPr/>
        </p:nvPicPr>
        <p:blipFill>
          <a:blip r:embed="rId3"/>
          <a:stretch>
            <a:fillRect/>
          </a:stretch>
        </p:blipFill>
        <p:spPr>
          <a:xfrm>
            <a:off x="240077" y="190832"/>
            <a:ext cx="6239456" cy="4476584"/>
          </a:xfrm>
          <a:prstGeom prst="rect">
            <a:avLst/>
          </a:prstGeom>
        </p:spPr>
      </p:pic>
      <p:sp>
        <p:nvSpPr>
          <p:cNvPr id="10" name="Rectangle 9">
            <a:extLst>
              <a:ext uri="{FF2B5EF4-FFF2-40B4-BE49-F238E27FC236}">
                <a16:creationId xmlns:a16="http://schemas.microsoft.com/office/drawing/2014/main" id="{33F7B107-91AC-13A0-FEC1-F7F65F68683A}"/>
              </a:ext>
            </a:extLst>
          </p:cNvPr>
          <p:cNvSpPr/>
          <p:nvPr/>
        </p:nvSpPr>
        <p:spPr>
          <a:xfrm>
            <a:off x="171021" y="4719678"/>
            <a:ext cx="3465231" cy="246221"/>
          </a:xfrm>
          <a:prstGeom prst="rect">
            <a:avLst/>
          </a:prstGeom>
        </p:spPr>
        <p:txBody>
          <a:bodyPr wrap="square">
            <a:spAutoFit/>
          </a:bodyPr>
          <a:lstStyle/>
          <a:p>
            <a:r>
              <a:rPr lang="en-US" sz="1000" dirty="0">
                <a:latin typeface="Arial"/>
                <a:cs typeface="Arial"/>
              </a:rPr>
              <a:t>https://</a:t>
            </a:r>
            <a:r>
              <a:rPr lang="en-US" sz="1000" dirty="0" err="1">
                <a:latin typeface="Arial"/>
                <a:cs typeface="Arial"/>
              </a:rPr>
              <a:t>www.ncbi.nlm.nih.gov</a:t>
            </a:r>
            <a:r>
              <a:rPr lang="en-US" sz="1000" dirty="0">
                <a:latin typeface="Arial"/>
                <a:cs typeface="Arial"/>
              </a:rPr>
              <a:t>/</a:t>
            </a:r>
            <a:r>
              <a:rPr lang="en-US" sz="1000" dirty="0" err="1">
                <a:latin typeface="Arial"/>
                <a:cs typeface="Arial"/>
              </a:rPr>
              <a:t>pmc</a:t>
            </a:r>
            <a:r>
              <a:rPr lang="en-US" sz="1000" dirty="0">
                <a:latin typeface="Arial"/>
                <a:cs typeface="Arial"/>
              </a:rPr>
              <a:t>/articles/PMC4140142/</a:t>
            </a:r>
          </a:p>
        </p:txBody>
      </p:sp>
      <p:sp>
        <p:nvSpPr>
          <p:cNvPr id="11" name="TextBox 10">
            <a:extLst>
              <a:ext uri="{FF2B5EF4-FFF2-40B4-BE49-F238E27FC236}">
                <a16:creationId xmlns:a16="http://schemas.microsoft.com/office/drawing/2014/main" id="{70E59B6A-C8CA-BAC5-B107-45CBD3F7EA4F}"/>
              </a:ext>
            </a:extLst>
          </p:cNvPr>
          <p:cNvSpPr txBox="1"/>
          <p:nvPr/>
        </p:nvSpPr>
        <p:spPr>
          <a:xfrm>
            <a:off x="6479533" y="138570"/>
            <a:ext cx="2289974" cy="1107996"/>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From our NLP proof-of-concept system</a:t>
            </a:r>
          </a:p>
        </p:txBody>
      </p:sp>
    </p:spTree>
    <p:extLst>
      <p:ext uri="{BB962C8B-B14F-4D97-AF65-F5344CB8AC3E}">
        <p14:creationId xmlns:p14="http://schemas.microsoft.com/office/powerpoint/2010/main" val="339555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617243" cy="2123658"/>
          </a:xfrm>
          <a:prstGeom prst="rect">
            <a:avLst/>
          </a:prstGeom>
        </p:spPr>
        <p:txBody>
          <a:bodyPr wrap="square">
            <a:spAutoFit/>
          </a:bodyPr>
          <a:lstStyle/>
          <a:p>
            <a:r>
              <a:rPr lang="en-US" sz="2200" dirty="0">
                <a:latin typeface="Arial"/>
                <a:cs typeface="Arial"/>
              </a:rPr>
              <a:t>Funding:	NIH (NCI-ITCR, NCATS-CTSA);</a:t>
            </a:r>
          </a:p>
          <a:p>
            <a:r>
              <a:rPr lang="en-US" sz="2200" dirty="0">
                <a:latin typeface="Arial"/>
                <a:cs typeface="Arial"/>
              </a:rPr>
              <a:t>			PCORI</a:t>
            </a:r>
          </a:p>
          <a:p>
            <a:endParaRPr lang="en-US" sz="2200" dirty="0">
              <a:latin typeface="Arial"/>
              <a:cs typeface="Arial"/>
            </a:endParaRPr>
          </a:p>
          <a:p>
            <a:r>
              <a:rPr lang="en-US" sz="2200" dirty="0">
                <a:latin typeface="Arial"/>
                <a:cs typeface="Arial"/>
              </a:rPr>
              <a:t>Royalties: 	EMERSE “Synonyms” (used for query expansion) which the U of Michigan licenses</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1"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pic>
        <p:nvPicPr>
          <p:cNvPr id="4" name="Picture 3">
            <a:extLst>
              <a:ext uri="{FF2B5EF4-FFF2-40B4-BE49-F238E27FC236}">
                <a16:creationId xmlns:a16="http://schemas.microsoft.com/office/drawing/2014/main" id="{7732B355-4320-37CC-EA9C-62544748DD83}"/>
              </a:ext>
            </a:extLst>
          </p:cNvPr>
          <p:cNvPicPr>
            <a:picLocks noChangeAspect="1"/>
          </p:cNvPicPr>
          <p:nvPr/>
        </p:nvPicPr>
        <p:blipFill>
          <a:blip r:embed="rId4"/>
          <a:stretch>
            <a:fillRect/>
          </a:stretch>
        </p:blipFill>
        <p:spPr>
          <a:xfrm>
            <a:off x="4204383" y="2948971"/>
            <a:ext cx="2915146" cy="1500095"/>
          </a:xfrm>
          <a:prstGeom prst="rect">
            <a:avLst/>
          </a:prstGeom>
        </p:spPr>
      </p:pic>
      <p:sp>
        <p:nvSpPr>
          <p:cNvPr id="7" name="TextBox 6">
            <a:extLst>
              <a:ext uri="{FF2B5EF4-FFF2-40B4-BE49-F238E27FC236}">
                <a16:creationId xmlns:a16="http://schemas.microsoft.com/office/drawing/2014/main" id="{4FA5C817-CA38-039A-A687-BA9B4645114F}"/>
              </a:ext>
            </a:extLst>
          </p:cNvPr>
          <p:cNvSpPr txBox="1"/>
          <p:nvPr/>
        </p:nvSpPr>
        <p:spPr>
          <a:xfrm>
            <a:off x="4435965" y="3511609"/>
            <a:ext cx="2683564" cy="646331"/>
          </a:xfrm>
          <a:prstGeom prst="rect">
            <a:avLst/>
          </a:prstGeom>
          <a:noFill/>
        </p:spPr>
        <p:txBody>
          <a:bodyPr wrap="square">
            <a:spAutoFit/>
          </a:bodyPr>
          <a:lstStyle/>
          <a:p>
            <a:r>
              <a:rPr lang="en-US" sz="1800" dirty="0">
                <a:solidFill>
                  <a:schemeClr val="bg1"/>
                </a:solidFill>
                <a:latin typeface="Arial"/>
                <a:cs typeface="Arial"/>
              </a:rPr>
              <a:t>Free for academic use</a:t>
            </a:r>
          </a:p>
          <a:p>
            <a:r>
              <a:rPr lang="en-US" dirty="0">
                <a:solidFill>
                  <a:schemeClr val="bg1"/>
                </a:solidFill>
                <a:latin typeface="Arial"/>
                <a:cs typeface="Arial"/>
              </a:rPr>
              <a:t>within EMERSE</a:t>
            </a:r>
            <a:endParaRPr lang="en-US" sz="1800" dirty="0">
              <a:solidFill>
                <a:schemeClr val="bg1"/>
              </a:solidFill>
              <a:latin typeface="Arial"/>
              <a:cs typeface="Arial"/>
            </a:endParaRP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Contact us to schedule a time with your team for:</a:t>
            </a:r>
          </a:p>
          <a:p>
            <a:r>
              <a:rPr lang="en-US" sz="2800" dirty="0">
                <a:latin typeface="Arial" panose="020B0604020202020204" pitchFamily="34" charset="0"/>
                <a:cs typeface="Arial" panose="020B0604020202020204" pitchFamily="34" charset="0"/>
              </a:rPr>
              <a:t>Discussions about research strategies</a:t>
            </a:r>
          </a:p>
          <a:p>
            <a:r>
              <a:rPr lang="en-US" sz="2800" dirty="0">
                <a:latin typeface="Arial" panose="020B0604020202020204" pitchFamily="34" charset="0"/>
                <a:cs typeface="Arial" panose="020B0604020202020204" pitchFamily="34" charset="0"/>
              </a:rPr>
              <a:t>Training</a:t>
            </a:r>
          </a:p>
          <a:p>
            <a:r>
              <a:rPr lang="en-US" sz="2800" dirty="0">
                <a:latin typeface="Arial" panose="020B0604020202020204" pitchFamily="34" charset="0"/>
                <a:cs typeface="Arial" panose="020B0604020202020204" pitchFamily="34" charset="0"/>
              </a:rPr>
              <a:t>Live demonstrations</a:t>
            </a:r>
          </a:p>
          <a:p>
            <a:pPr marL="0" indent="0">
              <a:buNone/>
            </a:pPr>
            <a:endParaRPr lang="en-US" sz="28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2512541" y="1063228"/>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u="sng" dirty="0">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extLst>
              <p:ext uri="{D42A27DB-BD31-4B8C-83A1-F6EECF244321}">
                <p14:modId xmlns:p14="http://schemas.microsoft.com/office/powerpoint/2010/main" val="1362623790"/>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996374" cy="584775"/>
          </a:xfrm>
          <a:prstGeom prst="rect">
            <a:avLst/>
          </a:prstGeom>
          <a:noFill/>
        </p:spPr>
        <p:txBody>
          <a:bodyPr wrap="none" rtlCol="0">
            <a:spAutoFit/>
          </a:bodyPr>
          <a:lstStyle/>
          <a:p>
            <a:r>
              <a:rPr lang="en-US" sz="3200" b="1" dirty="0">
                <a:latin typeface="Arial"/>
                <a:cs typeface="Arial"/>
              </a:rPr>
              <a:t>80% of EHR data are in unstructured free-text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5427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457200" y="347255"/>
            <a:ext cx="8229600" cy="857250"/>
          </a:xfrm>
        </p:spPr>
        <p:txBody>
          <a:bodyPr>
            <a:noAutofit/>
          </a:bodyPr>
          <a:lstStyle/>
          <a:p>
            <a:r>
              <a:rPr lang="en-US" sz="3200" b="1" dirty="0">
                <a:latin typeface="Arial"/>
                <a:cs typeface="Arial"/>
              </a:rPr>
              <a:t>Most medical centers have no self-service tools to explore free-text data</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Graphical user interface, application&#10;&#10;Description automatically generated">
            <a:extLst>
              <a:ext uri="{FF2B5EF4-FFF2-40B4-BE49-F238E27FC236}">
                <a16:creationId xmlns:a16="http://schemas.microsoft.com/office/drawing/2014/main" id="{5249CD2E-723E-BF23-D882-907DBBB44039}"/>
              </a:ext>
            </a:extLst>
          </p:cNvPr>
          <p:cNvPicPr>
            <a:picLocks noChangeAspect="1"/>
          </p:cNvPicPr>
          <p:nvPr/>
        </p:nvPicPr>
        <p:blipFill>
          <a:blip r:embed="rId3"/>
          <a:stretch>
            <a:fillRect/>
          </a:stretch>
        </p:blipFill>
        <p:spPr>
          <a:xfrm>
            <a:off x="12783" y="3765657"/>
            <a:ext cx="1554480" cy="912412"/>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4098A7CA-58B8-F19A-7422-3AC24FF796F3}"/>
              </a:ext>
            </a:extLst>
          </p:cNvPr>
          <p:cNvPicPr>
            <a:picLocks noChangeAspect="1"/>
          </p:cNvPicPr>
          <p:nvPr/>
        </p:nvPicPr>
        <p:blipFill>
          <a:blip r:embed="rId4"/>
          <a:stretch>
            <a:fillRect/>
          </a:stretch>
        </p:blipFill>
        <p:spPr>
          <a:xfrm>
            <a:off x="78411" y="1494426"/>
            <a:ext cx="1557867" cy="91440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50B7ED71-1957-07B3-4836-775480672F1F}"/>
              </a:ext>
            </a:extLst>
          </p:cNvPr>
          <p:cNvPicPr>
            <a:picLocks noChangeAspect="1"/>
          </p:cNvPicPr>
          <p:nvPr/>
        </p:nvPicPr>
        <p:blipFill>
          <a:blip r:embed="rId4"/>
          <a:stretch>
            <a:fillRect/>
          </a:stretch>
        </p:blipFill>
        <p:spPr>
          <a:xfrm>
            <a:off x="1930402" y="1494426"/>
            <a:ext cx="1557867" cy="914400"/>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6819521B-F292-76E1-FF27-6FE8BEE41CB0}"/>
              </a:ext>
            </a:extLst>
          </p:cNvPr>
          <p:cNvPicPr>
            <a:picLocks noChangeAspect="1"/>
          </p:cNvPicPr>
          <p:nvPr/>
        </p:nvPicPr>
        <p:blipFill>
          <a:blip r:embed="rId4"/>
          <a:stretch>
            <a:fillRect/>
          </a:stretch>
        </p:blipFill>
        <p:spPr>
          <a:xfrm>
            <a:off x="3782393" y="1493021"/>
            <a:ext cx="1557867" cy="914400"/>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07B8CB18-42BC-2960-44E8-EC8F7271A0E2}"/>
              </a:ext>
            </a:extLst>
          </p:cNvPr>
          <p:cNvPicPr>
            <a:picLocks noChangeAspect="1"/>
          </p:cNvPicPr>
          <p:nvPr/>
        </p:nvPicPr>
        <p:blipFill>
          <a:blip r:embed="rId4"/>
          <a:stretch>
            <a:fillRect/>
          </a:stretch>
        </p:blipFill>
        <p:spPr>
          <a:xfrm>
            <a:off x="5634384" y="1493021"/>
            <a:ext cx="1557867" cy="914400"/>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62250CC7-4FD6-D78C-2E88-77227401106F}"/>
              </a:ext>
            </a:extLst>
          </p:cNvPr>
          <p:cNvPicPr>
            <a:picLocks noChangeAspect="1"/>
          </p:cNvPicPr>
          <p:nvPr/>
        </p:nvPicPr>
        <p:blipFill>
          <a:blip r:embed="rId4"/>
          <a:stretch>
            <a:fillRect/>
          </a:stretch>
        </p:blipFill>
        <p:spPr>
          <a:xfrm>
            <a:off x="7486375" y="1500433"/>
            <a:ext cx="1557867" cy="914400"/>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96E17E70-F5A7-9B1F-FAF7-C455550D40E9}"/>
              </a:ext>
            </a:extLst>
          </p:cNvPr>
          <p:cNvPicPr>
            <a:picLocks noChangeAspect="1"/>
          </p:cNvPicPr>
          <p:nvPr/>
        </p:nvPicPr>
        <p:blipFill>
          <a:blip r:embed="rId4"/>
          <a:stretch>
            <a:fillRect/>
          </a:stretch>
        </p:blipFill>
        <p:spPr>
          <a:xfrm>
            <a:off x="7148" y="2556734"/>
            <a:ext cx="1557867" cy="914400"/>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2C07FD44-B56C-33ED-DCA0-DE8D3112844F}"/>
              </a:ext>
            </a:extLst>
          </p:cNvPr>
          <p:cNvPicPr>
            <a:picLocks noChangeAspect="1"/>
          </p:cNvPicPr>
          <p:nvPr/>
        </p:nvPicPr>
        <p:blipFill>
          <a:blip r:embed="rId4"/>
          <a:stretch>
            <a:fillRect/>
          </a:stretch>
        </p:blipFill>
        <p:spPr>
          <a:xfrm>
            <a:off x="1859139" y="2556734"/>
            <a:ext cx="1557867" cy="914400"/>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34021FB1-69B1-F84D-D2F6-6258059E4333}"/>
              </a:ext>
            </a:extLst>
          </p:cNvPr>
          <p:cNvPicPr>
            <a:picLocks noChangeAspect="1"/>
          </p:cNvPicPr>
          <p:nvPr/>
        </p:nvPicPr>
        <p:blipFill>
          <a:blip r:embed="rId4"/>
          <a:stretch>
            <a:fillRect/>
          </a:stretch>
        </p:blipFill>
        <p:spPr>
          <a:xfrm>
            <a:off x="3711130" y="2555329"/>
            <a:ext cx="1557867" cy="914400"/>
          </a:xfrm>
          <a:prstGeom prst="rect">
            <a:avLst/>
          </a:prstGeom>
        </p:spPr>
      </p:pic>
      <p:pic>
        <p:nvPicPr>
          <p:cNvPr id="23" name="Picture 22" descr="Graphical user interface&#10;&#10;Description automatically generated">
            <a:extLst>
              <a:ext uri="{FF2B5EF4-FFF2-40B4-BE49-F238E27FC236}">
                <a16:creationId xmlns:a16="http://schemas.microsoft.com/office/drawing/2014/main" id="{23EAFD84-35F8-C111-D26E-292C11D9D436}"/>
              </a:ext>
            </a:extLst>
          </p:cNvPr>
          <p:cNvPicPr>
            <a:picLocks noChangeAspect="1"/>
          </p:cNvPicPr>
          <p:nvPr/>
        </p:nvPicPr>
        <p:blipFill>
          <a:blip r:embed="rId4"/>
          <a:stretch>
            <a:fillRect/>
          </a:stretch>
        </p:blipFill>
        <p:spPr>
          <a:xfrm>
            <a:off x="7415112" y="2562741"/>
            <a:ext cx="1557867" cy="914400"/>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54AE6389-2888-6C17-F261-F4A15F83CD04}"/>
              </a:ext>
            </a:extLst>
          </p:cNvPr>
          <p:cNvPicPr>
            <a:picLocks noChangeAspect="1"/>
          </p:cNvPicPr>
          <p:nvPr/>
        </p:nvPicPr>
        <p:blipFill>
          <a:blip r:embed="rId4"/>
          <a:stretch>
            <a:fillRect/>
          </a:stretch>
        </p:blipFill>
        <p:spPr>
          <a:xfrm>
            <a:off x="1859139" y="3767062"/>
            <a:ext cx="1557867" cy="914400"/>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BBCFBC19-6F49-B46C-760D-598CF3A5D854}"/>
              </a:ext>
            </a:extLst>
          </p:cNvPr>
          <p:cNvPicPr>
            <a:picLocks noChangeAspect="1"/>
          </p:cNvPicPr>
          <p:nvPr/>
        </p:nvPicPr>
        <p:blipFill>
          <a:blip r:embed="rId4"/>
          <a:stretch>
            <a:fillRect/>
          </a:stretch>
        </p:blipFill>
        <p:spPr>
          <a:xfrm>
            <a:off x="3711130" y="3765657"/>
            <a:ext cx="1557867" cy="914400"/>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329BD441-06BA-BC58-3FD9-14FBCF4D75CB}"/>
              </a:ext>
            </a:extLst>
          </p:cNvPr>
          <p:cNvPicPr>
            <a:picLocks noChangeAspect="1"/>
          </p:cNvPicPr>
          <p:nvPr/>
        </p:nvPicPr>
        <p:blipFill>
          <a:blip r:embed="rId4"/>
          <a:stretch>
            <a:fillRect/>
          </a:stretch>
        </p:blipFill>
        <p:spPr>
          <a:xfrm>
            <a:off x="5563121" y="3765657"/>
            <a:ext cx="1557867" cy="91440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9881200F-CC29-A15D-A8FB-A648EE73D65F}"/>
              </a:ext>
            </a:extLst>
          </p:cNvPr>
          <p:cNvPicPr>
            <a:picLocks noChangeAspect="1"/>
          </p:cNvPicPr>
          <p:nvPr/>
        </p:nvPicPr>
        <p:blipFill>
          <a:blip r:embed="rId3"/>
          <a:stretch>
            <a:fillRect/>
          </a:stretch>
        </p:blipFill>
        <p:spPr>
          <a:xfrm>
            <a:off x="5637771" y="2556323"/>
            <a:ext cx="1554480" cy="912412"/>
          </a:xfrm>
          <a:prstGeom prst="rect">
            <a:avLst/>
          </a:prstGeom>
        </p:spPr>
      </p:pic>
      <p:pic>
        <p:nvPicPr>
          <p:cNvPr id="35" name="Picture 34" descr="Icon&#10;&#10;Description automatically generated">
            <a:extLst>
              <a:ext uri="{FF2B5EF4-FFF2-40B4-BE49-F238E27FC236}">
                <a16:creationId xmlns:a16="http://schemas.microsoft.com/office/drawing/2014/main" id="{08FFB731-E3DA-C56C-4784-F7DF68625A98}"/>
              </a:ext>
            </a:extLst>
          </p:cNvPr>
          <p:cNvPicPr>
            <a:picLocks noChangeAspect="1"/>
          </p:cNvPicPr>
          <p:nvPr/>
        </p:nvPicPr>
        <p:blipFill>
          <a:blip r:embed="rId5"/>
          <a:stretch>
            <a:fillRect/>
          </a:stretch>
        </p:blipFill>
        <p:spPr>
          <a:xfrm>
            <a:off x="6664410" y="2453965"/>
            <a:ext cx="750702" cy="750702"/>
          </a:xfrm>
          <a:prstGeom prst="rect">
            <a:avLst/>
          </a:prstGeom>
        </p:spPr>
      </p:pic>
      <p:pic>
        <p:nvPicPr>
          <p:cNvPr id="36" name="Picture 35" descr="Icon&#10;&#10;Description automatically generated">
            <a:extLst>
              <a:ext uri="{FF2B5EF4-FFF2-40B4-BE49-F238E27FC236}">
                <a16:creationId xmlns:a16="http://schemas.microsoft.com/office/drawing/2014/main" id="{6E6CE847-2147-78C7-8DEF-2E40B9809A07}"/>
              </a:ext>
            </a:extLst>
          </p:cNvPr>
          <p:cNvPicPr>
            <a:picLocks noChangeAspect="1"/>
          </p:cNvPicPr>
          <p:nvPr/>
        </p:nvPicPr>
        <p:blipFill>
          <a:blip r:embed="rId5"/>
          <a:stretch>
            <a:fillRect/>
          </a:stretch>
        </p:blipFill>
        <p:spPr>
          <a:xfrm>
            <a:off x="1114697" y="3619042"/>
            <a:ext cx="750702" cy="750702"/>
          </a:xfrm>
          <a:prstGeom prst="rect">
            <a:avLst/>
          </a:prstGeom>
        </p:spPr>
      </p:pic>
    </p:spTree>
    <p:extLst>
      <p:ext uri="{BB962C8B-B14F-4D97-AF65-F5344CB8AC3E}">
        <p14:creationId xmlns:p14="http://schemas.microsoft.com/office/powerpoint/2010/main" val="3507364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23249" y="1130301"/>
            <a:ext cx="8229600" cy="3394472"/>
          </a:xfrm>
        </p:spPr>
        <p:txBody>
          <a:bodyPr>
            <a:normAutofit fontScale="92500"/>
          </a:bodyPr>
          <a:lstStyle/>
          <a:p>
            <a:r>
              <a:rPr lang="en-US" sz="3000" dirty="0">
                <a:latin typeface="Arial" panose="020B0604020202020204" pitchFamily="34" charset="0"/>
                <a:cs typeface="Arial" panose="020B0604020202020204" pitchFamily="34" charset="0"/>
              </a:rPr>
              <a:t>A system “for the people”</a:t>
            </a:r>
          </a:p>
          <a:p>
            <a:r>
              <a:rPr lang="en-US" sz="3000" dirty="0">
                <a:latin typeface="Arial" panose="020B0604020202020204" pitchFamily="34" charset="0"/>
                <a:cs typeface="Arial" panose="020B0604020202020204" pitchFamily="34" charset="0"/>
              </a:rPr>
              <a:t>Users search the notes on their own</a:t>
            </a:r>
          </a:p>
          <a:p>
            <a:pPr lvl="1"/>
            <a:r>
              <a:rPr lang="en-US" sz="2600" dirty="0">
                <a:latin typeface="Arial" panose="020B0604020202020204" pitchFamily="34" charset="0"/>
                <a:cs typeface="Arial" panose="020B0604020202020204" pitchFamily="34" charset="0"/>
              </a:rPr>
              <a:t>No need to wait in a queue for an analyst or a data scientist</a:t>
            </a:r>
          </a:p>
          <a:p>
            <a:r>
              <a:rPr lang="en-US" sz="3000" dirty="0">
                <a:latin typeface="Arial" panose="020B0604020202020204" pitchFamily="34" charset="0"/>
                <a:cs typeface="Arial" panose="020B0604020202020204" pitchFamily="34" charset="0"/>
              </a:rPr>
              <a:t>Easy-to-use for non-technical researchers</a:t>
            </a:r>
          </a:p>
          <a:p>
            <a:r>
              <a:rPr lang="en-US" sz="3000" dirty="0">
                <a:latin typeface="Arial" panose="020B0604020202020204" pitchFamily="34" charset="0"/>
                <a:cs typeface="Arial" panose="020B0604020202020204" pitchFamily="34" charset="0"/>
              </a:rPr>
              <a:t>Unlike with some EHRs, EMERSE can search across all notes and all patients at once</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group of people in clothing&#10;&#10;Description automatically generated with medium confidence">
            <a:extLst>
              <a:ext uri="{FF2B5EF4-FFF2-40B4-BE49-F238E27FC236}">
                <a16:creationId xmlns:a16="http://schemas.microsoft.com/office/drawing/2014/main" id="{0A24EF7C-A49B-2833-C74D-5F5C55BC293E}"/>
              </a:ext>
            </a:extLst>
          </p:cNvPr>
          <p:cNvPicPr>
            <a:picLocks noChangeAspect="1"/>
          </p:cNvPicPr>
          <p:nvPr/>
        </p:nvPicPr>
        <p:blipFill>
          <a:blip r:embed="rId3"/>
          <a:stretch>
            <a:fillRect/>
          </a:stretch>
        </p:blipFill>
        <p:spPr>
          <a:xfrm>
            <a:off x="7080789" y="417443"/>
            <a:ext cx="1892190" cy="1721816"/>
          </a:xfrm>
          <a:prstGeom prst="rect">
            <a:avLst/>
          </a:prstGeom>
        </p:spPr>
      </p:pic>
    </p:spTree>
    <p:extLst>
      <p:ext uri="{BB962C8B-B14F-4D97-AF65-F5344CB8AC3E}">
        <p14:creationId xmlns:p14="http://schemas.microsoft.com/office/powerpoint/2010/main" val="3510988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4167</TotalTime>
  <Words>2889</Words>
  <Application>Microsoft Macintosh PowerPoint</Application>
  <PresentationFormat>On-screen Show (16:9)</PresentationFormat>
  <Paragraphs>409</Paragraphs>
  <Slides>32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Georgia</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medical centers have no self-service tools to explore free-text data</vt:lpstr>
      <vt:lpstr>The EMERSE solution     </vt:lpstr>
      <vt:lpstr>Find cohorts</vt:lpstr>
      <vt:lpstr>Find cohorts</vt:lpstr>
      <vt:lpstr>Highlight documents for chart review</vt:lpstr>
      <vt:lpstr>Our philosophy</vt:lpstr>
      <vt:lpstr>PowerPoint Presentation</vt:lpstr>
      <vt:lpstr>PowerPoint Presentation</vt:lpstr>
      <vt:lpstr>PowerPoint Presentation</vt:lpstr>
      <vt:lpstr>PowerPoint Presentation</vt:lpstr>
      <vt:lpstr>Synonyms</vt:lpstr>
      <vt:lpstr>Typical workflow</vt:lpstr>
      <vt:lpstr>Typical workflow</vt:lpstr>
      <vt:lpstr>Typical workflow</vt:lpstr>
      <vt:lpstr>Publications using EMERSE</vt:lpstr>
      <vt:lpstr>Where is EMERSE?</vt:lpstr>
      <vt:lpstr>Where is EMERSE?</vt:lpstr>
      <vt:lpstr>                            Coming soon?</vt:lpstr>
      <vt:lpstr>PowerPoint Presentation</vt:lpstr>
      <vt:lpstr>                            The future…</vt:lpstr>
      <vt:lpstr>PowerPoint Presentation</vt:lpstr>
      <vt:lpstr>PowerPoint Presentation</vt:lpstr>
      <vt:lpstr>PowerPoint Presentation</vt:lpstr>
      <vt:lpstr>Interested in EMERSE?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485</cp:revision>
  <dcterms:created xsi:type="dcterms:W3CDTF">2019-11-14T17:52:15Z</dcterms:created>
  <dcterms:modified xsi:type="dcterms:W3CDTF">2023-11-08T16:30:39Z</dcterms:modified>
</cp:coreProperties>
</file>