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5495-C8CA-A1AE-762D-E8C18F850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3350-7CB9-14E2-B38B-D94DA34D1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8E80B-E1A8-C88C-746D-A2956F73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F03E-9C6D-E4A8-7523-5A923AF4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B9FE8-EEC0-B281-16F4-521EB029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3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0823-1C33-CCBC-1C38-FD535E09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5BA96-BB0C-33A9-A836-440324602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51F32-44CC-E476-EA7C-B977C51F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AC25-BB14-F64B-A8E6-4B94282F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927B-3885-B163-B451-A237BB3E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0AA2E-414C-962D-6278-2D2864FE2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42972-7365-9369-2031-4DF626235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6E89-0BE0-0937-4837-EBB00FE0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BCF8-CB1A-ED58-9888-AA6BA9BE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B3DE0-EA14-C70A-495A-85F3476E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B17E-6A60-0EFC-98EE-466F9AFC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7BC7-D6C4-937E-78B3-BAF623511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9FDB8-02F0-97C3-3542-1D2B1B77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08C9-EE73-122E-D85D-CDCCE78A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6201-9DE8-8B48-D69D-725DF803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D09D-2C5B-1392-D3F7-2EE8E7D1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8BD78-8D30-45B4-0119-7981F902C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EF042-85A7-F99F-63C3-E4BB2B45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BB202-505B-93FE-B492-97BF6E64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AC437-DC9A-E9FC-6DBE-3D7D5694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9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CFD6-E867-F192-38D6-53937850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8C4B-07C0-16CC-1080-381650BF6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1ED2D-CB82-1E97-80D7-436EE9A2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9DE1-96DA-BE6D-D3A4-81A313F6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F7E0-8762-F7BD-F668-579B29FE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CBCB-29AB-2548-3615-7A41DA4F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8919-3FAC-E7F3-367B-F2033043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B5AA8-1BA3-87C4-994F-5890EC57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135D-251F-FE41-885A-4DF08B60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9EF76-F864-4829-00F8-DB5571FE7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56A4E-CC6F-A37E-E4F6-C5561CF14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80F7F-F6BF-76EC-E692-614F169D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93163-A345-0C94-B8B6-9F3D61DC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2C23E-589C-9137-834A-836E7693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C3AA-4E8F-B96E-5A0D-6DF03129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515EB-01B6-D031-D28F-09967800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B3A88-690E-9201-4780-7758035A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85692-3148-4732-B8A1-8B00C1E4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307E8-389E-A278-FBAB-83E2EF8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BFBE3-A262-7FD1-A098-3EFACDE4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868CA-4695-3FE5-D581-52F33768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18F1-1A74-AA0D-0ED7-C07351E9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359B-E637-AC66-0B77-BFA8ACC9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B0CE7-6611-4C7E-0F8B-3466754BC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D0BFB-9D02-247C-9EA0-A96E2FC3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58F19-8CE0-D264-AA90-4635F86D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00F5E-30C5-29ED-7D9F-FB58259C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AE7-48CD-0BD6-B6AF-039802AF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8B0CF-D5D8-3F4A-AB98-701A486FD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FD38A-95EC-C2FF-F7F0-7C608D5AE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75A4-EA2B-DB58-A40F-D7AA0E64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6C6AD-AC4A-4709-0751-020FC365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E2DC7-414C-60B1-9E07-B925808E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9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21D0C-FC96-5B7C-D8C5-1387C9A5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5947E-0A8A-EC11-EB66-9BB008E09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A899-B707-0F91-83AC-A4FC3ADAE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EFBE-0F74-EC42-8FE2-35C13C53CEE1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600AF-6CF4-E43E-C6FB-559B5349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452E0-9C9C-0206-2A45-464643748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DF39-698C-D446-A87D-1B957303D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1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MERSE-team@umich.edu" TargetMode="External"/><Relationship Id="rId2" Type="http://schemas.openxmlformats.org/officeDocument/2006/relationships/hyperlink" Target="https://project-emers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873431543" TargetMode="External"/><Relationship Id="rId4" Type="http://schemas.openxmlformats.org/officeDocument/2006/relationships/hyperlink" Target="https://project-emerse.org/presentation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13BF-B77C-82AC-5686-3C6F94624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6652"/>
            <a:ext cx="9144000" cy="2963311"/>
          </a:xfrm>
        </p:spPr>
        <p:txBody>
          <a:bodyPr>
            <a:normAutofit/>
          </a:bodyPr>
          <a:lstStyle/>
          <a:p>
            <a:r>
              <a:rPr lang="en-US" dirty="0"/>
              <a:t>Extending the capabilities and reach of EMERSE in support of cancer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7B5CD-3EEE-DACC-D62D-59881B596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60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David Hanauer</a:t>
            </a:r>
          </a:p>
          <a:p>
            <a:r>
              <a:rPr lang="en-US" dirty="0"/>
              <a:t>University of Michigan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November 3, 2023</a:t>
            </a:r>
          </a:p>
        </p:txBody>
      </p:sp>
      <p:pic>
        <p:nvPicPr>
          <p:cNvPr id="5" name="Picture 4" descr="A yellow letter m on a black background&#10;&#10;Description automatically generated">
            <a:extLst>
              <a:ext uri="{FF2B5EF4-FFF2-40B4-BE49-F238E27FC236}">
                <a16:creationId xmlns:a16="http://schemas.microsoft.com/office/drawing/2014/main" id="{0ED8F15A-2418-9107-2257-48E2720E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38" y="5165123"/>
            <a:ext cx="1947907" cy="1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0"/>
            <a:ext cx="10814222" cy="5375189"/>
          </a:xfrm>
        </p:spPr>
        <p:txBody>
          <a:bodyPr>
            <a:normAutofit/>
          </a:bodyPr>
          <a:lstStyle/>
          <a:p>
            <a:r>
              <a:rPr lang="en-US" dirty="0"/>
              <a:t>Standards-Compliant API</a:t>
            </a:r>
          </a:p>
          <a:p>
            <a:pPr lvl="1"/>
            <a:r>
              <a:rPr lang="en-US" dirty="0"/>
              <a:t>Needs to respect roles/privileges from the application</a:t>
            </a:r>
          </a:p>
          <a:p>
            <a:pPr lvl="1"/>
            <a:r>
              <a:rPr lang="en-US" dirty="0"/>
              <a:t>Detailed audit logs</a:t>
            </a:r>
          </a:p>
          <a:p>
            <a:pPr lvl="1"/>
            <a:r>
              <a:rPr lang="en-US" dirty="0"/>
              <a:t>Support technical use cases (finding documents, cohorts, patient lists,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Test with ITCR </a:t>
            </a:r>
            <a:r>
              <a:rPr lang="en-US" dirty="0" err="1"/>
              <a:t>DeepPhe</a:t>
            </a:r>
            <a:r>
              <a:rPr lang="en-US" dirty="0"/>
              <a:t> (Cancer Deep Phenotyping) integration</a:t>
            </a:r>
          </a:p>
        </p:txBody>
      </p:sp>
    </p:spTree>
    <p:extLst>
      <p:ext uri="{BB962C8B-B14F-4D97-AF65-F5344CB8AC3E}">
        <p14:creationId xmlns:p14="http://schemas.microsoft.com/office/powerpoint/2010/main" val="416532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0"/>
            <a:ext cx="10814222" cy="5375189"/>
          </a:xfrm>
        </p:spPr>
        <p:txBody>
          <a:bodyPr>
            <a:normAutofit/>
          </a:bodyPr>
          <a:lstStyle/>
          <a:p>
            <a:r>
              <a:rPr lang="en-US" dirty="0"/>
              <a:t>Timeline data visualizations</a:t>
            </a:r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E4F2E933-B435-F048-D2D7-090AA006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6" y="2355744"/>
            <a:ext cx="11560167" cy="30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9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0"/>
            <a:ext cx="10814222" cy="5375189"/>
          </a:xfrm>
        </p:spPr>
        <p:txBody>
          <a:bodyPr>
            <a:normAutofit/>
          </a:bodyPr>
          <a:lstStyle/>
          <a:p>
            <a:r>
              <a:rPr lang="en-US" dirty="0"/>
              <a:t>Data Extraction Workflow Editor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3EA0256-035F-D929-B299-08A855BB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32" y="1847336"/>
            <a:ext cx="10687335" cy="50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4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0"/>
            <a:ext cx="10814222" cy="5375189"/>
          </a:xfrm>
        </p:spPr>
        <p:txBody>
          <a:bodyPr>
            <a:normAutofit/>
          </a:bodyPr>
          <a:lstStyle/>
          <a:p>
            <a:r>
              <a:rPr lang="en-US" dirty="0"/>
              <a:t>Data Extraction Workflow Editor</a:t>
            </a:r>
          </a:p>
        </p:txBody>
      </p:sp>
      <p:pic>
        <p:nvPicPr>
          <p:cNvPr id="5" name="Picture 4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26863DE4-3574-F032-45BD-1D0C0080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59" y="2454760"/>
            <a:ext cx="11702281" cy="19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7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0"/>
            <a:ext cx="10814222" cy="5375189"/>
          </a:xfrm>
        </p:spPr>
        <p:txBody>
          <a:bodyPr>
            <a:normAutofit/>
          </a:bodyPr>
          <a:lstStyle/>
          <a:p>
            <a:r>
              <a:rPr lang="en-US" dirty="0"/>
              <a:t>OCR Pipeline</a:t>
            </a:r>
          </a:p>
        </p:txBody>
      </p:sp>
      <p:pic>
        <p:nvPicPr>
          <p:cNvPr id="6" name="Picture 5" descr="A close-up of a cancer&#10;&#10;Description automatically generated">
            <a:extLst>
              <a:ext uri="{FF2B5EF4-FFF2-40B4-BE49-F238E27FC236}">
                <a16:creationId xmlns:a16="http://schemas.microsoft.com/office/drawing/2014/main" id="{C4FA6508-BA6A-BE28-F43D-9872AAC2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5976"/>
            <a:ext cx="10531989" cy="26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2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CC5-9C4B-2989-BA80-BC3CA2A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4773-F3E7-AD1F-B15B-40BE1340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Natural Language Processing (NLP) into EMERSE</a:t>
            </a:r>
          </a:p>
          <a:p>
            <a:pPr lvl="1"/>
            <a:r>
              <a:rPr lang="en-US" dirty="0"/>
              <a:t>“Out-of-the-Box” capabilities</a:t>
            </a:r>
          </a:p>
          <a:p>
            <a:pPr lvl="1"/>
            <a:r>
              <a:rPr lang="en-US" dirty="0"/>
              <a:t>Named Entity Recognition (mapped to UMLS CUIs &amp; semantic types)</a:t>
            </a:r>
          </a:p>
          <a:p>
            <a:pPr lvl="1"/>
            <a:r>
              <a:rPr lang="en-US" dirty="0"/>
              <a:t>Negation (*** most requested feature by users)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Subject</a:t>
            </a:r>
          </a:p>
          <a:p>
            <a:pPr lvl="1"/>
            <a:r>
              <a:rPr lang="en-US" dirty="0"/>
              <a:t>History of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6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CC5-9C4B-2989-BA80-BC3CA2A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4773-F3E7-AD1F-B15B-40BE1340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generalizable/extensible NLP import to accommodate external solutions, test with 3 partner institutions</a:t>
            </a:r>
          </a:p>
          <a:p>
            <a:pPr lvl="1"/>
            <a:r>
              <a:rPr lang="en-US" dirty="0"/>
              <a:t>UCSF</a:t>
            </a:r>
          </a:p>
          <a:p>
            <a:pPr lvl="1"/>
            <a:r>
              <a:rPr lang="en-US" dirty="0"/>
              <a:t>Moffitt</a:t>
            </a:r>
          </a:p>
          <a:p>
            <a:pPr lvl="1"/>
            <a:r>
              <a:rPr lang="en-US" dirty="0"/>
              <a:t>City of Hope</a:t>
            </a:r>
          </a:p>
          <a:p>
            <a:r>
              <a:rPr lang="en-US" dirty="0"/>
              <a:t>Assumption is that others may want to replace or augment our “out-of-the-box” NLP</a:t>
            </a:r>
          </a:p>
          <a:p>
            <a:r>
              <a:rPr lang="en-US" dirty="0"/>
              <a:t>Will help sites keep up with latest technologies/capabilities</a:t>
            </a:r>
          </a:p>
          <a:p>
            <a:r>
              <a:rPr lang="en-US" dirty="0"/>
              <a:t>In later years, partner with 2 NLP expert teams to make sure EMERSE is keeping up with latest advancements: </a:t>
            </a:r>
            <a:r>
              <a:rPr lang="en-US" dirty="0" err="1"/>
              <a:t>cTAKES</a:t>
            </a:r>
            <a:r>
              <a:rPr lang="en-US" dirty="0"/>
              <a:t> &amp; </a:t>
            </a:r>
            <a:r>
              <a:rPr lang="en-US" dirty="0" err="1"/>
              <a:t>MedTagger</a:t>
            </a:r>
            <a:r>
              <a:rPr lang="en-US" dirty="0"/>
              <a:t> teams</a:t>
            </a:r>
          </a:p>
        </p:txBody>
      </p:sp>
    </p:spTree>
    <p:extLst>
      <p:ext uri="{BB962C8B-B14F-4D97-AF65-F5344CB8AC3E}">
        <p14:creationId xmlns:p14="http://schemas.microsoft.com/office/powerpoint/2010/main" val="230508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AAE8-0AAF-C50D-8828-94690786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– layer aligned tokens</a:t>
            </a:r>
          </a:p>
        </p:txBody>
      </p:sp>
      <p:pic>
        <p:nvPicPr>
          <p:cNvPr id="5" name="Picture 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6A255EF2-FE90-5C36-6609-39C63742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6" y="2374103"/>
            <a:ext cx="11895108" cy="23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4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238A9C1-39CE-853B-FA73-D5A17708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0" y="413951"/>
            <a:ext cx="11696240" cy="60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CC5-9C4B-2989-BA80-BC3CA2A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future side project: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4773-F3E7-AD1F-B15B-40BE1340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Already exploring possibilities for integration and use cases</a:t>
            </a:r>
          </a:p>
          <a:p>
            <a:r>
              <a:rPr lang="en-US" dirty="0"/>
              <a:t>Will be testing accuracy, effectiveness, usefulness, cost, etc.</a:t>
            </a:r>
          </a:p>
          <a:p>
            <a:r>
              <a:rPr lang="en-US" dirty="0"/>
              <a:t>Consider security, privacy of protected health information</a:t>
            </a:r>
          </a:p>
          <a:p>
            <a:r>
              <a:rPr lang="en-US" dirty="0"/>
              <a:t>Local versus external/commercial models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Grant deadline for our submission cycle: 	November 17, 2022</a:t>
            </a:r>
          </a:p>
          <a:p>
            <a:r>
              <a:rPr lang="en-US" dirty="0"/>
              <a:t>Release date of </a:t>
            </a:r>
            <a:r>
              <a:rPr lang="en-US" dirty="0" err="1"/>
              <a:t>OpenAI</a:t>
            </a:r>
            <a:r>
              <a:rPr lang="en-US" dirty="0"/>
              <a:t> </a:t>
            </a:r>
            <a:r>
              <a:rPr lang="en-US" dirty="0" err="1"/>
              <a:t>ChatGPT</a:t>
            </a:r>
            <a:r>
              <a:rPr lang="en-US" dirty="0"/>
              <a:t> 3.5: 	November 30, 2022</a:t>
            </a:r>
          </a:p>
        </p:txBody>
      </p:sp>
    </p:spTree>
    <p:extLst>
      <p:ext uri="{BB962C8B-B14F-4D97-AF65-F5344CB8AC3E}">
        <p14:creationId xmlns:p14="http://schemas.microsoft.com/office/powerpoint/2010/main" val="364887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C70D-99EA-710C-985B-CFEF541F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1905690"/>
            <a:ext cx="10515600" cy="22488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THANK YOU</a:t>
            </a:r>
            <a:br>
              <a:rPr lang="en-US" dirty="0"/>
            </a:br>
            <a:r>
              <a:rPr lang="en-US" dirty="0"/>
              <a:t>to ITCR</a:t>
            </a:r>
            <a:br>
              <a:rPr lang="en-US" dirty="0"/>
            </a:br>
            <a:r>
              <a:rPr lang="en-US" dirty="0"/>
              <a:t>for the generous support!</a:t>
            </a:r>
          </a:p>
        </p:txBody>
      </p:sp>
    </p:spTree>
    <p:extLst>
      <p:ext uri="{BB962C8B-B14F-4D97-AF65-F5344CB8AC3E}">
        <p14:creationId xmlns:p14="http://schemas.microsoft.com/office/powerpoint/2010/main" val="161240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CC5-9C4B-2989-BA80-BC3CA2A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4773-F3E7-AD1F-B15B-40BE1340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EMERSE has a built-in network capability to obtain obfuscated patient counts across sites</a:t>
            </a:r>
          </a:p>
          <a:p>
            <a:pPr lvl="1"/>
            <a:r>
              <a:rPr lang="en-US" dirty="0"/>
              <a:t>Useful for cohort estimation, especially for rare disorders</a:t>
            </a:r>
          </a:p>
          <a:p>
            <a:r>
              <a:rPr lang="en-US" dirty="0"/>
              <a:t>Sites have been reluctant to turn it on, due to security concerns</a:t>
            </a:r>
          </a:p>
          <a:p>
            <a:pPr lvl="1"/>
            <a:r>
              <a:rPr lang="en-US" dirty="0"/>
              <a:t>Despite multiple safeguards built-in</a:t>
            </a:r>
          </a:p>
          <a:p>
            <a:pPr lvl="1"/>
            <a:r>
              <a:rPr lang="en-US" dirty="0"/>
              <a:t>Security was baked into the design</a:t>
            </a:r>
          </a:p>
          <a:p>
            <a:r>
              <a:rPr lang="en-US" dirty="0"/>
              <a:t>Plan to work with 4 sites to develop a generalizable network participation framework, involving: security, regulatory, and other groups to understand and address all 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0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CC5-9C4B-2989-BA80-BC3CA2A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4773-F3E7-AD1F-B15B-40BE1340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data standards to enable better network search filtering</a:t>
            </a:r>
          </a:p>
          <a:p>
            <a:pPr lvl="1"/>
            <a:r>
              <a:rPr lang="en-US" dirty="0"/>
              <a:t>Few standards exist for unstructured data</a:t>
            </a:r>
          </a:p>
          <a:p>
            <a:pPr lvl="1"/>
            <a:r>
              <a:rPr lang="en-US" dirty="0"/>
              <a:t>We can start with “simple” mapping for demographics</a:t>
            </a:r>
          </a:p>
          <a:p>
            <a:pPr lvl="1"/>
            <a:r>
              <a:rPr lang="en-US" dirty="0"/>
              <a:t>Will consider various standards including OMOP CDM</a:t>
            </a:r>
          </a:p>
          <a:p>
            <a:pPr lvl="1"/>
            <a:endParaRPr lang="en-US" dirty="0"/>
          </a:p>
          <a:p>
            <a:r>
              <a:rPr lang="en-US" dirty="0"/>
              <a:t>Develop advanced auditing to ensure queries are not attempting to re-identify individual patients</a:t>
            </a:r>
          </a:p>
          <a:p>
            <a:endParaRPr lang="en-US" dirty="0"/>
          </a:p>
          <a:p>
            <a:r>
              <a:rPr lang="en-US" dirty="0"/>
              <a:t>Add ability to exclude “special status” patients from local or networked searched.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CC5-9C4B-2989-BA80-BC3CA2A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7" name="Picture 6" descr="A group of people talking to each other&#10;&#10;Description automatically generated">
            <a:extLst>
              <a:ext uri="{FF2B5EF4-FFF2-40B4-BE49-F238E27FC236}">
                <a16:creationId xmlns:a16="http://schemas.microsoft.com/office/drawing/2014/main" id="{3B048859-5939-D840-BC32-1112EA56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" y="1530050"/>
            <a:ext cx="11822431" cy="44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CC5-9C4B-2989-BA80-BC3CA2A3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4773-F3E7-AD1F-B15B-40BE1340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details can be found at: </a:t>
            </a:r>
            <a:r>
              <a:rPr lang="en-US" dirty="0">
                <a:hlinkClick r:id="rId2"/>
              </a:rPr>
              <a:t>https://project-emerse.org</a:t>
            </a:r>
            <a:endParaRPr lang="en-US" dirty="0"/>
          </a:p>
          <a:p>
            <a:r>
              <a:rPr lang="en-US" dirty="0"/>
              <a:t>Contact us at: </a:t>
            </a:r>
            <a:r>
              <a:rPr lang="en-US" dirty="0">
                <a:hlinkClick r:id="rId3"/>
              </a:rPr>
              <a:t>EMERSE-team@umich.edu</a:t>
            </a:r>
            <a:endParaRPr lang="en-US" dirty="0"/>
          </a:p>
          <a:p>
            <a:r>
              <a:rPr lang="en-US" dirty="0"/>
              <a:t>Thoughts on set-aside collaborations? Contact us!</a:t>
            </a:r>
          </a:p>
          <a:p>
            <a:r>
              <a:rPr lang="en-US" dirty="0"/>
              <a:t>EMERSE Community Meetings 3-4 times/year, next in Jan/Feb 2024</a:t>
            </a:r>
          </a:p>
          <a:p>
            <a:r>
              <a:rPr lang="en-US" dirty="0"/>
              <a:t>EMERSE Research Collaborative, meeting ~monthly</a:t>
            </a:r>
          </a:p>
          <a:p>
            <a:r>
              <a:rPr lang="en-US" dirty="0"/>
              <a:t>Video recordings of prior presentations at 			</a:t>
            </a:r>
            <a:r>
              <a:rPr lang="en-US" dirty="0">
                <a:hlinkClick r:id="rId4"/>
              </a:rPr>
              <a:t>https://project-emerse.org/presentations.html</a:t>
            </a:r>
            <a:r>
              <a:rPr lang="en-US" dirty="0"/>
              <a:t> </a:t>
            </a:r>
          </a:p>
          <a:p>
            <a:r>
              <a:rPr lang="en-US" dirty="0"/>
              <a:t>Sneak preview of NLP integration: </a:t>
            </a:r>
            <a:r>
              <a:rPr lang="en-US" dirty="0">
                <a:hlinkClick r:id="rId5"/>
              </a:rPr>
              <a:t>https://vimeo.com/873431543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8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speech bubble on a black background&#10;&#10;Description automatically generated">
            <a:extLst>
              <a:ext uri="{FF2B5EF4-FFF2-40B4-BE49-F238E27FC236}">
                <a16:creationId xmlns:a16="http://schemas.microsoft.com/office/drawing/2014/main" id="{4730778D-EBD8-E9C1-383A-7D89C6DC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35" y="3835430"/>
            <a:ext cx="4303495" cy="2577931"/>
          </a:xfrm>
          <a:prstGeom prst="rect">
            <a:avLst/>
          </a:prstGeom>
        </p:spPr>
      </p:pic>
      <p:pic>
        <p:nvPicPr>
          <p:cNvPr id="9" name="Picture 8" descr="A white speech bubble on a black background&#10;&#10;Description automatically generated">
            <a:extLst>
              <a:ext uri="{FF2B5EF4-FFF2-40B4-BE49-F238E27FC236}">
                <a16:creationId xmlns:a16="http://schemas.microsoft.com/office/drawing/2014/main" id="{C5F2D816-19CE-0387-F334-B0580AC1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72051" y="3767468"/>
            <a:ext cx="3354665" cy="2194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AC70D-99EA-710C-985B-CFEF541F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444639"/>
            <a:ext cx="10515600" cy="9070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thank you on behalf of our users</a:t>
            </a:r>
          </a:p>
        </p:txBody>
      </p:sp>
      <p:pic>
        <p:nvPicPr>
          <p:cNvPr id="4" name="Picture 3" descr="A white speech bubble on a black background&#10;&#10;Description automatically generated">
            <a:extLst>
              <a:ext uri="{FF2B5EF4-FFF2-40B4-BE49-F238E27FC236}">
                <a16:creationId xmlns:a16="http://schemas.microsoft.com/office/drawing/2014/main" id="{56D12150-FC3A-DF0E-F1DD-D21D54E4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4" y="1351723"/>
            <a:ext cx="3805239" cy="2867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FE8FB8-F2FD-0B4B-1666-5AADA3C72943}"/>
              </a:ext>
            </a:extLst>
          </p:cNvPr>
          <p:cNvSpPr txBox="1"/>
          <p:nvPr/>
        </p:nvSpPr>
        <p:spPr>
          <a:xfrm>
            <a:off x="1371600" y="1913504"/>
            <a:ext cx="2372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Thanks so much, EMERSE is SOOOO important in our daily work!</a:t>
            </a:r>
            <a:endParaRPr lang="en-US" sz="2000" dirty="0"/>
          </a:p>
        </p:txBody>
      </p:sp>
      <p:pic>
        <p:nvPicPr>
          <p:cNvPr id="6" name="Picture 5" descr="A white speech bubble on a black background&#10;&#10;Description automatically generated">
            <a:extLst>
              <a:ext uri="{FF2B5EF4-FFF2-40B4-BE49-F238E27FC236}">
                <a16:creationId xmlns:a16="http://schemas.microsoft.com/office/drawing/2014/main" id="{19080C23-A416-41E7-BC54-6B1DD151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51" y="1419685"/>
            <a:ext cx="3354665" cy="2347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6C285-D7ED-C1F0-35F2-9EC2AAF6D7E3}"/>
              </a:ext>
            </a:extLst>
          </p:cNvPr>
          <p:cNvSpPr txBox="1"/>
          <p:nvPr/>
        </p:nvSpPr>
        <p:spPr>
          <a:xfrm>
            <a:off x="6649033" y="1975058"/>
            <a:ext cx="268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say “it is the most useful tool I use in my job” would be an understatement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10927-5F0E-9424-ACD3-1E44ECA2D7C6}"/>
              </a:ext>
            </a:extLst>
          </p:cNvPr>
          <p:cNvSpPr txBox="1"/>
          <p:nvPr/>
        </p:nvSpPr>
        <p:spPr>
          <a:xfrm>
            <a:off x="3344500" y="4263995"/>
            <a:ext cx="212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are truly thankful for a tool like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Emerse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2E424-14D0-0D3D-444A-1B394ED717F5}"/>
              </a:ext>
            </a:extLst>
          </p:cNvPr>
          <p:cNvSpPr txBox="1"/>
          <p:nvPr/>
        </p:nvSpPr>
        <p:spPr>
          <a:xfrm>
            <a:off x="7667562" y="4525891"/>
            <a:ext cx="286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It's impossible for me to express how much time EMERSE has saved me.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3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EMERSE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380"/>
          </a:xfrm>
        </p:spPr>
        <p:txBody>
          <a:bodyPr>
            <a:normAutofit/>
          </a:bodyPr>
          <a:lstStyle/>
          <a:p>
            <a:r>
              <a:rPr lang="en-US" dirty="0"/>
              <a:t>Information retrieval tool to support clinical research using clinical notes from electronic health records (EHRs)</a:t>
            </a:r>
          </a:p>
          <a:p>
            <a:r>
              <a:rPr lang="en-US" dirty="0"/>
              <a:t>Enterprise-level software (one installation per site)</a:t>
            </a:r>
          </a:p>
          <a:p>
            <a:r>
              <a:rPr lang="en-US" dirty="0"/>
              <a:t>Designed for non-technical researchers to easily access and utilize the notes</a:t>
            </a:r>
          </a:p>
          <a:p>
            <a:r>
              <a:rPr lang="en-US" dirty="0"/>
              <a:t>Designed for system administrators with security in mind</a:t>
            </a:r>
          </a:p>
          <a:p>
            <a:r>
              <a:rPr lang="en-US" dirty="0"/>
              <a:t>Supports tasks important to clinical research</a:t>
            </a:r>
          </a:p>
          <a:p>
            <a:pPr lvl="1"/>
            <a:r>
              <a:rPr lang="en-US" dirty="0"/>
              <a:t>Cohort identification</a:t>
            </a:r>
          </a:p>
          <a:p>
            <a:pPr lvl="1"/>
            <a:r>
              <a:rPr lang="en-US" dirty="0"/>
              <a:t>Data abstraction</a:t>
            </a:r>
          </a:p>
          <a:p>
            <a:pPr lvl="1"/>
            <a:r>
              <a:rPr lang="en-US" dirty="0"/>
              <a:t>Patient Lists</a:t>
            </a:r>
          </a:p>
        </p:txBody>
      </p:sp>
    </p:spTree>
    <p:extLst>
      <p:ext uri="{BB962C8B-B14F-4D97-AF65-F5344CB8AC3E}">
        <p14:creationId xmlns:p14="http://schemas.microsoft.com/office/powerpoint/2010/main" val="300847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EMERSE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380"/>
          </a:xfrm>
        </p:spPr>
        <p:txBody>
          <a:bodyPr>
            <a:normAutofit/>
          </a:bodyPr>
          <a:lstStyle/>
          <a:p>
            <a:r>
              <a:rPr lang="en-US" dirty="0"/>
              <a:t> ~80% of clinical data are in free text form</a:t>
            </a:r>
          </a:p>
          <a:p>
            <a:r>
              <a:rPr lang="en-US" dirty="0"/>
              <a:t>NLP tools remain difficult to use</a:t>
            </a:r>
          </a:p>
          <a:p>
            <a:r>
              <a:rPr lang="en-US" dirty="0"/>
              <a:t>Data security can no longer be an afterthought</a:t>
            </a:r>
          </a:p>
        </p:txBody>
      </p:sp>
    </p:spTree>
    <p:extLst>
      <p:ext uri="{BB962C8B-B14F-4D97-AF65-F5344CB8AC3E}">
        <p14:creationId xmlns:p14="http://schemas.microsoft.com/office/powerpoint/2010/main" val="115182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D08D-F642-5644-BB62-A0CB669D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EMERSE – a growing community</a:t>
            </a:r>
          </a:p>
        </p:txBody>
      </p:sp>
      <p:pic>
        <p:nvPicPr>
          <p:cNvPr id="5" name="Picture 4" descr="A map of the world with different locations&#10;&#10;Description automatically generated">
            <a:extLst>
              <a:ext uri="{FF2B5EF4-FFF2-40B4-BE49-F238E27FC236}">
                <a16:creationId xmlns:a16="http://schemas.microsoft.com/office/drawing/2014/main" id="{63D134EC-C45D-78D2-1B4D-82B4FD19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7950"/>
            <a:ext cx="9436442" cy="55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D08D-F642-5644-BB62-A0CB669D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EMERSE – a growing community</a:t>
            </a:r>
          </a:p>
        </p:txBody>
      </p:sp>
      <p:pic>
        <p:nvPicPr>
          <p:cNvPr id="4" name="Picture 3" descr="A map of the united states with points of location&#10;&#10;Description automatically generated">
            <a:extLst>
              <a:ext uri="{FF2B5EF4-FFF2-40B4-BE49-F238E27FC236}">
                <a16:creationId xmlns:a16="http://schemas.microsoft.com/office/drawing/2014/main" id="{D5A481BC-8C63-C17C-F9CD-CB1F874D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03" y="1320248"/>
            <a:ext cx="9490908" cy="55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publications using EMERSE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0"/>
            <a:ext cx="10814222" cy="53751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Impact of Metagenomic Next-Generation Sequencing of Plasma Cell-free DNA Testing in the Management of Patients With Suspected Infectious Diseases</a:t>
            </a:r>
          </a:p>
          <a:p>
            <a:r>
              <a:rPr lang="en-US" dirty="0"/>
              <a:t>Low-parameter supervised learning models can discriminate </a:t>
            </a:r>
            <a:r>
              <a:rPr lang="en-US" dirty="0" err="1"/>
              <a:t>pseudoprogression</a:t>
            </a:r>
            <a:r>
              <a:rPr lang="en-US" dirty="0"/>
              <a:t> and true progression in non-perfusion-based MRI</a:t>
            </a:r>
          </a:p>
          <a:p>
            <a:r>
              <a:rPr lang="en-US" dirty="0"/>
              <a:t>Margin status in vulvovaginal melanoma: Management and oncologic outcomes of 50 cases</a:t>
            </a:r>
          </a:p>
          <a:p>
            <a:r>
              <a:rPr lang="en-US" dirty="0"/>
              <a:t>Subcutaneous Leiomyosarcoma: An Aggressive Malignancy Portending a Significant Risk of Metastasis and Death</a:t>
            </a:r>
          </a:p>
          <a:p>
            <a:r>
              <a:rPr lang="en-US" dirty="0"/>
              <a:t>Demographic and clinical characteristics of patients with metastatic breast cancer and leptomeningeal disease: A single center retrospective cohort study</a:t>
            </a:r>
          </a:p>
          <a:p>
            <a:r>
              <a:rPr lang="en-US" dirty="0"/>
              <a:t>Social Determinants of Health and Racial Disparities in Cardiac Events in Breast Cancer</a:t>
            </a:r>
          </a:p>
          <a:p>
            <a:r>
              <a:rPr lang="en-US" dirty="0"/>
              <a:t>Social Determinants of Health Data Improve the Prediction of Cardiac Outcomes in Females with Breast Cancer</a:t>
            </a:r>
          </a:p>
          <a:p>
            <a:r>
              <a:rPr lang="en-US" dirty="0"/>
              <a:t>Thirty-Day Unplanned Hospital Readmissions in Patients With Cancer and the Impact of Social Determinants of Health: A Machine Learning Approach</a:t>
            </a:r>
          </a:p>
          <a:p>
            <a:r>
              <a:rPr lang="en-US" dirty="0"/>
              <a:t>The Development of Head and Neck Cancer in Patients with the Isolated Complaint of Globus </a:t>
            </a:r>
            <a:r>
              <a:rPr lang="en-US" dirty="0" err="1"/>
              <a:t>Pharyngeus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2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163E-D39E-E386-647F-87E1C1D8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in 4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222C-6FC0-0FF1-DA4C-E16382E4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0"/>
            <a:ext cx="10814222" cy="5375189"/>
          </a:xfrm>
        </p:spPr>
        <p:txBody>
          <a:bodyPr>
            <a:normAutofit/>
          </a:bodyPr>
          <a:lstStyle/>
          <a:p>
            <a:r>
              <a:rPr lang="en-US" dirty="0"/>
              <a:t>New Features</a:t>
            </a:r>
          </a:p>
          <a:p>
            <a:r>
              <a:rPr lang="en-US" dirty="0"/>
              <a:t>Natural Language Processing (NLP) integration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6218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825</Words>
  <Application>Microsoft Macintosh PowerPoint</Application>
  <PresentationFormat>Widescreen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Extending the capabilities and reach of EMERSE in support of cancer research</vt:lpstr>
      <vt:lpstr>THANK YOU to ITCR for the generous support!</vt:lpstr>
      <vt:lpstr>And thank you on behalf of our users</vt:lpstr>
      <vt:lpstr>What is EMERSE</vt:lpstr>
      <vt:lpstr>Why is EMERSE needed?</vt:lpstr>
      <vt:lpstr>Where is EMERSE – a growing community</vt:lpstr>
      <vt:lpstr>Where is EMERSE – a growing community</vt:lpstr>
      <vt:lpstr>Recent publications using EMERSE</vt:lpstr>
      <vt:lpstr>Proposed work in 4 themes</vt:lpstr>
      <vt:lpstr>New Features</vt:lpstr>
      <vt:lpstr>New Features</vt:lpstr>
      <vt:lpstr>New Features</vt:lpstr>
      <vt:lpstr>New Features</vt:lpstr>
      <vt:lpstr>New Features</vt:lpstr>
      <vt:lpstr>NLP</vt:lpstr>
      <vt:lpstr>NLP</vt:lpstr>
      <vt:lpstr>NLP – layer aligned tokens</vt:lpstr>
      <vt:lpstr>PowerPoint Presentation</vt:lpstr>
      <vt:lpstr>Anticipated future side project: LLMs</vt:lpstr>
      <vt:lpstr>Network</vt:lpstr>
      <vt:lpstr>Network</vt:lpstr>
      <vt:lpstr>Evaluation</vt:lpstr>
      <vt:lpstr>Miscellaneous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the capabilities and reach of EMERSE in support of cancer research</dc:title>
  <dc:creator>Hanauer, David</dc:creator>
  <cp:lastModifiedBy>Hanauer, David</cp:lastModifiedBy>
  <cp:revision>33</cp:revision>
  <dcterms:created xsi:type="dcterms:W3CDTF">2023-11-02T23:09:58Z</dcterms:created>
  <dcterms:modified xsi:type="dcterms:W3CDTF">2023-11-03T04:09:29Z</dcterms:modified>
</cp:coreProperties>
</file>