
<file path=[Content_Types].xml><?xml version="1.0" encoding="utf-8"?>
<Types xmlns="http://schemas.openxmlformats.org/package/2006/content-types">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customXml/itemProps1.xml" ContentType="application/vnd.openxmlformats-officedocument.customXmlProperties+xml"/>
  <Override PartName="/ppt/slideLayouts/slideLayout9.xml" ContentType="application/vnd.openxmlformats-officedocument.presentationml.slideLayout+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Masters/slideMaster2.xml" ContentType="application/vnd.openxmlformats-officedocument.presentationml.slide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slideLayouts/slideLayout16.xml" ContentType="application/vnd.openxmlformats-officedocument.presentationml.slideLayout+xml"/>
  <Override PartName="/ppt/tableStyles.xml" ContentType="application/vnd.openxmlformats-officedocument.presentationml.tableStyles+xml"/>
  <Override PartName="/docProps/custom.xml" ContentType="application/vnd.openxmlformats-officedocument.custom-properties+xml"/>
  <Override PartName="/ppt/slides/slide15.xml" ContentType="application/vnd.openxmlformats-officedocument.presentationml.slide+xml"/>
  <Override PartName="/customXml/itemProps2.xml" ContentType="application/vnd.openxmlformats-officedocument.customXmlProperties+xml"/>
  <Override PartName="/ppt/slideLayouts/slideLayout12.xml" ContentType="application/vnd.openxmlformats-officedocument.presentationml.slideLayout+xml"/>
  <Override PartName="/ppt/slides/slide6.xml" ContentType="application/vnd.openxmlformats-officedocument.presentationml.slide+xml"/>
  <Override PartName="/ppt/slideLayouts/slideLayout20.xml" ContentType="application/vnd.openxmlformats-officedocument.presentationml.slideLayout+xml"/>
  <Override PartName="/ppt/notesSlides/notesSlide1.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s/slide16.xml" ContentType="application/vnd.openxmlformats-officedocument.presentationml.slide+xml"/>
  <Override PartName="/customXml/itemProps3.xml" ContentType="application/vnd.openxmlformats-officedocument.customXmlProperties+xml"/>
  <Override PartName="/ppt/slideLayouts/slideLayout13.xml" ContentType="application/vnd.openxmlformats-officedocument.presentationml.slideLayout+xml"/>
  <Override PartName="/ppt/slides/slide7.xml" ContentType="application/vnd.openxmlformats-officedocument.presentationml.slide+xml"/>
  <Override PartName="/ppt/slideLayouts/slideLayout21.xml" ContentType="application/vnd.openxmlformats-officedocument.presentationml.slideLayout+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commentAuthors.xml" ContentType="application/vnd.openxmlformats-officedocument.presentationml.commentAuthors+xml"/>
  <Override PartName="/ppt/slideLayouts/slideLayout3.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19.xml" ContentType="application/vnd.openxmlformats-officedocument.presentationml.slideLayout+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48" r:id="rId4"/>
    <p:sldMasterId id="2147484590" r:id="rId5"/>
  </p:sldMasterIdLst>
  <p:notesMasterIdLst>
    <p:notesMasterId r:id="rId22"/>
  </p:notesMasterIdLst>
  <p:handoutMasterIdLst>
    <p:handoutMasterId r:id="rId23"/>
  </p:handoutMasterIdLst>
  <p:sldIdLst>
    <p:sldId id="286" r:id="rId6"/>
    <p:sldId id="257" r:id="rId7"/>
    <p:sldId id="281" r:id="rId8"/>
    <p:sldId id="290" r:id="rId9"/>
    <p:sldId id="291" r:id="rId10"/>
    <p:sldId id="292" r:id="rId11"/>
    <p:sldId id="293" r:id="rId12"/>
    <p:sldId id="287" r:id="rId13"/>
    <p:sldId id="289" r:id="rId14"/>
    <p:sldId id="288" r:id="rId15"/>
    <p:sldId id="298" r:id="rId16"/>
    <p:sldId id="294" r:id="rId17"/>
    <p:sldId id="295" r:id="rId18"/>
    <p:sldId id="297" r:id="rId19"/>
    <p:sldId id="300" r:id="rId20"/>
    <p:sldId id="299" r:id="rId21"/>
  </p:sldIdLst>
  <p:sldSz cx="9144000" cy="5143500" type="screen16x9"/>
  <p:notesSz cx="7315200" cy="9601200"/>
  <p:defaultTextStyle>
    <a:defPPr>
      <a:defRPr lang="en-US"/>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extLs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15:guide id="1" orient="horz" pos="1620">
          <p15:clr>
            <a:srgbClr val="A4A3A4"/>
          </p15:clr>
        </p15:guide>
        <p15:guide id="2" orient="horz" pos="700">
          <p15:clr>
            <a:srgbClr val="A4A3A4"/>
          </p15:clr>
        </p15:guide>
        <p15:guide id="3" orient="horz" pos="454">
          <p15:clr>
            <a:srgbClr val="A4A3A4"/>
          </p15:clr>
        </p15:guide>
        <p15:guide id="4" pos="2880">
          <p15:clr>
            <a:srgbClr val="A4A3A4"/>
          </p15:clr>
        </p15:guide>
        <p15:guide id="5" pos="346">
          <p15:clr>
            <a:srgbClr val="A4A3A4"/>
          </p15:clr>
        </p15:guide>
        <p15:guide id="6" pos="576">
          <p15:clr>
            <a:srgbClr val="A4A3A4"/>
          </p15:clr>
        </p15:guide>
        <p15:guide id="7" pos="5587">
          <p15:clr>
            <a:srgbClr val="A4A3A4"/>
          </p15:clr>
        </p15:guide>
        <p15:guide id="8" pos="1613">
          <p15:clr>
            <a:srgbClr val="A4A3A4"/>
          </p15:clr>
        </p15:guide>
      </p15:sldGuideLst>
    </p:ext>
    <p:ext uri="{2D200454-40CA-4A62-9FC3-DE9A4176ACB9}">
      <p15:notes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1" name="Melissa Zuckerman" initials="MZ" lastIdx="3" clrIdx="0">
    <p:extLst/>
  </p:cmAutho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CB333B"/>
    <a:srgbClr val="727274"/>
    <a:srgbClr val="63B487"/>
    <a:srgbClr val="409171"/>
    <a:srgbClr val="35A37C"/>
    <a:srgbClr val="F77F00"/>
    <a:srgbClr val="114C43"/>
    <a:srgbClr val="0E2874"/>
    <a:srgbClr val="061668"/>
    <a:srgbClr val="011D6C"/>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8845" autoAdjust="0"/>
    <p:restoredTop sz="97753" autoAdjust="0"/>
  </p:normalViewPr>
  <p:slideViewPr>
    <p:cSldViewPr snapToGrid="0">
      <p:cViewPr varScale="1">
        <p:scale>
          <a:sx n="177" d="100"/>
          <a:sy n="177" d="100"/>
        </p:scale>
        <p:origin x="-112" y="-392"/>
      </p:cViewPr>
      <p:guideLst>
        <p:guide orient="horz" pos="1620"/>
        <p:guide orient="horz" pos="700"/>
        <p:guide orient="horz" pos="454"/>
        <p:guide pos="2880"/>
        <p:guide pos="346"/>
        <p:guide pos="576"/>
        <p:guide pos="5587"/>
        <p:guide pos="1613"/>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eaLnBrk="0" hangingPunct="0">
              <a:defRPr sz="1300">
                <a:latin typeface="Calibri" pitchFamily="34" charset="0"/>
                <a:ea typeface="ＭＳ Ｐゴシック" pitchFamily="-109" charset="-128"/>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eaLnBrk="0" hangingPunct="0">
              <a:defRPr sz="1300">
                <a:latin typeface="Calibri" pitchFamily="34" charset="0"/>
              </a:defRPr>
            </a:lvl1pPr>
          </a:lstStyle>
          <a:p>
            <a:fld id="{2503ED08-06E4-41ED-89E8-119D0EF02A48}" type="datetimeFigureOut">
              <a:rPr lang="en-US"/>
              <a:pPr/>
              <a:t>11/17/19</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eaLnBrk="0" hangingPunct="0">
              <a:defRPr sz="1300">
                <a:latin typeface="Calibri" pitchFamily="34" charset="0"/>
                <a:ea typeface="ＭＳ Ｐゴシック" pitchFamily="-109" charset="-128"/>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eaLnBrk="0" hangingPunct="0">
              <a:defRPr sz="1300">
                <a:latin typeface="Calibri" pitchFamily="34" charset="0"/>
              </a:defRPr>
            </a:lvl1pPr>
          </a:lstStyle>
          <a:p>
            <a:fld id="{D6C45BBB-83DA-4AD0-BB77-0E8391E9F2C8}" type="slidenum">
              <a:rPr lang="en-US"/>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eaLnBrk="0" hangingPunct="0">
              <a:defRPr sz="1300">
                <a:latin typeface="Calibri" pitchFamily="34" charset="0"/>
                <a:ea typeface="ＭＳ Ｐゴシック" pitchFamily="-109" charset="-128"/>
                <a:cs typeface="ＭＳ Ｐゴシック" pitchFamily="-109" charset="-128"/>
              </a:defRPr>
            </a:lvl1pPr>
          </a:lstStyle>
          <a:p>
            <a:pPr>
              <a:defRPr/>
            </a:pPr>
            <a:endParaRPr lang="en-US"/>
          </a:p>
        </p:txBody>
      </p:sp>
      <p:sp>
        <p:nvSpPr>
          <p:cNvPr id="7171"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eaLnBrk="0" hangingPunct="0">
              <a:defRPr sz="1300">
                <a:latin typeface="Calibri" pitchFamily="34" charset="0"/>
                <a:ea typeface="ＭＳ Ｐゴシック" pitchFamily="-109" charset="-128"/>
                <a:cs typeface="ＭＳ Ｐゴシック" pitchFamily="-109"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sp>
      <p:sp>
        <p:nvSpPr>
          <p:cNvPr id="717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eaLnBrk="0" hangingPunct="0">
              <a:defRPr sz="1300">
                <a:latin typeface="Calibri" pitchFamily="34" charset="0"/>
                <a:ea typeface="ＭＳ Ｐゴシック" pitchFamily="-109" charset="-128"/>
                <a:cs typeface="ＭＳ Ｐゴシック" pitchFamily="-109" charset="-128"/>
              </a:defRPr>
            </a:lvl1pPr>
          </a:lstStyle>
          <a:p>
            <a:pPr>
              <a:defRPr/>
            </a:pPr>
            <a:endParaRPr lang="en-US"/>
          </a:p>
        </p:txBody>
      </p:sp>
      <p:sp>
        <p:nvSpPr>
          <p:cNvPr id="717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eaLnBrk="0" hangingPunct="0">
              <a:defRPr sz="1300">
                <a:latin typeface="Calibri" pitchFamily="34" charset="0"/>
              </a:defRPr>
            </a:lvl1pPr>
          </a:lstStyle>
          <a:p>
            <a:fld id="{CEFA16CB-AEBE-4616-A0C2-923B64A8254D}" type="slidenum">
              <a:rPr lang="en-US"/>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FA16CB-AEBE-4616-A0C2-923B64A8254D}" type="slidenum">
              <a:rPr lang="en-US" smtClean="0"/>
              <a:pPr/>
              <a:t>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78943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eg"/><Relationship Id="rId3"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eg"/><Relationship Id="rId3"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eg"/><Relationship Id="rId3"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eg"/><Relationship Id="rId3"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Cover">
    <p:bg>
      <p:bgPr>
        <a:solidFill>
          <a:schemeClr val="bg1">
            <a:lumMod val="85000"/>
          </a:schemeClr>
        </a:solidFill>
        <a:effectLst/>
      </p:bgPr>
    </p:bg>
    <p:spTree>
      <p:nvGrpSpPr>
        <p:cNvPr id="1" name=""/>
        <p:cNvGrpSpPr/>
        <p:nvPr/>
      </p:nvGrpSpPr>
      <p:grpSpPr>
        <a:xfrm>
          <a:off x="0" y="0"/>
          <a:ext cx="0" cy="0"/>
          <a:chOff x="0" y="0"/>
          <a:chExt cx="0" cy="0"/>
        </a:xfrm>
      </p:grpSpPr>
      <p:pic>
        <p:nvPicPr>
          <p:cNvPr id="7" name="Picture 6" descr="presenter version.jpg"/>
          <p:cNvPicPr>
            <a:picLocks noChangeAspect="1"/>
          </p:cNvPicPr>
          <p:nvPr userDrawn="1"/>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0"/>
            <a:ext cx="9144000" cy="5143500"/>
          </a:xfrm>
          <a:prstGeom prst="rect">
            <a:avLst/>
          </a:prstGeom>
        </p:spPr>
      </p:pic>
      <p:sp>
        <p:nvSpPr>
          <p:cNvPr id="3075" name="Rectangle 3"/>
          <p:cNvSpPr>
            <a:spLocks noGrp="1" noChangeArrowheads="1"/>
          </p:cNvSpPr>
          <p:nvPr>
            <p:ph type="subTitle" idx="1" hasCustomPrompt="1"/>
          </p:nvPr>
        </p:nvSpPr>
        <p:spPr>
          <a:xfrm>
            <a:off x="552920" y="2382518"/>
            <a:ext cx="3955994" cy="872034"/>
          </a:xfrm>
        </p:spPr>
        <p:txBody>
          <a:bodyPr wrap="square" bIns="0" anchor="t">
            <a:spAutoFit/>
          </a:bodyPr>
          <a:lstStyle>
            <a:lvl1pPr marL="0" indent="0" algn="l">
              <a:spcBef>
                <a:spcPts val="400"/>
              </a:spcBef>
              <a:buFontTx/>
              <a:buNone/>
              <a:defRPr sz="1800" b="1">
                <a:solidFill>
                  <a:schemeClr val="tx1"/>
                </a:solidFill>
                <a:latin typeface="Arial"/>
                <a:cs typeface="Arial"/>
              </a:defRPr>
            </a:lvl1pPr>
            <a:lvl2pPr marL="0" indent="0">
              <a:spcBef>
                <a:spcPts val="400"/>
              </a:spcBef>
              <a:buNone/>
              <a:defRPr sz="1600" baseline="0"/>
            </a:lvl2pPr>
          </a:lstStyle>
          <a:p>
            <a:r>
              <a:rPr lang="en-US" dirty="0"/>
              <a:t>Speaker</a:t>
            </a:r>
          </a:p>
          <a:p>
            <a:pPr lvl="1"/>
            <a:r>
              <a:rPr lang="en-US" dirty="0"/>
              <a:t>Institution</a:t>
            </a:r>
          </a:p>
          <a:p>
            <a:pPr lvl="1"/>
            <a:r>
              <a:rPr lang="en-US" dirty="0"/>
              <a:t>Twitter: #AMIA2017</a:t>
            </a:r>
          </a:p>
        </p:txBody>
      </p:sp>
      <p:sp>
        <p:nvSpPr>
          <p:cNvPr id="3" name="Text Placeholder 2"/>
          <p:cNvSpPr>
            <a:spLocks noGrp="1"/>
          </p:cNvSpPr>
          <p:nvPr>
            <p:ph type="body" sz="quarter" idx="10" hasCustomPrompt="1"/>
          </p:nvPr>
        </p:nvSpPr>
        <p:spPr>
          <a:xfrm>
            <a:off x="553589" y="1025725"/>
            <a:ext cx="5929707" cy="1112108"/>
          </a:xfrm>
        </p:spPr>
        <p:txBody>
          <a:bodyPr anchor="b"/>
          <a:lstStyle>
            <a:lvl1pPr>
              <a:lnSpc>
                <a:spcPct val="90000"/>
              </a:lnSpc>
              <a:spcBef>
                <a:spcPts val="400"/>
              </a:spcBef>
              <a:defRPr sz="2800" b="1">
                <a:solidFill>
                  <a:schemeClr val="accent1"/>
                </a:solidFill>
                <a:latin typeface="+mj-lt"/>
                <a:cs typeface="Roboto Regular"/>
              </a:defRPr>
            </a:lvl1pPr>
            <a:lvl2pPr marL="0" indent="0">
              <a:spcBef>
                <a:spcPts val="400"/>
              </a:spcBef>
              <a:buNone/>
              <a:defRPr sz="1600" b="0" baseline="0">
                <a:solidFill>
                  <a:schemeClr val="accent2">
                    <a:lumMod val="75000"/>
                  </a:schemeClr>
                </a:solidFill>
                <a:latin typeface="+mj-lt"/>
                <a:cs typeface="Roboto Light"/>
              </a:defRPr>
            </a:lvl2pPr>
          </a:lstStyle>
          <a:p>
            <a:pPr lvl="0"/>
            <a:r>
              <a:rPr lang="en-US" dirty="0"/>
              <a:t>Title</a:t>
            </a:r>
          </a:p>
          <a:p>
            <a:pPr lvl="1"/>
            <a:r>
              <a:rPr lang="en-US" dirty="0"/>
              <a:t>Session Number</a:t>
            </a:r>
          </a:p>
          <a:p>
            <a:pPr lvl="1"/>
            <a:r>
              <a:rPr lang="en-US" dirty="0"/>
              <a:t>Presentation Title</a:t>
            </a:r>
          </a:p>
        </p:txBody>
      </p:sp>
      <p:pic>
        <p:nvPicPr>
          <p:cNvPr id="5" name="Picture 4" descr="amia-logo_color.png"/>
          <p:cNvPicPr>
            <a:picLocks noChangeAspect="1"/>
          </p:cNvPicPr>
          <p:nvPr userDrawn="1"/>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56054" y="343244"/>
            <a:ext cx="1948704" cy="49427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27113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and Speaker">
    <p:bg>
      <p:bgPr>
        <a:solidFill>
          <a:schemeClr val="bg1">
            <a:lumMod val="85000"/>
          </a:schemeClr>
        </a:solidFill>
        <a:effectLst/>
      </p:bgPr>
    </p:bg>
    <p:spTree>
      <p:nvGrpSpPr>
        <p:cNvPr id="1" name=""/>
        <p:cNvGrpSpPr/>
        <p:nvPr/>
      </p:nvGrpSpPr>
      <p:grpSpPr>
        <a:xfrm>
          <a:off x="0" y="0"/>
          <a:ext cx="0" cy="0"/>
          <a:chOff x="0" y="0"/>
          <a:chExt cx="0" cy="0"/>
        </a:xfrm>
      </p:grpSpPr>
      <p:pic>
        <p:nvPicPr>
          <p:cNvPr id="7" name="Picture 6" descr="presenter version.jpg"/>
          <p:cNvPicPr>
            <a:picLocks noChangeAspect="1"/>
          </p:cNvPicPr>
          <p:nvPr userDrawn="1"/>
        </p:nvPicPr>
        <p:blipFill>
          <a:blip r:embed="rId2" cstate="screen">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0"/>
            <a:ext cx="9144000" cy="5150971"/>
          </a:xfrm>
          <a:prstGeom prst="rect">
            <a:avLst/>
          </a:prstGeom>
        </p:spPr>
      </p:pic>
      <p:sp>
        <p:nvSpPr>
          <p:cNvPr id="3075" name="Rectangle 3"/>
          <p:cNvSpPr>
            <a:spLocks noGrp="1" noChangeArrowheads="1"/>
          </p:cNvSpPr>
          <p:nvPr>
            <p:ph type="subTitle" idx="1" hasCustomPrompt="1"/>
          </p:nvPr>
        </p:nvSpPr>
        <p:spPr>
          <a:xfrm>
            <a:off x="552920" y="2382518"/>
            <a:ext cx="3955994" cy="872034"/>
          </a:xfrm>
        </p:spPr>
        <p:txBody>
          <a:bodyPr wrap="square" bIns="0" anchor="t">
            <a:spAutoFit/>
          </a:bodyPr>
          <a:lstStyle>
            <a:lvl1pPr marL="0" indent="0" algn="l">
              <a:spcBef>
                <a:spcPts val="400"/>
              </a:spcBef>
              <a:buFontTx/>
              <a:buNone/>
              <a:defRPr sz="1800" b="1">
                <a:solidFill>
                  <a:schemeClr val="tx1"/>
                </a:solidFill>
                <a:latin typeface="Arial"/>
                <a:cs typeface="Arial"/>
              </a:defRPr>
            </a:lvl1pPr>
            <a:lvl2pPr marL="0" indent="0">
              <a:spcBef>
                <a:spcPts val="400"/>
              </a:spcBef>
              <a:buNone/>
              <a:defRPr sz="1600" baseline="0"/>
            </a:lvl2pPr>
          </a:lstStyle>
          <a:p>
            <a:r>
              <a:rPr lang="en-US" dirty="0"/>
              <a:t>Speaker</a:t>
            </a:r>
          </a:p>
          <a:p>
            <a:pPr lvl="1"/>
            <a:r>
              <a:rPr lang="en-US" dirty="0"/>
              <a:t>Institution</a:t>
            </a:r>
          </a:p>
          <a:p>
            <a:pPr lvl="1"/>
            <a:r>
              <a:rPr lang="en-US" dirty="0"/>
              <a:t>Twitter: #AMIA2017</a:t>
            </a:r>
          </a:p>
        </p:txBody>
      </p:sp>
      <p:sp>
        <p:nvSpPr>
          <p:cNvPr id="3" name="Text Placeholder 2"/>
          <p:cNvSpPr>
            <a:spLocks noGrp="1"/>
          </p:cNvSpPr>
          <p:nvPr>
            <p:ph type="body" sz="quarter" idx="10" hasCustomPrompt="1"/>
          </p:nvPr>
        </p:nvSpPr>
        <p:spPr>
          <a:xfrm>
            <a:off x="553591" y="1025725"/>
            <a:ext cx="5929707" cy="1112108"/>
          </a:xfrm>
        </p:spPr>
        <p:txBody>
          <a:bodyPr anchor="b"/>
          <a:lstStyle>
            <a:lvl1pPr>
              <a:lnSpc>
                <a:spcPct val="90000"/>
              </a:lnSpc>
              <a:spcBef>
                <a:spcPts val="400"/>
              </a:spcBef>
              <a:defRPr sz="2800" b="1">
                <a:solidFill>
                  <a:schemeClr val="accent1"/>
                </a:solidFill>
                <a:latin typeface="+mj-lt"/>
                <a:cs typeface="Roboto Regular"/>
              </a:defRPr>
            </a:lvl1pPr>
            <a:lvl2pPr marL="0" indent="0">
              <a:spcBef>
                <a:spcPts val="400"/>
              </a:spcBef>
              <a:buNone/>
              <a:defRPr sz="1600" b="0" baseline="0">
                <a:solidFill>
                  <a:schemeClr val="accent2">
                    <a:lumMod val="75000"/>
                  </a:schemeClr>
                </a:solidFill>
                <a:latin typeface="+mj-lt"/>
                <a:cs typeface="Roboto Light"/>
              </a:defRPr>
            </a:lvl2pPr>
          </a:lstStyle>
          <a:p>
            <a:pPr lvl="0"/>
            <a:r>
              <a:rPr lang="en-US" dirty="0"/>
              <a:t>Title</a:t>
            </a:r>
          </a:p>
          <a:p>
            <a:pPr lvl="1"/>
            <a:r>
              <a:rPr lang="en-US" dirty="0"/>
              <a:t>Session Number</a:t>
            </a:r>
          </a:p>
          <a:p>
            <a:pPr lvl="1"/>
            <a:r>
              <a:rPr lang="en-US" dirty="0"/>
              <a:t>Presentation Title</a:t>
            </a:r>
          </a:p>
        </p:txBody>
      </p:sp>
      <p:pic>
        <p:nvPicPr>
          <p:cNvPr id="5" name="Picture 4" descr="amia-logo_color.png"/>
          <p:cNvPicPr>
            <a:picLocks noChangeAspect="1"/>
          </p:cNvPicPr>
          <p:nvPr userDrawn="1"/>
        </p:nvPicPr>
        <p:blipFill>
          <a:blip r:embed="rId3" cstate="screen">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56054" y="343244"/>
            <a:ext cx="1948704" cy="49427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73971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and Speaker_Extra Space">
    <p:bg>
      <p:bgPr>
        <a:solidFill>
          <a:schemeClr val="bg1">
            <a:lumMod val="8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3735"/>
            <a:ext cx="9144000" cy="5143500"/>
          </a:xfrm>
          <a:prstGeom prst="rect">
            <a:avLst/>
          </a:prstGeom>
        </p:spPr>
      </p:pic>
      <p:sp>
        <p:nvSpPr>
          <p:cNvPr id="3075" name="Rectangle 3"/>
          <p:cNvSpPr>
            <a:spLocks noGrp="1" noChangeArrowheads="1"/>
          </p:cNvSpPr>
          <p:nvPr>
            <p:ph type="subTitle" idx="1" hasCustomPrompt="1"/>
          </p:nvPr>
        </p:nvSpPr>
        <p:spPr>
          <a:xfrm>
            <a:off x="552920" y="2326044"/>
            <a:ext cx="7964716" cy="451406"/>
          </a:xfrm>
        </p:spPr>
        <p:txBody>
          <a:bodyPr wrap="square" bIns="0" anchor="t">
            <a:spAutoFit/>
          </a:bodyPr>
          <a:lstStyle>
            <a:lvl1pPr marL="0" indent="0" algn="l">
              <a:spcBef>
                <a:spcPts val="400"/>
              </a:spcBef>
              <a:buFontTx/>
              <a:buNone/>
              <a:defRPr sz="1400" b="1">
                <a:solidFill>
                  <a:schemeClr val="tx1"/>
                </a:solidFill>
                <a:latin typeface="Arial"/>
                <a:cs typeface="Arial"/>
              </a:defRPr>
            </a:lvl1pPr>
            <a:lvl2pPr marL="0" indent="0">
              <a:spcBef>
                <a:spcPts val="400"/>
              </a:spcBef>
              <a:buNone/>
              <a:defRPr sz="1200" baseline="0"/>
            </a:lvl2pPr>
          </a:lstStyle>
          <a:p>
            <a:r>
              <a:rPr lang="en-US" dirty="0"/>
              <a:t>Speaker</a:t>
            </a:r>
          </a:p>
          <a:p>
            <a:pPr lvl="1"/>
            <a:r>
              <a:rPr lang="en-US" dirty="0"/>
              <a:t>Institution</a:t>
            </a:r>
          </a:p>
        </p:txBody>
      </p:sp>
      <p:sp>
        <p:nvSpPr>
          <p:cNvPr id="3" name="Text Placeholder 2"/>
          <p:cNvSpPr>
            <a:spLocks noGrp="1"/>
          </p:cNvSpPr>
          <p:nvPr>
            <p:ph type="body" sz="quarter" idx="10" hasCustomPrompt="1"/>
          </p:nvPr>
        </p:nvSpPr>
        <p:spPr>
          <a:xfrm>
            <a:off x="553591" y="1025725"/>
            <a:ext cx="7964045" cy="1112108"/>
          </a:xfrm>
        </p:spPr>
        <p:txBody>
          <a:bodyPr anchor="b"/>
          <a:lstStyle>
            <a:lvl1pPr>
              <a:lnSpc>
                <a:spcPct val="90000"/>
              </a:lnSpc>
              <a:spcBef>
                <a:spcPts val="400"/>
              </a:spcBef>
              <a:defRPr sz="2800" b="1">
                <a:solidFill>
                  <a:schemeClr val="accent1"/>
                </a:solidFill>
                <a:latin typeface="+mj-lt"/>
                <a:cs typeface="Roboto Regular"/>
              </a:defRPr>
            </a:lvl1pPr>
            <a:lvl2pPr marL="0" indent="0">
              <a:spcBef>
                <a:spcPts val="400"/>
              </a:spcBef>
              <a:buNone/>
              <a:defRPr sz="1600" b="0" baseline="0">
                <a:solidFill>
                  <a:schemeClr val="accent2">
                    <a:lumMod val="75000"/>
                  </a:schemeClr>
                </a:solidFill>
                <a:latin typeface="+mj-lt"/>
                <a:cs typeface="Roboto Light"/>
              </a:defRPr>
            </a:lvl2pPr>
          </a:lstStyle>
          <a:p>
            <a:pPr lvl="0"/>
            <a:r>
              <a:rPr lang="en-US" dirty="0"/>
              <a:t>Title</a:t>
            </a:r>
          </a:p>
          <a:p>
            <a:pPr lvl="1"/>
            <a:r>
              <a:rPr lang="en-US" dirty="0"/>
              <a:t>Session Number</a:t>
            </a:r>
          </a:p>
          <a:p>
            <a:pPr lvl="1"/>
            <a:r>
              <a:rPr lang="en-US" dirty="0"/>
              <a:t>Presentation Title</a:t>
            </a:r>
          </a:p>
        </p:txBody>
      </p:sp>
      <p:pic>
        <p:nvPicPr>
          <p:cNvPr id="5" name="Picture 4" descr="amia-logo_color.png"/>
          <p:cNvPicPr>
            <a:picLocks noChangeAspect="1"/>
          </p:cNvPicPr>
          <p:nvPr userDrawn="1"/>
        </p:nvPicPr>
        <p:blipFill>
          <a:blip r:embed="rId3" cstate="screen">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56054" y="343244"/>
            <a:ext cx="1948704" cy="49427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58601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Closing">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1" descr="final slide.jpg"/>
          <p:cNvPicPr>
            <a:picLocks noChangeAspect="1"/>
          </p:cNvPicPr>
          <p:nvPr userDrawn="1"/>
        </p:nvPicPr>
        <p:blipFill>
          <a:blip r:embed="rId2" cstate="screen">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0"/>
            <a:ext cx="9144000" cy="5150971"/>
          </a:xfrm>
          <a:prstGeom prst="rect">
            <a:avLst/>
          </a:prstGeom>
        </p:spPr>
      </p:pic>
      <p:sp>
        <p:nvSpPr>
          <p:cNvPr id="3" name="Text Placeholder 2"/>
          <p:cNvSpPr>
            <a:spLocks noGrp="1"/>
          </p:cNvSpPr>
          <p:nvPr>
            <p:ph type="body" sz="quarter" idx="10" hasCustomPrompt="1"/>
          </p:nvPr>
        </p:nvSpPr>
        <p:spPr>
          <a:xfrm>
            <a:off x="2787650" y="1259360"/>
            <a:ext cx="3566642" cy="1112108"/>
          </a:xfrm>
        </p:spPr>
        <p:txBody>
          <a:bodyPr anchor="t"/>
          <a:lstStyle>
            <a:lvl1pPr algn="ctr">
              <a:lnSpc>
                <a:spcPct val="90000"/>
              </a:lnSpc>
              <a:spcBef>
                <a:spcPts val="1000"/>
              </a:spcBef>
              <a:defRPr sz="4000" b="1">
                <a:solidFill>
                  <a:schemeClr val="accent1"/>
                </a:solidFill>
                <a:latin typeface="Roboto Regular"/>
                <a:cs typeface="Roboto Regular"/>
              </a:defRPr>
            </a:lvl1pPr>
            <a:lvl2pPr marL="0" indent="0" algn="ctr">
              <a:spcBef>
                <a:spcPts val="1000"/>
              </a:spcBef>
              <a:buNone/>
              <a:defRPr sz="2400" b="0">
                <a:solidFill>
                  <a:schemeClr val="accent2"/>
                </a:solidFill>
                <a:latin typeface="Roboto Light"/>
                <a:cs typeface="Roboto Light"/>
              </a:defRPr>
            </a:lvl2pPr>
          </a:lstStyle>
          <a:p>
            <a:pPr lvl="0"/>
            <a:r>
              <a:rPr lang="en-US" dirty="0"/>
              <a:t>Title</a:t>
            </a:r>
          </a:p>
          <a:p>
            <a:pPr lvl="1"/>
            <a:r>
              <a:rPr lang="en-US" dirty="0"/>
              <a:t>Subtitle</a:t>
            </a:r>
          </a:p>
        </p:txBody>
      </p:sp>
      <p:pic>
        <p:nvPicPr>
          <p:cNvPr id="7" name="Picture 6" descr="amia-logo_color.png"/>
          <p:cNvPicPr>
            <a:picLocks noChangeAspect="1"/>
          </p:cNvPicPr>
          <p:nvPr userDrawn="1"/>
        </p:nvPicPr>
        <p:blipFill>
          <a:blip r:embed="rId3" cstate="screen">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7475838" y="384421"/>
            <a:ext cx="1132702" cy="287299"/>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42233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27" name="Title 26"/>
          <p:cNvSpPr>
            <a:spLocks noGrp="1"/>
          </p:cNvSpPr>
          <p:nvPr>
            <p:ph type="title"/>
          </p:nvPr>
        </p:nvSpPr>
        <p:spPr>
          <a:xfrm>
            <a:off x="547730" y="389212"/>
            <a:ext cx="6783946" cy="333425"/>
          </a:xfrm>
        </p:spPr>
        <p:txBody>
          <a:bodyPr/>
          <a:lstStyle/>
          <a:p>
            <a:r>
              <a:rPr lang="en-US" dirty="0"/>
              <a:t>Click to edit Master title style</a:t>
            </a:r>
          </a:p>
        </p:txBody>
      </p:sp>
      <p:sp>
        <p:nvSpPr>
          <p:cNvPr id="3" name="Content Placeholder 2"/>
          <p:cNvSpPr>
            <a:spLocks noGrp="1"/>
          </p:cNvSpPr>
          <p:nvPr>
            <p:ph sz="quarter" idx="12"/>
          </p:nvPr>
        </p:nvSpPr>
        <p:spPr>
          <a:xfrm>
            <a:off x="547077" y="939255"/>
            <a:ext cx="8056358" cy="3570961"/>
          </a:xfrm>
        </p:spPr>
        <p:txBody>
          <a:bodyPr/>
          <a:lstStyle>
            <a:lvl1pPr>
              <a:spcBef>
                <a:spcPts val="12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6"/>
          <p:cNvSpPr>
            <a:spLocks noGrp="1" noChangeArrowheads="1"/>
          </p:cNvSpPr>
          <p:nvPr>
            <p:ph type="sldNum" sz="quarter" idx="4"/>
          </p:nvPr>
        </p:nvSpPr>
        <p:spPr bwMode="auto">
          <a:xfrm>
            <a:off x="6695891" y="4870068"/>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0"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2019 Annual Symposium  |   amia.org</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59414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7079" y="389211"/>
            <a:ext cx="6784599" cy="333425"/>
          </a:xfr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6695891" y="4870068"/>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4"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2019 Annual Symposium  |   amia.org</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14384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6145" y="382696"/>
            <a:ext cx="6785533" cy="333425"/>
          </a:xfrm>
        </p:spPr>
        <p:txBody>
          <a:bodyPr/>
          <a:lstStyle/>
          <a:p>
            <a:r>
              <a:rPr lang="en-US" dirty="0"/>
              <a:t>Click to edit Master title style</a:t>
            </a:r>
          </a:p>
        </p:txBody>
      </p:sp>
      <p:sp>
        <p:nvSpPr>
          <p:cNvPr id="8" name="Content Placeholder 7"/>
          <p:cNvSpPr>
            <a:spLocks noGrp="1"/>
          </p:cNvSpPr>
          <p:nvPr>
            <p:ph sz="quarter" idx="12"/>
          </p:nvPr>
        </p:nvSpPr>
        <p:spPr>
          <a:xfrm>
            <a:off x="547081" y="945768"/>
            <a:ext cx="3924339" cy="35644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p:nvPr>
        </p:nvSpPr>
        <p:spPr>
          <a:xfrm>
            <a:off x="4643593" y="945768"/>
            <a:ext cx="3924339" cy="3564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4"/>
          </p:nvPr>
        </p:nvSpPr>
        <p:spPr bwMode="auto">
          <a:xfrm>
            <a:off x="6695891" y="4870068"/>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1"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2019 Annual Symposium  |   amia.org</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38393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552658" y="382696"/>
            <a:ext cx="6772155" cy="333425"/>
          </a:xfrm>
        </p:spPr>
        <p:txBody>
          <a:bodyPr/>
          <a:lstStyle/>
          <a:p>
            <a:r>
              <a:rPr lang="en-US" dirty="0"/>
              <a:t>Click to edit Master title style</a:t>
            </a:r>
          </a:p>
        </p:txBody>
      </p:sp>
      <p:sp>
        <p:nvSpPr>
          <p:cNvPr id="9" name="Content Placeholder 8"/>
          <p:cNvSpPr>
            <a:spLocks noGrp="1"/>
          </p:cNvSpPr>
          <p:nvPr>
            <p:ph sz="quarter" idx="12"/>
          </p:nvPr>
        </p:nvSpPr>
        <p:spPr>
          <a:xfrm>
            <a:off x="556054" y="939255"/>
            <a:ext cx="2543762" cy="3570961"/>
          </a:xfrm>
        </p:spPr>
        <p:txBody>
          <a:bodyPr/>
          <a:lstStyle>
            <a:lvl1pPr>
              <a:defRPr sz="2000"/>
            </a:lvl1pPr>
            <a:lvl2pPr>
              <a:defRPr sz="1600"/>
            </a:lvl2pPr>
            <a:lvl3pPr>
              <a:defRPr sz="1400"/>
            </a:lvl3pPr>
            <a:lvl4pPr>
              <a:defRPr sz="12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3"/>
          </p:nvPr>
        </p:nvSpPr>
        <p:spPr>
          <a:xfrm>
            <a:off x="3280712" y="939255"/>
            <a:ext cx="2543762" cy="3570961"/>
          </a:xfrm>
        </p:spPr>
        <p:txBody>
          <a:bodyPr/>
          <a:lstStyle>
            <a:lvl1pPr>
              <a:defRPr sz="2000"/>
            </a:lvl1pPr>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6024546" y="939255"/>
            <a:ext cx="2543762" cy="3570961"/>
          </a:xfrm>
        </p:spPr>
        <p:txBody>
          <a:bodyPr/>
          <a:lstStyle>
            <a:lvl1pPr>
              <a:defRPr sz="2000"/>
            </a:lvl1pPr>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p:cNvSpPr>
            <a:spLocks noGrp="1" noChangeArrowheads="1"/>
          </p:cNvSpPr>
          <p:nvPr>
            <p:ph type="sldNum" sz="quarter" idx="4"/>
          </p:nvPr>
        </p:nvSpPr>
        <p:spPr bwMode="auto">
          <a:xfrm>
            <a:off x="6695891" y="4870068"/>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2"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2019 Annual Symposium  |   amia.org</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38395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ree Rows">
    <p:spTree>
      <p:nvGrpSpPr>
        <p:cNvPr id="1" name=""/>
        <p:cNvGrpSpPr/>
        <p:nvPr/>
      </p:nvGrpSpPr>
      <p:grpSpPr>
        <a:xfrm>
          <a:off x="0" y="0"/>
          <a:ext cx="0" cy="0"/>
          <a:chOff x="0" y="0"/>
          <a:chExt cx="0" cy="0"/>
        </a:xfrm>
      </p:grpSpPr>
      <p:sp>
        <p:nvSpPr>
          <p:cNvPr id="2" name="Title 1"/>
          <p:cNvSpPr>
            <a:spLocks noGrp="1"/>
          </p:cNvSpPr>
          <p:nvPr>
            <p:ph type="title"/>
          </p:nvPr>
        </p:nvSpPr>
        <p:spPr>
          <a:xfrm>
            <a:off x="552657" y="382696"/>
            <a:ext cx="6779020" cy="333425"/>
          </a:xfrm>
        </p:spPr>
        <p:txBody>
          <a:bodyPr/>
          <a:lstStyle/>
          <a:p>
            <a:r>
              <a:rPr lang="en-US" dirty="0"/>
              <a:t>Click to edit Master title style</a:t>
            </a:r>
          </a:p>
        </p:txBody>
      </p:sp>
      <p:sp>
        <p:nvSpPr>
          <p:cNvPr id="9" name="Content Placeholder 8"/>
          <p:cNvSpPr>
            <a:spLocks noGrp="1"/>
          </p:cNvSpPr>
          <p:nvPr>
            <p:ph sz="quarter" idx="12"/>
          </p:nvPr>
        </p:nvSpPr>
        <p:spPr>
          <a:xfrm>
            <a:off x="556054" y="939257"/>
            <a:ext cx="8031892" cy="1069403"/>
          </a:xfrm>
        </p:spPr>
        <p:txBody>
          <a:bodyPr/>
          <a:lstStyle>
            <a:lvl1pPr>
              <a:defRPr sz="1600"/>
            </a:lvl1pPr>
            <a:lvl2pPr>
              <a:defRPr sz="1200"/>
            </a:lvl2pPr>
            <a:lvl3pPr>
              <a:defRPr sz="1100"/>
            </a:lvl3pPr>
            <a:lvl4pPr>
              <a:defRPr sz="105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6"/>
          <p:cNvSpPr>
            <a:spLocks noGrp="1" noChangeArrowheads="1"/>
          </p:cNvSpPr>
          <p:nvPr>
            <p:ph type="sldNum" sz="quarter" idx="4"/>
          </p:nvPr>
        </p:nvSpPr>
        <p:spPr bwMode="auto">
          <a:xfrm>
            <a:off x="6695891" y="4870068"/>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2"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2019 Annual Symposium  |   amia.org</a:t>
            </a:r>
            <a:endParaRPr lang="en-US" dirty="0"/>
          </a:p>
        </p:txBody>
      </p:sp>
      <p:sp>
        <p:nvSpPr>
          <p:cNvPr id="8" name="Content Placeholder 8"/>
          <p:cNvSpPr>
            <a:spLocks noGrp="1"/>
          </p:cNvSpPr>
          <p:nvPr>
            <p:ph sz="quarter" idx="13"/>
          </p:nvPr>
        </p:nvSpPr>
        <p:spPr>
          <a:xfrm>
            <a:off x="557427" y="2169441"/>
            <a:ext cx="8031892" cy="1069403"/>
          </a:xfrm>
        </p:spPr>
        <p:txBody>
          <a:bodyPr/>
          <a:lstStyle>
            <a:lvl1pPr>
              <a:defRPr sz="1600"/>
            </a:lvl1pPr>
            <a:lvl2pPr>
              <a:defRPr sz="1200"/>
            </a:lvl2pPr>
            <a:lvl3pPr>
              <a:defRPr sz="1100"/>
            </a:lvl3pPr>
            <a:lvl4pPr>
              <a:defRPr sz="105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8"/>
          <p:cNvSpPr>
            <a:spLocks noGrp="1"/>
          </p:cNvSpPr>
          <p:nvPr>
            <p:ph sz="quarter" idx="14"/>
          </p:nvPr>
        </p:nvSpPr>
        <p:spPr>
          <a:xfrm>
            <a:off x="558800" y="3413355"/>
            <a:ext cx="8031892" cy="1069403"/>
          </a:xfrm>
        </p:spPr>
        <p:txBody>
          <a:bodyPr/>
          <a:lstStyle>
            <a:lvl1pPr>
              <a:defRPr sz="1600"/>
            </a:lvl1pPr>
            <a:lvl2pPr>
              <a:defRPr sz="1200"/>
            </a:lvl2pPr>
            <a:lvl3pPr>
              <a:defRPr sz="1100"/>
            </a:lvl3pPr>
            <a:lvl4pPr>
              <a:defRPr sz="105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79701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6145" y="382696"/>
            <a:ext cx="6785533" cy="333425"/>
          </a:xfrm>
        </p:spPr>
        <p:txBody>
          <a:bodyPr/>
          <a:lstStyle/>
          <a:p>
            <a:r>
              <a:rPr lang="en-US" dirty="0"/>
              <a:t>Click to edit Master title style</a:t>
            </a:r>
          </a:p>
        </p:txBody>
      </p:sp>
      <p:sp>
        <p:nvSpPr>
          <p:cNvPr id="8" name="Content Placeholder 7"/>
          <p:cNvSpPr>
            <a:spLocks noGrp="1"/>
          </p:cNvSpPr>
          <p:nvPr>
            <p:ph sz="quarter" idx="12"/>
          </p:nvPr>
        </p:nvSpPr>
        <p:spPr>
          <a:xfrm>
            <a:off x="547081" y="1558325"/>
            <a:ext cx="3924339" cy="29518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p:nvPr>
        </p:nvSpPr>
        <p:spPr>
          <a:xfrm>
            <a:off x="4643593" y="1558325"/>
            <a:ext cx="3924339" cy="29518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4"/>
          </p:nvPr>
        </p:nvSpPr>
        <p:spPr bwMode="auto">
          <a:xfrm>
            <a:off x="6695891" y="4870068"/>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1"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2019 Annual Symposium  |   amia.org</a:t>
            </a:r>
            <a:endParaRPr lang="en-US" dirty="0"/>
          </a:p>
        </p:txBody>
      </p:sp>
      <p:sp>
        <p:nvSpPr>
          <p:cNvPr id="6" name="Text Placeholder 5"/>
          <p:cNvSpPr>
            <a:spLocks noGrp="1"/>
          </p:cNvSpPr>
          <p:nvPr>
            <p:ph type="body" sz="quarter" idx="14"/>
          </p:nvPr>
        </p:nvSpPr>
        <p:spPr>
          <a:xfrm>
            <a:off x="4640650" y="947867"/>
            <a:ext cx="3919839" cy="603592"/>
          </a:xfrm>
        </p:spPr>
        <p:txBody>
          <a:bodyPr/>
          <a:lstStyle>
            <a:lvl1pPr>
              <a:defRPr sz="2000" b="1"/>
            </a:lvl1pPr>
          </a:lstStyle>
          <a:p>
            <a:pPr lvl="0"/>
            <a:r>
              <a:rPr lang="en-US" dirty="0"/>
              <a:t>Click to edit Master text styles</a:t>
            </a:r>
          </a:p>
        </p:txBody>
      </p:sp>
      <p:sp>
        <p:nvSpPr>
          <p:cNvPr id="12" name="Text Placeholder 5"/>
          <p:cNvSpPr>
            <a:spLocks noGrp="1"/>
          </p:cNvSpPr>
          <p:nvPr>
            <p:ph type="body" sz="quarter" idx="15"/>
          </p:nvPr>
        </p:nvSpPr>
        <p:spPr>
          <a:xfrm>
            <a:off x="550563" y="949239"/>
            <a:ext cx="3919839" cy="603592"/>
          </a:xfrm>
        </p:spPr>
        <p:txBody>
          <a:bodyPr/>
          <a:lstStyle>
            <a:lvl1pPr>
              <a:defRPr sz="2000" b="1"/>
            </a:lvl1pPr>
          </a:lstStyle>
          <a:p>
            <a:pPr lvl="0"/>
            <a:r>
              <a:rPr lang="en-US" dirty="0"/>
              <a:t>Click to edit Master text styles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87193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145" y="382696"/>
            <a:ext cx="6785533" cy="333425"/>
          </a:xfrm>
        </p:spPr>
        <p:txBody>
          <a:bodyPr/>
          <a:lstStyle/>
          <a:p>
            <a:r>
              <a:rPr lang="en-US" dirty="0"/>
              <a:t>Click to edit Master title style</a:t>
            </a:r>
          </a:p>
        </p:txBody>
      </p:sp>
      <p:sp>
        <p:nvSpPr>
          <p:cNvPr id="8" name="Content Placeholder 7"/>
          <p:cNvSpPr>
            <a:spLocks noGrp="1"/>
          </p:cNvSpPr>
          <p:nvPr>
            <p:ph sz="quarter" idx="12"/>
          </p:nvPr>
        </p:nvSpPr>
        <p:spPr>
          <a:xfrm>
            <a:off x="547080" y="1853515"/>
            <a:ext cx="2905798" cy="2656701"/>
          </a:xfrm>
        </p:spPr>
        <p:txBody>
          <a:bodyPr/>
          <a:lstStyle>
            <a:lvl1pPr>
              <a:defRPr sz="1600"/>
            </a:lvl1pPr>
            <a:lvl2pPr>
              <a:defRPr sz="1200"/>
            </a:lvl2pPr>
            <a:lvl3pPr>
              <a:defRPr sz="11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noChangeArrowheads="1"/>
          </p:cNvSpPr>
          <p:nvPr>
            <p:ph type="sldNum" sz="quarter" idx="4"/>
          </p:nvPr>
        </p:nvSpPr>
        <p:spPr bwMode="auto">
          <a:xfrm>
            <a:off x="6695891" y="4870068"/>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1"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2019 Annual Symposium  |   amia.org</a:t>
            </a:r>
            <a:endParaRPr lang="en-US" dirty="0"/>
          </a:p>
        </p:txBody>
      </p:sp>
      <p:sp>
        <p:nvSpPr>
          <p:cNvPr id="12" name="Text Placeholder 5"/>
          <p:cNvSpPr>
            <a:spLocks noGrp="1"/>
          </p:cNvSpPr>
          <p:nvPr>
            <p:ph type="body" sz="quarter" idx="15"/>
          </p:nvPr>
        </p:nvSpPr>
        <p:spPr>
          <a:xfrm>
            <a:off x="550562" y="949238"/>
            <a:ext cx="2902466" cy="904275"/>
          </a:xfrm>
        </p:spPr>
        <p:txBody>
          <a:bodyPr/>
          <a:lstStyle>
            <a:lvl1pPr>
              <a:defRPr sz="1800" b="1"/>
            </a:lvl1pPr>
          </a:lstStyle>
          <a:p>
            <a:pPr lvl="0"/>
            <a:r>
              <a:rPr lang="en-US" dirty="0"/>
              <a:t>Click to edit Master text styles</a:t>
            </a:r>
          </a:p>
        </p:txBody>
      </p:sp>
      <p:sp>
        <p:nvSpPr>
          <p:cNvPr id="4" name="Content Placeholder 3"/>
          <p:cNvSpPr>
            <a:spLocks noGrp="1"/>
          </p:cNvSpPr>
          <p:nvPr>
            <p:ph sz="quarter" idx="16"/>
          </p:nvPr>
        </p:nvSpPr>
        <p:spPr>
          <a:xfrm>
            <a:off x="3624651" y="947351"/>
            <a:ext cx="4963297" cy="35628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0148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Closing">
    <p:bg>
      <p:bgPr>
        <a:solidFill>
          <a:schemeClr val="bg1">
            <a:lumMod val="85000"/>
          </a:schemeClr>
        </a:solidFill>
        <a:effectLst/>
      </p:bgPr>
    </p:bg>
    <p:spTree>
      <p:nvGrpSpPr>
        <p:cNvPr id="1" name=""/>
        <p:cNvGrpSpPr/>
        <p:nvPr/>
      </p:nvGrpSpPr>
      <p:grpSpPr>
        <a:xfrm>
          <a:off x="0" y="0"/>
          <a:ext cx="0" cy="0"/>
          <a:chOff x="0" y="0"/>
          <a:chExt cx="0" cy="0"/>
        </a:xfrm>
      </p:grpSpPr>
      <p:pic>
        <p:nvPicPr>
          <p:cNvPr id="6" name="Picture 5" descr="presenter version2.jpg"/>
          <p:cNvPicPr>
            <a:picLocks noChangeAspect="1"/>
          </p:cNvPicPr>
          <p:nvPr userDrawn="1"/>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0"/>
            <a:ext cx="9144000" cy="5143500"/>
          </a:xfrm>
          <a:prstGeom prst="rect">
            <a:avLst/>
          </a:prstGeom>
        </p:spPr>
      </p:pic>
      <p:sp>
        <p:nvSpPr>
          <p:cNvPr id="3" name="Text Placeholder 2"/>
          <p:cNvSpPr>
            <a:spLocks noGrp="1"/>
          </p:cNvSpPr>
          <p:nvPr>
            <p:ph type="body" sz="quarter" idx="10" hasCustomPrompt="1"/>
          </p:nvPr>
        </p:nvSpPr>
        <p:spPr>
          <a:xfrm>
            <a:off x="2787650" y="1259360"/>
            <a:ext cx="3566642" cy="1112108"/>
          </a:xfrm>
        </p:spPr>
        <p:txBody>
          <a:bodyPr anchor="t"/>
          <a:lstStyle>
            <a:lvl1pPr algn="ctr">
              <a:lnSpc>
                <a:spcPct val="90000"/>
              </a:lnSpc>
              <a:spcBef>
                <a:spcPts val="1000"/>
              </a:spcBef>
              <a:defRPr sz="4000" b="1">
                <a:solidFill>
                  <a:schemeClr val="accent1"/>
                </a:solidFill>
                <a:latin typeface="+mj-lt"/>
                <a:cs typeface="Roboto Regular"/>
              </a:defRPr>
            </a:lvl1pPr>
            <a:lvl2pPr marL="0" indent="0" algn="ctr">
              <a:spcBef>
                <a:spcPts val="1000"/>
              </a:spcBef>
              <a:buNone/>
              <a:defRPr sz="2400" b="0">
                <a:solidFill>
                  <a:schemeClr val="accent2">
                    <a:lumMod val="75000"/>
                  </a:schemeClr>
                </a:solidFill>
                <a:latin typeface="+mj-lt"/>
                <a:cs typeface="Roboto Light"/>
              </a:defRPr>
            </a:lvl2pPr>
          </a:lstStyle>
          <a:p>
            <a:pPr lvl="0"/>
            <a:r>
              <a:rPr lang="en-US" dirty="0"/>
              <a:t>Title</a:t>
            </a:r>
          </a:p>
          <a:p>
            <a:pPr lvl="1"/>
            <a:r>
              <a:rPr lang="en-US" dirty="0"/>
              <a:t>Subtitle</a:t>
            </a:r>
          </a:p>
        </p:txBody>
      </p:sp>
      <p:pic>
        <p:nvPicPr>
          <p:cNvPr id="7" name="Picture 6" descr="amia-logo_color.png"/>
          <p:cNvPicPr>
            <a:picLocks noChangeAspect="1"/>
          </p:cNvPicPr>
          <p:nvPr userDrawn="1"/>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7475838" y="384420"/>
            <a:ext cx="1132702" cy="287299"/>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17310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144" y="382696"/>
            <a:ext cx="6778668" cy="333425"/>
          </a:xfrm>
        </p:spPr>
        <p:txBody>
          <a:bodyPr/>
          <a:lstStyle/>
          <a:p>
            <a:r>
              <a:rPr lang="en-US" dirty="0"/>
              <a:t>Click to edit Master title style</a:t>
            </a:r>
          </a:p>
        </p:txBody>
      </p:sp>
      <p:sp>
        <p:nvSpPr>
          <p:cNvPr id="8" name="Content Placeholder 7"/>
          <p:cNvSpPr>
            <a:spLocks noGrp="1"/>
          </p:cNvSpPr>
          <p:nvPr>
            <p:ph sz="quarter" idx="12"/>
          </p:nvPr>
        </p:nvSpPr>
        <p:spPr>
          <a:xfrm>
            <a:off x="547080" y="1853515"/>
            <a:ext cx="2905798" cy="2656701"/>
          </a:xfrm>
        </p:spPr>
        <p:txBody>
          <a:bodyPr/>
          <a:lstStyle>
            <a:lvl1pPr>
              <a:defRPr sz="1600"/>
            </a:lvl1pPr>
            <a:lvl2pPr>
              <a:defRPr sz="1200"/>
            </a:lvl2pPr>
            <a:lvl3pPr>
              <a:defRPr sz="11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noChangeArrowheads="1"/>
          </p:cNvSpPr>
          <p:nvPr>
            <p:ph type="sldNum" sz="quarter" idx="4"/>
          </p:nvPr>
        </p:nvSpPr>
        <p:spPr bwMode="auto">
          <a:xfrm>
            <a:off x="6695891" y="4870068"/>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1"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2019 Annual Symposium  |   amia.org</a:t>
            </a:r>
            <a:endParaRPr lang="en-US" dirty="0"/>
          </a:p>
        </p:txBody>
      </p:sp>
      <p:sp>
        <p:nvSpPr>
          <p:cNvPr id="12" name="Text Placeholder 5"/>
          <p:cNvSpPr>
            <a:spLocks noGrp="1"/>
          </p:cNvSpPr>
          <p:nvPr>
            <p:ph type="body" sz="quarter" idx="15"/>
          </p:nvPr>
        </p:nvSpPr>
        <p:spPr>
          <a:xfrm>
            <a:off x="550562" y="949238"/>
            <a:ext cx="2902466" cy="904275"/>
          </a:xfrm>
        </p:spPr>
        <p:txBody>
          <a:bodyPr/>
          <a:lstStyle>
            <a:lvl1pPr>
              <a:defRPr sz="1800" b="1"/>
            </a:lvl1pPr>
          </a:lstStyle>
          <a:p>
            <a:pPr lvl="0"/>
            <a:r>
              <a:rPr lang="en-US" dirty="0"/>
              <a:t>Click to edit Master text styles</a:t>
            </a:r>
          </a:p>
        </p:txBody>
      </p:sp>
      <p:sp>
        <p:nvSpPr>
          <p:cNvPr id="5" name="Picture Placeholder 4"/>
          <p:cNvSpPr>
            <a:spLocks noGrp="1"/>
          </p:cNvSpPr>
          <p:nvPr>
            <p:ph type="pic" sz="quarter" idx="17"/>
          </p:nvPr>
        </p:nvSpPr>
        <p:spPr>
          <a:xfrm>
            <a:off x="3625250" y="947351"/>
            <a:ext cx="4962697" cy="3562865"/>
          </a:xfrm>
        </p:spPr>
        <p:txBody>
          <a:bodyPr/>
          <a:lstStyle/>
          <a:p>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79746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nk">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0" y="0"/>
            <a:ext cx="9144000" cy="5143500"/>
          </a:xfrm>
          <a:prstGeom prst="rect">
            <a:avLst/>
          </a:prstGeom>
          <a:solidFill>
            <a:schemeClr val="bg1"/>
          </a:solidFill>
          <a:ln>
            <a:noFill/>
          </a:ln>
          <a:extLst/>
        </p:spPr>
        <p:txBody>
          <a:bodyPr wrap="none" anchor="ctr"/>
          <a:lstStyle/>
          <a:p>
            <a:endParaRPr lang="en-US">
              <a:solidFill>
                <a:srgbClr val="000000"/>
              </a:solidFill>
              <a:latin typeface="Calibri" pitchFamily="34" charset="0"/>
              <a:ea typeface="MS PGothic"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70148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bout AMIA">
    <p:spTree>
      <p:nvGrpSpPr>
        <p:cNvPr id="1" name=""/>
        <p:cNvGrpSpPr/>
        <p:nvPr/>
      </p:nvGrpSpPr>
      <p:grpSpPr>
        <a:xfrm>
          <a:off x="0" y="0"/>
          <a:ext cx="0" cy="0"/>
          <a:chOff x="0" y="0"/>
          <a:chExt cx="0" cy="0"/>
        </a:xfrm>
      </p:grpSpPr>
      <p:sp>
        <p:nvSpPr>
          <p:cNvPr id="25" name="Rectangle 24"/>
          <p:cNvSpPr/>
          <p:nvPr userDrawn="1"/>
        </p:nvSpPr>
        <p:spPr>
          <a:xfrm>
            <a:off x="0" y="0"/>
            <a:ext cx="9144000" cy="5143500"/>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chemeClr val="bg1"/>
              </a:solidFill>
              <a:latin typeface="Roboto Regular"/>
              <a:cs typeface="Roboto Regular"/>
            </a:endParaRPr>
          </a:p>
        </p:txBody>
      </p:sp>
      <p:sp>
        <p:nvSpPr>
          <p:cNvPr id="5" name="Rectangle 4"/>
          <p:cNvSpPr/>
          <p:nvPr userDrawn="1"/>
        </p:nvSpPr>
        <p:spPr>
          <a:xfrm>
            <a:off x="5260718" y="0"/>
            <a:ext cx="3883282" cy="5143500"/>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pic>
        <p:nvPicPr>
          <p:cNvPr id="24" name="Picture 23" descr="speaker.png"/>
          <p:cNvPicPr>
            <a:picLocks noChangeAspect="1"/>
          </p:cNvPicPr>
          <p:nvPr userDrawn="1"/>
        </p:nvPicPr>
        <p:blipFill rotWithShape="1">
          <a:blip r:embed="rId2" cstate="screen">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0" y="0"/>
            <a:ext cx="9144000" cy="2259542"/>
          </a:xfrm>
          <a:prstGeom prst="rect">
            <a:avLst/>
          </a:prstGeom>
        </p:spPr>
      </p:pic>
      <p:sp>
        <p:nvSpPr>
          <p:cNvPr id="3" name="Slide Number Placeholder 2"/>
          <p:cNvSpPr>
            <a:spLocks noGrp="1"/>
          </p:cNvSpPr>
          <p:nvPr>
            <p:ph type="sldNum" sz="quarter" idx="10"/>
          </p:nvPr>
        </p:nvSpPr>
        <p:spPr/>
        <p:txBody>
          <a:bodyPr/>
          <a:lstStyle>
            <a:lvl1pPr>
              <a:defRPr>
                <a:solidFill>
                  <a:schemeClr val="bg1"/>
                </a:solidFill>
              </a:defRPr>
            </a:lvl1pPr>
          </a:lstStyle>
          <a:p>
            <a:fld id="{42C32FFB-F9AE-46F0-A233-A2E628258990}" type="slidenum">
              <a:rPr lang="en-US" smtClean="0"/>
              <a:pPr/>
              <a:t>‹#›</a:t>
            </a:fld>
            <a:endParaRPr lang="en-US" sz="1000"/>
          </a:p>
        </p:txBody>
      </p:sp>
      <p:sp>
        <p:nvSpPr>
          <p:cNvPr id="4" name="Footer Placeholder 3"/>
          <p:cNvSpPr>
            <a:spLocks noGrp="1"/>
          </p:cNvSpPr>
          <p:nvPr>
            <p:ph type="ftr" sz="quarter" idx="11"/>
          </p:nvPr>
        </p:nvSpPr>
        <p:spPr>
          <a:xfrm>
            <a:off x="546141" y="4870451"/>
            <a:ext cx="4235411" cy="103201"/>
          </a:xfrm>
        </p:spPr>
        <p:txBody>
          <a:bodyPr/>
          <a:lstStyle>
            <a:lvl1pPr>
              <a:defRPr>
                <a:solidFill>
                  <a:schemeClr val="accent2"/>
                </a:solidFill>
              </a:defRPr>
            </a:lvl1pPr>
          </a:lstStyle>
          <a:p>
            <a:r>
              <a:rPr lang="en-US"/>
              <a:t>AMIA 2019 Annual Symposium  |   amia.org</a:t>
            </a:r>
            <a:endParaRPr lang="en-US" dirty="0"/>
          </a:p>
        </p:txBody>
      </p:sp>
      <p:pic>
        <p:nvPicPr>
          <p:cNvPr id="15" name="Picture 14" descr="amia-logo_color.png"/>
          <p:cNvPicPr>
            <a:picLocks noChangeAspect="1"/>
          </p:cNvPicPr>
          <p:nvPr userDrawn="1"/>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614872" y="1848414"/>
            <a:ext cx="1727044" cy="438048"/>
          </a:xfrm>
          <a:prstGeom prst="rect">
            <a:avLst/>
          </a:prstGeom>
        </p:spPr>
      </p:pic>
      <p:pic>
        <p:nvPicPr>
          <p:cNvPr id="16" name="Picture 15" descr="fb.png"/>
          <p:cNvPicPr>
            <a:picLocks noChangeAspect="1"/>
          </p:cNvPicPr>
          <p:nvPr userDrawn="1"/>
        </p:nvPicPr>
        <p:blipFill>
          <a:blip r:embed="rId4" cstate="screen">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654880" y="2744718"/>
            <a:ext cx="90084" cy="173533"/>
          </a:xfrm>
          <a:prstGeom prst="rect">
            <a:avLst/>
          </a:prstGeom>
        </p:spPr>
      </p:pic>
      <p:sp>
        <p:nvSpPr>
          <p:cNvPr id="17" name="Rectangle 16"/>
          <p:cNvSpPr/>
          <p:nvPr userDrawn="1"/>
        </p:nvSpPr>
        <p:spPr>
          <a:xfrm>
            <a:off x="5888741" y="2688535"/>
            <a:ext cx="2014774" cy="2118529"/>
          </a:xfrm>
          <a:prstGeom prst="rect">
            <a:avLst/>
          </a:prstGeom>
        </p:spPr>
        <p:txBody>
          <a:bodyPr wrap="none" lIns="0" tIns="0" rIns="0" bIns="0">
            <a:spAutoFit/>
          </a:bodyPr>
          <a:lstStyle/>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AMIA</a:t>
            </a:r>
            <a:endParaRPr lang="en-US" sz="1600" b="0" dirty="0">
              <a:solidFill>
                <a:schemeClr val="tx1"/>
              </a:solidFill>
              <a:latin typeface="+mn-lt"/>
              <a:cs typeface="Roboto Regular"/>
            </a:endParaRPr>
          </a:p>
          <a:p>
            <a:pPr>
              <a:spcBef>
                <a:spcPts val="1000"/>
              </a:spcBef>
            </a:pPr>
            <a:r>
              <a:rPr lang="en-US" sz="1600" b="0" dirty="0">
                <a:solidFill>
                  <a:schemeClr val="tx1"/>
                </a:solidFill>
                <a:latin typeface="+mn-lt"/>
                <a:cs typeface="Roboto Regular"/>
              </a:rPr>
              <a:t>@AMIAinformatics</a:t>
            </a:r>
          </a:p>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Official Group of AMIA</a:t>
            </a:r>
          </a:p>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AMIA</a:t>
            </a:r>
            <a:r>
              <a:rPr lang="en-US" sz="1600" b="0" baseline="0" dirty="0">
                <a:solidFill>
                  <a:schemeClr val="tx1"/>
                </a:solidFill>
                <a:latin typeface="+mn-lt"/>
              </a:rPr>
              <a:t> i</a:t>
            </a:r>
            <a:r>
              <a:rPr lang="en-US" sz="1600" b="0" dirty="0">
                <a:solidFill>
                  <a:schemeClr val="tx1"/>
                </a:solidFill>
                <a:latin typeface="+mn-lt"/>
              </a:rPr>
              <a:t>nformatics</a:t>
            </a:r>
          </a:p>
          <a:p>
            <a:pPr marL="0" marR="0" indent="0" algn="l" defTabSz="914400" rtl="0" eaLnBrk="1" fontAlgn="base" latinLnBrk="0" hangingPunct="1">
              <a:lnSpc>
                <a:spcPct val="100000"/>
              </a:lnSpc>
              <a:spcBef>
                <a:spcPts val="1000"/>
              </a:spcBef>
              <a:spcAft>
                <a:spcPct val="0"/>
              </a:spcAft>
              <a:buClrTx/>
              <a:buSzTx/>
              <a:buFontTx/>
              <a:buNone/>
              <a:tabLst/>
              <a:defRPr/>
            </a:pPr>
            <a:r>
              <a:rPr lang="en-US" sz="1600" b="1" kern="1200" dirty="0">
                <a:solidFill>
                  <a:schemeClr val="tx1"/>
                </a:solidFill>
                <a:latin typeface="Arial" pitchFamily="34" charset="0"/>
                <a:ea typeface="MS PGothic" pitchFamily="34" charset="-128"/>
                <a:cs typeface="Roboto Regular"/>
              </a:rPr>
              <a:t>www.amia.org</a:t>
            </a:r>
            <a:endParaRPr lang="en-US" sz="1600" b="1" kern="1200" dirty="0">
              <a:solidFill>
                <a:schemeClr val="accent1"/>
              </a:solidFill>
              <a:latin typeface="Arial" pitchFamily="34" charset="0"/>
              <a:ea typeface="MS PGothic" pitchFamily="34" charset="-128"/>
              <a:cs typeface="Roboto Regular"/>
            </a:endParaRPr>
          </a:p>
          <a:p>
            <a:pPr>
              <a:spcBef>
                <a:spcPts val="1000"/>
              </a:spcBef>
            </a:pPr>
            <a:r>
              <a:rPr lang="en-US" sz="1600" b="1" kern="1200" dirty="0">
                <a:solidFill>
                  <a:schemeClr val="accent1"/>
                </a:solidFill>
                <a:latin typeface="Arial" pitchFamily="34" charset="0"/>
                <a:ea typeface="MS PGothic" pitchFamily="34" charset="-128"/>
                <a:cs typeface="Roboto Regular"/>
              </a:rPr>
              <a:t>#</a:t>
            </a:r>
            <a:r>
              <a:rPr lang="en-US" sz="1600" b="1" kern="1200" dirty="0" err="1">
                <a:solidFill>
                  <a:schemeClr val="accent1"/>
                </a:solidFill>
                <a:latin typeface="Arial" pitchFamily="34" charset="0"/>
                <a:ea typeface="MS PGothic" pitchFamily="34" charset="-128"/>
                <a:cs typeface="Roboto Regular"/>
              </a:rPr>
              <a:t>WhyInformatics</a:t>
            </a:r>
            <a:endParaRPr lang="en-US" sz="1600" b="1" kern="1200" dirty="0">
              <a:solidFill>
                <a:schemeClr val="accent1"/>
              </a:solidFill>
              <a:latin typeface="Arial" pitchFamily="34" charset="0"/>
              <a:ea typeface="MS PGothic" pitchFamily="34" charset="-128"/>
              <a:cs typeface="Roboto Regular"/>
            </a:endParaRPr>
          </a:p>
        </p:txBody>
      </p:sp>
      <p:pic>
        <p:nvPicPr>
          <p:cNvPr id="20" name="Picture 19" descr="twitter-xxl.png"/>
          <p:cNvPicPr>
            <a:picLocks noChangeAspect="1"/>
          </p:cNvPicPr>
          <p:nvPr userDrawn="1"/>
        </p:nvPicPr>
        <p:blipFill>
          <a:blip r:embed="rId5" cstate="screen">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610018" y="3103171"/>
            <a:ext cx="185955" cy="185955"/>
          </a:xfrm>
          <a:prstGeom prst="rect">
            <a:avLst/>
          </a:prstGeom>
        </p:spPr>
      </p:pic>
      <p:pic>
        <p:nvPicPr>
          <p:cNvPr id="21" name="Picture 20" descr="linkedin-512.png"/>
          <p:cNvPicPr>
            <a:picLocks noChangeAspect="1"/>
          </p:cNvPicPr>
          <p:nvPr userDrawn="1"/>
        </p:nvPicPr>
        <p:blipFill>
          <a:blip r:embed="rId6" cstate="screen">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624656" y="3464687"/>
            <a:ext cx="150537" cy="150537"/>
          </a:xfrm>
          <a:prstGeom prst="rect">
            <a:avLst/>
          </a:prstGeom>
        </p:spPr>
      </p:pic>
      <p:sp>
        <p:nvSpPr>
          <p:cNvPr id="2" name="TextBox 1"/>
          <p:cNvSpPr txBox="1"/>
          <p:nvPr userDrawn="1"/>
        </p:nvSpPr>
        <p:spPr>
          <a:xfrm>
            <a:off x="545353" y="2689413"/>
            <a:ext cx="4235823" cy="1723549"/>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1200"/>
              </a:spcBef>
              <a:spcAft>
                <a:spcPct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Roboto Regular"/>
                <a:ea typeface="MS PGothic" pitchFamily="34" charset="-128"/>
                <a:cs typeface="Roboto Regular"/>
              </a:rPr>
              <a:t>AMIA is the professional home for more than 5,400 informatics professionals, representing frontline clinicians, researchers, public health experts and educators who bring meaning to data, manage information and generate new knowledge across the research and healthcare enterprise.</a:t>
            </a:r>
          </a:p>
        </p:txBody>
      </p:sp>
      <p:pic>
        <p:nvPicPr>
          <p:cNvPr id="6" name="Picture 5"/>
          <p:cNvPicPr>
            <a:picLocks noChangeAspect="1"/>
          </p:cNvPicPr>
          <p:nvPr userDrawn="1"/>
        </p:nvPicPr>
        <p:blipFill rotWithShape="1">
          <a:blip r:embed="rId7" cstate="screen">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5614474" y="3861079"/>
            <a:ext cx="179290" cy="126131"/>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19299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bout AMIA_Presenter">
    <p:spTree>
      <p:nvGrpSpPr>
        <p:cNvPr id="1" name=""/>
        <p:cNvGrpSpPr/>
        <p:nvPr/>
      </p:nvGrpSpPr>
      <p:grpSpPr>
        <a:xfrm>
          <a:off x="0" y="0"/>
          <a:ext cx="0" cy="0"/>
          <a:chOff x="0" y="0"/>
          <a:chExt cx="0" cy="0"/>
        </a:xfrm>
      </p:grpSpPr>
      <p:sp>
        <p:nvSpPr>
          <p:cNvPr id="25" name="Rectangle 24"/>
          <p:cNvSpPr/>
          <p:nvPr userDrawn="1"/>
        </p:nvSpPr>
        <p:spPr>
          <a:xfrm>
            <a:off x="0" y="0"/>
            <a:ext cx="9144000" cy="5143500"/>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chemeClr val="bg1"/>
              </a:solidFill>
              <a:latin typeface="Roboto Regular"/>
              <a:cs typeface="Roboto Regular"/>
            </a:endParaRPr>
          </a:p>
        </p:txBody>
      </p:sp>
      <p:sp>
        <p:nvSpPr>
          <p:cNvPr id="5" name="Rectangle 4"/>
          <p:cNvSpPr/>
          <p:nvPr userDrawn="1"/>
        </p:nvSpPr>
        <p:spPr>
          <a:xfrm>
            <a:off x="5260718" y="0"/>
            <a:ext cx="3883282" cy="5143500"/>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pic>
        <p:nvPicPr>
          <p:cNvPr id="24" name="Picture 23" descr="speaker.png"/>
          <p:cNvPicPr>
            <a:picLocks noChangeAspect="1"/>
          </p:cNvPicPr>
          <p:nvPr userDrawn="1"/>
        </p:nvPicPr>
        <p:blipFill rotWithShape="1">
          <a:blip r:embed="rId2" cstate="screen">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0" y="0"/>
            <a:ext cx="9144000" cy="2259542"/>
          </a:xfrm>
          <a:prstGeom prst="rect">
            <a:avLst/>
          </a:prstGeom>
        </p:spPr>
      </p:pic>
      <p:sp>
        <p:nvSpPr>
          <p:cNvPr id="2" name="Title 1"/>
          <p:cNvSpPr>
            <a:spLocks noGrp="1"/>
          </p:cNvSpPr>
          <p:nvPr>
            <p:ph type="title"/>
          </p:nvPr>
        </p:nvSpPr>
        <p:spPr>
          <a:xfrm>
            <a:off x="547081" y="2687934"/>
            <a:ext cx="4234470" cy="307777"/>
          </a:xfrm>
        </p:spPr>
        <p:txBody>
          <a:bodyPr anchor="ctr"/>
          <a:lstStyle>
            <a:lvl1pPr>
              <a:defRPr sz="2400"/>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42C32FFB-F9AE-46F0-A233-A2E628258990}" type="slidenum">
              <a:rPr lang="en-US" smtClean="0"/>
              <a:pPr/>
              <a:t>‹#›</a:t>
            </a:fld>
            <a:endParaRPr lang="en-US" sz="1000"/>
          </a:p>
        </p:txBody>
      </p:sp>
      <p:sp>
        <p:nvSpPr>
          <p:cNvPr id="4" name="Footer Placeholder 3"/>
          <p:cNvSpPr>
            <a:spLocks noGrp="1"/>
          </p:cNvSpPr>
          <p:nvPr>
            <p:ph type="ftr" sz="quarter" idx="11"/>
          </p:nvPr>
        </p:nvSpPr>
        <p:spPr>
          <a:xfrm>
            <a:off x="546141" y="4870451"/>
            <a:ext cx="4235411" cy="103201"/>
          </a:xfrm>
        </p:spPr>
        <p:txBody>
          <a:bodyPr/>
          <a:lstStyle>
            <a:lvl1pPr>
              <a:defRPr>
                <a:solidFill>
                  <a:schemeClr val="accent2"/>
                </a:solidFill>
              </a:defRPr>
            </a:lvl1pPr>
          </a:lstStyle>
          <a:p>
            <a:r>
              <a:rPr lang="en-US"/>
              <a:t>AMIA 2019 Annual Symposium  |   amia.org</a:t>
            </a:r>
            <a:endParaRPr lang="en-US" dirty="0"/>
          </a:p>
        </p:txBody>
      </p:sp>
      <p:sp>
        <p:nvSpPr>
          <p:cNvPr id="7" name="Text Placeholder 6"/>
          <p:cNvSpPr>
            <a:spLocks noGrp="1"/>
          </p:cNvSpPr>
          <p:nvPr>
            <p:ph type="body" sz="quarter" idx="12"/>
          </p:nvPr>
        </p:nvSpPr>
        <p:spPr>
          <a:xfrm>
            <a:off x="546102" y="3000379"/>
            <a:ext cx="4237011" cy="370418"/>
          </a:xfrm>
        </p:spPr>
        <p:txBody>
          <a:bodyPr anchor="ctr"/>
          <a:lstStyle>
            <a:lvl1pPr>
              <a:defRPr sz="1800"/>
            </a:lvl1pPr>
          </a:lstStyle>
          <a:p>
            <a:pPr lvl="0"/>
            <a:r>
              <a:rPr lang="en-US" dirty="0"/>
              <a:t>Click to edit Master text styles</a:t>
            </a:r>
          </a:p>
        </p:txBody>
      </p:sp>
      <p:sp>
        <p:nvSpPr>
          <p:cNvPr id="9" name="Text Placeholder 8"/>
          <p:cNvSpPr>
            <a:spLocks noGrp="1"/>
          </p:cNvSpPr>
          <p:nvPr>
            <p:ph type="body" sz="quarter" idx="13" hasCustomPrompt="1"/>
          </p:nvPr>
        </p:nvSpPr>
        <p:spPr>
          <a:xfrm>
            <a:off x="546102" y="3373686"/>
            <a:ext cx="4237011" cy="304028"/>
          </a:xfrm>
        </p:spPr>
        <p:txBody>
          <a:bodyPr anchor="ctr"/>
          <a:lstStyle>
            <a:lvl1pPr algn="l">
              <a:defRPr sz="1200">
                <a:solidFill>
                  <a:schemeClr val="accent2"/>
                </a:solidFill>
              </a:defRPr>
            </a:lvl1pPr>
          </a:lstStyle>
          <a:p>
            <a:pPr lvl="0"/>
            <a:r>
              <a:rPr lang="en-US" dirty="0"/>
              <a:t>CLICK TO EDIT MASTER TEXT STYLES</a:t>
            </a:r>
          </a:p>
        </p:txBody>
      </p:sp>
      <p:sp>
        <p:nvSpPr>
          <p:cNvPr id="11" name="Text Placeholder 10"/>
          <p:cNvSpPr>
            <a:spLocks noGrp="1"/>
          </p:cNvSpPr>
          <p:nvPr>
            <p:ph type="body" sz="quarter" idx="14"/>
          </p:nvPr>
        </p:nvSpPr>
        <p:spPr>
          <a:xfrm>
            <a:off x="546102" y="3963175"/>
            <a:ext cx="4237011" cy="311150"/>
          </a:xfrm>
        </p:spPr>
        <p:txBody>
          <a:bodyPr anchor="ctr"/>
          <a:lstStyle>
            <a:lvl1pPr>
              <a:defRPr sz="1200" b="1">
                <a:solidFill>
                  <a:schemeClr val="accent1"/>
                </a:solidFill>
              </a:defRPr>
            </a:lvl1pPr>
          </a:lstStyle>
          <a:p>
            <a:pPr lvl="0"/>
            <a:r>
              <a:rPr lang="en-US" dirty="0"/>
              <a:t>Click to edit Master text styles</a:t>
            </a:r>
          </a:p>
        </p:txBody>
      </p:sp>
      <p:pic>
        <p:nvPicPr>
          <p:cNvPr id="12" name="Picture 11" descr="amia-logo_color.png"/>
          <p:cNvPicPr>
            <a:picLocks noChangeAspect="1"/>
          </p:cNvPicPr>
          <p:nvPr userDrawn="1"/>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614872" y="1848414"/>
            <a:ext cx="1727044" cy="438048"/>
          </a:xfrm>
          <a:prstGeom prst="rect">
            <a:avLst/>
          </a:prstGeom>
        </p:spPr>
      </p:pic>
      <p:pic>
        <p:nvPicPr>
          <p:cNvPr id="6" name="Picture 5" descr="fb.png"/>
          <p:cNvPicPr>
            <a:picLocks noChangeAspect="1"/>
          </p:cNvPicPr>
          <p:nvPr userDrawn="1"/>
        </p:nvPicPr>
        <p:blipFill>
          <a:blip r:embed="rId4" cstate="screen">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654880" y="2744718"/>
            <a:ext cx="90084" cy="173533"/>
          </a:xfrm>
          <a:prstGeom prst="rect">
            <a:avLst/>
          </a:prstGeom>
        </p:spPr>
      </p:pic>
      <p:sp>
        <p:nvSpPr>
          <p:cNvPr id="8" name="Rectangle 7"/>
          <p:cNvSpPr/>
          <p:nvPr userDrawn="1"/>
        </p:nvSpPr>
        <p:spPr>
          <a:xfrm>
            <a:off x="5888741" y="2688535"/>
            <a:ext cx="2014774" cy="2118529"/>
          </a:xfrm>
          <a:prstGeom prst="rect">
            <a:avLst/>
          </a:prstGeom>
        </p:spPr>
        <p:txBody>
          <a:bodyPr wrap="none" lIns="0" tIns="0" rIns="0" bIns="0">
            <a:spAutoFit/>
          </a:bodyPr>
          <a:lstStyle/>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AMIA</a:t>
            </a:r>
            <a:endParaRPr lang="en-US" sz="1600" b="0" dirty="0">
              <a:solidFill>
                <a:schemeClr val="tx1"/>
              </a:solidFill>
              <a:latin typeface="+mn-lt"/>
              <a:cs typeface="Roboto Regular"/>
            </a:endParaRPr>
          </a:p>
          <a:p>
            <a:pPr>
              <a:spcBef>
                <a:spcPts val="1000"/>
              </a:spcBef>
            </a:pPr>
            <a:r>
              <a:rPr lang="en-US" sz="1600" b="0" dirty="0">
                <a:solidFill>
                  <a:schemeClr val="tx1"/>
                </a:solidFill>
                <a:latin typeface="+mn-lt"/>
                <a:cs typeface="Roboto Regular"/>
              </a:rPr>
              <a:t>@AMIAinformatics</a:t>
            </a:r>
          </a:p>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Official Group of AMIA</a:t>
            </a:r>
          </a:p>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AMIA</a:t>
            </a:r>
            <a:r>
              <a:rPr lang="en-US" sz="1600" b="0" baseline="0" dirty="0">
                <a:solidFill>
                  <a:schemeClr val="tx1"/>
                </a:solidFill>
                <a:latin typeface="+mn-lt"/>
              </a:rPr>
              <a:t> i</a:t>
            </a:r>
            <a:r>
              <a:rPr lang="en-US" sz="1600" b="0" dirty="0">
                <a:solidFill>
                  <a:schemeClr val="tx1"/>
                </a:solidFill>
                <a:latin typeface="+mn-lt"/>
              </a:rPr>
              <a:t>nformatics</a:t>
            </a:r>
          </a:p>
          <a:p>
            <a:pPr marL="0" marR="0" indent="0" algn="l" defTabSz="914400" rtl="0" eaLnBrk="1" fontAlgn="base" latinLnBrk="0" hangingPunct="1">
              <a:lnSpc>
                <a:spcPct val="100000"/>
              </a:lnSpc>
              <a:spcBef>
                <a:spcPts val="1000"/>
              </a:spcBef>
              <a:spcAft>
                <a:spcPct val="0"/>
              </a:spcAft>
              <a:buClrTx/>
              <a:buSzTx/>
              <a:buFontTx/>
              <a:buNone/>
              <a:tabLst/>
              <a:defRPr/>
            </a:pPr>
            <a:r>
              <a:rPr lang="en-US" sz="1600" b="1" kern="1200" dirty="0">
                <a:solidFill>
                  <a:schemeClr val="tx1"/>
                </a:solidFill>
                <a:latin typeface="Arial" pitchFamily="34" charset="0"/>
                <a:ea typeface="MS PGothic" pitchFamily="34" charset="-128"/>
                <a:cs typeface="Roboto Regular"/>
              </a:rPr>
              <a:t>www.amia.org</a:t>
            </a:r>
            <a:endParaRPr lang="en-US" sz="1600" b="1" kern="1200" dirty="0">
              <a:solidFill>
                <a:schemeClr val="accent1"/>
              </a:solidFill>
              <a:latin typeface="Arial" pitchFamily="34" charset="0"/>
              <a:ea typeface="MS PGothic" pitchFamily="34" charset="-128"/>
              <a:cs typeface="Roboto Regular"/>
            </a:endParaRPr>
          </a:p>
          <a:p>
            <a:pPr>
              <a:spcBef>
                <a:spcPts val="1000"/>
              </a:spcBef>
            </a:pPr>
            <a:r>
              <a:rPr lang="en-US" sz="1600" b="1" kern="1200" dirty="0">
                <a:solidFill>
                  <a:schemeClr val="accent1"/>
                </a:solidFill>
                <a:latin typeface="Arial" pitchFamily="34" charset="0"/>
                <a:ea typeface="MS PGothic" pitchFamily="34" charset="-128"/>
                <a:cs typeface="Roboto Regular"/>
              </a:rPr>
              <a:t>#</a:t>
            </a:r>
            <a:r>
              <a:rPr lang="en-US" sz="1600" b="1" kern="1200" dirty="0" err="1">
                <a:solidFill>
                  <a:schemeClr val="accent1"/>
                </a:solidFill>
                <a:latin typeface="Arial" pitchFamily="34" charset="0"/>
                <a:ea typeface="MS PGothic" pitchFamily="34" charset="-128"/>
                <a:cs typeface="Roboto Regular"/>
              </a:rPr>
              <a:t>WhyInformatics</a:t>
            </a:r>
            <a:endParaRPr lang="en-US" sz="1600" b="1" kern="1200" dirty="0">
              <a:solidFill>
                <a:schemeClr val="accent1"/>
              </a:solidFill>
              <a:latin typeface="Arial" pitchFamily="34" charset="0"/>
              <a:ea typeface="MS PGothic" pitchFamily="34" charset="-128"/>
              <a:cs typeface="Roboto Regular"/>
            </a:endParaRPr>
          </a:p>
        </p:txBody>
      </p:sp>
      <p:pic>
        <p:nvPicPr>
          <p:cNvPr id="10" name="Picture 9" descr="twitter-xxl.png"/>
          <p:cNvPicPr>
            <a:picLocks noChangeAspect="1"/>
          </p:cNvPicPr>
          <p:nvPr userDrawn="1"/>
        </p:nvPicPr>
        <p:blipFill>
          <a:blip r:embed="rId5" cstate="screen">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610018" y="3103171"/>
            <a:ext cx="185955" cy="185955"/>
          </a:xfrm>
          <a:prstGeom prst="rect">
            <a:avLst/>
          </a:prstGeom>
        </p:spPr>
      </p:pic>
      <p:pic>
        <p:nvPicPr>
          <p:cNvPr id="18" name="Picture 17" descr="linkedin-512.png"/>
          <p:cNvPicPr>
            <a:picLocks noChangeAspect="1"/>
          </p:cNvPicPr>
          <p:nvPr userDrawn="1"/>
        </p:nvPicPr>
        <p:blipFill>
          <a:blip r:embed="rId6" cstate="screen">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624656" y="3464687"/>
            <a:ext cx="150537" cy="150537"/>
          </a:xfrm>
          <a:prstGeom prst="rect">
            <a:avLst/>
          </a:prstGeom>
        </p:spPr>
      </p:pic>
      <p:pic>
        <p:nvPicPr>
          <p:cNvPr id="17" name="Picture 16"/>
          <p:cNvPicPr>
            <a:picLocks noChangeAspect="1"/>
          </p:cNvPicPr>
          <p:nvPr userDrawn="1"/>
        </p:nvPicPr>
        <p:blipFill rotWithShape="1">
          <a:blip r:embed="rId7" cstate="screen">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5614474" y="3861079"/>
            <a:ext cx="179290" cy="126131"/>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91357587"/>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27" name="Title 26"/>
          <p:cNvSpPr>
            <a:spLocks noGrp="1"/>
          </p:cNvSpPr>
          <p:nvPr>
            <p:ph type="title"/>
          </p:nvPr>
        </p:nvSpPr>
        <p:spPr>
          <a:xfrm>
            <a:off x="547730" y="389211"/>
            <a:ext cx="6783946" cy="333425"/>
          </a:xfrm>
        </p:spPr>
        <p:txBody>
          <a:bodyPr/>
          <a:lstStyle/>
          <a:p>
            <a:r>
              <a:rPr lang="en-US" dirty="0"/>
              <a:t>Click to edit Master title style</a:t>
            </a:r>
          </a:p>
        </p:txBody>
      </p:sp>
      <p:sp>
        <p:nvSpPr>
          <p:cNvPr id="3" name="Content Placeholder 2"/>
          <p:cNvSpPr>
            <a:spLocks noGrp="1"/>
          </p:cNvSpPr>
          <p:nvPr>
            <p:ph sz="quarter" idx="12"/>
          </p:nvPr>
        </p:nvSpPr>
        <p:spPr>
          <a:xfrm>
            <a:off x="547077" y="939255"/>
            <a:ext cx="8056358" cy="3570961"/>
          </a:xfrm>
        </p:spPr>
        <p:txBody>
          <a:bodyPr/>
          <a:lstStyle>
            <a:lvl1pPr>
              <a:spcBef>
                <a:spcPts val="1200"/>
              </a:spcBef>
              <a:defRPr/>
            </a:lvl1pPr>
            <a:lvl2pPr>
              <a:spcBef>
                <a:spcPts val="600"/>
              </a:spcBef>
              <a:defRPr>
                <a:latin typeface="+mn-lt"/>
              </a:defRPr>
            </a:lvl2pPr>
            <a:lvl3pPr>
              <a:spcBef>
                <a:spcPts val="600"/>
              </a:spcBef>
              <a:defRPr>
                <a:latin typeface="+mn-lt"/>
              </a:defRPr>
            </a:lvl3pPr>
            <a:lvl4pPr>
              <a:spcBef>
                <a:spcPts val="600"/>
              </a:spcBef>
              <a:defRPr>
                <a:latin typeface="+mn-lt"/>
              </a:defRPr>
            </a:lvl4pPr>
            <a:lvl5pPr>
              <a:spcBef>
                <a:spcPts val="600"/>
              </a:spcBef>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6"/>
          <p:cNvSpPr>
            <a:spLocks noGrp="1" noChangeArrowheads="1"/>
          </p:cNvSpPr>
          <p:nvPr>
            <p:ph type="sldNum" sz="quarter" idx="4"/>
          </p:nvPr>
        </p:nvSpPr>
        <p:spPr bwMode="auto">
          <a:xfrm>
            <a:off x="6695891" y="4870067"/>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0"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2019 Annual Symposium  |   amia.org</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78004085"/>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7077" y="389210"/>
            <a:ext cx="6784599" cy="333425"/>
          </a:xfr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6695891" y="4870067"/>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4"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2019 Annual Symposium  |   amia.org</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8528710"/>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6143" y="382695"/>
            <a:ext cx="6785533" cy="333425"/>
          </a:xfrm>
        </p:spPr>
        <p:txBody>
          <a:bodyPr/>
          <a:lstStyle/>
          <a:p>
            <a:r>
              <a:rPr lang="en-US" dirty="0"/>
              <a:t>Click to edit Master title style</a:t>
            </a:r>
          </a:p>
        </p:txBody>
      </p:sp>
      <p:sp>
        <p:nvSpPr>
          <p:cNvPr id="8" name="Content Placeholder 7"/>
          <p:cNvSpPr>
            <a:spLocks noGrp="1"/>
          </p:cNvSpPr>
          <p:nvPr>
            <p:ph sz="quarter" idx="12"/>
          </p:nvPr>
        </p:nvSpPr>
        <p:spPr>
          <a:xfrm>
            <a:off x="547079" y="945768"/>
            <a:ext cx="3924339" cy="3564448"/>
          </a:xfrm>
        </p:spPr>
        <p:txBody>
          <a:bodyPr/>
          <a:lstStyle>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p:nvPr>
        </p:nvSpPr>
        <p:spPr>
          <a:xfrm>
            <a:off x="4643591" y="945768"/>
            <a:ext cx="3924339" cy="3564448"/>
          </a:xfrm>
        </p:spPr>
        <p:txBody>
          <a:bodyPr/>
          <a:lstStyle>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noChangeArrowheads="1"/>
          </p:cNvSpPr>
          <p:nvPr>
            <p:ph type="sldNum" sz="quarter" idx="4"/>
          </p:nvPr>
        </p:nvSpPr>
        <p:spPr bwMode="auto">
          <a:xfrm>
            <a:off x="6695891" y="4870067"/>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1"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2019 Annual Symposium  |   amia.org</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2474166"/>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spTree>
      <p:nvGrpSpPr>
        <p:cNvPr id="1" name=""/>
        <p:cNvGrpSpPr/>
        <p:nvPr/>
      </p:nvGrpSpPr>
      <p:grpSpPr>
        <a:xfrm>
          <a:off x="0" y="0"/>
          <a:ext cx="0" cy="0"/>
          <a:chOff x="0" y="0"/>
          <a:chExt cx="0" cy="0"/>
        </a:xfrm>
      </p:grpSpPr>
      <p:sp>
        <p:nvSpPr>
          <p:cNvPr id="25" name="Rectangle 24"/>
          <p:cNvSpPr/>
          <p:nvPr userDrawn="1"/>
        </p:nvSpPr>
        <p:spPr>
          <a:xfrm>
            <a:off x="0" y="0"/>
            <a:ext cx="9144000" cy="5143500"/>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chemeClr val="bg1"/>
              </a:solidFill>
              <a:latin typeface="Roboto Regular"/>
              <a:cs typeface="Roboto Regular"/>
            </a:endParaRPr>
          </a:p>
        </p:txBody>
      </p:sp>
      <p:sp>
        <p:nvSpPr>
          <p:cNvPr id="5" name="Rectangle 4"/>
          <p:cNvSpPr/>
          <p:nvPr userDrawn="1"/>
        </p:nvSpPr>
        <p:spPr>
          <a:xfrm>
            <a:off x="5260718" y="0"/>
            <a:ext cx="3883282" cy="5143500"/>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pic>
        <p:nvPicPr>
          <p:cNvPr id="24" name="Picture 23" descr="speaker.png"/>
          <p:cNvPicPr>
            <a:picLocks noChangeAspect="1"/>
          </p:cNvPicPr>
          <p:nvPr userDrawn="1"/>
        </p:nvPicPr>
        <p:blipFill rotWithShape="1">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0" y="0"/>
            <a:ext cx="9144000" cy="2259542"/>
          </a:xfrm>
          <a:prstGeom prst="rect">
            <a:avLst/>
          </a:prstGeom>
        </p:spPr>
      </p:pic>
      <p:sp>
        <p:nvSpPr>
          <p:cNvPr id="2" name="Title 1"/>
          <p:cNvSpPr>
            <a:spLocks noGrp="1"/>
          </p:cNvSpPr>
          <p:nvPr>
            <p:ph type="title"/>
          </p:nvPr>
        </p:nvSpPr>
        <p:spPr>
          <a:xfrm>
            <a:off x="547081" y="2751431"/>
            <a:ext cx="4234470" cy="307777"/>
          </a:xfrm>
        </p:spPr>
        <p:txBody>
          <a:bodyPr anchor="ctr"/>
          <a:lstStyle>
            <a:lvl1pPr>
              <a:defRPr sz="2400"/>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42C32FFB-F9AE-46F0-A233-A2E628258990}" type="slidenum">
              <a:rPr lang="en-US" smtClean="0"/>
              <a:pPr/>
              <a:t>‹#›</a:t>
            </a:fld>
            <a:endParaRPr lang="en-US" sz="1000"/>
          </a:p>
        </p:txBody>
      </p:sp>
      <p:sp>
        <p:nvSpPr>
          <p:cNvPr id="4" name="Footer Placeholder 3"/>
          <p:cNvSpPr>
            <a:spLocks noGrp="1"/>
          </p:cNvSpPr>
          <p:nvPr>
            <p:ph type="ftr" sz="quarter" idx="11"/>
          </p:nvPr>
        </p:nvSpPr>
        <p:spPr>
          <a:xfrm>
            <a:off x="546139" y="4870450"/>
            <a:ext cx="4235411" cy="103201"/>
          </a:xfrm>
        </p:spPr>
        <p:txBody>
          <a:bodyPr/>
          <a:lstStyle>
            <a:lvl1pPr>
              <a:defRPr>
                <a:solidFill>
                  <a:schemeClr val="accent2"/>
                </a:solidFill>
              </a:defRPr>
            </a:lvl1pPr>
          </a:lstStyle>
          <a:p>
            <a:r>
              <a:rPr lang="en-US"/>
              <a:t>AMIA 2019 Annual Symposium  |   amia.org</a:t>
            </a:r>
            <a:endParaRPr lang="en-US" dirty="0"/>
          </a:p>
        </p:txBody>
      </p:sp>
      <p:sp>
        <p:nvSpPr>
          <p:cNvPr id="7" name="Text Placeholder 6"/>
          <p:cNvSpPr>
            <a:spLocks noGrp="1"/>
          </p:cNvSpPr>
          <p:nvPr>
            <p:ph type="body" sz="quarter" idx="12"/>
          </p:nvPr>
        </p:nvSpPr>
        <p:spPr>
          <a:xfrm>
            <a:off x="546100" y="3063876"/>
            <a:ext cx="4237011" cy="370418"/>
          </a:xfrm>
        </p:spPr>
        <p:txBody>
          <a:bodyPr anchor="ctr"/>
          <a:lstStyle>
            <a:lvl1pPr>
              <a:defRPr sz="1800"/>
            </a:lvl1pPr>
          </a:lstStyle>
          <a:p>
            <a:pPr lvl="0"/>
            <a:r>
              <a:rPr lang="en-US" dirty="0"/>
              <a:t>Click to edit Master text styles</a:t>
            </a:r>
          </a:p>
        </p:txBody>
      </p:sp>
      <p:sp>
        <p:nvSpPr>
          <p:cNvPr id="9" name="Text Placeholder 8"/>
          <p:cNvSpPr>
            <a:spLocks noGrp="1"/>
          </p:cNvSpPr>
          <p:nvPr>
            <p:ph type="body" sz="quarter" idx="13" hasCustomPrompt="1"/>
          </p:nvPr>
        </p:nvSpPr>
        <p:spPr>
          <a:xfrm>
            <a:off x="546100" y="3437182"/>
            <a:ext cx="4237011" cy="304028"/>
          </a:xfrm>
        </p:spPr>
        <p:txBody>
          <a:bodyPr anchor="ctr"/>
          <a:lstStyle>
            <a:lvl1pPr algn="l">
              <a:defRPr sz="1200">
                <a:solidFill>
                  <a:schemeClr val="accent2"/>
                </a:solidFill>
              </a:defRPr>
            </a:lvl1pPr>
          </a:lstStyle>
          <a:p>
            <a:pPr lvl="0"/>
            <a:r>
              <a:rPr lang="en-US" dirty="0"/>
              <a:t>CLICK TO EDIT MASTER TEXT STYLES</a:t>
            </a:r>
          </a:p>
        </p:txBody>
      </p:sp>
      <p:sp>
        <p:nvSpPr>
          <p:cNvPr id="11" name="Text Placeholder 10"/>
          <p:cNvSpPr>
            <a:spLocks noGrp="1"/>
          </p:cNvSpPr>
          <p:nvPr>
            <p:ph type="body" sz="quarter" idx="14"/>
          </p:nvPr>
        </p:nvSpPr>
        <p:spPr>
          <a:xfrm>
            <a:off x="546100" y="4026672"/>
            <a:ext cx="4237011" cy="311150"/>
          </a:xfrm>
        </p:spPr>
        <p:txBody>
          <a:bodyPr anchor="ctr"/>
          <a:lstStyle>
            <a:lvl1pPr>
              <a:defRPr sz="1200" b="1">
                <a:solidFill>
                  <a:schemeClr val="accent1"/>
                </a:solidFill>
              </a:defRPr>
            </a:lvl1pPr>
          </a:lstStyle>
          <a:p>
            <a:pPr lvl="0"/>
            <a:r>
              <a:rPr lang="en-US" dirty="0"/>
              <a:t>Click to edit Master text styles</a:t>
            </a:r>
          </a:p>
        </p:txBody>
      </p:sp>
      <p:pic>
        <p:nvPicPr>
          <p:cNvPr id="12" name="Picture 11" descr="amia-logo_color.png"/>
          <p:cNvPicPr>
            <a:picLocks noChangeAspect="1"/>
          </p:cNvPicPr>
          <p:nvPr userDrawn="1"/>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614872" y="1848414"/>
            <a:ext cx="1727044" cy="438048"/>
          </a:xfrm>
          <a:prstGeom prst="rect">
            <a:avLst/>
          </a:prstGeom>
        </p:spPr>
      </p:pic>
      <p:pic>
        <p:nvPicPr>
          <p:cNvPr id="6" name="Picture 5" descr="fb.png"/>
          <p:cNvPicPr>
            <a:picLocks noChangeAspect="1"/>
          </p:cNvPicPr>
          <p:nvPr userDrawn="1"/>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654880" y="2572358"/>
            <a:ext cx="90084" cy="173533"/>
          </a:xfrm>
          <a:prstGeom prst="rect">
            <a:avLst/>
          </a:prstGeom>
        </p:spPr>
      </p:pic>
      <p:sp>
        <p:nvSpPr>
          <p:cNvPr id="8" name="Rectangle 7"/>
          <p:cNvSpPr/>
          <p:nvPr userDrawn="1"/>
        </p:nvSpPr>
        <p:spPr>
          <a:xfrm>
            <a:off x="5888741" y="2516174"/>
            <a:ext cx="2028761" cy="1369606"/>
          </a:xfrm>
          <a:prstGeom prst="rect">
            <a:avLst/>
          </a:prstGeom>
        </p:spPr>
        <p:txBody>
          <a:bodyPr wrap="none" lIns="0" tIns="0" rIns="0" bIns="0">
            <a:spAutoFit/>
          </a:bodyPr>
          <a:lstStyle/>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a:t>
            </a:r>
            <a:r>
              <a:rPr lang="en-US" sz="1600" b="0" dirty="0" err="1">
                <a:solidFill>
                  <a:schemeClr val="tx1"/>
                </a:solidFill>
                <a:latin typeface="+mn-lt"/>
              </a:rPr>
              <a:t>AMIAInformatics</a:t>
            </a:r>
            <a:endParaRPr lang="en-US" sz="1600" b="0" dirty="0">
              <a:solidFill>
                <a:schemeClr val="tx1"/>
              </a:solidFill>
              <a:latin typeface="+mn-lt"/>
              <a:cs typeface="Roboto Regular"/>
            </a:endParaRPr>
          </a:p>
          <a:p>
            <a:pPr>
              <a:spcBef>
                <a:spcPts val="1000"/>
              </a:spcBef>
            </a:pPr>
            <a:r>
              <a:rPr lang="en-US" sz="1600" b="0" dirty="0">
                <a:solidFill>
                  <a:schemeClr val="tx1"/>
                </a:solidFill>
                <a:latin typeface="+mn-lt"/>
                <a:cs typeface="Roboto Regular"/>
              </a:rPr>
              <a:t>@AMIAinformatics</a:t>
            </a:r>
          </a:p>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Official Group of AMIA</a:t>
            </a:r>
          </a:p>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a:t>
            </a:r>
            <a:r>
              <a:rPr lang="en-US" sz="1600" b="0" dirty="0" err="1">
                <a:solidFill>
                  <a:schemeClr val="tx1"/>
                </a:solidFill>
                <a:latin typeface="+mn-lt"/>
              </a:rPr>
              <a:t>AMIAInformatics</a:t>
            </a:r>
            <a:endParaRPr lang="en-US" sz="1600" b="0" dirty="0">
              <a:solidFill>
                <a:schemeClr val="tx1"/>
              </a:solidFill>
              <a:latin typeface="+mn-lt"/>
            </a:endParaRPr>
          </a:p>
        </p:txBody>
      </p:sp>
      <p:pic>
        <p:nvPicPr>
          <p:cNvPr id="10" name="Picture 9" descr="twitter-xxl.png"/>
          <p:cNvPicPr>
            <a:picLocks noChangeAspect="1"/>
          </p:cNvPicPr>
          <p:nvPr userDrawn="1"/>
        </p:nvPicPr>
        <p:blipFill>
          <a:blip r:embed="rId5"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610016" y="2930810"/>
            <a:ext cx="185955" cy="185955"/>
          </a:xfrm>
          <a:prstGeom prst="rect">
            <a:avLst/>
          </a:prstGeom>
        </p:spPr>
      </p:pic>
      <p:pic>
        <p:nvPicPr>
          <p:cNvPr id="18" name="Picture 17" descr="linkedin-512.png"/>
          <p:cNvPicPr>
            <a:picLocks noChangeAspect="1"/>
          </p:cNvPicPr>
          <p:nvPr userDrawn="1"/>
        </p:nvPicPr>
        <p:blipFill>
          <a:blip r:embed="rId6"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624654" y="3292326"/>
            <a:ext cx="150537" cy="150537"/>
          </a:xfrm>
          <a:prstGeom prst="rect">
            <a:avLst/>
          </a:prstGeom>
        </p:spPr>
      </p:pic>
      <p:pic>
        <p:nvPicPr>
          <p:cNvPr id="19" name="Picture 18" descr="youtube-xxl.png"/>
          <p:cNvPicPr>
            <a:picLocks noChangeAspect="1"/>
          </p:cNvPicPr>
          <p:nvPr userDrawn="1"/>
        </p:nvPicPr>
        <p:blipFill>
          <a:blip r:embed="rId7"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624654" y="3691046"/>
            <a:ext cx="190499" cy="190499"/>
          </a:xfrm>
          <a:prstGeom prst="rect">
            <a:avLst/>
          </a:prstGeom>
        </p:spPr>
      </p:pic>
      <p:sp>
        <p:nvSpPr>
          <p:cNvPr id="14" name="Rectangle 13"/>
          <p:cNvSpPr/>
          <p:nvPr userDrawn="1"/>
        </p:nvSpPr>
        <p:spPr>
          <a:xfrm>
            <a:off x="5888741" y="4026672"/>
            <a:ext cx="1654299" cy="246221"/>
          </a:xfrm>
          <a:prstGeom prst="rect">
            <a:avLst/>
          </a:prstGeom>
        </p:spPr>
        <p:txBody>
          <a:bodyPr wrap="square" lIns="0" tIns="0" rIns="0" bIns="0">
            <a:spAutoFit/>
          </a:bodyPr>
          <a:lstStyle/>
          <a:p>
            <a:r>
              <a:rPr lang="en-US" sz="1600" b="1" kern="1200" dirty="0">
                <a:solidFill>
                  <a:schemeClr val="accent1"/>
                </a:solidFill>
                <a:latin typeface="+mn-lt"/>
                <a:ea typeface="MS PGothic" pitchFamily="34" charset="-128"/>
                <a:cs typeface="Roboto Regular"/>
              </a:rPr>
              <a:t>#WhyInformatics</a:t>
            </a:r>
            <a:endParaRPr lang="en-US" sz="1600" b="1" dirty="0">
              <a:solidFill>
                <a:schemeClr val="accent1"/>
              </a:solidFill>
              <a:latin typeface="+mn-lt"/>
              <a:cs typeface="Roboto 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32498143"/>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Custom Layout">
    <p:spTree>
      <p:nvGrpSpPr>
        <p:cNvPr id="1" name=""/>
        <p:cNvGrpSpPr/>
        <p:nvPr/>
      </p:nvGrpSpPr>
      <p:grpSpPr>
        <a:xfrm>
          <a:off x="0" y="0"/>
          <a:ext cx="0" cy="0"/>
          <a:chOff x="0" y="0"/>
          <a:chExt cx="0" cy="0"/>
        </a:xfrm>
      </p:grpSpPr>
      <p:sp>
        <p:nvSpPr>
          <p:cNvPr id="25" name="Rectangle 24"/>
          <p:cNvSpPr/>
          <p:nvPr userDrawn="1"/>
        </p:nvSpPr>
        <p:spPr>
          <a:xfrm>
            <a:off x="0" y="0"/>
            <a:ext cx="9144000" cy="5143500"/>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chemeClr val="bg1"/>
              </a:solidFill>
              <a:latin typeface="Roboto Regular"/>
              <a:cs typeface="Roboto Regular"/>
            </a:endParaRPr>
          </a:p>
        </p:txBody>
      </p:sp>
      <p:sp>
        <p:nvSpPr>
          <p:cNvPr id="5" name="Rectangle 4"/>
          <p:cNvSpPr/>
          <p:nvPr userDrawn="1"/>
        </p:nvSpPr>
        <p:spPr>
          <a:xfrm>
            <a:off x="5260718" y="0"/>
            <a:ext cx="3883282" cy="5143500"/>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pic>
        <p:nvPicPr>
          <p:cNvPr id="24" name="Picture 23" descr="speaker.png"/>
          <p:cNvPicPr>
            <a:picLocks noChangeAspect="1"/>
          </p:cNvPicPr>
          <p:nvPr userDrawn="1"/>
        </p:nvPicPr>
        <p:blipFill rotWithShape="1">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0" y="0"/>
            <a:ext cx="9144000" cy="2259542"/>
          </a:xfrm>
          <a:prstGeom prst="rect">
            <a:avLst/>
          </a:prstGeom>
        </p:spPr>
      </p:pic>
      <p:sp>
        <p:nvSpPr>
          <p:cNvPr id="3" name="Slide Number Placeholder 2"/>
          <p:cNvSpPr>
            <a:spLocks noGrp="1"/>
          </p:cNvSpPr>
          <p:nvPr>
            <p:ph type="sldNum" sz="quarter" idx="10"/>
          </p:nvPr>
        </p:nvSpPr>
        <p:spPr/>
        <p:txBody>
          <a:bodyPr/>
          <a:lstStyle>
            <a:lvl1pPr>
              <a:defRPr>
                <a:solidFill>
                  <a:schemeClr val="bg1"/>
                </a:solidFill>
              </a:defRPr>
            </a:lvl1pPr>
          </a:lstStyle>
          <a:p>
            <a:fld id="{42C32FFB-F9AE-46F0-A233-A2E628258990}" type="slidenum">
              <a:rPr lang="en-US" smtClean="0"/>
              <a:pPr/>
              <a:t>‹#›</a:t>
            </a:fld>
            <a:endParaRPr lang="en-US" sz="1000"/>
          </a:p>
        </p:txBody>
      </p:sp>
      <p:sp>
        <p:nvSpPr>
          <p:cNvPr id="4" name="Footer Placeholder 3"/>
          <p:cNvSpPr>
            <a:spLocks noGrp="1"/>
          </p:cNvSpPr>
          <p:nvPr>
            <p:ph type="ftr" sz="quarter" idx="11"/>
          </p:nvPr>
        </p:nvSpPr>
        <p:spPr>
          <a:xfrm>
            <a:off x="546139" y="4870450"/>
            <a:ext cx="4235411" cy="103201"/>
          </a:xfrm>
        </p:spPr>
        <p:txBody>
          <a:bodyPr/>
          <a:lstStyle>
            <a:lvl1pPr>
              <a:defRPr>
                <a:solidFill>
                  <a:schemeClr val="accent2"/>
                </a:solidFill>
              </a:defRPr>
            </a:lvl1pPr>
          </a:lstStyle>
          <a:p>
            <a:r>
              <a:rPr lang="en-US"/>
              <a:t>AMIA 2019 Annual Symposium  |   amia.org</a:t>
            </a:r>
            <a:endParaRPr lang="en-US" dirty="0"/>
          </a:p>
        </p:txBody>
      </p:sp>
      <p:sp>
        <p:nvSpPr>
          <p:cNvPr id="7" name="Text Placeholder 6"/>
          <p:cNvSpPr>
            <a:spLocks noGrp="1"/>
          </p:cNvSpPr>
          <p:nvPr>
            <p:ph type="body" sz="quarter" idx="12"/>
          </p:nvPr>
        </p:nvSpPr>
        <p:spPr>
          <a:xfrm>
            <a:off x="546100" y="2373497"/>
            <a:ext cx="4237011" cy="2212676"/>
          </a:xfrm>
        </p:spPr>
        <p:txBody>
          <a:bodyPr anchor="ctr"/>
          <a:lstStyle>
            <a:lvl1pPr>
              <a:defRPr sz="1800"/>
            </a:lvl1pPr>
          </a:lstStyle>
          <a:p>
            <a:pPr lvl="0"/>
            <a:r>
              <a:rPr lang="en-US" dirty="0"/>
              <a:t>Click to edit Master text styles</a:t>
            </a:r>
          </a:p>
        </p:txBody>
      </p:sp>
      <p:pic>
        <p:nvPicPr>
          <p:cNvPr id="12" name="Picture 11" descr="amia-logo_color.png"/>
          <p:cNvPicPr>
            <a:picLocks noChangeAspect="1"/>
          </p:cNvPicPr>
          <p:nvPr userDrawn="1"/>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614872" y="1848414"/>
            <a:ext cx="1727044" cy="438048"/>
          </a:xfrm>
          <a:prstGeom prst="rect">
            <a:avLst/>
          </a:prstGeom>
        </p:spPr>
      </p:pic>
      <p:pic>
        <p:nvPicPr>
          <p:cNvPr id="6" name="Picture 5" descr="fb.png"/>
          <p:cNvPicPr>
            <a:picLocks noChangeAspect="1"/>
          </p:cNvPicPr>
          <p:nvPr userDrawn="1"/>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654880" y="2572358"/>
            <a:ext cx="90084" cy="173533"/>
          </a:xfrm>
          <a:prstGeom prst="rect">
            <a:avLst/>
          </a:prstGeom>
        </p:spPr>
      </p:pic>
      <p:sp>
        <p:nvSpPr>
          <p:cNvPr id="8" name="Rectangle 7"/>
          <p:cNvSpPr/>
          <p:nvPr userDrawn="1"/>
        </p:nvSpPr>
        <p:spPr>
          <a:xfrm>
            <a:off x="5888741" y="2516174"/>
            <a:ext cx="2028761" cy="1369606"/>
          </a:xfrm>
          <a:prstGeom prst="rect">
            <a:avLst/>
          </a:prstGeom>
        </p:spPr>
        <p:txBody>
          <a:bodyPr wrap="none" lIns="0" tIns="0" rIns="0" bIns="0">
            <a:spAutoFit/>
          </a:bodyPr>
          <a:lstStyle/>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a:t>
            </a:r>
            <a:r>
              <a:rPr lang="en-US" sz="1600" b="0" dirty="0" err="1">
                <a:solidFill>
                  <a:schemeClr val="tx1"/>
                </a:solidFill>
                <a:latin typeface="+mn-lt"/>
              </a:rPr>
              <a:t>AMIAInformatics</a:t>
            </a:r>
            <a:endParaRPr lang="en-US" sz="1600" b="0" dirty="0">
              <a:solidFill>
                <a:schemeClr val="tx1"/>
              </a:solidFill>
              <a:latin typeface="+mn-lt"/>
              <a:cs typeface="Roboto Regular"/>
            </a:endParaRPr>
          </a:p>
          <a:p>
            <a:pPr>
              <a:spcBef>
                <a:spcPts val="1000"/>
              </a:spcBef>
            </a:pPr>
            <a:r>
              <a:rPr lang="en-US" sz="1600" b="0" dirty="0">
                <a:solidFill>
                  <a:schemeClr val="tx1"/>
                </a:solidFill>
                <a:latin typeface="+mn-lt"/>
                <a:cs typeface="Roboto Regular"/>
              </a:rPr>
              <a:t>@AMIAinformatics</a:t>
            </a:r>
          </a:p>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Official Group of AMIA</a:t>
            </a:r>
          </a:p>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a:t>
            </a:r>
            <a:r>
              <a:rPr lang="en-US" sz="1600" b="0" dirty="0" err="1">
                <a:solidFill>
                  <a:schemeClr val="tx1"/>
                </a:solidFill>
                <a:latin typeface="+mn-lt"/>
              </a:rPr>
              <a:t>AMIAInformatics</a:t>
            </a:r>
            <a:endParaRPr lang="en-US" sz="1600" b="0" dirty="0">
              <a:solidFill>
                <a:schemeClr val="tx1"/>
              </a:solidFill>
              <a:latin typeface="+mn-lt"/>
            </a:endParaRPr>
          </a:p>
        </p:txBody>
      </p:sp>
      <p:pic>
        <p:nvPicPr>
          <p:cNvPr id="10" name="Picture 9" descr="twitter-xxl.png"/>
          <p:cNvPicPr>
            <a:picLocks noChangeAspect="1"/>
          </p:cNvPicPr>
          <p:nvPr userDrawn="1"/>
        </p:nvPicPr>
        <p:blipFill>
          <a:blip r:embed="rId5"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610016" y="2930810"/>
            <a:ext cx="185955" cy="185955"/>
          </a:xfrm>
          <a:prstGeom prst="rect">
            <a:avLst/>
          </a:prstGeom>
        </p:spPr>
      </p:pic>
      <p:pic>
        <p:nvPicPr>
          <p:cNvPr id="18" name="Picture 17" descr="linkedin-512.png"/>
          <p:cNvPicPr>
            <a:picLocks noChangeAspect="1"/>
          </p:cNvPicPr>
          <p:nvPr userDrawn="1"/>
        </p:nvPicPr>
        <p:blipFill>
          <a:blip r:embed="rId6"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624654" y="3292326"/>
            <a:ext cx="150537" cy="150537"/>
          </a:xfrm>
          <a:prstGeom prst="rect">
            <a:avLst/>
          </a:prstGeom>
        </p:spPr>
      </p:pic>
      <p:pic>
        <p:nvPicPr>
          <p:cNvPr id="19" name="Picture 18" descr="youtube-xxl.png"/>
          <p:cNvPicPr>
            <a:picLocks noChangeAspect="1"/>
          </p:cNvPicPr>
          <p:nvPr userDrawn="1"/>
        </p:nvPicPr>
        <p:blipFill>
          <a:blip r:embed="rId7"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624654" y="3691046"/>
            <a:ext cx="190499" cy="190499"/>
          </a:xfrm>
          <a:prstGeom prst="rect">
            <a:avLst/>
          </a:prstGeom>
        </p:spPr>
      </p:pic>
      <p:sp>
        <p:nvSpPr>
          <p:cNvPr id="14" name="Rectangle 13"/>
          <p:cNvSpPr/>
          <p:nvPr userDrawn="1"/>
        </p:nvSpPr>
        <p:spPr>
          <a:xfrm>
            <a:off x="5888741" y="4026672"/>
            <a:ext cx="1654299" cy="246221"/>
          </a:xfrm>
          <a:prstGeom prst="rect">
            <a:avLst/>
          </a:prstGeom>
        </p:spPr>
        <p:txBody>
          <a:bodyPr wrap="square" lIns="0" tIns="0" rIns="0" bIns="0">
            <a:spAutoFit/>
          </a:bodyPr>
          <a:lstStyle/>
          <a:p>
            <a:r>
              <a:rPr lang="en-US" sz="1600" b="1" kern="1200" dirty="0">
                <a:solidFill>
                  <a:schemeClr val="accent1"/>
                </a:solidFill>
                <a:latin typeface="+mn-lt"/>
                <a:ea typeface="MS PGothic" pitchFamily="34" charset="-128"/>
                <a:cs typeface="Roboto Regular"/>
              </a:rPr>
              <a:t>#WhyInformatics</a:t>
            </a:r>
            <a:endParaRPr lang="en-US" sz="1600" b="1" dirty="0">
              <a:solidFill>
                <a:schemeClr val="accent1"/>
              </a:solidFill>
              <a:latin typeface="+mn-lt"/>
              <a:cs typeface="Roboto 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22233103"/>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1" descr="cover slide.jpg"/>
          <p:cNvPicPr>
            <a:picLocks noChangeAspect="1"/>
          </p:cNvPicPr>
          <p:nvPr userDrawn="1"/>
        </p:nvPicPr>
        <p:blipFill>
          <a:blip r:embed="rId2" cstate="screen">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0"/>
            <a:ext cx="9144000" cy="5150971"/>
          </a:xfrm>
          <a:prstGeom prst="rect">
            <a:avLst/>
          </a:prstGeom>
        </p:spPr>
      </p:pic>
      <p:sp>
        <p:nvSpPr>
          <p:cNvPr id="3075" name="Rectangle 3"/>
          <p:cNvSpPr>
            <a:spLocks noGrp="1" noChangeArrowheads="1"/>
          </p:cNvSpPr>
          <p:nvPr>
            <p:ph type="subTitle" idx="1" hasCustomPrompt="1"/>
          </p:nvPr>
        </p:nvSpPr>
        <p:spPr>
          <a:xfrm>
            <a:off x="552920" y="2643161"/>
            <a:ext cx="3093232" cy="215444"/>
          </a:xfrm>
        </p:spPr>
        <p:txBody>
          <a:bodyPr wrap="square" bIns="0" anchor="t">
            <a:spAutoFit/>
          </a:bodyPr>
          <a:lstStyle>
            <a:lvl1pPr marL="0" indent="0" algn="l">
              <a:buFontTx/>
              <a:buNone/>
              <a:defRPr sz="1400" b="0">
                <a:solidFill>
                  <a:schemeClr val="tx1"/>
                </a:solidFill>
                <a:latin typeface="Roboto Regular"/>
                <a:cs typeface="Roboto Regular"/>
              </a:defRPr>
            </a:lvl1pPr>
          </a:lstStyle>
          <a:p>
            <a:r>
              <a:rPr lang="en-US" dirty="0"/>
              <a:t>Date</a:t>
            </a:r>
          </a:p>
        </p:txBody>
      </p:sp>
      <p:sp>
        <p:nvSpPr>
          <p:cNvPr id="3" name="Text Placeholder 2"/>
          <p:cNvSpPr>
            <a:spLocks noGrp="1"/>
          </p:cNvSpPr>
          <p:nvPr>
            <p:ph type="body" sz="quarter" idx="10" hasCustomPrompt="1"/>
          </p:nvPr>
        </p:nvSpPr>
        <p:spPr>
          <a:xfrm>
            <a:off x="553590" y="1297460"/>
            <a:ext cx="4498952" cy="1112108"/>
          </a:xfrm>
        </p:spPr>
        <p:txBody>
          <a:bodyPr anchor="b"/>
          <a:lstStyle>
            <a:lvl1pPr>
              <a:lnSpc>
                <a:spcPct val="90000"/>
              </a:lnSpc>
              <a:spcBef>
                <a:spcPts val="1000"/>
              </a:spcBef>
              <a:defRPr sz="2800" b="1">
                <a:solidFill>
                  <a:schemeClr val="accent1"/>
                </a:solidFill>
                <a:latin typeface="Roboto Regular"/>
                <a:cs typeface="Roboto Regular"/>
              </a:defRPr>
            </a:lvl1pPr>
            <a:lvl2pPr marL="0" indent="0">
              <a:spcBef>
                <a:spcPts val="1000"/>
              </a:spcBef>
              <a:buNone/>
              <a:defRPr sz="1600" b="0">
                <a:solidFill>
                  <a:schemeClr val="accent2"/>
                </a:solidFill>
                <a:latin typeface="Roboto Light"/>
                <a:cs typeface="Roboto Light"/>
              </a:defRPr>
            </a:lvl2pPr>
          </a:lstStyle>
          <a:p>
            <a:pPr lvl="0"/>
            <a:r>
              <a:rPr lang="en-US" dirty="0"/>
              <a:t>Title</a:t>
            </a:r>
          </a:p>
          <a:p>
            <a:pPr lvl="1"/>
            <a:r>
              <a:rPr lang="en-US" dirty="0"/>
              <a:t>Subtitle</a:t>
            </a:r>
          </a:p>
        </p:txBody>
      </p:sp>
      <p:pic>
        <p:nvPicPr>
          <p:cNvPr id="5" name="Picture 4" descr="amia-logo_color.png"/>
          <p:cNvPicPr>
            <a:picLocks noChangeAspect="1"/>
          </p:cNvPicPr>
          <p:nvPr userDrawn="1"/>
        </p:nvPicPr>
        <p:blipFill>
          <a:blip r:embed="rId3" cstate="screen">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56054" y="343244"/>
            <a:ext cx="1948704" cy="49427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01838863"/>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Holding Slide">
    <p:bg>
      <p:bgPr>
        <a:solidFill>
          <a:schemeClr val="bg1">
            <a:lumMod val="85000"/>
          </a:schemeClr>
        </a:solidFill>
        <a:effectLst/>
      </p:bgPr>
    </p:bg>
    <p:spTree>
      <p:nvGrpSpPr>
        <p:cNvPr id="1" name=""/>
        <p:cNvGrpSpPr/>
        <p:nvPr/>
      </p:nvGrpSpPr>
      <p:grpSpPr>
        <a:xfrm>
          <a:off x="0" y="0"/>
          <a:ext cx="0" cy="0"/>
          <a:chOff x="0" y="0"/>
          <a:chExt cx="0" cy="0"/>
        </a:xfrm>
      </p:grpSpPr>
      <p:pic>
        <p:nvPicPr>
          <p:cNvPr id="3" name="Picture 2" descr="holding slide.jpg"/>
          <p:cNvPicPr>
            <a:picLocks noChangeAspect="1"/>
          </p:cNvPicPr>
          <p:nvPr userDrawn="1"/>
        </p:nvPicPr>
        <p:blipFill>
          <a:blip r:embed="rId2" cstate="screen">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0"/>
            <a:ext cx="9144000" cy="5150971"/>
          </a:xfrm>
          <a:prstGeom prst="rect">
            <a:avLst/>
          </a:prstGeom>
        </p:spPr>
      </p:pic>
      <p:sp>
        <p:nvSpPr>
          <p:cNvPr id="4" name="TextBox 3"/>
          <p:cNvSpPr txBox="1"/>
          <p:nvPr userDrawn="1"/>
        </p:nvSpPr>
        <p:spPr>
          <a:xfrm>
            <a:off x="1472239" y="1360180"/>
            <a:ext cx="5588002" cy="830997"/>
          </a:xfrm>
          <a:prstGeom prst="rect">
            <a:avLst/>
          </a:prstGeom>
          <a:noFill/>
        </p:spPr>
        <p:txBody>
          <a:bodyPr wrap="square" lIns="0" tIns="45720" rIns="0" bIns="45720" rtlCol="0">
            <a:spAutoFit/>
          </a:bodyPr>
          <a:lstStyle/>
          <a:p>
            <a:pPr>
              <a:lnSpc>
                <a:spcPct val="100000"/>
              </a:lnSpc>
            </a:pPr>
            <a:r>
              <a:rPr lang="en-US" sz="2400" b="1" dirty="0">
                <a:solidFill>
                  <a:schemeClr val="accent1"/>
                </a:solidFill>
                <a:latin typeface="Roboto Regular"/>
                <a:cs typeface="Roboto Regular"/>
              </a:rPr>
              <a:t>Discovering</a:t>
            </a:r>
            <a:r>
              <a:rPr lang="en-US" sz="2400" dirty="0">
                <a:solidFill>
                  <a:schemeClr val="accent1"/>
                </a:solidFill>
                <a:latin typeface="Roboto Regular"/>
                <a:cs typeface="Roboto Regular"/>
              </a:rPr>
              <a:t> health insights.</a:t>
            </a:r>
          </a:p>
          <a:p>
            <a:pPr marL="0" marR="0" indent="0" algn="l" defTabSz="914400" rtl="0" eaLnBrk="1" fontAlgn="base" latinLnBrk="0" hangingPunct="1">
              <a:lnSpc>
                <a:spcPct val="100000"/>
              </a:lnSpc>
              <a:spcBef>
                <a:spcPct val="0"/>
              </a:spcBef>
              <a:spcAft>
                <a:spcPct val="0"/>
              </a:spcAft>
              <a:buClrTx/>
              <a:buSzTx/>
              <a:buFontTx/>
              <a:buNone/>
              <a:tabLst/>
              <a:defRPr/>
            </a:pPr>
            <a:r>
              <a:rPr lang="en-US" sz="2400" b="1" dirty="0">
                <a:solidFill>
                  <a:schemeClr val="accent1"/>
                </a:solidFill>
                <a:latin typeface="Roboto Regular"/>
                <a:cs typeface="Roboto Regular"/>
              </a:rPr>
              <a:t>Accelerating </a:t>
            </a:r>
            <a:r>
              <a:rPr lang="en-US" sz="2400" dirty="0">
                <a:solidFill>
                  <a:schemeClr val="accent1"/>
                </a:solidFill>
                <a:latin typeface="Roboto Regular"/>
                <a:cs typeface="Roboto Regular"/>
              </a:rPr>
              <a:t>healthcare</a:t>
            </a:r>
            <a:r>
              <a:rPr lang="en-US" sz="2400" baseline="0" dirty="0">
                <a:solidFill>
                  <a:schemeClr val="accent1"/>
                </a:solidFill>
                <a:latin typeface="Roboto Regular"/>
                <a:cs typeface="Roboto Regular"/>
              </a:rPr>
              <a:t> transformation.</a:t>
            </a:r>
            <a:endParaRPr lang="en-US" sz="2400" dirty="0">
              <a:solidFill>
                <a:schemeClr val="accent1"/>
              </a:solidFill>
              <a:latin typeface="Roboto Regular"/>
              <a:cs typeface="Roboto Regular"/>
            </a:endParaRPr>
          </a:p>
        </p:txBody>
      </p:sp>
      <p:pic>
        <p:nvPicPr>
          <p:cNvPr id="5" name="Picture 4" descr="amia-logo_color.png"/>
          <p:cNvPicPr>
            <a:picLocks noChangeAspect="1"/>
          </p:cNvPicPr>
          <p:nvPr userDrawn="1"/>
        </p:nvPicPr>
        <p:blipFill>
          <a:blip r:embed="rId3" cstate="screen">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56054" y="343244"/>
            <a:ext cx="1948704" cy="49427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977551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eg"/><Relationship Id="rId10"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2" Type="http://schemas.openxmlformats.org/officeDocument/2006/relationships/slideLayout" Target="../slideLayouts/slideLayout19.xml"/><Relationship Id="rId13" Type="http://schemas.openxmlformats.org/officeDocument/2006/relationships/slideLayout" Target="../slideLayouts/slideLayout20.xml"/><Relationship Id="rId14" Type="http://schemas.openxmlformats.org/officeDocument/2006/relationships/slideLayout" Target="../slideLayouts/slideLayout21.xml"/><Relationship Id="rId15" Type="http://schemas.openxmlformats.org/officeDocument/2006/relationships/slideLayout" Target="../slideLayouts/slideLayout22.xml"/><Relationship Id="rId16" Type="http://schemas.openxmlformats.org/officeDocument/2006/relationships/slideLayout" Target="../slideLayouts/slideLayout23.xml"/><Relationship Id="rId17" Type="http://schemas.openxmlformats.org/officeDocument/2006/relationships/theme" Target="../theme/theme2.xml"/><Relationship Id="rId18" Type="http://schemas.openxmlformats.org/officeDocument/2006/relationships/image" Target="../media/image11.jpeg"/><Relationship Id="rId19" Type="http://schemas.openxmlformats.org/officeDocument/2006/relationships/image" Target="../media/image12.png"/><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4" name="Picture 3" descr="background.jpg"/>
          <p:cNvPicPr>
            <a:picLocks noChangeAspect="1"/>
          </p:cNvPicPr>
          <p:nvPr userDrawn="1"/>
        </p:nvPicPr>
        <p:blipFill>
          <a:blip r:embed="rId9"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0"/>
            <a:ext cx="9144000" cy="5143500"/>
          </a:xfrm>
          <a:prstGeom prst="rect">
            <a:avLst/>
          </a:prstGeom>
        </p:spPr>
      </p:pic>
      <p:sp>
        <p:nvSpPr>
          <p:cNvPr id="13" name="Line 9"/>
          <p:cNvSpPr>
            <a:spLocks noChangeShapeType="1"/>
          </p:cNvSpPr>
          <p:nvPr/>
        </p:nvSpPr>
        <p:spPr bwMode="auto">
          <a:xfrm>
            <a:off x="553590" y="787019"/>
            <a:ext cx="8034356" cy="0"/>
          </a:xfrm>
          <a:prstGeom prst="line">
            <a:avLst/>
          </a:prstGeom>
          <a:noFill/>
          <a:ln w="12700" cmpd="sng">
            <a:solidFill>
              <a:schemeClr val="accent2"/>
            </a:solidFill>
            <a:round/>
            <a:headEnd/>
            <a:tailEnd/>
          </a:ln>
        </p:spPr>
        <p:txBody>
          <a:bodyPr wrap="none" anchor="ctr"/>
          <a:lstStyle/>
          <a:p>
            <a:pPr>
              <a:defRPr/>
            </a:pPr>
            <a:endParaRPr lang="en-US">
              <a:latin typeface="Arial" pitchFamily="-109" charset="0"/>
            </a:endParaRPr>
          </a:p>
        </p:txBody>
      </p:sp>
      <p:sp>
        <p:nvSpPr>
          <p:cNvPr id="1028" name="Rectangle 2"/>
          <p:cNvSpPr>
            <a:spLocks noGrp="1" noChangeArrowheads="1"/>
          </p:cNvSpPr>
          <p:nvPr>
            <p:ph type="title"/>
          </p:nvPr>
        </p:nvSpPr>
        <p:spPr bwMode="auto">
          <a:xfrm>
            <a:off x="547080" y="399556"/>
            <a:ext cx="6777732" cy="3200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endParaRPr lang="en-US" dirty="0"/>
          </a:p>
        </p:txBody>
      </p:sp>
      <p:sp>
        <p:nvSpPr>
          <p:cNvPr id="1029" name="Rectangle 3"/>
          <p:cNvSpPr>
            <a:spLocks noGrp="1" noChangeArrowheads="1"/>
          </p:cNvSpPr>
          <p:nvPr>
            <p:ph type="body" idx="1"/>
          </p:nvPr>
        </p:nvSpPr>
        <p:spPr bwMode="auto">
          <a:xfrm>
            <a:off x="547078" y="939255"/>
            <a:ext cx="8056359" cy="357096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 </a:t>
            </a:r>
          </a:p>
          <a:p>
            <a:pPr lvl="4"/>
            <a:r>
              <a:rPr lang="en-US" dirty="0"/>
              <a:t>F</a:t>
            </a:r>
            <a:r>
              <a:rPr lang="en-US" b="0" dirty="0"/>
              <a:t>ifth level</a:t>
            </a:r>
            <a:endParaRPr kumimoji="0" lang="en-US" sz="1400" b="0" i="0" u="none" strike="noStrike" kern="0" cap="none" spc="0" normalizeH="0" baseline="0" noProof="0" dirty="0">
              <a:ln>
                <a:noFill/>
              </a:ln>
              <a:solidFill>
                <a:srgbClr val="727274"/>
              </a:solidFill>
              <a:effectLst/>
              <a:uLnTx/>
              <a:uFillTx/>
              <a:latin typeface="+mn-lt"/>
              <a:ea typeface="ＭＳ Ｐゴシック"/>
            </a:endParaRPr>
          </a:p>
        </p:txBody>
      </p:sp>
      <p:sp>
        <p:nvSpPr>
          <p:cNvPr id="1030" name="Rectangle 6"/>
          <p:cNvSpPr>
            <a:spLocks noGrp="1" noChangeArrowheads="1"/>
          </p:cNvSpPr>
          <p:nvPr>
            <p:ph type="sldNum" sz="quarter" idx="4"/>
          </p:nvPr>
        </p:nvSpPr>
        <p:spPr bwMode="auto">
          <a:xfrm>
            <a:off x="6695891" y="4870067"/>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8"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2019 Annual Symposium  |   amia.org</a:t>
            </a:r>
            <a:endParaRPr lang="en-US" dirty="0"/>
          </a:p>
        </p:txBody>
      </p:sp>
      <p:pic>
        <p:nvPicPr>
          <p:cNvPr id="7" name="Picture 6" descr="amia-logo_color.png"/>
          <p:cNvPicPr>
            <a:picLocks noChangeAspect="1"/>
          </p:cNvPicPr>
          <p:nvPr userDrawn="1"/>
        </p:nvPicPr>
        <p:blipFill>
          <a:blip r:embed="rId10"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7475838" y="384420"/>
            <a:ext cx="1132702" cy="287299"/>
          </a:xfrm>
          <a:prstGeom prst="rect">
            <a:avLst/>
          </a:prstGeom>
        </p:spPr>
      </p:pic>
    </p:spTree>
  </p:cSld>
  <p:clrMap bg1="lt1" tx1="dk1" bg2="lt2" tx2="dk2" accent1="accent1" accent2="accent2" accent3="accent3" accent4="accent4" accent5="accent5" accent6="accent6" hlink="hlink" folHlink="folHlink"/>
  <p:sldLayoutIdLst>
    <p:sldLayoutId id="2147484515" r:id="rId1"/>
    <p:sldLayoutId id="2147484584" r:id="rId2"/>
    <p:sldLayoutId id="2147484522" r:id="rId3"/>
    <p:sldLayoutId id="2147484517" r:id="rId4"/>
    <p:sldLayoutId id="2147484518" r:id="rId5"/>
    <p:sldLayoutId id="2147484588" r:id="rId6"/>
    <p:sldLayoutId id="2147484589" r:id="rId7"/>
  </p:sldLayoutIdLst>
  <p:hf hdr="0" dt="0"/>
  <p:txStyles>
    <p:titleStyle>
      <a:lvl1pPr algn="l" rtl="0" eaLnBrk="1" fontAlgn="base" hangingPunct="1">
        <a:lnSpc>
          <a:spcPct val="80000"/>
        </a:lnSpc>
        <a:spcBef>
          <a:spcPct val="0"/>
        </a:spcBef>
        <a:spcAft>
          <a:spcPct val="0"/>
        </a:spcAft>
        <a:defRPr sz="2600" b="1" i="0">
          <a:solidFill>
            <a:schemeClr val="accent1"/>
          </a:solidFill>
          <a:latin typeface="+mj-lt"/>
          <a:ea typeface="MS PGothic" pitchFamily="34" charset="-128"/>
          <a:cs typeface="Roboto Regular"/>
        </a:defRPr>
      </a:lvl1pPr>
      <a:lvl2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2pPr>
      <a:lvl3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3pPr>
      <a:lvl4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4pPr>
      <a:lvl5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5pPr>
      <a:lvl6pPr marL="4572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6pPr>
      <a:lvl7pPr marL="9144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7pPr>
      <a:lvl8pPr marL="13716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8pPr>
      <a:lvl9pPr marL="18288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9pPr>
    </p:titleStyle>
    <p:body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4" name="Picture 3" descr="background.jpg"/>
          <p:cNvPicPr>
            <a:picLocks noChangeAspect="1"/>
          </p:cNvPicPr>
          <p:nvPr userDrawn="1"/>
        </p:nvPicPr>
        <p:blipFill>
          <a:blip r:embed="rId18" cstate="screen">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14942"/>
            <a:ext cx="9144000" cy="5143500"/>
          </a:xfrm>
          <a:prstGeom prst="rect">
            <a:avLst/>
          </a:prstGeom>
        </p:spPr>
      </p:pic>
      <p:sp>
        <p:nvSpPr>
          <p:cNvPr id="13" name="Line 9"/>
          <p:cNvSpPr>
            <a:spLocks noChangeShapeType="1"/>
          </p:cNvSpPr>
          <p:nvPr/>
        </p:nvSpPr>
        <p:spPr bwMode="auto">
          <a:xfrm>
            <a:off x="553590" y="787019"/>
            <a:ext cx="8034356" cy="0"/>
          </a:xfrm>
          <a:prstGeom prst="line">
            <a:avLst/>
          </a:prstGeom>
          <a:noFill/>
          <a:ln w="12700" cmpd="sng">
            <a:solidFill>
              <a:schemeClr val="accent2"/>
            </a:solidFill>
            <a:round/>
            <a:headEnd/>
            <a:tailEnd/>
          </a:ln>
        </p:spPr>
        <p:txBody>
          <a:bodyPr wrap="none" anchor="ctr"/>
          <a:lstStyle/>
          <a:p>
            <a:pPr>
              <a:defRPr/>
            </a:pPr>
            <a:endParaRPr lang="en-US">
              <a:latin typeface="Arial" pitchFamily="-109" charset="0"/>
            </a:endParaRPr>
          </a:p>
        </p:txBody>
      </p:sp>
      <p:sp>
        <p:nvSpPr>
          <p:cNvPr id="1028" name="Rectangle 2"/>
          <p:cNvSpPr>
            <a:spLocks noGrp="1" noChangeArrowheads="1"/>
          </p:cNvSpPr>
          <p:nvPr>
            <p:ph type="title"/>
          </p:nvPr>
        </p:nvSpPr>
        <p:spPr bwMode="auto">
          <a:xfrm>
            <a:off x="547080" y="386220"/>
            <a:ext cx="6777732" cy="333425"/>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endParaRPr lang="en-US" dirty="0"/>
          </a:p>
        </p:txBody>
      </p:sp>
      <p:sp>
        <p:nvSpPr>
          <p:cNvPr id="1029" name="Rectangle 3"/>
          <p:cNvSpPr>
            <a:spLocks noGrp="1" noChangeArrowheads="1"/>
          </p:cNvSpPr>
          <p:nvPr>
            <p:ph type="body" idx="1"/>
          </p:nvPr>
        </p:nvSpPr>
        <p:spPr bwMode="auto">
          <a:xfrm>
            <a:off x="547080" y="939255"/>
            <a:ext cx="8056359" cy="3570961"/>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 </a:t>
            </a:r>
          </a:p>
          <a:p>
            <a:pPr lvl="4"/>
            <a:r>
              <a:rPr lang="en-US" dirty="0"/>
              <a:t>F</a:t>
            </a:r>
            <a:r>
              <a:rPr lang="en-US" b="0" dirty="0"/>
              <a:t>ifth level</a:t>
            </a:r>
            <a:endParaRPr kumimoji="0" lang="en-US" sz="1400" b="0" i="0" u="none" strike="noStrike" kern="0" cap="none" spc="0" normalizeH="0" baseline="0" noProof="0" dirty="0">
              <a:ln>
                <a:noFill/>
              </a:ln>
              <a:solidFill>
                <a:srgbClr val="727274"/>
              </a:solidFill>
              <a:effectLst/>
              <a:uLnTx/>
              <a:uFillTx/>
              <a:latin typeface="+mn-lt"/>
              <a:ea typeface="ＭＳ Ｐゴシック"/>
            </a:endParaRPr>
          </a:p>
        </p:txBody>
      </p:sp>
      <p:sp>
        <p:nvSpPr>
          <p:cNvPr id="1030" name="Rectangle 6"/>
          <p:cNvSpPr>
            <a:spLocks noGrp="1" noChangeArrowheads="1"/>
          </p:cNvSpPr>
          <p:nvPr>
            <p:ph type="sldNum" sz="quarter" idx="4"/>
          </p:nvPr>
        </p:nvSpPr>
        <p:spPr bwMode="auto">
          <a:xfrm>
            <a:off x="6695891" y="4870068"/>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8"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2019 Annual Symposium  |   amia.org</a:t>
            </a:r>
            <a:endParaRPr lang="en-US" dirty="0"/>
          </a:p>
        </p:txBody>
      </p:sp>
      <p:pic>
        <p:nvPicPr>
          <p:cNvPr id="7" name="Picture 6" descr="amia-logo_color.png"/>
          <p:cNvPicPr>
            <a:picLocks noChangeAspect="1"/>
          </p:cNvPicPr>
          <p:nvPr userDrawn="1"/>
        </p:nvPicPr>
        <p:blipFill>
          <a:blip r:embed="rId19" cstate="screen">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7475838" y="384421"/>
            <a:ext cx="1132702" cy="287299"/>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48664903"/>
      </p:ext>
    </p:extLst>
  </p:cSld>
  <p:clrMap bg1="lt1" tx1="dk1" bg2="lt2" tx2="dk2" accent1="accent1" accent2="accent2" accent3="accent3" accent4="accent4" accent5="accent5" accent6="accent6" hlink="hlink" folHlink="folHlink"/>
  <p:sldLayoutIdLst>
    <p:sldLayoutId id="2147484591" r:id="rId1"/>
    <p:sldLayoutId id="2147484592" r:id="rId2"/>
    <p:sldLayoutId id="2147484593" r:id="rId3"/>
    <p:sldLayoutId id="2147484594" r:id="rId4"/>
    <p:sldLayoutId id="2147484595" r:id="rId5"/>
    <p:sldLayoutId id="2147484596" r:id="rId6"/>
    <p:sldLayoutId id="2147484597" r:id="rId7"/>
    <p:sldLayoutId id="2147484598" r:id="rId8"/>
    <p:sldLayoutId id="2147484599" r:id="rId9"/>
    <p:sldLayoutId id="2147484600" r:id="rId10"/>
    <p:sldLayoutId id="2147484601" r:id="rId11"/>
    <p:sldLayoutId id="2147484602" r:id="rId12"/>
    <p:sldLayoutId id="2147484603" r:id="rId13"/>
    <p:sldLayoutId id="2147484604" r:id="rId14"/>
    <p:sldLayoutId id="2147484605" r:id="rId15"/>
    <p:sldLayoutId id="2147484606" r:id="rId16"/>
  </p:sldLayoutIdLst>
  <p:hf hdr="0" dt="0"/>
  <p:txStyles>
    <p:titleStyle>
      <a:lvl1pPr algn="l" rtl="0" eaLnBrk="1" fontAlgn="base" hangingPunct="1">
        <a:lnSpc>
          <a:spcPct val="80000"/>
        </a:lnSpc>
        <a:spcBef>
          <a:spcPct val="0"/>
        </a:spcBef>
        <a:spcAft>
          <a:spcPct val="0"/>
        </a:spcAft>
        <a:defRPr sz="2600" b="1" i="0">
          <a:solidFill>
            <a:schemeClr val="accent1"/>
          </a:solidFill>
          <a:latin typeface="Roboto Regular"/>
          <a:ea typeface="MS PGothic" pitchFamily="34" charset="-128"/>
          <a:cs typeface="Roboto Regular"/>
        </a:defRPr>
      </a:lvl1pPr>
      <a:lvl2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2pPr>
      <a:lvl3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3pPr>
      <a:lvl4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4pPr>
      <a:lvl5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5pPr>
      <a:lvl6pPr marL="4572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6pPr>
      <a:lvl7pPr marL="9144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7pPr>
      <a:lvl8pPr marL="13716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8pPr>
      <a:lvl9pPr marL="18288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9pPr>
    </p:titleStyle>
    <p:bodyStyle>
      <a:lvl1pPr marL="0" indent="0" algn="l" rtl="0" eaLnBrk="1" fontAlgn="base" hangingPunct="1">
        <a:spcBef>
          <a:spcPts val="1200"/>
        </a:spcBef>
        <a:spcAft>
          <a:spcPct val="0"/>
        </a:spcAft>
        <a:defRPr sz="1800">
          <a:solidFill>
            <a:schemeClr val="tx1"/>
          </a:solidFill>
          <a:latin typeface="Roboto Regular"/>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2.png"/><Relationship Id="rId3"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png"/><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png"/><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ubtitle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91A10BCE-D490-8D43-98BC-26011DDD8721}"/>
              </a:ext>
            </a:extLst>
          </p:cNvPr>
          <p:cNvSpPr>
            <a:spLocks noGrp="1"/>
          </p:cNvSpPr>
          <p:nvPr>
            <p:ph type="subTitle" idx="1"/>
          </p:nvPr>
        </p:nvSpPr>
        <p:spPr>
          <a:xfrm>
            <a:off x="566381" y="2326043"/>
            <a:ext cx="7151428" cy="923330"/>
          </a:xfrm>
        </p:spPr>
        <p:txBody>
          <a:bodyPr/>
          <a:lstStyle/>
          <a:p>
            <a:r>
              <a:rPr lang="en-US" dirty="0" smtClean="0"/>
              <a:t>David Hanauer, MD, MS			</a:t>
            </a:r>
          </a:p>
          <a:p>
            <a:pPr lvl="1"/>
            <a:r>
              <a:rPr lang="en-US" dirty="0" smtClean="0"/>
              <a:t>University of Michigan	</a:t>
            </a:r>
            <a:r>
              <a:rPr lang="en-US" dirty="0"/>
              <a:t>	</a:t>
            </a:r>
            <a:r>
              <a:rPr lang="en-US" dirty="0" smtClean="0"/>
              <a:t>	</a:t>
            </a:r>
            <a:endParaRPr lang="en-US" dirty="0" smtClean="0">
              <a:highlight>
                <a:srgbClr val="FFFF00"/>
              </a:highlight>
            </a:endParaRPr>
          </a:p>
          <a:p>
            <a:pPr lvl="1"/>
            <a:r>
              <a:rPr lang="en-US" dirty="0"/>
              <a:t>Twitter: </a:t>
            </a:r>
            <a:r>
              <a:rPr lang="en-US" dirty="0" smtClean="0"/>
              <a:t>@davidhanauer2	</a:t>
            </a:r>
            <a:r>
              <a:rPr lang="en-US" dirty="0"/>
              <a:t>	</a:t>
            </a:r>
            <a:r>
              <a:rPr lang="en-US" dirty="0" smtClean="0"/>
              <a:t>	</a:t>
            </a:r>
            <a:endParaRPr lang="en-US" dirty="0" smtClean="0">
              <a:highlight>
                <a:srgbClr val="FFFF00"/>
              </a:highlight>
            </a:endParaRPr>
          </a:p>
          <a:p>
            <a:pPr lvl="1"/>
            <a:r>
              <a:rPr lang="en-US" dirty="0"/>
              <a:t>#AMIA2019</a:t>
            </a:r>
          </a:p>
        </p:txBody>
      </p:sp>
      <p:sp>
        <p:nvSpPr>
          <p:cNvPr id="5" name="Text Placeholder 4">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D95F18BA-2797-3349-948B-001C06C115A3}"/>
              </a:ext>
            </a:extLst>
          </p:cNvPr>
          <p:cNvSpPr>
            <a:spLocks noGrp="1"/>
          </p:cNvSpPr>
          <p:nvPr>
            <p:ph type="body" sz="quarter" idx="10"/>
          </p:nvPr>
        </p:nvSpPr>
        <p:spPr/>
        <p:txBody>
          <a:bodyPr/>
          <a:lstStyle/>
          <a:p>
            <a:endParaRPr lang="en-US" dirty="0" smtClean="0"/>
          </a:p>
          <a:p>
            <a:r>
              <a:rPr lang="en-US" sz="2400" dirty="0" smtClean="0"/>
              <a:t>EMERSE: electronic medical record search engine</a:t>
            </a:r>
          </a:p>
          <a:p>
            <a:pPr lvl="1"/>
            <a:r>
              <a:rPr lang="en-US" dirty="0" smtClean="0"/>
              <a:t>Panel – The National Cancer Institute’s Informatics Technology for Cancer Research Program: Building A Community of Practice in Cancer Informatics</a:t>
            </a:r>
          </a:p>
          <a:p>
            <a:pPr lvl="1"/>
            <a:r>
              <a:rPr lang="en-US" dirty="0" smtClean="0"/>
              <a:t>S34</a:t>
            </a:r>
            <a:endParaRPr lang="en-US" dirty="0"/>
          </a:p>
        </p:txBody>
      </p:sp>
      <p:pic>
        <p:nvPicPr>
          <p:cNvPr id="7" name="Picture 6" descr="transparent background.png"/>
          <p:cNvPicPr>
            <a:picLocks noChangeAspect="1"/>
          </p:cNvPicPr>
          <p:nvPr/>
        </p:nvPicPr>
        <p:blipFill>
          <a:blip r:embed="rId2"/>
          <a:stretch>
            <a:fillRect/>
          </a:stretch>
        </p:blipFill>
        <p:spPr>
          <a:xfrm>
            <a:off x="3300630" y="2190913"/>
            <a:ext cx="3709621" cy="1018858"/>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77897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EMERSE Sites</a:t>
            </a:r>
            <a:endParaRPr lang="en-US" dirty="0"/>
          </a:p>
        </p:txBody>
      </p:sp>
      <p:sp>
        <p:nvSpPr>
          <p:cNvPr id="4" name="Slide Number Placeholder 3"/>
          <p:cNvSpPr>
            <a:spLocks noGrp="1"/>
          </p:cNvSpPr>
          <p:nvPr>
            <p:ph type="sldNum" sz="quarter" idx="4"/>
          </p:nvPr>
        </p:nvSpPr>
        <p:spPr/>
        <p:txBody>
          <a:bodyPr/>
          <a:lstStyle/>
          <a:p>
            <a:fld id="{42C32FFB-F9AE-46F0-A233-A2E628258990}" type="slidenum">
              <a:rPr lang="en-US" smtClean="0"/>
              <a:pPr/>
              <a:t>10</a:t>
            </a:fld>
            <a:endParaRPr lang="en-US" sz="1000"/>
          </a:p>
        </p:txBody>
      </p:sp>
      <p:sp>
        <p:nvSpPr>
          <p:cNvPr id="5" name="Footer Placeholder 4"/>
          <p:cNvSpPr>
            <a:spLocks noGrp="1"/>
          </p:cNvSpPr>
          <p:nvPr>
            <p:ph type="ftr" sz="quarter" idx="3"/>
          </p:nvPr>
        </p:nvSpPr>
        <p:spPr/>
        <p:txBody>
          <a:bodyPr/>
          <a:lstStyle/>
          <a:p>
            <a:r>
              <a:rPr lang="en-US" smtClean="0"/>
              <a:t>AMIA 2019 Annual Symposium  |   amia.org</a:t>
            </a:r>
            <a:endParaRPr lang="en-US" dirty="0"/>
          </a:p>
        </p:txBody>
      </p:sp>
      <p:pic>
        <p:nvPicPr>
          <p:cNvPr id="7" name="Picture 6" descr="1*bpC__km8vZjKsx-2Kx3lew.png"/>
          <p:cNvPicPr>
            <a:picLocks noChangeAspect="1"/>
          </p:cNvPicPr>
          <p:nvPr/>
        </p:nvPicPr>
        <p:blipFill>
          <a:blip r:embed="rId2"/>
          <a:stretch>
            <a:fillRect/>
          </a:stretch>
        </p:blipFill>
        <p:spPr>
          <a:xfrm>
            <a:off x="0" y="849875"/>
            <a:ext cx="7199135" cy="3817042"/>
          </a:xfrm>
          <a:prstGeom prst="rect">
            <a:avLst/>
          </a:prstGeom>
        </p:spPr>
      </p:pic>
      <p:sp>
        <p:nvSpPr>
          <p:cNvPr id="8" name="Regular Pentagon 7"/>
          <p:cNvSpPr/>
          <p:nvPr/>
        </p:nvSpPr>
        <p:spPr>
          <a:xfrm>
            <a:off x="4893543" y="1879822"/>
            <a:ext cx="287012" cy="294170"/>
          </a:xfrm>
          <a:prstGeom prst="pentagon">
            <a:avLst/>
          </a:prstGeom>
          <a:solidFill>
            <a:schemeClr val="accent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smtClean="0">
              <a:solidFill>
                <a:srgbClr val="FFFFFF"/>
              </a:solidFill>
              <a:latin typeface="Roboto Regular"/>
              <a:cs typeface="Roboto Regular"/>
            </a:endParaRPr>
          </a:p>
        </p:txBody>
      </p:sp>
      <p:sp>
        <p:nvSpPr>
          <p:cNvPr id="9" name="Regular Pentagon 8"/>
          <p:cNvSpPr/>
          <p:nvPr/>
        </p:nvSpPr>
        <p:spPr>
          <a:xfrm>
            <a:off x="5655842" y="2850160"/>
            <a:ext cx="287012" cy="294170"/>
          </a:xfrm>
          <a:prstGeom prst="pentagon">
            <a:avLst/>
          </a:prstGeom>
          <a:solidFill>
            <a:schemeClr val="accent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smtClean="0">
              <a:solidFill>
                <a:srgbClr val="FFFFFF"/>
              </a:solidFill>
              <a:latin typeface="Roboto Regular"/>
              <a:cs typeface="Roboto Regular"/>
            </a:endParaRPr>
          </a:p>
        </p:txBody>
      </p:sp>
      <p:sp>
        <p:nvSpPr>
          <p:cNvPr id="10" name="Regular Pentagon 9"/>
          <p:cNvSpPr/>
          <p:nvPr/>
        </p:nvSpPr>
        <p:spPr>
          <a:xfrm>
            <a:off x="4947208" y="2388790"/>
            <a:ext cx="287012" cy="294170"/>
          </a:xfrm>
          <a:prstGeom prst="pentagon">
            <a:avLst/>
          </a:prstGeom>
          <a:solidFill>
            <a:schemeClr val="accent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smtClean="0">
              <a:solidFill>
                <a:srgbClr val="FFFFFF"/>
              </a:solidFill>
              <a:latin typeface="Roboto Regular"/>
              <a:cs typeface="Roboto Regular"/>
            </a:endParaRPr>
          </a:p>
        </p:txBody>
      </p:sp>
      <p:sp>
        <p:nvSpPr>
          <p:cNvPr id="12" name="Oval 11"/>
          <p:cNvSpPr/>
          <p:nvPr/>
        </p:nvSpPr>
        <p:spPr>
          <a:xfrm>
            <a:off x="5144677" y="2123768"/>
            <a:ext cx="243946" cy="243946"/>
          </a:xfrm>
          <a:prstGeom prst="ellipse">
            <a:avLst/>
          </a:prstGeom>
          <a:solidFill>
            <a:schemeClr val="accent5">
              <a:lumMod val="60000"/>
              <a:lumOff val="40000"/>
            </a:schemeClr>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smtClean="0">
              <a:solidFill>
                <a:srgbClr val="FFFFFF"/>
              </a:solidFill>
              <a:latin typeface="Roboto Regular"/>
              <a:cs typeface="Roboto Regular"/>
            </a:endParaRPr>
          </a:p>
        </p:txBody>
      </p:sp>
      <p:sp>
        <p:nvSpPr>
          <p:cNvPr id="13" name="Oval 12"/>
          <p:cNvSpPr/>
          <p:nvPr/>
        </p:nvSpPr>
        <p:spPr>
          <a:xfrm>
            <a:off x="6043306" y="2010698"/>
            <a:ext cx="243946" cy="243946"/>
          </a:xfrm>
          <a:prstGeom prst="ellipse">
            <a:avLst/>
          </a:prstGeom>
          <a:solidFill>
            <a:schemeClr val="accent5">
              <a:lumMod val="60000"/>
              <a:lumOff val="40000"/>
            </a:schemeClr>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smtClean="0">
              <a:solidFill>
                <a:srgbClr val="FFFFFF"/>
              </a:solidFill>
              <a:latin typeface="Roboto Regular"/>
              <a:cs typeface="Roboto Regular"/>
            </a:endParaRPr>
          </a:p>
        </p:txBody>
      </p:sp>
      <p:sp>
        <p:nvSpPr>
          <p:cNvPr id="15" name="Oval 14"/>
          <p:cNvSpPr/>
          <p:nvPr/>
        </p:nvSpPr>
        <p:spPr>
          <a:xfrm>
            <a:off x="4882630" y="2737089"/>
            <a:ext cx="243946" cy="243946"/>
          </a:xfrm>
          <a:prstGeom prst="ellipse">
            <a:avLst/>
          </a:prstGeom>
          <a:solidFill>
            <a:schemeClr val="accent5">
              <a:lumMod val="60000"/>
              <a:lumOff val="40000"/>
            </a:schemeClr>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smtClean="0">
              <a:solidFill>
                <a:srgbClr val="FFFFFF"/>
              </a:solidFill>
              <a:latin typeface="Roboto Regular"/>
              <a:cs typeface="Roboto Regular"/>
            </a:endParaRPr>
          </a:p>
        </p:txBody>
      </p:sp>
      <p:sp>
        <p:nvSpPr>
          <p:cNvPr id="16" name="Oval 15"/>
          <p:cNvSpPr/>
          <p:nvPr/>
        </p:nvSpPr>
        <p:spPr>
          <a:xfrm>
            <a:off x="670454" y="2385204"/>
            <a:ext cx="243946" cy="243946"/>
          </a:xfrm>
          <a:prstGeom prst="ellipse">
            <a:avLst/>
          </a:prstGeom>
          <a:solidFill>
            <a:schemeClr val="accent5">
              <a:lumMod val="60000"/>
              <a:lumOff val="40000"/>
            </a:schemeClr>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smtClean="0">
              <a:solidFill>
                <a:srgbClr val="FFFFFF"/>
              </a:solidFill>
              <a:latin typeface="Roboto Regular"/>
              <a:cs typeface="Roboto Regular"/>
            </a:endParaRPr>
          </a:p>
        </p:txBody>
      </p:sp>
      <p:sp>
        <p:nvSpPr>
          <p:cNvPr id="17" name="Regular Pentagon 16"/>
          <p:cNvSpPr/>
          <p:nvPr/>
        </p:nvSpPr>
        <p:spPr>
          <a:xfrm>
            <a:off x="7322226" y="2816013"/>
            <a:ext cx="287012" cy="294170"/>
          </a:xfrm>
          <a:prstGeom prst="pentagon">
            <a:avLst/>
          </a:prstGeom>
          <a:solidFill>
            <a:schemeClr val="accent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smtClean="0">
              <a:solidFill>
                <a:srgbClr val="FFFFFF"/>
              </a:solidFill>
              <a:latin typeface="Roboto Regular"/>
              <a:cs typeface="Roboto Regular"/>
            </a:endParaRPr>
          </a:p>
        </p:txBody>
      </p:sp>
      <p:sp>
        <p:nvSpPr>
          <p:cNvPr id="18" name="Oval 17"/>
          <p:cNvSpPr/>
          <p:nvPr/>
        </p:nvSpPr>
        <p:spPr>
          <a:xfrm>
            <a:off x="7336575" y="3325430"/>
            <a:ext cx="243946" cy="243946"/>
          </a:xfrm>
          <a:prstGeom prst="ellipse">
            <a:avLst/>
          </a:prstGeom>
          <a:solidFill>
            <a:schemeClr val="accent5">
              <a:lumMod val="60000"/>
              <a:lumOff val="40000"/>
            </a:schemeClr>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smtClean="0">
              <a:solidFill>
                <a:srgbClr val="FFFFFF"/>
              </a:solidFill>
              <a:latin typeface="Roboto Regular"/>
              <a:cs typeface="Roboto Regular"/>
            </a:endParaRPr>
          </a:p>
        </p:txBody>
      </p:sp>
      <p:sp>
        <p:nvSpPr>
          <p:cNvPr id="19" name="TextBox 18"/>
          <p:cNvSpPr txBox="1"/>
          <p:nvPr/>
        </p:nvSpPr>
        <p:spPr>
          <a:xfrm>
            <a:off x="7584273" y="2776683"/>
            <a:ext cx="1404952" cy="830997"/>
          </a:xfrm>
          <a:prstGeom prst="rect">
            <a:avLst/>
          </a:prstGeom>
          <a:noFill/>
        </p:spPr>
        <p:txBody>
          <a:bodyPr wrap="none" rtlCol="0">
            <a:spAutoFit/>
          </a:bodyPr>
          <a:lstStyle/>
          <a:p>
            <a:r>
              <a:rPr lang="en-US" sz="1600" dirty="0" smtClean="0"/>
              <a:t>live</a:t>
            </a:r>
          </a:p>
          <a:p>
            <a:endParaRPr lang="en-US" sz="1600" dirty="0" smtClean="0"/>
          </a:p>
          <a:p>
            <a:r>
              <a:rPr lang="en-US" sz="1600" dirty="0" smtClean="0"/>
              <a:t>implementing</a:t>
            </a:r>
            <a:endParaRPr 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ITCR support means</a:t>
            </a:r>
            <a:endParaRPr lang="en-US" dirty="0"/>
          </a:p>
        </p:txBody>
      </p:sp>
      <p:sp>
        <p:nvSpPr>
          <p:cNvPr id="3" name="Content Placeholder 2"/>
          <p:cNvSpPr>
            <a:spLocks noGrp="1"/>
          </p:cNvSpPr>
          <p:nvPr>
            <p:ph sz="quarter" idx="12"/>
          </p:nvPr>
        </p:nvSpPr>
        <p:spPr/>
        <p:txBody>
          <a:bodyPr/>
          <a:lstStyle/>
          <a:p>
            <a:r>
              <a:rPr lang="en-US" dirty="0" smtClean="0"/>
              <a:t>The ability to scale up from a local effort to a national one</a:t>
            </a:r>
          </a:p>
          <a:p>
            <a:r>
              <a:rPr lang="en-US" dirty="0" smtClean="0"/>
              <a:t>The ability to build the infrastructure needed for broad dissemination</a:t>
            </a:r>
          </a:p>
          <a:p>
            <a:r>
              <a:rPr lang="en-US" dirty="0" smtClean="0"/>
              <a:t>Protected time to engage with other sites, provide demos, etc</a:t>
            </a:r>
          </a:p>
          <a:p>
            <a:r>
              <a:rPr lang="en-US" dirty="0" smtClean="0"/>
              <a:t>Protected time to engage with uses</a:t>
            </a:r>
          </a:p>
          <a:p>
            <a:r>
              <a:rPr lang="en-US" dirty="0" smtClean="0"/>
              <a:t>Developer effort</a:t>
            </a:r>
          </a:p>
          <a:p>
            <a:r>
              <a:rPr lang="en-US" dirty="0" smtClean="0"/>
              <a:t>A peer/mentoring network </a:t>
            </a:r>
            <a:r>
              <a:rPr lang="en-US" dirty="0" smtClean="0"/>
              <a:t>of ITCR </a:t>
            </a:r>
            <a:r>
              <a:rPr lang="en-US" dirty="0" smtClean="0"/>
              <a:t>software developers</a:t>
            </a:r>
          </a:p>
        </p:txBody>
      </p:sp>
      <p:sp>
        <p:nvSpPr>
          <p:cNvPr id="4" name="Slide Number Placeholder 3"/>
          <p:cNvSpPr>
            <a:spLocks noGrp="1"/>
          </p:cNvSpPr>
          <p:nvPr>
            <p:ph type="sldNum" sz="quarter" idx="4"/>
          </p:nvPr>
        </p:nvSpPr>
        <p:spPr/>
        <p:txBody>
          <a:bodyPr/>
          <a:lstStyle/>
          <a:p>
            <a:fld id="{42C32FFB-F9AE-46F0-A233-A2E628258990}" type="slidenum">
              <a:rPr lang="en-US" smtClean="0"/>
              <a:pPr/>
              <a:t>11</a:t>
            </a:fld>
            <a:endParaRPr lang="en-US" sz="1000"/>
          </a:p>
        </p:txBody>
      </p:sp>
      <p:sp>
        <p:nvSpPr>
          <p:cNvPr id="5" name="Footer Placeholder 4"/>
          <p:cNvSpPr>
            <a:spLocks noGrp="1"/>
          </p:cNvSpPr>
          <p:nvPr>
            <p:ph type="ftr" sz="quarter" idx="3"/>
          </p:nvPr>
        </p:nvSpPr>
        <p:spPr/>
        <p:txBody>
          <a:bodyPr/>
          <a:lstStyle/>
          <a:p>
            <a:r>
              <a:rPr lang="en-US" smtClean="0"/>
              <a:t>AMIA 2019 Annual Symposium  |   amia.org</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software in academic setting</a:t>
            </a:r>
            <a:endParaRPr lang="en-US" dirty="0"/>
          </a:p>
        </p:txBody>
      </p:sp>
      <p:sp>
        <p:nvSpPr>
          <p:cNvPr id="3" name="Content Placeholder 2"/>
          <p:cNvSpPr>
            <a:spLocks noGrp="1"/>
          </p:cNvSpPr>
          <p:nvPr>
            <p:ph sz="quarter" idx="12"/>
          </p:nvPr>
        </p:nvSpPr>
        <p:spPr/>
        <p:txBody>
          <a:bodyPr/>
          <a:lstStyle/>
          <a:p>
            <a:r>
              <a:rPr lang="en-US" b="1" dirty="0" smtClean="0"/>
              <a:t>Pros:</a:t>
            </a:r>
          </a:p>
          <a:p>
            <a:r>
              <a:rPr lang="en-US" dirty="0" smtClean="0"/>
              <a:t>understand the challenging environment in which the software must exist</a:t>
            </a:r>
          </a:p>
          <a:p>
            <a:pPr lvl="1"/>
            <a:r>
              <a:rPr lang="en-US" dirty="0" smtClean="0"/>
              <a:t>access to the data</a:t>
            </a:r>
          </a:p>
          <a:p>
            <a:pPr lvl="1"/>
            <a:r>
              <a:rPr lang="en-US" dirty="0" smtClean="0"/>
              <a:t>regulatory concerns</a:t>
            </a:r>
          </a:p>
          <a:p>
            <a:pPr lvl="1"/>
            <a:r>
              <a:rPr lang="en-US" dirty="0" smtClean="0"/>
              <a:t>prioritization of projects with limited resources</a:t>
            </a:r>
          </a:p>
          <a:p>
            <a:pPr lvl="1"/>
            <a:r>
              <a:rPr lang="en-US" dirty="0" smtClean="0"/>
              <a:t>security</a:t>
            </a:r>
          </a:p>
          <a:p>
            <a:r>
              <a:rPr lang="en-US" b="1" dirty="0" smtClean="0"/>
              <a:t>Cons:</a:t>
            </a:r>
          </a:p>
          <a:p>
            <a:r>
              <a:rPr lang="en-US" dirty="0" smtClean="0"/>
              <a:t>shifting between local work </a:t>
            </a:r>
            <a:r>
              <a:rPr lang="en-US" dirty="0" err="1" smtClean="0"/>
              <a:t>vs</a:t>
            </a:r>
            <a:r>
              <a:rPr lang="en-US" dirty="0" smtClean="0"/>
              <a:t> national focus based on dual funding streams</a:t>
            </a:r>
          </a:p>
          <a:p>
            <a:r>
              <a:rPr lang="en-US" dirty="0" smtClean="0"/>
              <a:t>other academic demands (teaching, publishing, etc)</a:t>
            </a:r>
          </a:p>
          <a:p>
            <a:r>
              <a:rPr lang="en-US" dirty="0" smtClean="0"/>
              <a:t>security</a:t>
            </a:r>
          </a:p>
          <a:p>
            <a:endParaRPr lang="en-US" dirty="0" smtClean="0"/>
          </a:p>
          <a:p>
            <a:endParaRPr lang="en-US" dirty="0"/>
          </a:p>
        </p:txBody>
      </p:sp>
      <p:sp>
        <p:nvSpPr>
          <p:cNvPr id="4" name="Slide Number Placeholder 3"/>
          <p:cNvSpPr>
            <a:spLocks noGrp="1"/>
          </p:cNvSpPr>
          <p:nvPr>
            <p:ph type="sldNum" sz="quarter" idx="4"/>
          </p:nvPr>
        </p:nvSpPr>
        <p:spPr/>
        <p:txBody>
          <a:bodyPr/>
          <a:lstStyle/>
          <a:p>
            <a:fld id="{42C32FFB-F9AE-46F0-A233-A2E628258990}" type="slidenum">
              <a:rPr lang="en-US" smtClean="0"/>
              <a:pPr/>
              <a:t>12</a:t>
            </a:fld>
            <a:endParaRPr lang="en-US" sz="1000"/>
          </a:p>
        </p:txBody>
      </p:sp>
      <p:sp>
        <p:nvSpPr>
          <p:cNvPr id="5" name="Footer Placeholder 4"/>
          <p:cNvSpPr>
            <a:spLocks noGrp="1"/>
          </p:cNvSpPr>
          <p:nvPr>
            <p:ph type="ftr" sz="quarter" idx="3"/>
          </p:nvPr>
        </p:nvSpPr>
        <p:spPr/>
        <p:txBody>
          <a:bodyPr/>
          <a:lstStyle/>
          <a:p>
            <a:r>
              <a:rPr lang="en-US" smtClean="0"/>
              <a:t>AMIA 2019 Annual Symposium  |   amia.org</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a:t>
            </a:r>
            <a:endParaRPr lang="en-US" dirty="0"/>
          </a:p>
        </p:txBody>
      </p:sp>
      <p:sp>
        <p:nvSpPr>
          <p:cNvPr id="3" name="Content Placeholder 2"/>
          <p:cNvSpPr>
            <a:spLocks noGrp="1"/>
          </p:cNvSpPr>
          <p:nvPr>
            <p:ph sz="quarter" idx="12"/>
          </p:nvPr>
        </p:nvSpPr>
        <p:spPr/>
        <p:txBody>
          <a:bodyPr/>
          <a:lstStyle/>
          <a:p>
            <a:r>
              <a:rPr lang="en-US" dirty="0" smtClean="0"/>
              <a:t>Quickly becoming a major concern and priority of medical centers</a:t>
            </a:r>
          </a:p>
          <a:p>
            <a:r>
              <a:rPr lang="en-US" dirty="0" smtClean="0"/>
              <a:t>The days of  installing any software in the clinical environment are gone</a:t>
            </a:r>
          </a:p>
          <a:p>
            <a:r>
              <a:rPr lang="en-US" dirty="0" smtClean="0"/>
              <a:t>Rigorous security reviews are required before allowed to operate</a:t>
            </a:r>
          </a:p>
          <a:p>
            <a:r>
              <a:rPr lang="en-US" dirty="0" smtClean="0"/>
              <a:t>Adds a major amount of time/effort/expense</a:t>
            </a:r>
          </a:p>
          <a:p>
            <a:r>
              <a:rPr lang="en-US" dirty="0" smtClean="0"/>
              <a:t>Can never fall behind – otherwise, the plug gets pulled</a:t>
            </a:r>
          </a:p>
          <a:p>
            <a:r>
              <a:rPr lang="en-US" dirty="0" smtClean="0"/>
              <a:t>Reviews designed for vendor software, doesn’t work as well for open source</a:t>
            </a:r>
          </a:p>
        </p:txBody>
      </p:sp>
      <p:sp>
        <p:nvSpPr>
          <p:cNvPr id="4" name="Slide Number Placeholder 3"/>
          <p:cNvSpPr>
            <a:spLocks noGrp="1"/>
          </p:cNvSpPr>
          <p:nvPr>
            <p:ph type="sldNum" sz="quarter" idx="4"/>
          </p:nvPr>
        </p:nvSpPr>
        <p:spPr/>
        <p:txBody>
          <a:bodyPr/>
          <a:lstStyle/>
          <a:p>
            <a:fld id="{42C32FFB-F9AE-46F0-A233-A2E628258990}" type="slidenum">
              <a:rPr lang="en-US" smtClean="0"/>
              <a:pPr/>
              <a:t>13</a:t>
            </a:fld>
            <a:endParaRPr lang="en-US" sz="1000"/>
          </a:p>
        </p:txBody>
      </p:sp>
      <p:sp>
        <p:nvSpPr>
          <p:cNvPr id="5" name="Footer Placeholder 4"/>
          <p:cNvSpPr>
            <a:spLocks noGrp="1"/>
          </p:cNvSpPr>
          <p:nvPr>
            <p:ph type="ftr" sz="quarter" idx="3"/>
          </p:nvPr>
        </p:nvSpPr>
        <p:spPr/>
        <p:txBody>
          <a:bodyPr/>
          <a:lstStyle/>
          <a:p>
            <a:r>
              <a:rPr lang="en-US" smtClean="0"/>
              <a:t>AMIA 2019 Annual Symposium  |   amia.org</a:t>
            </a:r>
            <a:endParaRPr lang="en-US" dirty="0"/>
          </a:p>
        </p:txBody>
      </p:sp>
      <p:pic>
        <p:nvPicPr>
          <p:cNvPr id="6" name="Picture 5" descr="free-padlock-icon-27.jpg.png"/>
          <p:cNvPicPr>
            <a:picLocks noChangeAspect="1"/>
          </p:cNvPicPr>
          <p:nvPr/>
        </p:nvPicPr>
        <p:blipFill>
          <a:blip r:embed="rId2"/>
          <a:stretch>
            <a:fillRect/>
          </a:stretch>
        </p:blipFill>
        <p:spPr>
          <a:xfrm>
            <a:off x="2083382" y="134902"/>
            <a:ext cx="585823" cy="585823"/>
          </a:xfrm>
          <a:prstGeom prst="rect">
            <a:avLst/>
          </a:prstGeom>
        </p:spPr>
      </p:pic>
      <p:pic>
        <p:nvPicPr>
          <p:cNvPr id="7" name="Picture 6" descr="important-clipart-polynomial-1.png"/>
          <p:cNvPicPr>
            <a:picLocks noChangeAspect="1"/>
          </p:cNvPicPr>
          <p:nvPr/>
        </p:nvPicPr>
        <p:blipFill>
          <a:blip r:embed="rId3"/>
          <a:stretch>
            <a:fillRect/>
          </a:stretch>
        </p:blipFill>
        <p:spPr>
          <a:xfrm>
            <a:off x="7547514" y="2934529"/>
            <a:ext cx="1646711" cy="164671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a:t>
            </a:r>
            <a:endParaRPr lang="en-US" dirty="0"/>
          </a:p>
        </p:txBody>
      </p:sp>
      <p:sp>
        <p:nvSpPr>
          <p:cNvPr id="4" name="Slide Number Placeholder 3"/>
          <p:cNvSpPr>
            <a:spLocks noGrp="1"/>
          </p:cNvSpPr>
          <p:nvPr>
            <p:ph type="sldNum" sz="quarter" idx="4"/>
          </p:nvPr>
        </p:nvSpPr>
        <p:spPr/>
        <p:txBody>
          <a:bodyPr/>
          <a:lstStyle/>
          <a:p>
            <a:fld id="{42C32FFB-F9AE-46F0-A233-A2E628258990}" type="slidenum">
              <a:rPr lang="en-US" smtClean="0"/>
              <a:pPr/>
              <a:t>14</a:t>
            </a:fld>
            <a:endParaRPr lang="en-US" sz="1000"/>
          </a:p>
        </p:txBody>
      </p:sp>
      <p:sp>
        <p:nvSpPr>
          <p:cNvPr id="5" name="Footer Placeholder 4"/>
          <p:cNvSpPr>
            <a:spLocks noGrp="1"/>
          </p:cNvSpPr>
          <p:nvPr>
            <p:ph type="ftr" sz="quarter" idx="3"/>
          </p:nvPr>
        </p:nvSpPr>
        <p:spPr/>
        <p:txBody>
          <a:bodyPr/>
          <a:lstStyle/>
          <a:p>
            <a:r>
              <a:rPr lang="en-US" smtClean="0"/>
              <a:t>AMIA 2019 Annual Symposium  |   amia.org</a:t>
            </a:r>
            <a:endParaRPr lang="en-US" dirty="0"/>
          </a:p>
        </p:txBody>
      </p:sp>
      <p:pic>
        <p:nvPicPr>
          <p:cNvPr id="6" name="Picture 5" descr="free-padlock-icon-27.jpg.png"/>
          <p:cNvPicPr>
            <a:picLocks noChangeAspect="1"/>
          </p:cNvPicPr>
          <p:nvPr/>
        </p:nvPicPr>
        <p:blipFill>
          <a:blip r:embed="rId2"/>
          <a:stretch>
            <a:fillRect/>
          </a:stretch>
        </p:blipFill>
        <p:spPr>
          <a:xfrm>
            <a:off x="2083382" y="134902"/>
            <a:ext cx="585823" cy="585823"/>
          </a:xfrm>
          <a:prstGeom prst="rect">
            <a:avLst/>
          </a:prstGeom>
        </p:spPr>
      </p:pic>
      <p:sp>
        <p:nvSpPr>
          <p:cNvPr id="9" name="Rounded Rectangle 8"/>
          <p:cNvSpPr/>
          <p:nvPr/>
        </p:nvSpPr>
        <p:spPr>
          <a:xfrm>
            <a:off x="387464" y="1009282"/>
            <a:ext cx="1844048" cy="782063"/>
          </a:xfrm>
          <a:prstGeom prst="roundRect">
            <a:avLst/>
          </a:prstGeom>
          <a:solidFill>
            <a:schemeClr val="accent4">
              <a:lumMod val="60000"/>
              <a:lumOff val="40000"/>
            </a:schemeClr>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r>
              <a:rPr lang="en-US" sz="1300" dirty="0" err="1" smtClean="0">
                <a:solidFill>
                  <a:schemeClr val="tx1"/>
                </a:solidFill>
                <a:latin typeface="Roboto Regular"/>
                <a:cs typeface="Roboto Regular"/>
              </a:rPr>
              <a:t>cybersecurity</a:t>
            </a:r>
            <a:endParaRPr lang="en-US" sz="1300" dirty="0" smtClean="0">
              <a:solidFill>
                <a:schemeClr val="tx1"/>
              </a:solidFill>
              <a:latin typeface="Roboto Regular"/>
              <a:cs typeface="Roboto Regular"/>
            </a:endParaRPr>
          </a:p>
          <a:p>
            <a:pPr algn="ctr"/>
            <a:r>
              <a:rPr lang="en-US" sz="1300" dirty="0" smtClean="0">
                <a:solidFill>
                  <a:schemeClr val="tx1"/>
                </a:solidFill>
                <a:latin typeface="Roboto Regular"/>
                <a:cs typeface="Roboto Regular"/>
              </a:rPr>
              <a:t>technical design</a:t>
            </a:r>
          </a:p>
        </p:txBody>
      </p:sp>
      <p:sp>
        <p:nvSpPr>
          <p:cNvPr id="10" name="Rounded Rectangle 9"/>
          <p:cNvSpPr/>
          <p:nvPr/>
        </p:nvSpPr>
        <p:spPr>
          <a:xfrm>
            <a:off x="7017169" y="993371"/>
            <a:ext cx="1844048" cy="782063"/>
          </a:xfrm>
          <a:prstGeom prst="roundRect">
            <a:avLst/>
          </a:prstGeom>
          <a:solidFill>
            <a:schemeClr val="accent4">
              <a:lumMod val="60000"/>
              <a:lumOff val="40000"/>
            </a:schemeClr>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r>
              <a:rPr lang="en-US" sz="1300" dirty="0" smtClean="0">
                <a:solidFill>
                  <a:schemeClr val="tx1"/>
                </a:solidFill>
                <a:latin typeface="Roboto Regular"/>
                <a:cs typeface="Roboto Regular"/>
              </a:rPr>
              <a:t>stakeholders document</a:t>
            </a:r>
          </a:p>
        </p:txBody>
      </p:sp>
      <p:sp>
        <p:nvSpPr>
          <p:cNvPr id="11" name="Rounded Rectangle 10"/>
          <p:cNvSpPr/>
          <p:nvPr/>
        </p:nvSpPr>
        <p:spPr>
          <a:xfrm>
            <a:off x="2560638" y="2284755"/>
            <a:ext cx="1844048" cy="782063"/>
          </a:xfrm>
          <a:prstGeom prst="roundRect">
            <a:avLst/>
          </a:prstGeom>
          <a:solidFill>
            <a:schemeClr val="accent4">
              <a:lumMod val="60000"/>
              <a:lumOff val="40000"/>
            </a:schemeClr>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r>
              <a:rPr lang="en-US" sz="1300" dirty="0" smtClean="0">
                <a:solidFill>
                  <a:schemeClr val="tx1"/>
                </a:solidFill>
                <a:latin typeface="Roboto Regular"/>
                <a:cs typeface="Roboto Regular"/>
              </a:rPr>
              <a:t>penetration</a:t>
            </a:r>
          </a:p>
          <a:p>
            <a:pPr algn="ctr"/>
            <a:r>
              <a:rPr lang="en-US" sz="1300" dirty="0" smtClean="0">
                <a:solidFill>
                  <a:schemeClr val="tx1"/>
                </a:solidFill>
                <a:latin typeface="Roboto Regular"/>
                <a:cs typeface="Roboto Regular"/>
              </a:rPr>
              <a:t>testing</a:t>
            </a:r>
          </a:p>
        </p:txBody>
      </p:sp>
      <p:sp>
        <p:nvSpPr>
          <p:cNvPr id="12" name="Rounded Rectangle 11"/>
          <p:cNvSpPr/>
          <p:nvPr/>
        </p:nvSpPr>
        <p:spPr>
          <a:xfrm>
            <a:off x="2560638" y="3418387"/>
            <a:ext cx="1844048" cy="782063"/>
          </a:xfrm>
          <a:prstGeom prst="roundRect">
            <a:avLst/>
          </a:prstGeom>
          <a:solidFill>
            <a:schemeClr val="accent4">
              <a:lumMod val="60000"/>
              <a:lumOff val="40000"/>
            </a:schemeClr>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r>
              <a:rPr lang="en-US" sz="1300" dirty="0" smtClean="0">
                <a:solidFill>
                  <a:schemeClr val="tx1"/>
                </a:solidFill>
                <a:latin typeface="Roboto Regular"/>
                <a:cs typeface="Roboto Regular"/>
              </a:rPr>
              <a:t>software security code review</a:t>
            </a:r>
          </a:p>
        </p:txBody>
      </p:sp>
      <p:sp>
        <p:nvSpPr>
          <p:cNvPr id="13" name="Rounded Rectangle 12"/>
          <p:cNvSpPr/>
          <p:nvPr/>
        </p:nvSpPr>
        <p:spPr>
          <a:xfrm>
            <a:off x="4812599" y="1023699"/>
            <a:ext cx="1844048" cy="782063"/>
          </a:xfrm>
          <a:prstGeom prst="roundRect">
            <a:avLst/>
          </a:prstGeom>
          <a:solidFill>
            <a:schemeClr val="accent4">
              <a:lumMod val="60000"/>
              <a:lumOff val="40000"/>
            </a:schemeClr>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r>
              <a:rPr lang="en-US" sz="1300" dirty="0" smtClean="0">
                <a:solidFill>
                  <a:schemeClr val="tx1"/>
                </a:solidFill>
                <a:latin typeface="Roboto Regular"/>
                <a:cs typeface="Roboto Regular"/>
              </a:rPr>
              <a:t>information system contingency plan</a:t>
            </a:r>
          </a:p>
        </p:txBody>
      </p:sp>
      <p:sp>
        <p:nvSpPr>
          <p:cNvPr id="14" name="Rounded Rectangle 13"/>
          <p:cNvSpPr/>
          <p:nvPr/>
        </p:nvSpPr>
        <p:spPr>
          <a:xfrm>
            <a:off x="4864545" y="2273991"/>
            <a:ext cx="1844048" cy="782063"/>
          </a:xfrm>
          <a:prstGeom prst="roundRect">
            <a:avLst/>
          </a:prstGeom>
          <a:solidFill>
            <a:schemeClr val="accent4">
              <a:lumMod val="60000"/>
              <a:lumOff val="40000"/>
            </a:schemeClr>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r>
              <a:rPr lang="en-US" sz="1300" dirty="0" smtClean="0">
                <a:solidFill>
                  <a:schemeClr val="tx1"/>
                </a:solidFill>
                <a:latin typeface="Roboto Regular"/>
                <a:cs typeface="Roboto Regular"/>
              </a:rPr>
              <a:t>vulnerability</a:t>
            </a:r>
          </a:p>
          <a:p>
            <a:pPr algn="ctr"/>
            <a:r>
              <a:rPr lang="en-US" sz="1300" dirty="0" smtClean="0">
                <a:solidFill>
                  <a:schemeClr val="tx1"/>
                </a:solidFill>
                <a:latin typeface="Roboto Regular"/>
                <a:cs typeface="Roboto Regular"/>
              </a:rPr>
              <a:t>scans</a:t>
            </a:r>
          </a:p>
        </p:txBody>
      </p:sp>
      <p:sp>
        <p:nvSpPr>
          <p:cNvPr id="15" name="Rounded Rectangle 14"/>
          <p:cNvSpPr/>
          <p:nvPr/>
        </p:nvSpPr>
        <p:spPr>
          <a:xfrm>
            <a:off x="415643" y="3382828"/>
            <a:ext cx="1844048" cy="782063"/>
          </a:xfrm>
          <a:prstGeom prst="roundRect">
            <a:avLst/>
          </a:prstGeom>
          <a:solidFill>
            <a:schemeClr val="accent4">
              <a:lumMod val="60000"/>
              <a:lumOff val="40000"/>
            </a:schemeClr>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r>
              <a:rPr lang="en-US" sz="1300" dirty="0" smtClean="0">
                <a:solidFill>
                  <a:schemeClr val="tx1"/>
                </a:solidFill>
                <a:latin typeface="Roboto Regular"/>
                <a:cs typeface="Roboto Regular"/>
              </a:rPr>
              <a:t>shared responsibility agreement</a:t>
            </a:r>
          </a:p>
        </p:txBody>
      </p:sp>
      <p:sp>
        <p:nvSpPr>
          <p:cNvPr id="16" name="Rounded Rectangle 15"/>
          <p:cNvSpPr/>
          <p:nvPr/>
        </p:nvSpPr>
        <p:spPr>
          <a:xfrm>
            <a:off x="2560638" y="1023701"/>
            <a:ext cx="1844048" cy="782063"/>
          </a:xfrm>
          <a:prstGeom prst="roundRect">
            <a:avLst/>
          </a:prstGeom>
          <a:solidFill>
            <a:schemeClr val="accent4">
              <a:lumMod val="60000"/>
              <a:lumOff val="40000"/>
            </a:schemeClr>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r>
              <a:rPr lang="en-US" sz="1300" dirty="0" smtClean="0">
                <a:solidFill>
                  <a:schemeClr val="tx1"/>
                </a:solidFill>
                <a:latin typeface="Roboto Regular"/>
                <a:cs typeface="Roboto Regular"/>
              </a:rPr>
              <a:t>risk assessment</a:t>
            </a:r>
          </a:p>
        </p:txBody>
      </p:sp>
      <p:sp>
        <p:nvSpPr>
          <p:cNvPr id="17" name="Rounded Rectangle 16"/>
          <p:cNvSpPr/>
          <p:nvPr/>
        </p:nvSpPr>
        <p:spPr>
          <a:xfrm>
            <a:off x="7025315" y="2266816"/>
            <a:ext cx="1844048" cy="782063"/>
          </a:xfrm>
          <a:prstGeom prst="roundRect">
            <a:avLst/>
          </a:prstGeom>
          <a:solidFill>
            <a:schemeClr val="accent4">
              <a:lumMod val="60000"/>
              <a:lumOff val="40000"/>
            </a:schemeClr>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r>
              <a:rPr lang="en-US" sz="1300" dirty="0" smtClean="0">
                <a:solidFill>
                  <a:schemeClr val="tx1"/>
                </a:solidFill>
                <a:latin typeface="Roboto Regular"/>
                <a:cs typeface="Roboto Regular"/>
              </a:rPr>
              <a:t>interconnect document</a:t>
            </a:r>
          </a:p>
        </p:txBody>
      </p:sp>
      <p:sp>
        <p:nvSpPr>
          <p:cNvPr id="19" name="Rounded Rectangle 18"/>
          <p:cNvSpPr/>
          <p:nvPr/>
        </p:nvSpPr>
        <p:spPr>
          <a:xfrm>
            <a:off x="385447" y="2180718"/>
            <a:ext cx="1844048" cy="782063"/>
          </a:xfrm>
          <a:prstGeom prst="roundRect">
            <a:avLst/>
          </a:prstGeom>
          <a:solidFill>
            <a:schemeClr val="accent4">
              <a:lumMod val="60000"/>
              <a:lumOff val="40000"/>
            </a:schemeClr>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r>
              <a:rPr lang="en-US" sz="1300" dirty="0" smtClean="0">
                <a:solidFill>
                  <a:schemeClr val="tx1"/>
                </a:solidFill>
                <a:latin typeface="Roboto Regular"/>
                <a:cs typeface="Roboto Regular"/>
              </a:rPr>
              <a:t>firewall change request</a:t>
            </a:r>
          </a:p>
        </p:txBody>
      </p:sp>
      <p:sp>
        <p:nvSpPr>
          <p:cNvPr id="20" name="Rounded Rectangle 19"/>
          <p:cNvSpPr/>
          <p:nvPr/>
        </p:nvSpPr>
        <p:spPr>
          <a:xfrm>
            <a:off x="4849970" y="3404351"/>
            <a:ext cx="1844048" cy="782063"/>
          </a:xfrm>
          <a:prstGeom prst="roundRect">
            <a:avLst/>
          </a:prstGeom>
          <a:solidFill>
            <a:schemeClr val="accent4">
              <a:lumMod val="60000"/>
              <a:lumOff val="40000"/>
            </a:schemeClr>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r>
              <a:rPr lang="en-US" sz="1300" dirty="0" smtClean="0">
                <a:solidFill>
                  <a:schemeClr val="tx1"/>
                </a:solidFill>
                <a:latin typeface="Roboto Regular"/>
                <a:cs typeface="Roboto Regular"/>
              </a:rPr>
              <a:t>vendor security assessment</a:t>
            </a:r>
          </a:p>
        </p:txBody>
      </p:sp>
      <p:sp>
        <p:nvSpPr>
          <p:cNvPr id="21" name="TextBox 20"/>
          <p:cNvSpPr txBox="1"/>
          <p:nvPr/>
        </p:nvSpPr>
        <p:spPr>
          <a:xfrm>
            <a:off x="7026340" y="3422424"/>
            <a:ext cx="1843023" cy="830997"/>
          </a:xfrm>
          <a:prstGeom prst="rect">
            <a:avLst/>
          </a:prstGeom>
          <a:noFill/>
        </p:spPr>
        <p:txBody>
          <a:bodyPr wrap="none" rtlCol="0">
            <a:spAutoFit/>
          </a:bodyPr>
          <a:lstStyle/>
          <a:p>
            <a:pPr algn="ctr"/>
            <a:r>
              <a:rPr lang="en-US" b="1" dirty="0" smtClean="0"/>
              <a:t>This is a </a:t>
            </a:r>
          </a:p>
          <a:p>
            <a:pPr algn="ctr"/>
            <a:r>
              <a:rPr lang="en-US" b="1" dirty="0" smtClean="0"/>
              <a:t>l</a:t>
            </a:r>
            <a:r>
              <a:rPr lang="en-US" b="1" dirty="0" smtClean="0"/>
              <a:t>ot of work!</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sz="quarter" idx="12"/>
          </p:nvPr>
        </p:nvSpPr>
        <p:spPr/>
        <p:txBody>
          <a:bodyPr/>
          <a:lstStyle/>
          <a:p>
            <a:r>
              <a:rPr lang="en-US" b="1" dirty="0" smtClean="0"/>
              <a:t>ITCR (NIH NCI): </a:t>
            </a:r>
            <a:r>
              <a:rPr lang="en-US" dirty="0" smtClean="0"/>
              <a:t>U24CA204863</a:t>
            </a:r>
            <a:endParaRPr lang="en-US" dirty="0" smtClean="0"/>
          </a:p>
          <a:p>
            <a:r>
              <a:rPr lang="en-US" b="1" dirty="0" smtClean="0"/>
              <a:t>MICHR (NIH CTSA): </a:t>
            </a:r>
            <a:r>
              <a:rPr lang="en-US" dirty="0" smtClean="0"/>
              <a:t>UL1TR000433 and UL1TR002240</a:t>
            </a:r>
            <a:endParaRPr lang="en-US" dirty="0" smtClean="0"/>
          </a:p>
          <a:p>
            <a:r>
              <a:rPr lang="en-US" b="1" dirty="0" smtClean="0"/>
              <a:t>U </a:t>
            </a:r>
            <a:r>
              <a:rPr lang="en-US" b="1" dirty="0" smtClean="0"/>
              <a:t>of Michigan</a:t>
            </a:r>
            <a:r>
              <a:rPr lang="en-US" b="1" dirty="0" smtClean="0"/>
              <a:t> </a:t>
            </a:r>
            <a:r>
              <a:rPr lang="en-US" b="1" dirty="0" err="1" smtClean="0"/>
              <a:t>Rogel</a:t>
            </a:r>
            <a:r>
              <a:rPr lang="en-US" b="1" dirty="0" smtClean="0"/>
              <a:t> Cancer </a:t>
            </a:r>
            <a:r>
              <a:rPr lang="en-US" b="1" dirty="0" smtClean="0"/>
              <a:t>Center (NIH NCI): </a:t>
            </a:r>
            <a:r>
              <a:rPr lang="en-US" dirty="0" smtClean="0"/>
              <a:t>P30CA046592</a:t>
            </a:r>
            <a:endParaRPr lang="en-US" b="1" dirty="0" smtClean="0"/>
          </a:p>
          <a:p>
            <a:r>
              <a:rPr lang="en-US" b="1" dirty="0" smtClean="0"/>
              <a:t>EMERSE Development Team: </a:t>
            </a:r>
            <a:r>
              <a:rPr lang="en-US" dirty="0" smtClean="0"/>
              <a:t>James Law, </a:t>
            </a:r>
            <a:r>
              <a:rPr lang="en-US" dirty="0" err="1" smtClean="0"/>
              <a:t>Ritu</a:t>
            </a:r>
            <a:r>
              <a:rPr lang="en-US" dirty="0" smtClean="0"/>
              <a:t> </a:t>
            </a:r>
            <a:r>
              <a:rPr lang="en-US" dirty="0" err="1" smtClean="0"/>
              <a:t>Khanna</a:t>
            </a:r>
            <a:r>
              <a:rPr lang="en-US" dirty="0" smtClean="0"/>
              <a:t>, </a:t>
            </a:r>
            <a:r>
              <a:rPr lang="en-US" dirty="0" err="1" smtClean="0"/>
              <a:t>Kellen</a:t>
            </a:r>
            <a:r>
              <a:rPr lang="en-US" dirty="0" smtClean="0"/>
              <a:t> McClain, </a:t>
            </a:r>
            <a:r>
              <a:rPr lang="en-US" dirty="0" err="1" smtClean="0"/>
              <a:t>Raghu</a:t>
            </a:r>
            <a:r>
              <a:rPr lang="en-US" dirty="0" smtClean="0"/>
              <a:t> </a:t>
            </a:r>
            <a:r>
              <a:rPr lang="en-US" dirty="0" err="1" smtClean="0"/>
              <a:t>Tadi</a:t>
            </a:r>
            <a:r>
              <a:rPr lang="en-US" dirty="0" smtClean="0"/>
              <a:t>, Rachael </a:t>
            </a:r>
            <a:r>
              <a:rPr lang="en-US" dirty="0" err="1" smtClean="0"/>
              <a:t>Hodder</a:t>
            </a:r>
            <a:r>
              <a:rPr lang="en-US" dirty="0" smtClean="0"/>
              <a:t>, Doran Steele, Long Zhang</a:t>
            </a:r>
            <a:endParaRPr lang="en-US" b="1" dirty="0" smtClean="0"/>
          </a:p>
          <a:p>
            <a:r>
              <a:rPr lang="en-US" b="1" dirty="0" smtClean="0"/>
              <a:t>EMERSE Partners: </a:t>
            </a:r>
            <a:r>
              <a:rPr lang="en-US" dirty="0" smtClean="0"/>
              <a:t>Jill </a:t>
            </a:r>
            <a:r>
              <a:rPr lang="en-US" dirty="0" err="1" smtClean="0"/>
              <a:t>Barnholtz</a:t>
            </a:r>
            <a:r>
              <a:rPr lang="en-US" dirty="0" smtClean="0"/>
              <a:t>-Sloan, Mark </a:t>
            </a:r>
            <a:r>
              <a:rPr lang="en-US" dirty="0" err="1" smtClean="0"/>
              <a:t>Beno</a:t>
            </a:r>
            <a:r>
              <a:rPr lang="en-US" dirty="0" smtClean="0"/>
              <a:t>, James Champion, </a:t>
            </a:r>
            <a:r>
              <a:rPr lang="en-US" dirty="0" err="1" smtClean="0"/>
              <a:t>Bront</a:t>
            </a:r>
            <a:r>
              <a:rPr lang="en-US" dirty="0" smtClean="0"/>
              <a:t> Davis, </a:t>
            </a:r>
            <a:r>
              <a:rPr lang="en-US" dirty="0" err="1" smtClean="0"/>
              <a:t>Guilherme</a:t>
            </a:r>
            <a:r>
              <a:rPr lang="en-US" dirty="0" smtClean="0"/>
              <a:t> Del </a:t>
            </a:r>
            <a:r>
              <a:rPr lang="en-US" dirty="0" err="1" smtClean="0"/>
              <a:t>Fiol</a:t>
            </a:r>
            <a:r>
              <a:rPr lang="en-US" dirty="0" smtClean="0"/>
              <a:t>, Eric Durbin, </a:t>
            </a:r>
            <a:r>
              <a:rPr lang="en-US" dirty="0" err="1" smtClean="0"/>
              <a:t>Oksana</a:t>
            </a:r>
            <a:r>
              <a:rPr lang="en-US" dirty="0" smtClean="0"/>
              <a:t> </a:t>
            </a:r>
            <a:r>
              <a:rPr lang="en-US" dirty="0" err="1" smtClean="0"/>
              <a:t>Gologorskaya</a:t>
            </a:r>
            <a:r>
              <a:rPr lang="en-US" dirty="0" smtClean="0"/>
              <a:t>, Daniel Harris, Brett Harnett, </a:t>
            </a:r>
            <a:r>
              <a:rPr lang="en-US" dirty="0" err="1" smtClean="0"/>
              <a:t>Kensaku</a:t>
            </a:r>
            <a:r>
              <a:rPr lang="en-US" dirty="0" smtClean="0"/>
              <a:t> Kawamoto, Benjamin May, Eric Meeks, Emily Pfaff, Janie Weiss, Kai </a:t>
            </a:r>
            <a:r>
              <a:rPr lang="en-US" dirty="0" err="1" smtClean="0"/>
              <a:t>Zheng</a:t>
            </a:r>
            <a:endParaRPr lang="en-US" dirty="0" smtClean="0"/>
          </a:p>
          <a:p>
            <a:endParaRPr lang="en-US" b="1" dirty="0" smtClean="0"/>
          </a:p>
        </p:txBody>
      </p:sp>
      <p:sp>
        <p:nvSpPr>
          <p:cNvPr id="4" name="Slide Number Placeholder 3"/>
          <p:cNvSpPr>
            <a:spLocks noGrp="1"/>
          </p:cNvSpPr>
          <p:nvPr>
            <p:ph type="sldNum" sz="quarter" idx="4"/>
          </p:nvPr>
        </p:nvSpPr>
        <p:spPr/>
        <p:txBody>
          <a:bodyPr/>
          <a:lstStyle/>
          <a:p>
            <a:fld id="{42C32FFB-F9AE-46F0-A233-A2E628258990}" type="slidenum">
              <a:rPr lang="en-US" smtClean="0"/>
              <a:pPr/>
              <a:t>15</a:t>
            </a:fld>
            <a:endParaRPr lang="en-US" sz="1000"/>
          </a:p>
        </p:txBody>
      </p:sp>
      <p:sp>
        <p:nvSpPr>
          <p:cNvPr id="5" name="Footer Placeholder 4"/>
          <p:cNvSpPr>
            <a:spLocks noGrp="1"/>
          </p:cNvSpPr>
          <p:nvPr>
            <p:ph type="ftr" sz="quarter" idx="3"/>
          </p:nvPr>
        </p:nvSpPr>
        <p:spPr/>
        <p:txBody>
          <a:bodyPr/>
          <a:lstStyle/>
          <a:p>
            <a:r>
              <a:rPr lang="en-US" smtClean="0"/>
              <a:t>AMIA 2019 Annual Symposium  |   amia.org</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more about EMERSE </a:t>
            </a:r>
            <a:endParaRPr lang="en-US" dirty="0"/>
          </a:p>
        </p:txBody>
      </p:sp>
      <p:sp>
        <p:nvSpPr>
          <p:cNvPr id="4" name="Slide Number Placeholder 3"/>
          <p:cNvSpPr>
            <a:spLocks noGrp="1"/>
          </p:cNvSpPr>
          <p:nvPr>
            <p:ph type="sldNum" sz="quarter" idx="4"/>
          </p:nvPr>
        </p:nvSpPr>
        <p:spPr/>
        <p:txBody>
          <a:bodyPr/>
          <a:lstStyle/>
          <a:p>
            <a:fld id="{42C32FFB-F9AE-46F0-A233-A2E628258990}" type="slidenum">
              <a:rPr lang="en-US" smtClean="0"/>
              <a:pPr/>
              <a:t>16</a:t>
            </a:fld>
            <a:endParaRPr lang="en-US" sz="1000"/>
          </a:p>
        </p:txBody>
      </p:sp>
      <p:sp>
        <p:nvSpPr>
          <p:cNvPr id="5" name="Footer Placeholder 4"/>
          <p:cNvSpPr>
            <a:spLocks noGrp="1"/>
          </p:cNvSpPr>
          <p:nvPr>
            <p:ph type="ftr" sz="quarter" idx="3"/>
          </p:nvPr>
        </p:nvSpPr>
        <p:spPr/>
        <p:txBody>
          <a:bodyPr/>
          <a:lstStyle/>
          <a:p>
            <a:r>
              <a:rPr lang="en-US" smtClean="0"/>
              <a:t>AMIA 2019 Annual Symposium  |   amia.org</a:t>
            </a:r>
            <a:endParaRPr lang="en-US" dirty="0"/>
          </a:p>
        </p:txBody>
      </p:sp>
      <p:pic>
        <p:nvPicPr>
          <p:cNvPr id="7" name="Picture 6" descr="frame.png"/>
          <p:cNvPicPr>
            <a:picLocks noChangeAspect="1"/>
          </p:cNvPicPr>
          <p:nvPr/>
        </p:nvPicPr>
        <p:blipFill>
          <a:blip r:embed="rId2"/>
          <a:stretch>
            <a:fillRect/>
          </a:stretch>
        </p:blipFill>
        <p:spPr>
          <a:xfrm>
            <a:off x="5309710" y="850638"/>
            <a:ext cx="2905880" cy="2905880"/>
          </a:xfrm>
          <a:prstGeom prst="rect">
            <a:avLst/>
          </a:prstGeom>
        </p:spPr>
      </p:pic>
      <p:pic>
        <p:nvPicPr>
          <p:cNvPr id="8" name="Picture 7" descr="transparent background.png"/>
          <p:cNvPicPr>
            <a:picLocks noChangeAspect="1"/>
          </p:cNvPicPr>
          <p:nvPr/>
        </p:nvPicPr>
        <p:blipFill>
          <a:blip r:embed="rId3"/>
          <a:stretch>
            <a:fillRect/>
          </a:stretch>
        </p:blipFill>
        <p:spPr>
          <a:xfrm>
            <a:off x="692780" y="1785690"/>
            <a:ext cx="3368429" cy="925149"/>
          </a:xfrm>
          <a:prstGeom prst="rect">
            <a:avLst/>
          </a:prstGeom>
        </p:spPr>
      </p:pic>
      <p:sp>
        <p:nvSpPr>
          <p:cNvPr id="11" name="Rectangle 10"/>
          <p:cNvSpPr/>
          <p:nvPr/>
        </p:nvSpPr>
        <p:spPr>
          <a:xfrm>
            <a:off x="341192" y="3899751"/>
            <a:ext cx="3573289" cy="461665"/>
          </a:xfrm>
          <a:prstGeom prst="rect">
            <a:avLst/>
          </a:prstGeom>
        </p:spPr>
        <p:txBody>
          <a:bodyPr wrap="square">
            <a:spAutoFit/>
          </a:bodyPr>
          <a:lstStyle/>
          <a:p>
            <a:pPr lvl="1"/>
            <a:r>
              <a:rPr lang="en-US" dirty="0" err="1" smtClean="0"/>
              <a:t>hanauer@umich.edu</a:t>
            </a:r>
            <a:endParaRPr lang="en-US" dirty="0"/>
          </a:p>
        </p:txBody>
      </p:sp>
      <p:sp>
        <p:nvSpPr>
          <p:cNvPr id="12" name="TextBox 11"/>
          <p:cNvSpPr txBox="1"/>
          <p:nvPr/>
        </p:nvSpPr>
        <p:spPr>
          <a:xfrm>
            <a:off x="5453215" y="3910317"/>
            <a:ext cx="2767555" cy="461665"/>
          </a:xfrm>
          <a:prstGeom prst="rect">
            <a:avLst/>
          </a:prstGeom>
          <a:noFill/>
        </p:spPr>
        <p:txBody>
          <a:bodyPr wrap="none" rtlCol="0">
            <a:spAutoFit/>
          </a:bodyPr>
          <a:lstStyle/>
          <a:p>
            <a:r>
              <a:rPr lang="en-US" dirty="0" smtClean="0"/>
              <a:t>project-</a:t>
            </a:r>
            <a:r>
              <a:rPr lang="en-US" dirty="0" err="1" smtClean="0"/>
              <a:t>emerse.org</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Disclosure</a:t>
            </a:r>
            <a:endParaRPr lang="en-US" dirty="0"/>
          </a:p>
        </p:txBody>
      </p:sp>
      <p:sp>
        <p:nvSpPr>
          <p:cNvPr id="3" name="Content Placeholder 2"/>
          <p:cNvSpPr>
            <a:spLocks noGrp="1"/>
          </p:cNvSpPr>
          <p:nvPr>
            <p:ph sz="quarter" idx="12"/>
          </p:nvPr>
        </p:nvSpPr>
        <p:spPr/>
        <p:txBody>
          <a:bodyPr/>
          <a:lstStyle/>
          <a:p>
            <a:r>
              <a:rPr lang="en-US" dirty="0" smtClean="0"/>
              <a:t>I </a:t>
            </a:r>
            <a:r>
              <a:rPr lang="en-US" dirty="0"/>
              <a:t>and my spouse/partner have no relevant relationships with commercial interests to disclose</a:t>
            </a:r>
            <a:r>
              <a:rPr lang="en-US" dirty="0" smtClean="0"/>
              <a:t>.</a:t>
            </a:r>
          </a:p>
        </p:txBody>
      </p:sp>
      <p:sp>
        <p:nvSpPr>
          <p:cNvPr id="4" name="Slide Number Placeholder 3"/>
          <p:cNvSpPr>
            <a:spLocks noGrp="1"/>
          </p:cNvSpPr>
          <p:nvPr>
            <p:ph type="sldNum" sz="quarter" idx="4"/>
          </p:nvPr>
        </p:nvSpPr>
        <p:spPr/>
        <p:txBody>
          <a:bodyPr/>
          <a:lstStyle/>
          <a:p>
            <a:fld id="{42C32FFB-F9AE-46F0-A233-A2E628258990}" type="slidenum">
              <a:rPr lang="en-US" smtClean="0"/>
              <a:pPr/>
              <a:t>2</a:t>
            </a:fld>
            <a:endParaRPr lang="en-US"/>
          </a:p>
        </p:txBody>
      </p:sp>
      <p:sp>
        <p:nvSpPr>
          <p:cNvPr id="5" name="Footer Placeholder 4"/>
          <p:cNvSpPr>
            <a:spLocks noGrp="1"/>
          </p:cNvSpPr>
          <p:nvPr>
            <p:ph type="ftr" sz="quarter" idx="3"/>
          </p:nvPr>
        </p:nvSpPr>
        <p:spPr>
          <a:xfrm>
            <a:off x="546139" y="4870066"/>
            <a:ext cx="5029200" cy="103585"/>
          </a:xfrm>
        </p:spPr>
        <p:txBody>
          <a:bodyPr/>
          <a:lstStyle/>
          <a:p>
            <a:r>
              <a:rPr lang="en-US"/>
              <a:t>AMIA 2019 Annual Symposium  |   amia.org</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16794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iceberg.png"/>
          <p:cNvPicPr>
            <a:picLocks noChangeAspect="1"/>
          </p:cNvPicPr>
          <p:nvPr/>
        </p:nvPicPr>
        <p:blipFill>
          <a:blip r:embed="rId2"/>
          <a:stretch>
            <a:fillRect/>
          </a:stretch>
        </p:blipFill>
        <p:spPr>
          <a:xfrm>
            <a:off x="7367687" y="907272"/>
            <a:ext cx="1501676" cy="1851025"/>
          </a:xfrm>
          <a:prstGeom prst="rect">
            <a:avLst/>
          </a:prstGeom>
        </p:spPr>
      </p:pic>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1ABD9538-716A-4503-954B-8C8CECA70DB0}"/>
              </a:ext>
            </a:extLst>
          </p:cNvPr>
          <p:cNvSpPr>
            <a:spLocks noGrp="1"/>
          </p:cNvSpPr>
          <p:nvPr>
            <p:ph type="title"/>
          </p:nvPr>
        </p:nvSpPr>
        <p:spPr/>
        <p:txBody>
          <a:bodyPr/>
          <a:lstStyle/>
          <a:p>
            <a:r>
              <a:rPr lang="en-US" dirty="0" smtClean="0"/>
              <a:t>What is EMERSE?</a:t>
            </a:r>
            <a:endParaRPr lang="en-US" dirty="0"/>
          </a:p>
        </p:txBody>
      </p:sp>
      <p:sp>
        <p:nvSpPr>
          <p:cNvPr id="3" name="Content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8132D165-8EC1-424D-9DD5-E7301C9BBE4F}"/>
              </a:ext>
            </a:extLst>
          </p:cNvPr>
          <p:cNvSpPr>
            <a:spLocks noGrp="1"/>
          </p:cNvSpPr>
          <p:nvPr>
            <p:ph sz="quarter" idx="12"/>
          </p:nvPr>
        </p:nvSpPr>
        <p:spPr/>
        <p:txBody>
          <a:bodyPr/>
          <a:lstStyle/>
          <a:p>
            <a:r>
              <a:rPr lang="en-US" dirty="0" smtClean="0"/>
              <a:t>Self-service search tool for the medical record free text notes</a:t>
            </a:r>
          </a:p>
          <a:p>
            <a:r>
              <a:rPr lang="en-US" dirty="0" smtClean="0"/>
              <a:t>	</a:t>
            </a:r>
            <a:r>
              <a:rPr lang="en-US" dirty="0" err="1" smtClean="0">
                <a:sym typeface="Wingdings"/>
              </a:rPr>
              <a:t></a:t>
            </a:r>
            <a:r>
              <a:rPr lang="en-US" dirty="0" smtClean="0">
                <a:sym typeface="Wingdings"/>
              </a:rPr>
              <a:t> </a:t>
            </a:r>
            <a:r>
              <a:rPr lang="en-US" dirty="0" smtClean="0"/>
              <a:t>the 80% not captured in structured data</a:t>
            </a:r>
          </a:p>
          <a:p>
            <a:r>
              <a:rPr lang="en-US" dirty="0" smtClean="0"/>
              <a:t>Helps people abstract the phenotype, for non-coded data</a:t>
            </a:r>
          </a:p>
          <a:p>
            <a:r>
              <a:rPr lang="en-US" dirty="0" smtClean="0"/>
              <a:t>	</a:t>
            </a:r>
            <a:r>
              <a:rPr lang="en-US" dirty="0" err="1" smtClean="0">
                <a:sym typeface="Wingdings"/>
              </a:rPr>
              <a:t></a:t>
            </a:r>
            <a:r>
              <a:rPr lang="en-US" dirty="0" smtClean="0">
                <a:sym typeface="Wingdings"/>
              </a:rPr>
              <a:t> </a:t>
            </a:r>
            <a:r>
              <a:rPr lang="en-US" dirty="0" smtClean="0"/>
              <a:t>e.g., metastatic </a:t>
            </a:r>
            <a:r>
              <a:rPr lang="en-US" dirty="0" err="1" smtClean="0"/>
              <a:t>ductal</a:t>
            </a:r>
            <a:r>
              <a:rPr lang="en-US" dirty="0" smtClean="0"/>
              <a:t> vs. metastatic lobular breast cancer</a:t>
            </a:r>
          </a:p>
          <a:p>
            <a:r>
              <a:rPr lang="en-US" dirty="0" smtClean="0"/>
              <a:t>Easy to use for typical research staff</a:t>
            </a:r>
          </a:p>
          <a:p>
            <a:r>
              <a:rPr lang="en-US" dirty="0" smtClean="0"/>
              <a:t>	</a:t>
            </a:r>
            <a:r>
              <a:rPr lang="en-US" dirty="0" err="1" smtClean="0">
                <a:sym typeface="Wingdings"/>
              </a:rPr>
              <a:t></a:t>
            </a:r>
            <a:r>
              <a:rPr lang="en-US" dirty="0" smtClean="0">
                <a:sym typeface="Wingdings"/>
              </a:rPr>
              <a:t> finds cohorts or highlights notes within a cohort</a:t>
            </a:r>
            <a:endParaRPr lang="en-US" dirty="0" smtClean="0"/>
          </a:p>
          <a:p>
            <a:r>
              <a:rPr lang="en-US" dirty="0" smtClean="0"/>
              <a:t>Scales well</a:t>
            </a:r>
          </a:p>
          <a:p>
            <a:r>
              <a:rPr lang="en-US" dirty="0" smtClean="0"/>
              <a:t>Secure and regulatory compliant (audit logs, etc)</a:t>
            </a:r>
          </a:p>
          <a:p>
            <a:r>
              <a:rPr lang="en-US" dirty="0" smtClean="0"/>
              <a:t>Simple—it’s not full NLP, but often NLP isn’t needed: “augmented intelligence”</a:t>
            </a:r>
          </a:p>
        </p:txBody>
      </p:sp>
      <p:sp>
        <p:nvSpPr>
          <p:cNvPr id="4" name="Slide Number Placeholder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DD7FC2A7-D8D0-47E9-B60B-31C699282F52}"/>
              </a:ext>
            </a:extLst>
          </p:cNvPr>
          <p:cNvSpPr>
            <a:spLocks noGrp="1"/>
          </p:cNvSpPr>
          <p:nvPr>
            <p:ph type="sldNum" sz="quarter" idx="4"/>
          </p:nvPr>
        </p:nvSpPr>
        <p:spPr/>
        <p:txBody>
          <a:bodyPr/>
          <a:lstStyle/>
          <a:p>
            <a:fld id="{42C32FFB-F9AE-46F0-A233-A2E628258990}" type="slidenum">
              <a:rPr lang="en-US" smtClean="0"/>
              <a:pPr/>
              <a:t>3</a:t>
            </a:fld>
            <a:endParaRPr lang="en-US"/>
          </a:p>
        </p:txBody>
      </p:sp>
      <p:sp>
        <p:nvSpPr>
          <p:cNvPr id="5" name="Footer Placeholder 4">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C751A201-6714-4689-A102-50C2069CEAA9}"/>
              </a:ext>
            </a:extLst>
          </p:cNvPr>
          <p:cNvSpPr>
            <a:spLocks noGrp="1"/>
          </p:cNvSpPr>
          <p:nvPr>
            <p:ph type="ftr" sz="quarter" idx="3"/>
          </p:nvPr>
        </p:nvSpPr>
        <p:spPr/>
        <p:txBody>
          <a:bodyPr/>
          <a:lstStyle/>
          <a:p>
            <a:r>
              <a:rPr lang="en-US"/>
              <a:t>AMIA 2019 Annual Symposium  |   amia.org</a:t>
            </a:r>
            <a:endParaRPr lang="en-US" dirty="0"/>
          </a:p>
        </p:txBody>
      </p:sp>
      <p:pic>
        <p:nvPicPr>
          <p:cNvPr id="6" name="Picture 5" descr="augmented intellgience.png"/>
          <p:cNvPicPr>
            <a:picLocks noChangeAspect="1"/>
          </p:cNvPicPr>
          <p:nvPr/>
        </p:nvPicPr>
        <p:blipFill>
          <a:blip r:embed="rId3"/>
          <a:stretch>
            <a:fillRect/>
          </a:stretch>
        </p:blipFill>
        <p:spPr>
          <a:xfrm>
            <a:off x="6814888" y="3607334"/>
            <a:ext cx="747860" cy="772169"/>
          </a:xfrm>
          <a:prstGeom prst="rect">
            <a:avLst/>
          </a:prstGeom>
        </p:spPr>
      </p:pic>
      <p:sp>
        <p:nvSpPr>
          <p:cNvPr id="9" name="TextBox 8"/>
          <p:cNvSpPr txBox="1"/>
          <p:nvPr/>
        </p:nvSpPr>
        <p:spPr>
          <a:xfrm>
            <a:off x="7053302" y="1111250"/>
            <a:ext cx="754859" cy="246221"/>
          </a:xfrm>
          <a:prstGeom prst="rect">
            <a:avLst/>
          </a:prstGeom>
          <a:noFill/>
        </p:spPr>
        <p:txBody>
          <a:bodyPr wrap="none" rtlCol="0">
            <a:spAutoFit/>
          </a:bodyPr>
          <a:lstStyle/>
          <a:p>
            <a:r>
              <a:rPr lang="en-US" sz="1000" dirty="0" smtClean="0"/>
              <a:t>structured</a:t>
            </a:r>
          </a:p>
        </p:txBody>
      </p:sp>
      <p:sp>
        <p:nvSpPr>
          <p:cNvPr id="10" name="TextBox 9"/>
          <p:cNvSpPr txBox="1"/>
          <p:nvPr/>
        </p:nvSpPr>
        <p:spPr>
          <a:xfrm>
            <a:off x="6782360" y="1665444"/>
            <a:ext cx="897501" cy="246221"/>
          </a:xfrm>
          <a:prstGeom prst="rect">
            <a:avLst/>
          </a:prstGeom>
          <a:noFill/>
        </p:spPr>
        <p:txBody>
          <a:bodyPr wrap="none" rtlCol="0">
            <a:spAutoFit/>
          </a:bodyPr>
          <a:lstStyle/>
          <a:p>
            <a:r>
              <a:rPr lang="en-US" sz="1000" dirty="0" smtClean="0"/>
              <a:t>unstructured</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74790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353308" y="385935"/>
            <a:ext cx="1572101" cy="868162"/>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smtClean="0">
              <a:solidFill>
                <a:srgbClr val="FFFFFF"/>
              </a:solidFill>
              <a:latin typeface="Roboto Regular"/>
              <a:cs typeface="Roboto Regular"/>
            </a:endParaRPr>
          </a:p>
        </p:txBody>
      </p:sp>
      <p:sp>
        <p:nvSpPr>
          <p:cNvPr id="8" name="Rectangle 7"/>
          <p:cNvSpPr/>
          <p:nvPr/>
        </p:nvSpPr>
        <p:spPr>
          <a:xfrm>
            <a:off x="7297262" y="100448"/>
            <a:ext cx="1572101" cy="868162"/>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smtClean="0">
              <a:solidFill>
                <a:srgbClr val="FFFFFF"/>
              </a:solidFill>
              <a:latin typeface="Roboto Regular"/>
              <a:cs typeface="Roboto Regular"/>
            </a:endParaRPr>
          </a:p>
        </p:txBody>
      </p:sp>
      <p:sp>
        <p:nvSpPr>
          <p:cNvPr id="4" name="Slide Number Placeholder 3"/>
          <p:cNvSpPr>
            <a:spLocks noGrp="1"/>
          </p:cNvSpPr>
          <p:nvPr>
            <p:ph type="sldNum" sz="quarter" idx="4"/>
          </p:nvPr>
        </p:nvSpPr>
        <p:spPr/>
        <p:txBody>
          <a:bodyPr/>
          <a:lstStyle/>
          <a:p>
            <a:fld id="{42C32FFB-F9AE-46F0-A233-A2E628258990}" type="slidenum">
              <a:rPr lang="en-US" smtClean="0"/>
              <a:pPr/>
              <a:t>4</a:t>
            </a:fld>
            <a:endParaRPr lang="en-US" sz="1000"/>
          </a:p>
        </p:txBody>
      </p:sp>
      <p:sp>
        <p:nvSpPr>
          <p:cNvPr id="5" name="Footer Placeholder 4"/>
          <p:cNvSpPr>
            <a:spLocks noGrp="1"/>
          </p:cNvSpPr>
          <p:nvPr>
            <p:ph type="ftr" sz="quarter" idx="3"/>
          </p:nvPr>
        </p:nvSpPr>
        <p:spPr/>
        <p:txBody>
          <a:bodyPr/>
          <a:lstStyle/>
          <a:p>
            <a:r>
              <a:rPr lang="en-US" smtClean="0"/>
              <a:t>AMIA 2019 Annual Symposium  |   amia.org</a:t>
            </a:r>
            <a:endParaRPr lang="en-US" dirty="0"/>
          </a:p>
        </p:txBody>
      </p:sp>
      <p:pic>
        <p:nvPicPr>
          <p:cNvPr id="7" name="Picture 6" descr="Screen Shot 2018-05-18 at 11.13.33 AM.png"/>
          <p:cNvPicPr>
            <a:picLocks noChangeAspect="1"/>
          </p:cNvPicPr>
          <p:nvPr/>
        </p:nvPicPr>
        <p:blipFill>
          <a:blip r:embed="rId2"/>
          <a:stretch>
            <a:fillRect/>
          </a:stretch>
        </p:blipFill>
        <p:spPr>
          <a:xfrm>
            <a:off x="914400" y="243947"/>
            <a:ext cx="7315200" cy="4224021"/>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353308" y="385935"/>
            <a:ext cx="1572101" cy="868162"/>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smtClean="0">
              <a:solidFill>
                <a:srgbClr val="FFFFFF"/>
              </a:solidFill>
              <a:latin typeface="Roboto Regular"/>
              <a:cs typeface="Roboto Regular"/>
            </a:endParaRPr>
          </a:p>
        </p:txBody>
      </p:sp>
      <p:sp>
        <p:nvSpPr>
          <p:cNvPr id="8" name="Rectangle 7"/>
          <p:cNvSpPr/>
          <p:nvPr/>
        </p:nvSpPr>
        <p:spPr>
          <a:xfrm>
            <a:off x="7297262" y="100448"/>
            <a:ext cx="1572101" cy="868162"/>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smtClean="0">
              <a:solidFill>
                <a:srgbClr val="FFFFFF"/>
              </a:solidFill>
              <a:latin typeface="Roboto Regular"/>
              <a:cs typeface="Roboto Regular"/>
            </a:endParaRPr>
          </a:p>
        </p:txBody>
      </p:sp>
      <p:sp>
        <p:nvSpPr>
          <p:cNvPr id="4" name="Slide Number Placeholder 3"/>
          <p:cNvSpPr>
            <a:spLocks noGrp="1"/>
          </p:cNvSpPr>
          <p:nvPr>
            <p:ph type="sldNum" sz="quarter" idx="4"/>
          </p:nvPr>
        </p:nvSpPr>
        <p:spPr/>
        <p:txBody>
          <a:bodyPr/>
          <a:lstStyle/>
          <a:p>
            <a:fld id="{42C32FFB-F9AE-46F0-A233-A2E628258990}" type="slidenum">
              <a:rPr lang="en-US" smtClean="0"/>
              <a:pPr/>
              <a:t>5</a:t>
            </a:fld>
            <a:endParaRPr lang="en-US" sz="1000"/>
          </a:p>
        </p:txBody>
      </p:sp>
      <p:sp>
        <p:nvSpPr>
          <p:cNvPr id="5" name="Footer Placeholder 4"/>
          <p:cNvSpPr>
            <a:spLocks noGrp="1"/>
          </p:cNvSpPr>
          <p:nvPr>
            <p:ph type="ftr" sz="quarter" idx="3"/>
          </p:nvPr>
        </p:nvSpPr>
        <p:spPr/>
        <p:txBody>
          <a:bodyPr/>
          <a:lstStyle/>
          <a:p>
            <a:r>
              <a:rPr lang="en-US" smtClean="0"/>
              <a:t>AMIA 2019 Annual Symposium  |   amia.org</a:t>
            </a:r>
            <a:endParaRPr lang="en-US" dirty="0"/>
          </a:p>
        </p:txBody>
      </p:sp>
      <p:pic>
        <p:nvPicPr>
          <p:cNvPr id="10" name="Picture 9" descr="Screen Shot 2018-05-19 at 11.39.05 PM.png"/>
          <p:cNvPicPr>
            <a:picLocks noChangeAspect="1"/>
          </p:cNvPicPr>
          <p:nvPr/>
        </p:nvPicPr>
        <p:blipFill>
          <a:blip r:embed="rId2"/>
          <a:stretch>
            <a:fillRect/>
          </a:stretch>
        </p:blipFill>
        <p:spPr>
          <a:xfrm>
            <a:off x="914400" y="257050"/>
            <a:ext cx="7315200" cy="40640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353308" y="385935"/>
            <a:ext cx="1572101" cy="868162"/>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smtClean="0">
              <a:solidFill>
                <a:srgbClr val="FFFFFF"/>
              </a:solidFill>
              <a:latin typeface="Roboto Regular"/>
              <a:cs typeface="Roboto Regular"/>
            </a:endParaRPr>
          </a:p>
        </p:txBody>
      </p:sp>
      <p:sp>
        <p:nvSpPr>
          <p:cNvPr id="8" name="Rectangle 7"/>
          <p:cNvSpPr/>
          <p:nvPr/>
        </p:nvSpPr>
        <p:spPr>
          <a:xfrm>
            <a:off x="7297262" y="100448"/>
            <a:ext cx="1572101" cy="868162"/>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smtClean="0">
              <a:solidFill>
                <a:srgbClr val="FFFFFF"/>
              </a:solidFill>
              <a:latin typeface="Roboto Regular"/>
              <a:cs typeface="Roboto Regular"/>
            </a:endParaRPr>
          </a:p>
        </p:txBody>
      </p:sp>
      <p:sp>
        <p:nvSpPr>
          <p:cNvPr id="4" name="Slide Number Placeholder 3"/>
          <p:cNvSpPr>
            <a:spLocks noGrp="1"/>
          </p:cNvSpPr>
          <p:nvPr>
            <p:ph type="sldNum" sz="quarter" idx="4"/>
          </p:nvPr>
        </p:nvSpPr>
        <p:spPr/>
        <p:txBody>
          <a:bodyPr/>
          <a:lstStyle/>
          <a:p>
            <a:fld id="{42C32FFB-F9AE-46F0-A233-A2E628258990}" type="slidenum">
              <a:rPr lang="en-US" smtClean="0"/>
              <a:pPr/>
              <a:t>6</a:t>
            </a:fld>
            <a:endParaRPr lang="en-US" sz="1000"/>
          </a:p>
        </p:txBody>
      </p:sp>
      <p:sp>
        <p:nvSpPr>
          <p:cNvPr id="5" name="Footer Placeholder 4"/>
          <p:cNvSpPr>
            <a:spLocks noGrp="1"/>
          </p:cNvSpPr>
          <p:nvPr>
            <p:ph type="ftr" sz="quarter" idx="3"/>
          </p:nvPr>
        </p:nvSpPr>
        <p:spPr/>
        <p:txBody>
          <a:bodyPr/>
          <a:lstStyle/>
          <a:p>
            <a:r>
              <a:rPr lang="en-US" smtClean="0"/>
              <a:t>AMIA 2019 Annual Symposium  |   amia.org</a:t>
            </a:r>
            <a:endParaRPr lang="en-US" dirty="0"/>
          </a:p>
        </p:txBody>
      </p:sp>
      <p:pic>
        <p:nvPicPr>
          <p:cNvPr id="7" name="Picture 6" descr="Screen Shot 2018-05-18 at 11.41.59 AM.png"/>
          <p:cNvPicPr>
            <a:picLocks noChangeAspect="1"/>
          </p:cNvPicPr>
          <p:nvPr/>
        </p:nvPicPr>
        <p:blipFill>
          <a:blip r:embed="rId2"/>
          <a:stretch>
            <a:fillRect/>
          </a:stretch>
        </p:blipFill>
        <p:spPr>
          <a:xfrm>
            <a:off x="914400" y="241645"/>
            <a:ext cx="7315200" cy="421894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353308" y="385935"/>
            <a:ext cx="1572101" cy="868162"/>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smtClean="0">
              <a:solidFill>
                <a:srgbClr val="FFFFFF"/>
              </a:solidFill>
              <a:latin typeface="Roboto Regular"/>
              <a:cs typeface="Roboto Regular"/>
            </a:endParaRPr>
          </a:p>
        </p:txBody>
      </p:sp>
      <p:sp>
        <p:nvSpPr>
          <p:cNvPr id="8" name="Rectangle 7"/>
          <p:cNvSpPr/>
          <p:nvPr/>
        </p:nvSpPr>
        <p:spPr>
          <a:xfrm>
            <a:off x="7297262" y="100448"/>
            <a:ext cx="1572101" cy="868162"/>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smtClean="0">
              <a:solidFill>
                <a:srgbClr val="FFFFFF"/>
              </a:solidFill>
              <a:latin typeface="Roboto Regular"/>
              <a:cs typeface="Roboto Regular"/>
            </a:endParaRPr>
          </a:p>
        </p:txBody>
      </p:sp>
      <p:sp>
        <p:nvSpPr>
          <p:cNvPr id="4" name="Slide Number Placeholder 3"/>
          <p:cNvSpPr>
            <a:spLocks noGrp="1"/>
          </p:cNvSpPr>
          <p:nvPr>
            <p:ph type="sldNum" sz="quarter" idx="4"/>
          </p:nvPr>
        </p:nvSpPr>
        <p:spPr/>
        <p:txBody>
          <a:bodyPr/>
          <a:lstStyle/>
          <a:p>
            <a:fld id="{42C32FFB-F9AE-46F0-A233-A2E628258990}" type="slidenum">
              <a:rPr lang="en-US" smtClean="0"/>
              <a:pPr/>
              <a:t>7</a:t>
            </a:fld>
            <a:endParaRPr lang="en-US" sz="1000"/>
          </a:p>
        </p:txBody>
      </p:sp>
      <p:sp>
        <p:nvSpPr>
          <p:cNvPr id="5" name="Footer Placeholder 4"/>
          <p:cNvSpPr>
            <a:spLocks noGrp="1"/>
          </p:cNvSpPr>
          <p:nvPr>
            <p:ph type="ftr" sz="quarter" idx="3"/>
          </p:nvPr>
        </p:nvSpPr>
        <p:spPr/>
        <p:txBody>
          <a:bodyPr/>
          <a:lstStyle/>
          <a:p>
            <a:r>
              <a:rPr lang="en-US" smtClean="0"/>
              <a:t>AMIA 2019 Annual Symposium  |   amia.org</a:t>
            </a:r>
            <a:endParaRPr lang="en-US" dirty="0"/>
          </a:p>
        </p:txBody>
      </p:sp>
      <p:pic>
        <p:nvPicPr>
          <p:cNvPr id="10" name="Picture 9" descr="Screen Shot 2018-05-18 at 11.14.03 AM.png"/>
          <p:cNvPicPr>
            <a:picLocks noChangeAspect="1"/>
          </p:cNvPicPr>
          <p:nvPr/>
        </p:nvPicPr>
        <p:blipFill>
          <a:blip r:embed="rId2"/>
          <a:stretch>
            <a:fillRect/>
          </a:stretch>
        </p:blipFill>
        <p:spPr>
          <a:xfrm>
            <a:off x="914400" y="231520"/>
            <a:ext cx="7315200" cy="418592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1ABD9538-716A-4503-954B-8C8CECA70DB0}"/>
              </a:ext>
            </a:extLst>
          </p:cNvPr>
          <p:cNvSpPr>
            <a:spLocks noGrp="1"/>
          </p:cNvSpPr>
          <p:nvPr>
            <p:ph type="title"/>
          </p:nvPr>
        </p:nvSpPr>
        <p:spPr/>
        <p:txBody>
          <a:bodyPr/>
          <a:lstStyle/>
          <a:p>
            <a:r>
              <a:rPr lang="en-US" dirty="0" smtClean="0"/>
              <a:t>Goals of the EMERSE project</a:t>
            </a:r>
            <a:endParaRPr lang="en-US" dirty="0"/>
          </a:p>
        </p:txBody>
      </p:sp>
      <p:sp>
        <p:nvSpPr>
          <p:cNvPr id="3" name="Content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8132D165-8EC1-424D-9DD5-E7301C9BBE4F}"/>
              </a:ext>
            </a:extLst>
          </p:cNvPr>
          <p:cNvSpPr>
            <a:spLocks noGrp="1"/>
          </p:cNvSpPr>
          <p:nvPr>
            <p:ph sz="quarter" idx="12"/>
          </p:nvPr>
        </p:nvSpPr>
        <p:spPr/>
        <p:txBody>
          <a:bodyPr/>
          <a:lstStyle/>
          <a:p>
            <a:r>
              <a:rPr lang="en-US" dirty="0" smtClean="0"/>
              <a:t>Develop new functionality for the software</a:t>
            </a:r>
          </a:p>
          <a:p>
            <a:r>
              <a:rPr lang="en-US" dirty="0" smtClean="0"/>
              <a:t>	• Improved query suggestion</a:t>
            </a:r>
          </a:p>
          <a:p>
            <a:r>
              <a:rPr lang="en-US" dirty="0" smtClean="0"/>
              <a:t>	• Networking across sites (“SHRINE-like”)</a:t>
            </a:r>
          </a:p>
          <a:p>
            <a:r>
              <a:rPr lang="en-US" dirty="0" smtClean="0"/>
              <a:t>Create the infrastructure for dissemination of an enterprise-level search tool</a:t>
            </a:r>
          </a:p>
          <a:p>
            <a:r>
              <a:rPr lang="en-US" dirty="0" smtClean="0"/>
              <a:t>	• Build the community</a:t>
            </a:r>
          </a:p>
          <a:p>
            <a:r>
              <a:rPr lang="en-US" dirty="0" smtClean="0"/>
              <a:t>	• Documentation for end-users and implementers</a:t>
            </a:r>
          </a:p>
          <a:p>
            <a:r>
              <a:rPr lang="en-US" dirty="0" smtClean="0"/>
              <a:t>	• Training materials</a:t>
            </a:r>
          </a:p>
        </p:txBody>
      </p:sp>
      <p:sp>
        <p:nvSpPr>
          <p:cNvPr id="4" name="Slide Number Placeholder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DD7FC2A7-D8D0-47E9-B60B-31C699282F52}"/>
              </a:ext>
            </a:extLst>
          </p:cNvPr>
          <p:cNvSpPr>
            <a:spLocks noGrp="1"/>
          </p:cNvSpPr>
          <p:nvPr>
            <p:ph type="sldNum" sz="quarter" idx="4"/>
          </p:nvPr>
        </p:nvSpPr>
        <p:spPr/>
        <p:txBody>
          <a:bodyPr/>
          <a:lstStyle/>
          <a:p>
            <a:fld id="{42C32FFB-F9AE-46F0-A233-A2E628258990}" type="slidenum">
              <a:rPr lang="en-US" smtClean="0"/>
              <a:pPr/>
              <a:t>8</a:t>
            </a:fld>
            <a:endParaRPr lang="en-US"/>
          </a:p>
        </p:txBody>
      </p:sp>
      <p:sp>
        <p:nvSpPr>
          <p:cNvPr id="5" name="Footer Placeholder 4">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C751A201-6714-4689-A102-50C2069CEAA9}"/>
              </a:ext>
            </a:extLst>
          </p:cNvPr>
          <p:cNvSpPr>
            <a:spLocks noGrp="1"/>
          </p:cNvSpPr>
          <p:nvPr>
            <p:ph type="ftr" sz="quarter" idx="3"/>
          </p:nvPr>
        </p:nvSpPr>
        <p:spPr/>
        <p:txBody>
          <a:bodyPr/>
          <a:lstStyle/>
          <a:p>
            <a:r>
              <a:rPr lang="en-US"/>
              <a:t>AMIA 2019 Annual Symposium  |   amia.org</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74790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with users</a:t>
            </a:r>
            <a:endParaRPr lang="en-US" dirty="0"/>
          </a:p>
        </p:txBody>
      </p:sp>
      <p:sp>
        <p:nvSpPr>
          <p:cNvPr id="3" name="Content Placeholder 2"/>
          <p:cNvSpPr>
            <a:spLocks noGrp="1"/>
          </p:cNvSpPr>
          <p:nvPr>
            <p:ph sz="quarter" idx="12"/>
          </p:nvPr>
        </p:nvSpPr>
        <p:spPr/>
        <p:txBody>
          <a:bodyPr/>
          <a:lstStyle/>
          <a:p>
            <a:r>
              <a:rPr lang="en-US" dirty="0" smtClean="0"/>
              <a:t>Two kinds of “users”:</a:t>
            </a:r>
          </a:p>
          <a:p>
            <a:pPr marL="342900" indent="-342900">
              <a:buAutoNum type="arabicPeriod"/>
            </a:pPr>
            <a:r>
              <a:rPr lang="en-US" dirty="0" smtClean="0"/>
              <a:t>System</a:t>
            </a:r>
            <a:r>
              <a:rPr lang="en-US" dirty="0" smtClean="0"/>
              <a:t> implementers (who have many </a:t>
            </a:r>
            <a:r>
              <a:rPr lang="en-US" dirty="0" smtClean="0"/>
              <a:t>local challenges)</a:t>
            </a:r>
          </a:p>
          <a:p>
            <a:pPr marL="845820" lvl="1" indent="-342900"/>
            <a:r>
              <a:rPr lang="en-US" dirty="0" smtClean="0"/>
              <a:t>engagement with ITCR support</a:t>
            </a:r>
          </a:p>
          <a:p>
            <a:pPr marL="845820" lvl="1" indent="-342900"/>
            <a:r>
              <a:rPr lang="en-US" dirty="0" smtClean="0"/>
              <a:t>building the community</a:t>
            </a:r>
          </a:p>
          <a:p>
            <a:pPr marL="342900" indent="-342900"/>
            <a:r>
              <a:rPr lang="en-US" dirty="0" smtClean="0"/>
              <a:t>2. Standard users</a:t>
            </a:r>
          </a:p>
          <a:p>
            <a:pPr marL="845820" lvl="1" indent="-342900"/>
            <a:r>
              <a:rPr lang="en-US" dirty="0" smtClean="0"/>
              <a:t>engagement through training sessions (group and 1:1)	</a:t>
            </a:r>
          </a:p>
          <a:p>
            <a:pPr marL="845820" lvl="1" indent="-342900"/>
            <a:r>
              <a:rPr lang="en-US" dirty="0" smtClean="0"/>
              <a:t>usability interviews</a:t>
            </a:r>
          </a:p>
          <a:p>
            <a:pPr marL="845820" lvl="1" indent="-342900"/>
            <a:r>
              <a:rPr lang="en-US" dirty="0" smtClean="0"/>
              <a:t>users often approach us with requests for features</a:t>
            </a:r>
          </a:p>
          <a:p>
            <a:pPr marL="342900" indent="-342900"/>
            <a:endParaRPr lang="en-US" dirty="0" smtClean="0"/>
          </a:p>
          <a:p>
            <a:r>
              <a:rPr lang="en-US" dirty="0" smtClean="0"/>
              <a:t>	</a:t>
            </a:r>
          </a:p>
          <a:p>
            <a:endParaRPr lang="en-US" dirty="0" smtClean="0"/>
          </a:p>
          <a:p>
            <a:endParaRPr lang="en-US" dirty="0" smtClean="0"/>
          </a:p>
        </p:txBody>
      </p:sp>
      <p:sp>
        <p:nvSpPr>
          <p:cNvPr id="4" name="Slide Number Placeholder 3"/>
          <p:cNvSpPr>
            <a:spLocks noGrp="1"/>
          </p:cNvSpPr>
          <p:nvPr>
            <p:ph type="sldNum" sz="quarter" idx="4"/>
          </p:nvPr>
        </p:nvSpPr>
        <p:spPr/>
        <p:txBody>
          <a:bodyPr/>
          <a:lstStyle/>
          <a:p>
            <a:fld id="{42C32FFB-F9AE-46F0-A233-A2E628258990}" type="slidenum">
              <a:rPr lang="en-US" smtClean="0"/>
              <a:pPr/>
              <a:t>9</a:t>
            </a:fld>
            <a:endParaRPr lang="en-US" sz="1000"/>
          </a:p>
        </p:txBody>
      </p:sp>
      <p:sp>
        <p:nvSpPr>
          <p:cNvPr id="5" name="Footer Placeholder 4"/>
          <p:cNvSpPr>
            <a:spLocks noGrp="1"/>
          </p:cNvSpPr>
          <p:nvPr>
            <p:ph type="ftr" sz="quarter" idx="3"/>
          </p:nvPr>
        </p:nvSpPr>
        <p:spPr/>
        <p:txBody>
          <a:bodyPr/>
          <a:lstStyle/>
          <a:p>
            <a:r>
              <a:rPr lang="en-US" smtClean="0"/>
              <a:t>AMIA 2019 Annual Symposium  |   amia.org</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JPA Master PowerPoint">
  <a:themeElements>
    <a:clrScheme name="Custom 14">
      <a:dk1>
        <a:sysClr val="windowText" lastClr="000000"/>
      </a:dk1>
      <a:lt1>
        <a:sysClr val="window" lastClr="FFFFFF"/>
      </a:lt1>
      <a:dk2>
        <a:srgbClr val="404040"/>
      </a:dk2>
      <a:lt2>
        <a:srgbClr val="E1E1E1"/>
      </a:lt2>
      <a:accent1>
        <a:srgbClr val="CB333B"/>
      </a:accent1>
      <a:accent2>
        <a:srgbClr val="A2AAAD"/>
      </a:accent2>
      <a:accent3>
        <a:srgbClr val="000000"/>
      </a:accent3>
      <a:accent4>
        <a:srgbClr val="F2A900"/>
      </a:accent4>
      <a:accent5>
        <a:srgbClr val="440099"/>
      </a:accent5>
      <a:accent6>
        <a:srgbClr val="87265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cene3d>
          <a:camera prst="orthographicFront">
            <a:rot lat="0" lon="0" rev="0"/>
          </a:camera>
          <a:lightRig rig="threePt" dir="t">
            <a:rot lat="0" lon="0" rev="1200000"/>
          </a:lightRig>
        </a:scene3d>
        <a:sp3d/>
      </a:spPr>
      <a:bodyPr lIns="91440" tIns="91440" bIns="91440" rtlCol="0" anchor="t"/>
      <a:lstStyle>
        <a:defPPr algn="ctr">
          <a:defRPr sz="1200" dirty="0" err="1" smtClean="0">
            <a:solidFill>
              <a:srgbClr val="FFFFFF"/>
            </a:solidFill>
            <a:latin typeface="Roboto Regular"/>
            <a:cs typeface="Roboto Regular"/>
          </a:defRPr>
        </a:defPPr>
      </a:lstStyle>
      <a:style>
        <a:lnRef idx="0">
          <a:schemeClr val="lt1">
            <a:hueOff val="0"/>
            <a:satOff val="0"/>
            <a:lumOff val="0"/>
            <a:alphaOff val="0"/>
          </a:schemeClr>
        </a:lnRef>
        <a:fillRef idx="3">
          <a:scrgbClr r="0" g="0" b="0"/>
        </a:fillRef>
        <a:effectRef idx="3">
          <a:scrgbClr r="0" g="0" b="0"/>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JPA Master PowerPoint">
  <a:themeElements>
    <a:clrScheme name="Custom 24">
      <a:dk1>
        <a:sysClr val="windowText" lastClr="000000"/>
      </a:dk1>
      <a:lt1>
        <a:sysClr val="window" lastClr="FFFFFF"/>
      </a:lt1>
      <a:dk2>
        <a:srgbClr val="404040"/>
      </a:dk2>
      <a:lt2>
        <a:srgbClr val="E1E1E1"/>
      </a:lt2>
      <a:accent1>
        <a:srgbClr val="CB333B"/>
      </a:accent1>
      <a:accent2>
        <a:srgbClr val="A2AAAD"/>
      </a:accent2>
      <a:accent3>
        <a:srgbClr val="F2A900"/>
      </a:accent3>
      <a:accent4>
        <a:srgbClr val="872651"/>
      </a:accent4>
      <a:accent5>
        <a:srgbClr val="440099"/>
      </a:accent5>
      <a:accent6>
        <a:srgbClr val="0000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cene3d>
          <a:camera prst="orthographicFront">
            <a:rot lat="0" lon="0" rev="0"/>
          </a:camera>
          <a:lightRig rig="threePt" dir="t">
            <a:rot lat="0" lon="0" rev="1200000"/>
          </a:lightRig>
        </a:scene3d>
        <a:sp3d/>
      </a:spPr>
      <a:bodyPr lIns="91440" tIns="91440" bIns="91440" rtlCol="0" anchor="t"/>
      <a:lstStyle>
        <a:defPPr algn="ctr">
          <a:defRPr sz="1200" dirty="0" err="1" smtClean="0">
            <a:solidFill>
              <a:srgbClr val="FFFFFF"/>
            </a:solidFill>
            <a:latin typeface="Roboto Regular"/>
            <a:cs typeface="Roboto Regular"/>
          </a:defRPr>
        </a:defPPr>
      </a:lstStyle>
      <a:style>
        <a:lnRef idx="0">
          <a:schemeClr val="lt1">
            <a:hueOff val="0"/>
            <a:satOff val="0"/>
            <a:lumOff val="0"/>
            <a:alphaOff val="0"/>
          </a:schemeClr>
        </a:lnRef>
        <a:fillRef idx="3">
          <a:scrgbClr r="0" g="0" b="0"/>
        </a:fillRef>
        <a:effectRef idx="3">
          <a:scrgbClr r="0" g="0" b="0"/>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eede3e04-ef7f-43f3-975e-805c0c5f1e83">General Resources</Category>
    <SharedWithUsers xmlns="a9883a9a-8dc4-4a0a-a402-25be3a23f551">
      <UserInfo>
        <DisplayName>Ben Green</DisplayName>
        <AccountId>1449</AccountId>
        <AccountType/>
      </UserInfo>
      <UserInfo>
        <DisplayName>Kathleen Elliott</DisplayName>
        <AccountId>26</AccountId>
        <AccountType/>
      </UserInfo>
      <UserInfo>
        <DisplayName>Berna Diehl</DisplayName>
        <AccountId>36</AccountId>
        <AccountType/>
      </UserInfo>
      <UserInfo>
        <DisplayName>Patrick Brady</DisplayName>
        <AccountId>462</AccountId>
        <AccountType/>
      </UserInfo>
      <UserInfo>
        <DisplayName>Adam Pawluk</DisplayName>
        <AccountId>3416</AccountId>
        <AccountType/>
      </UserInfo>
      <UserInfo>
        <DisplayName>Michael O'Brien</DisplayName>
        <AccountId>862</AccountId>
        <AccountType/>
      </UserInfo>
      <UserInfo>
        <DisplayName>David Connolly</DisplayName>
        <AccountId>1232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369C198E5EA0446B48A258369EB929D" ma:contentTypeVersion="8" ma:contentTypeDescription="Create a new document." ma:contentTypeScope="" ma:versionID="d872bdd14c10ad67b43240066461caaa">
  <xsd:schema xmlns:xsd="http://www.w3.org/2001/XMLSchema" xmlns:xs="http://www.w3.org/2001/XMLSchema" xmlns:p="http://schemas.microsoft.com/office/2006/metadata/properties" xmlns:ns2="a9883a9a-8dc4-4a0a-a402-25be3a23f551" xmlns:ns3="eede3e04-ef7f-43f3-975e-805c0c5f1e83" targetNamespace="http://schemas.microsoft.com/office/2006/metadata/properties" ma:root="true" ma:fieldsID="f389de775f37ae22da9ad2814c85c47e" ns2:_="" ns3:_="">
    <xsd:import namespace="a9883a9a-8dc4-4a0a-a402-25be3a23f551"/>
    <xsd:import namespace="eede3e04-ef7f-43f3-975e-805c0c5f1e83"/>
    <xsd:element name="properties">
      <xsd:complexType>
        <xsd:sequence>
          <xsd:element name="documentManagement">
            <xsd:complexType>
              <xsd:all>
                <xsd:element ref="ns2:SharedWithUsers" minOccurs="0"/>
                <xsd:element ref="ns2:SharingHintHash" minOccurs="0"/>
                <xsd:element ref="ns3:Category"/>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883a9a-8dc4-4a0a-a402-25be3a23f55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ede3e04-ef7f-43f3-975e-805c0c5f1e83" elementFormDefault="qualified">
    <xsd:import namespace="http://schemas.microsoft.com/office/2006/documentManagement/types"/>
    <xsd:import namespace="http://schemas.microsoft.com/office/infopath/2007/PartnerControls"/>
    <xsd:element name="Category" ma:index="10" ma:displayName="Category" ma:format="Dropdown" ma:internalName="Category">
      <xsd:simpleType>
        <xsd:restriction base="dms:Choice">
          <xsd:enumeration value="Analytics Tools"/>
          <xsd:enumeration value="Digital Projects"/>
          <xsd:enumeration value="Fun Committee"/>
          <xsd:enumeration value="General Resources"/>
          <xsd:enumeration value="Media Monitoring"/>
          <xsd:enumeration value="Video Resources"/>
        </xsd:restriction>
      </xsd:simpleType>
    </xsd:element>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292BCB-21BD-4E6D-8B29-5908CEB9F9EE}">
  <ds:schemaRefs>
    <ds:schemaRef ds:uri="http://schemas.microsoft.com/office/2006/metadata/properties"/>
    <ds:schemaRef ds:uri="a9883a9a-8dc4-4a0a-a402-25be3a23f551"/>
    <ds:schemaRef ds:uri="eede3e04-ef7f-43f3-975e-805c0c5f1e83"/>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s>
</ds:datastoreItem>
</file>

<file path=customXml/itemProps2.xml><?xml version="1.0" encoding="utf-8"?>
<ds:datastoreItem xmlns:ds="http://schemas.openxmlformats.org/officeDocument/2006/customXml" ds:itemID="{D26B4617-3B28-4E2E-AF19-216BC1A847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883a9a-8dc4-4a0a-a402-25be3a23f551"/>
    <ds:schemaRef ds:uri="eede3e04-ef7f-43f3-975e-805c0c5f1e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FBA306-A956-431E-A2FB-DCA1445F37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1089</TotalTime>
  <Words>722</Words>
  <Application>Microsoft Macintosh PowerPoint</Application>
  <PresentationFormat>On-screen Show (16:9)</PresentationFormat>
  <Paragraphs>127</Paragraphs>
  <Slides>16</Slides>
  <Notes>1</Notes>
  <HiddenSlides>0</HiddenSlides>
  <MMClips>0</MMClips>
  <ScaleCrop>false</ScaleCrop>
  <HeadingPairs>
    <vt:vector size="4" baseType="variant">
      <vt:variant>
        <vt:lpstr>Design Template</vt:lpstr>
      </vt:variant>
      <vt:variant>
        <vt:i4>2</vt:i4>
      </vt:variant>
      <vt:variant>
        <vt:lpstr>Slide Titles</vt:lpstr>
      </vt:variant>
      <vt:variant>
        <vt:i4>16</vt:i4>
      </vt:variant>
    </vt:vector>
  </HeadingPairs>
  <TitlesOfParts>
    <vt:vector size="18" baseType="lpstr">
      <vt:lpstr>JPA Master PowerPoint</vt:lpstr>
      <vt:lpstr>1_JPA Master PowerPoint</vt:lpstr>
      <vt:lpstr>Slide 1</vt:lpstr>
      <vt:lpstr>Disclosure</vt:lpstr>
      <vt:lpstr>What is EMERSE?</vt:lpstr>
      <vt:lpstr>Slide 4</vt:lpstr>
      <vt:lpstr>Slide 5</vt:lpstr>
      <vt:lpstr>Slide 6</vt:lpstr>
      <vt:lpstr>Slide 7</vt:lpstr>
      <vt:lpstr>Goals of the EMERSE project</vt:lpstr>
      <vt:lpstr>Engaging with users</vt:lpstr>
      <vt:lpstr>EMERSE Sites</vt:lpstr>
      <vt:lpstr>What ITCR support means</vt:lpstr>
      <vt:lpstr>Developing software in academic setting</vt:lpstr>
      <vt:lpstr>Security</vt:lpstr>
      <vt:lpstr>Security</vt:lpstr>
      <vt:lpstr>Acknowledgements</vt:lpstr>
      <vt:lpstr>Learn more about EMERSE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JPA Guest</dc:creator>
  <cp:lastModifiedBy>David Hanauer</cp:lastModifiedBy>
  <cp:revision>158</cp:revision>
  <dcterms:created xsi:type="dcterms:W3CDTF">2019-11-17T14:04:51Z</dcterms:created>
  <dcterms:modified xsi:type="dcterms:W3CDTF">2019-11-17T14:18:14Z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0x0101003369C198E5EA0446B48A258369EB929D</vt:lpwstr>
  </property>
</Properties>
</file>