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Default Extension="xlsx" ContentType="application/vnd.openxmlformats-officedocument.spreadsheetml.sheet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7" r:id="rId8"/>
    <p:sldId id="266" r:id="rId9"/>
    <p:sldId id="303" r:id="rId10"/>
    <p:sldId id="302" r:id="rId11"/>
    <p:sldId id="268" r:id="rId12"/>
    <p:sldId id="269" r:id="rId13"/>
    <p:sldId id="270" r:id="rId14"/>
    <p:sldId id="272" r:id="rId15"/>
    <p:sldId id="273" r:id="rId16"/>
    <p:sldId id="274" r:id="rId17"/>
    <p:sldId id="275" r:id="rId18"/>
    <p:sldId id="288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87" r:id="rId27"/>
    <p:sldId id="297" r:id="rId28"/>
    <p:sldId id="300" r:id="rId29"/>
    <p:sldId id="298" r:id="rId30"/>
    <p:sldId id="299" r:id="rId31"/>
    <p:sldId id="282" r:id="rId32"/>
    <p:sldId id="285" r:id="rId33"/>
    <p:sldId id="286" r:id="rId3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 showGuides="1">
      <p:cViewPr varScale="1">
        <p:scale>
          <a:sx n="163" d="100"/>
          <a:sy n="163" d="100"/>
        </p:scale>
        <p:origin x="-120" y="-4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explosion val="25"/>
          <c:cat>
            <c:strRef>
              <c:f>Sheet1!$A$2:$A$5</c:f>
              <c:strCache>
                <c:ptCount val="2"/>
                <c:pt idx="0">
                  <c:v>Unstrutured</c:v>
                </c:pt>
                <c:pt idx="1">
                  <c:v>Structured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80.0</c:v>
                </c:pt>
                <c:pt idx="1">
                  <c:v>20.0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610905997861378"/>
          <c:y val="0.403102161396529"/>
          <c:w val="0.182303878681831"/>
          <c:h val="0.193795677206941"/>
        </c:manualLayout>
      </c:layout>
      <c:txPr>
        <a:bodyPr/>
        <a:lstStyle/>
        <a:p>
          <a:pPr>
            <a:defRPr>
              <a:latin typeface="Arial"/>
              <a:cs typeface="Arial"/>
            </a:defRPr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C9EE-E692-9347-995F-B000EC2A1D22}" type="datetimeFigureOut">
              <a:rPr lang="en-US" smtClean="0"/>
              <a:pPr/>
              <a:t>11/16/19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55A0F-C7F3-A242-B0C1-6394D19DF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C9EE-E692-9347-995F-B000EC2A1D22}" type="datetimeFigureOut">
              <a:rPr lang="en-US" smtClean="0"/>
              <a:pPr/>
              <a:t>11/16/19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55A0F-C7F3-A242-B0C1-6394D19DF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C9EE-E692-9347-995F-B000EC2A1D22}" type="datetimeFigureOut">
              <a:rPr lang="en-US" smtClean="0"/>
              <a:pPr/>
              <a:t>11/16/19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55A0F-C7F3-A242-B0C1-6394D19DF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C9EE-E692-9347-995F-B000EC2A1D22}" type="datetimeFigureOut">
              <a:rPr lang="en-US" smtClean="0"/>
              <a:pPr/>
              <a:t>11/16/19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55A0F-C7F3-A242-B0C1-6394D19DF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C9EE-E692-9347-995F-B000EC2A1D22}" type="datetimeFigureOut">
              <a:rPr lang="en-US" smtClean="0"/>
              <a:pPr/>
              <a:t>11/16/19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55A0F-C7F3-A242-B0C1-6394D19DF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C9EE-E692-9347-995F-B000EC2A1D22}" type="datetimeFigureOut">
              <a:rPr lang="en-US" smtClean="0"/>
              <a:pPr/>
              <a:t>11/16/19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55A0F-C7F3-A242-B0C1-6394D19DF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C9EE-E692-9347-995F-B000EC2A1D22}" type="datetimeFigureOut">
              <a:rPr lang="en-US" smtClean="0"/>
              <a:pPr/>
              <a:t>11/16/19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55A0F-C7F3-A242-B0C1-6394D19DF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C9EE-E692-9347-995F-B000EC2A1D22}" type="datetimeFigureOut">
              <a:rPr lang="en-US" smtClean="0"/>
              <a:pPr/>
              <a:t>11/16/19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55A0F-C7F3-A242-B0C1-6394D19DF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C9EE-E692-9347-995F-B000EC2A1D22}" type="datetimeFigureOut">
              <a:rPr lang="en-US" smtClean="0"/>
              <a:pPr/>
              <a:t>11/16/19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55A0F-C7F3-A242-B0C1-6394D19DF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C9EE-E692-9347-995F-B000EC2A1D22}" type="datetimeFigureOut">
              <a:rPr lang="en-US" smtClean="0"/>
              <a:pPr/>
              <a:t>11/16/19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55A0F-C7F3-A242-B0C1-6394D19DF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C9EE-E692-9347-995F-B000EC2A1D22}" type="datetimeFigureOut">
              <a:rPr lang="en-US" smtClean="0"/>
              <a:pPr/>
              <a:t>11/16/19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55A0F-C7F3-A242-B0C1-6394D19DF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FC9EE-E692-9347-995F-B000EC2A1D22}" type="datetimeFigureOut">
              <a:rPr lang="en-US" smtClean="0"/>
              <a:pPr/>
              <a:t>11/16/19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55A0F-C7F3-A242-B0C1-6394D19DF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0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14.jpeg"/><Relationship Id="rId1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797361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rial"/>
                <a:cs typeface="Arial"/>
              </a:rPr>
              <a:t>EMERSE: the Electronic Medical Record Search Engine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163433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David Hanauer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University of Michigan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ITCR Annual Meeting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May 29, 2019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9478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latin typeface="Arial"/>
                <a:cs typeface="Arial"/>
              </a:rPr>
              <a:t>WHAT WAS SEARCHED? (yesterday)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6374" y="1048256"/>
            <a:ext cx="8831470" cy="3600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/>
                <a:cs typeface="Arial"/>
              </a:rPr>
              <a:t>"no sign cancer"; recurrence; remission; "disease free"</a:t>
            </a:r>
            <a:r>
              <a:rPr lang="en-US" sz="1200" dirty="0" smtClean="0">
                <a:latin typeface="Arial"/>
                <a:cs typeface="Arial"/>
              </a:rPr>
              <a:t>; </a:t>
            </a:r>
            <a:r>
              <a:rPr lang="en-US" sz="1200" dirty="0" err="1" smtClean="0">
                <a:latin typeface="Arial"/>
                <a:cs typeface="Arial"/>
              </a:rPr>
              <a:t>lvef</a:t>
            </a:r>
            <a:r>
              <a:rPr lang="en-US" sz="1200" dirty="0" smtClean="0">
                <a:latin typeface="Arial"/>
                <a:cs typeface="Arial"/>
              </a:rPr>
              <a:t>; "</a:t>
            </a:r>
            <a:r>
              <a:rPr lang="en-US" sz="1200" b="1" dirty="0" err="1" smtClean="0">
                <a:latin typeface="Arial"/>
                <a:cs typeface="Arial"/>
              </a:rPr>
              <a:t>phosphaturic</a:t>
            </a:r>
            <a:r>
              <a:rPr lang="en-US" sz="1200" b="1" dirty="0" smtClean="0">
                <a:latin typeface="Arial"/>
                <a:cs typeface="Arial"/>
              </a:rPr>
              <a:t> </a:t>
            </a:r>
            <a:r>
              <a:rPr lang="en-US" sz="1200" b="1" dirty="0" err="1" smtClean="0">
                <a:latin typeface="Arial"/>
                <a:cs typeface="Arial"/>
              </a:rPr>
              <a:t>mesenchymal</a:t>
            </a:r>
            <a:r>
              <a:rPr lang="en-US" sz="1200" b="1" dirty="0" smtClean="0">
                <a:latin typeface="Arial"/>
                <a:cs typeface="Arial"/>
              </a:rPr>
              <a:t> tumor</a:t>
            </a:r>
            <a:r>
              <a:rPr lang="en-US" sz="1200" dirty="0" smtClean="0">
                <a:latin typeface="Arial"/>
                <a:cs typeface="Arial"/>
              </a:rPr>
              <a:t>"; </a:t>
            </a:r>
            <a:r>
              <a:rPr lang="en-US" sz="1200" dirty="0" err="1" smtClean="0">
                <a:latin typeface="Arial"/>
                <a:cs typeface="Arial"/>
              </a:rPr>
              <a:t>trandolapril</a:t>
            </a:r>
            <a:r>
              <a:rPr lang="en-US" sz="1200" dirty="0" smtClean="0">
                <a:latin typeface="Arial"/>
                <a:cs typeface="Arial"/>
              </a:rPr>
              <a:t>; </a:t>
            </a:r>
            <a:r>
              <a:rPr lang="en-US" sz="1200" dirty="0" err="1" smtClean="0">
                <a:latin typeface="Arial"/>
                <a:cs typeface="Arial"/>
              </a:rPr>
              <a:t>azilsartan</a:t>
            </a:r>
            <a:r>
              <a:rPr lang="en-US" sz="1200" dirty="0" smtClean="0">
                <a:latin typeface="Arial"/>
                <a:cs typeface="Arial"/>
              </a:rPr>
              <a:t>; </a:t>
            </a:r>
            <a:r>
              <a:rPr lang="en-US" sz="1200" dirty="0" err="1" smtClean="0">
                <a:latin typeface="Arial"/>
                <a:cs typeface="Arial"/>
              </a:rPr>
              <a:t>cozaar</a:t>
            </a:r>
            <a:r>
              <a:rPr lang="en-US" sz="1200" dirty="0" smtClean="0">
                <a:latin typeface="Arial"/>
                <a:cs typeface="Arial"/>
              </a:rPr>
              <a:t>; </a:t>
            </a:r>
            <a:r>
              <a:rPr lang="en-US" sz="1200" dirty="0" err="1" smtClean="0">
                <a:latin typeface="Arial"/>
                <a:cs typeface="Arial"/>
              </a:rPr>
              <a:t>irbesartan</a:t>
            </a:r>
            <a:r>
              <a:rPr lang="en-US" sz="1200" dirty="0" smtClean="0">
                <a:latin typeface="Arial"/>
                <a:cs typeface="Arial"/>
              </a:rPr>
              <a:t>; </a:t>
            </a:r>
            <a:r>
              <a:rPr lang="en-US" sz="1200" dirty="0" err="1" smtClean="0">
                <a:latin typeface="Arial"/>
                <a:cs typeface="Arial"/>
              </a:rPr>
              <a:t>normodyne</a:t>
            </a:r>
            <a:r>
              <a:rPr lang="en-US" sz="1200" dirty="0" smtClean="0">
                <a:latin typeface="Arial"/>
                <a:cs typeface="Arial"/>
              </a:rPr>
              <a:t>; </a:t>
            </a:r>
            <a:r>
              <a:rPr lang="en-US" sz="1200" dirty="0" err="1" smtClean="0">
                <a:latin typeface="Arial"/>
                <a:cs typeface="Arial"/>
              </a:rPr>
              <a:t>nadolol</a:t>
            </a:r>
            <a:r>
              <a:rPr lang="en-US" sz="1200" dirty="0" smtClean="0">
                <a:latin typeface="Arial"/>
                <a:cs typeface="Arial"/>
              </a:rPr>
              <a:t>; enema; </a:t>
            </a:r>
            <a:r>
              <a:rPr lang="en-US" sz="1200" dirty="0" err="1" smtClean="0">
                <a:latin typeface="Arial"/>
                <a:cs typeface="Arial"/>
              </a:rPr>
              <a:t>oncotype</a:t>
            </a:r>
            <a:r>
              <a:rPr lang="en-US" sz="1200" dirty="0" smtClean="0">
                <a:latin typeface="Arial"/>
                <a:cs typeface="Arial"/>
              </a:rPr>
              <a:t>; </a:t>
            </a:r>
            <a:r>
              <a:rPr lang="en-US" sz="1200" dirty="0" err="1" smtClean="0">
                <a:latin typeface="Arial"/>
                <a:cs typeface="Arial"/>
              </a:rPr>
              <a:t>proctitis</a:t>
            </a:r>
            <a:r>
              <a:rPr lang="en-US" sz="1200" dirty="0" smtClean="0">
                <a:latin typeface="Arial"/>
                <a:cs typeface="Arial"/>
              </a:rPr>
              <a:t>; </a:t>
            </a:r>
            <a:r>
              <a:rPr lang="en-US" sz="1200" dirty="0" err="1" smtClean="0">
                <a:latin typeface="Arial"/>
                <a:cs typeface="Arial"/>
              </a:rPr>
              <a:t>ruxolitinib</a:t>
            </a:r>
            <a:r>
              <a:rPr lang="en-US" sz="1200" dirty="0" smtClean="0">
                <a:latin typeface="Arial"/>
                <a:cs typeface="Arial"/>
              </a:rPr>
              <a:t>; laxative; risk; and; </a:t>
            </a:r>
            <a:r>
              <a:rPr lang="en-US" sz="1200" dirty="0" err="1" smtClean="0">
                <a:latin typeface="Arial"/>
                <a:cs typeface="Arial"/>
              </a:rPr>
              <a:t>pulmozyme</a:t>
            </a:r>
            <a:r>
              <a:rPr lang="en-US" sz="1200" dirty="0" smtClean="0">
                <a:latin typeface="Arial"/>
                <a:cs typeface="Arial"/>
              </a:rPr>
              <a:t>; "</a:t>
            </a:r>
            <a:r>
              <a:rPr lang="en-US" sz="1200" b="1" dirty="0" smtClean="0">
                <a:latin typeface="Arial"/>
                <a:cs typeface="Arial"/>
              </a:rPr>
              <a:t>no cance</a:t>
            </a:r>
            <a:r>
              <a:rPr lang="en-US" sz="1200" dirty="0" smtClean="0">
                <a:latin typeface="Arial"/>
                <a:cs typeface="Arial"/>
              </a:rPr>
              <a:t>r"; flutter; edema; "ace inhibitor"; </a:t>
            </a:r>
            <a:r>
              <a:rPr lang="en-US" sz="1200" dirty="0" err="1" smtClean="0">
                <a:latin typeface="Arial"/>
                <a:cs typeface="Arial"/>
              </a:rPr>
              <a:t>olmesartan</a:t>
            </a:r>
            <a:r>
              <a:rPr lang="en-US" sz="1200" dirty="0" smtClean="0">
                <a:latin typeface="Arial"/>
                <a:cs typeface="Arial"/>
              </a:rPr>
              <a:t>; </a:t>
            </a:r>
            <a:r>
              <a:rPr lang="en-US" sz="1200" dirty="0" err="1" smtClean="0">
                <a:latin typeface="Arial"/>
                <a:cs typeface="Arial"/>
              </a:rPr>
              <a:t>candesartan</a:t>
            </a:r>
            <a:r>
              <a:rPr lang="en-US" sz="1200" dirty="0" smtClean="0">
                <a:latin typeface="Arial"/>
                <a:cs typeface="Arial"/>
              </a:rPr>
              <a:t>; </a:t>
            </a:r>
            <a:r>
              <a:rPr lang="en-US" sz="1200" dirty="0" err="1" smtClean="0">
                <a:latin typeface="Arial"/>
                <a:cs typeface="Arial"/>
              </a:rPr>
              <a:t>carvedilol</a:t>
            </a:r>
            <a:r>
              <a:rPr lang="en-US" sz="1200" dirty="0" smtClean="0">
                <a:latin typeface="Arial"/>
                <a:cs typeface="Arial"/>
              </a:rPr>
              <a:t>; </a:t>
            </a:r>
            <a:r>
              <a:rPr lang="en-US" sz="1200" dirty="0" err="1" smtClean="0">
                <a:latin typeface="Arial"/>
                <a:cs typeface="Arial"/>
              </a:rPr>
              <a:t>bystolic</a:t>
            </a:r>
            <a:r>
              <a:rPr lang="en-US" sz="1200" dirty="0" smtClean="0">
                <a:latin typeface="Arial"/>
                <a:cs typeface="Arial"/>
              </a:rPr>
              <a:t>; </a:t>
            </a:r>
            <a:r>
              <a:rPr lang="en-US" sz="1200" dirty="0" err="1" smtClean="0">
                <a:latin typeface="Arial"/>
                <a:cs typeface="Arial"/>
              </a:rPr>
              <a:t>zebeta</a:t>
            </a:r>
            <a:r>
              <a:rPr lang="en-US" sz="1200" dirty="0" smtClean="0">
                <a:latin typeface="Arial"/>
                <a:cs typeface="Arial"/>
              </a:rPr>
              <a:t>; </a:t>
            </a:r>
            <a:r>
              <a:rPr lang="en-US" sz="1200" dirty="0" err="1" smtClean="0">
                <a:latin typeface="Arial"/>
                <a:cs typeface="Arial"/>
              </a:rPr>
              <a:t>monocor</a:t>
            </a:r>
            <a:r>
              <a:rPr lang="en-US" sz="1200" dirty="0" smtClean="0">
                <a:latin typeface="Arial"/>
                <a:cs typeface="Arial"/>
              </a:rPr>
              <a:t>; </a:t>
            </a:r>
            <a:r>
              <a:rPr lang="en-US" sz="1200" dirty="0" err="1" smtClean="0">
                <a:latin typeface="Arial"/>
                <a:cs typeface="Arial"/>
              </a:rPr>
              <a:t>bisoprolol</a:t>
            </a:r>
            <a:r>
              <a:rPr lang="en-US" sz="1200" dirty="0" smtClean="0">
                <a:latin typeface="Arial"/>
                <a:cs typeface="Arial"/>
              </a:rPr>
              <a:t>; </a:t>
            </a:r>
            <a:r>
              <a:rPr lang="en-US" sz="1200" dirty="0" err="1" smtClean="0">
                <a:latin typeface="Arial"/>
                <a:cs typeface="Arial"/>
              </a:rPr>
              <a:t>metoprolol</a:t>
            </a:r>
            <a:r>
              <a:rPr lang="en-US" sz="1200" dirty="0" smtClean="0">
                <a:latin typeface="Arial"/>
                <a:cs typeface="Arial"/>
              </a:rPr>
              <a:t>; "</a:t>
            </a:r>
            <a:r>
              <a:rPr lang="en-US" sz="1200" b="1" dirty="0" smtClean="0">
                <a:latin typeface="Arial"/>
                <a:cs typeface="Arial"/>
              </a:rPr>
              <a:t>breast cancer</a:t>
            </a:r>
            <a:r>
              <a:rPr lang="en-US" sz="1200" dirty="0" smtClean="0">
                <a:latin typeface="Arial"/>
                <a:cs typeface="Arial"/>
              </a:rPr>
              <a:t>"; </a:t>
            </a:r>
            <a:r>
              <a:rPr lang="en-US" sz="1200" dirty="0" err="1" smtClean="0">
                <a:latin typeface="Arial"/>
                <a:cs typeface="Arial"/>
              </a:rPr>
              <a:t>sma</a:t>
            </a:r>
            <a:r>
              <a:rPr lang="en-US" sz="1200" dirty="0" smtClean="0">
                <a:latin typeface="Arial"/>
                <a:cs typeface="Arial"/>
              </a:rPr>
              <a:t>; bleeding; initiative; </a:t>
            </a:r>
            <a:r>
              <a:rPr lang="en-US" sz="1200" dirty="0" err="1" smtClean="0">
                <a:latin typeface="Arial"/>
                <a:cs typeface="Arial"/>
              </a:rPr>
              <a:t>jakafi</a:t>
            </a:r>
            <a:r>
              <a:rPr lang="en-US" sz="1200" dirty="0" smtClean="0">
                <a:latin typeface="Arial"/>
                <a:cs typeface="Arial"/>
              </a:rPr>
              <a:t>; preterm; </a:t>
            </a:r>
            <a:r>
              <a:rPr lang="en-US" sz="1200" dirty="0" err="1" smtClean="0">
                <a:latin typeface="Arial"/>
                <a:cs typeface="Arial"/>
              </a:rPr>
              <a:t>transsphenoidal</a:t>
            </a:r>
            <a:r>
              <a:rPr lang="en-US" sz="1200" dirty="0" smtClean="0">
                <a:latin typeface="Arial"/>
                <a:cs typeface="Arial"/>
              </a:rPr>
              <a:t>; </a:t>
            </a:r>
            <a:r>
              <a:rPr lang="en-US" sz="1200" dirty="0" err="1" smtClean="0">
                <a:latin typeface="Arial"/>
                <a:cs typeface="Arial"/>
              </a:rPr>
              <a:t>cushing's</a:t>
            </a:r>
            <a:r>
              <a:rPr lang="en-US" sz="1200" dirty="0" smtClean="0">
                <a:latin typeface="Arial"/>
                <a:cs typeface="Arial"/>
              </a:rPr>
              <a:t>; </a:t>
            </a:r>
            <a:r>
              <a:rPr lang="en-US" sz="1200" dirty="0" err="1" smtClean="0">
                <a:latin typeface="Arial"/>
                <a:cs typeface="Arial"/>
              </a:rPr>
              <a:t>coagu</a:t>
            </a:r>
            <a:r>
              <a:rPr lang="en-US" sz="1200" dirty="0" smtClean="0">
                <a:latin typeface="Arial"/>
                <a:cs typeface="Arial"/>
              </a:rPr>
              <a:t>*; "9520 like"; </a:t>
            </a:r>
            <a:r>
              <a:rPr lang="en-US" sz="1200" dirty="0" err="1" smtClean="0">
                <a:latin typeface="Arial"/>
                <a:cs typeface="Arial"/>
              </a:rPr>
              <a:t>thromb</a:t>
            </a:r>
            <a:r>
              <a:rPr lang="en-US" sz="1200" dirty="0" smtClean="0">
                <a:latin typeface="Arial"/>
                <a:cs typeface="Arial"/>
              </a:rPr>
              <a:t>*; </a:t>
            </a:r>
            <a:r>
              <a:rPr lang="en-US" sz="1200" dirty="0" err="1" smtClean="0">
                <a:latin typeface="Arial"/>
                <a:cs typeface="Arial"/>
              </a:rPr>
              <a:t>nyha</a:t>
            </a:r>
            <a:r>
              <a:rPr lang="en-US" sz="1200" dirty="0" smtClean="0">
                <a:latin typeface="Arial"/>
                <a:cs typeface="Arial"/>
              </a:rPr>
              <a:t>; glucose; breath; "coronary angiography"; photosensitivity; </a:t>
            </a:r>
            <a:r>
              <a:rPr lang="en-US" sz="1200" dirty="0" err="1" smtClean="0">
                <a:latin typeface="Arial"/>
                <a:cs typeface="Arial"/>
              </a:rPr>
              <a:t>pentasa</a:t>
            </a:r>
            <a:r>
              <a:rPr lang="en-US" sz="1200" dirty="0" smtClean="0">
                <a:latin typeface="Arial"/>
                <a:cs typeface="Arial"/>
              </a:rPr>
              <a:t>; </a:t>
            </a:r>
            <a:r>
              <a:rPr lang="en-US" sz="1200" dirty="0" err="1" smtClean="0">
                <a:latin typeface="Arial"/>
                <a:cs typeface="Arial"/>
              </a:rPr>
              <a:t>fai</a:t>
            </a:r>
            <a:r>
              <a:rPr lang="en-US" sz="1200" dirty="0" smtClean="0">
                <a:latin typeface="Arial"/>
                <a:cs typeface="Arial"/>
              </a:rPr>
              <a:t>; fibrillation; "</a:t>
            </a:r>
            <a:r>
              <a:rPr lang="en-US" sz="1200" dirty="0" err="1" smtClean="0">
                <a:latin typeface="Arial"/>
                <a:cs typeface="Arial"/>
              </a:rPr>
              <a:t>lv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ef</a:t>
            </a:r>
            <a:r>
              <a:rPr lang="en-US" sz="1200" dirty="0" smtClean="0">
                <a:latin typeface="Arial"/>
                <a:cs typeface="Arial"/>
              </a:rPr>
              <a:t>"; "ventricular ejection fraction"; </a:t>
            </a:r>
            <a:r>
              <a:rPr lang="en-US" sz="1200" dirty="0" err="1" smtClean="0">
                <a:latin typeface="Arial"/>
                <a:cs typeface="Arial"/>
              </a:rPr>
              <a:t>moexipril</a:t>
            </a:r>
            <a:r>
              <a:rPr lang="en-US" sz="1200" dirty="0" smtClean="0">
                <a:latin typeface="Arial"/>
                <a:cs typeface="Arial"/>
              </a:rPr>
              <a:t>; </a:t>
            </a:r>
            <a:r>
              <a:rPr lang="en-US" sz="1200" dirty="0" err="1" smtClean="0">
                <a:latin typeface="Arial"/>
                <a:cs typeface="Arial"/>
              </a:rPr>
              <a:t>enalapril</a:t>
            </a:r>
            <a:r>
              <a:rPr lang="en-US" sz="1200" dirty="0" smtClean="0">
                <a:latin typeface="Arial"/>
                <a:cs typeface="Arial"/>
              </a:rPr>
              <a:t>; </a:t>
            </a:r>
            <a:r>
              <a:rPr lang="en-US" sz="1200" dirty="0" err="1" smtClean="0">
                <a:latin typeface="Arial"/>
                <a:cs typeface="Arial"/>
              </a:rPr>
              <a:t>accupril</a:t>
            </a:r>
            <a:r>
              <a:rPr lang="en-US" sz="1200" dirty="0" smtClean="0">
                <a:latin typeface="Arial"/>
                <a:cs typeface="Arial"/>
              </a:rPr>
              <a:t>; </a:t>
            </a:r>
            <a:r>
              <a:rPr lang="en-US" sz="1200" dirty="0" err="1" smtClean="0">
                <a:latin typeface="Arial"/>
                <a:cs typeface="Arial"/>
              </a:rPr>
              <a:t>quinapril</a:t>
            </a:r>
            <a:r>
              <a:rPr lang="en-US" sz="1200" dirty="0" smtClean="0">
                <a:latin typeface="Arial"/>
                <a:cs typeface="Arial"/>
              </a:rPr>
              <a:t>; </a:t>
            </a:r>
            <a:r>
              <a:rPr lang="en-US" sz="1200" dirty="0" err="1" smtClean="0">
                <a:latin typeface="Arial"/>
                <a:cs typeface="Arial"/>
              </a:rPr>
              <a:t>teveten</a:t>
            </a:r>
            <a:r>
              <a:rPr lang="en-US" sz="1200" dirty="0" smtClean="0">
                <a:latin typeface="Arial"/>
                <a:cs typeface="Arial"/>
              </a:rPr>
              <a:t>; </a:t>
            </a:r>
            <a:r>
              <a:rPr lang="en-US" sz="1200" dirty="0" err="1" smtClean="0">
                <a:latin typeface="Arial"/>
                <a:cs typeface="Arial"/>
              </a:rPr>
              <a:t>pindolol</a:t>
            </a:r>
            <a:r>
              <a:rPr lang="en-US" sz="1200" dirty="0" smtClean="0">
                <a:latin typeface="Arial"/>
                <a:cs typeface="Arial"/>
              </a:rPr>
              <a:t>; </a:t>
            </a:r>
            <a:r>
              <a:rPr lang="en-US" sz="1200" dirty="0" err="1" smtClean="0">
                <a:latin typeface="Arial"/>
                <a:cs typeface="Arial"/>
              </a:rPr>
              <a:t>timolol</a:t>
            </a:r>
            <a:r>
              <a:rPr lang="en-US" sz="1200" dirty="0" smtClean="0">
                <a:latin typeface="Arial"/>
                <a:cs typeface="Arial"/>
              </a:rPr>
              <a:t>; </a:t>
            </a:r>
            <a:r>
              <a:rPr lang="en-US" sz="1200" dirty="0" err="1" smtClean="0">
                <a:latin typeface="Arial"/>
                <a:cs typeface="Arial"/>
              </a:rPr>
              <a:t>betoptic</a:t>
            </a:r>
            <a:r>
              <a:rPr lang="en-US" sz="1200" dirty="0" smtClean="0">
                <a:latin typeface="Arial"/>
                <a:cs typeface="Arial"/>
              </a:rPr>
              <a:t>; fracture; </a:t>
            </a:r>
            <a:r>
              <a:rPr lang="en-US" sz="1200" dirty="0" err="1" smtClean="0">
                <a:latin typeface="Arial"/>
                <a:cs typeface="Arial"/>
              </a:rPr>
              <a:t>coagulopathy</a:t>
            </a:r>
            <a:r>
              <a:rPr lang="en-US" sz="1200" dirty="0" smtClean="0">
                <a:latin typeface="Arial"/>
                <a:cs typeface="Arial"/>
              </a:rPr>
              <a:t>; mycobacterium; diarrhea; </a:t>
            </a:r>
            <a:r>
              <a:rPr lang="en-US" sz="1200" dirty="0" err="1" smtClean="0">
                <a:latin typeface="Arial"/>
                <a:cs typeface="Arial"/>
              </a:rPr>
              <a:t>sts</a:t>
            </a:r>
            <a:r>
              <a:rPr lang="en-US" sz="1200" dirty="0" smtClean="0">
                <a:latin typeface="Arial"/>
                <a:cs typeface="Arial"/>
              </a:rPr>
              <a:t>; "source radiology"; "</a:t>
            </a:r>
            <a:r>
              <a:rPr lang="en-US" sz="1200" b="1" dirty="0" smtClean="0">
                <a:latin typeface="Arial"/>
                <a:cs typeface="Arial"/>
              </a:rPr>
              <a:t>gastric </a:t>
            </a:r>
            <a:r>
              <a:rPr lang="en-US" sz="1200" b="1" dirty="0" err="1" smtClean="0">
                <a:latin typeface="Arial"/>
                <a:cs typeface="Arial"/>
              </a:rPr>
              <a:t>leiomyoma</a:t>
            </a:r>
            <a:r>
              <a:rPr lang="en-US" sz="1200" dirty="0" smtClean="0">
                <a:latin typeface="Arial"/>
                <a:cs typeface="Arial"/>
              </a:rPr>
              <a:t>"; </a:t>
            </a:r>
            <a:r>
              <a:rPr lang="en-US" sz="1200" dirty="0" err="1" smtClean="0">
                <a:latin typeface="Arial"/>
                <a:cs typeface="Arial"/>
              </a:rPr>
              <a:t>tibial</a:t>
            </a:r>
            <a:r>
              <a:rPr lang="en-US" sz="1200" dirty="0" smtClean="0">
                <a:latin typeface="Arial"/>
                <a:cs typeface="Arial"/>
              </a:rPr>
              <a:t>; "congenital hypertrophy of the retinal pigment epithelium"; sweats; gender; </a:t>
            </a:r>
            <a:r>
              <a:rPr lang="en-US" sz="1200" b="1" dirty="0" smtClean="0">
                <a:latin typeface="Arial"/>
                <a:cs typeface="Arial"/>
              </a:rPr>
              <a:t>doxorubicin</a:t>
            </a:r>
            <a:r>
              <a:rPr lang="en-US" sz="1200" dirty="0" smtClean="0">
                <a:latin typeface="Arial"/>
                <a:cs typeface="Arial"/>
              </a:rPr>
              <a:t>; </a:t>
            </a:r>
            <a:r>
              <a:rPr lang="en-US" sz="1200" dirty="0" err="1" smtClean="0">
                <a:latin typeface="Arial"/>
                <a:cs typeface="Arial"/>
              </a:rPr>
              <a:t>mets</a:t>
            </a:r>
            <a:r>
              <a:rPr lang="en-US" sz="1200" dirty="0" smtClean="0">
                <a:latin typeface="Arial"/>
                <a:cs typeface="Arial"/>
              </a:rPr>
              <a:t>; bundle; </a:t>
            </a:r>
            <a:r>
              <a:rPr lang="en-US" sz="1200" dirty="0" err="1" smtClean="0">
                <a:latin typeface="Arial"/>
                <a:cs typeface="Arial"/>
              </a:rPr>
              <a:t>ef</a:t>
            </a:r>
            <a:r>
              <a:rPr lang="en-US" sz="1200" dirty="0" smtClean="0">
                <a:latin typeface="Arial"/>
                <a:cs typeface="Arial"/>
              </a:rPr>
              <a:t>; </a:t>
            </a:r>
            <a:r>
              <a:rPr lang="en-US" sz="1200" dirty="0" err="1" smtClean="0">
                <a:latin typeface="Arial"/>
                <a:cs typeface="Arial"/>
              </a:rPr>
              <a:t>nexium</a:t>
            </a:r>
            <a:r>
              <a:rPr lang="en-US" sz="1200" dirty="0" smtClean="0">
                <a:latin typeface="Arial"/>
                <a:cs typeface="Arial"/>
              </a:rPr>
              <a:t>; "l</a:t>
            </a:r>
            <a:r>
              <a:rPr lang="en-US" sz="1200" b="1" dirty="0" smtClean="0">
                <a:latin typeface="Arial"/>
                <a:cs typeface="Arial"/>
              </a:rPr>
              <a:t>ow grade spindle cell neoplasm</a:t>
            </a:r>
            <a:r>
              <a:rPr lang="en-US" sz="1200" dirty="0" smtClean="0">
                <a:latin typeface="Arial"/>
                <a:cs typeface="Arial"/>
              </a:rPr>
              <a:t>"; </a:t>
            </a:r>
            <a:r>
              <a:rPr lang="en-US" sz="1200" dirty="0" err="1" smtClean="0">
                <a:latin typeface="Arial"/>
                <a:cs typeface="Arial"/>
              </a:rPr>
              <a:t>lotensin</a:t>
            </a:r>
            <a:r>
              <a:rPr lang="en-US" sz="1200" dirty="0" smtClean="0">
                <a:latin typeface="Arial"/>
                <a:cs typeface="Arial"/>
              </a:rPr>
              <a:t>; </a:t>
            </a:r>
            <a:r>
              <a:rPr lang="en-US" sz="1200" dirty="0" err="1" smtClean="0">
                <a:latin typeface="Arial"/>
                <a:cs typeface="Arial"/>
              </a:rPr>
              <a:t>diovan</a:t>
            </a:r>
            <a:r>
              <a:rPr lang="en-US" sz="1200" dirty="0" smtClean="0">
                <a:latin typeface="Arial"/>
                <a:cs typeface="Arial"/>
              </a:rPr>
              <a:t>; </a:t>
            </a:r>
            <a:r>
              <a:rPr lang="en-US" sz="1200" dirty="0" err="1" smtClean="0">
                <a:latin typeface="Arial"/>
                <a:cs typeface="Arial"/>
              </a:rPr>
              <a:t>betapace</a:t>
            </a:r>
            <a:r>
              <a:rPr lang="en-US" sz="1200" dirty="0" smtClean="0">
                <a:latin typeface="Arial"/>
                <a:cs typeface="Arial"/>
              </a:rPr>
              <a:t>; </a:t>
            </a:r>
            <a:r>
              <a:rPr lang="en-US" sz="1200" dirty="0" err="1" smtClean="0">
                <a:latin typeface="Arial"/>
                <a:cs typeface="Arial"/>
              </a:rPr>
              <a:t>lobeta</a:t>
            </a:r>
            <a:r>
              <a:rPr lang="en-US" sz="1200" dirty="0" smtClean="0">
                <a:latin typeface="Arial"/>
                <a:cs typeface="Arial"/>
              </a:rPr>
              <a:t>; </a:t>
            </a:r>
            <a:r>
              <a:rPr lang="en-US" sz="1200" dirty="0" err="1" smtClean="0">
                <a:latin typeface="Arial"/>
                <a:cs typeface="Arial"/>
              </a:rPr>
              <a:t>penbutolol</a:t>
            </a:r>
            <a:r>
              <a:rPr lang="en-US" sz="1200" dirty="0" smtClean="0">
                <a:latin typeface="Arial"/>
                <a:cs typeface="Arial"/>
              </a:rPr>
              <a:t>; </a:t>
            </a:r>
            <a:r>
              <a:rPr lang="en-US" sz="1200" dirty="0" err="1" smtClean="0">
                <a:latin typeface="Arial"/>
                <a:cs typeface="Arial"/>
              </a:rPr>
              <a:t>coreg</a:t>
            </a:r>
            <a:r>
              <a:rPr lang="en-US" sz="1200" dirty="0" smtClean="0">
                <a:latin typeface="Arial"/>
                <a:cs typeface="Arial"/>
              </a:rPr>
              <a:t>; </a:t>
            </a:r>
            <a:r>
              <a:rPr lang="en-US" sz="1200" dirty="0" err="1" smtClean="0">
                <a:latin typeface="Arial"/>
                <a:cs typeface="Arial"/>
              </a:rPr>
              <a:t>trandate</a:t>
            </a:r>
            <a:r>
              <a:rPr lang="en-US" sz="1200" dirty="0" smtClean="0">
                <a:latin typeface="Arial"/>
                <a:cs typeface="Arial"/>
              </a:rPr>
              <a:t>; </a:t>
            </a:r>
            <a:r>
              <a:rPr lang="en-US" sz="1200" dirty="0" err="1" smtClean="0">
                <a:latin typeface="Arial"/>
                <a:cs typeface="Arial"/>
              </a:rPr>
              <a:t>betaxolol</a:t>
            </a:r>
            <a:r>
              <a:rPr lang="en-US" sz="1200" dirty="0" smtClean="0">
                <a:latin typeface="Arial"/>
                <a:cs typeface="Arial"/>
              </a:rPr>
              <a:t>; </a:t>
            </a:r>
            <a:r>
              <a:rPr lang="en-US" sz="1200" dirty="0" err="1" smtClean="0">
                <a:latin typeface="Arial"/>
                <a:cs typeface="Arial"/>
              </a:rPr>
              <a:t>tenormin</a:t>
            </a:r>
            <a:r>
              <a:rPr lang="en-US" sz="1200" dirty="0" smtClean="0">
                <a:latin typeface="Arial"/>
                <a:cs typeface="Arial"/>
              </a:rPr>
              <a:t>; </a:t>
            </a:r>
            <a:r>
              <a:rPr lang="en-US" sz="1200" dirty="0" err="1" smtClean="0">
                <a:latin typeface="Arial"/>
                <a:cs typeface="Arial"/>
              </a:rPr>
              <a:t>propranolol</a:t>
            </a:r>
            <a:r>
              <a:rPr lang="en-US" sz="1200" dirty="0" smtClean="0">
                <a:latin typeface="Arial"/>
                <a:cs typeface="Arial"/>
              </a:rPr>
              <a:t>; </a:t>
            </a:r>
            <a:r>
              <a:rPr lang="en-US" sz="1200" dirty="0" err="1" smtClean="0">
                <a:latin typeface="Arial"/>
                <a:cs typeface="Arial"/>
              </a:rPr>
              <a:t>corgard</a:t>
            </a:r>
            <a:r>
              <a:rPr lang="en-US" sz="1200" dirty="0" smtClean="0">
                <a:latin typeface="Arial"/>
                <a:cs typeface="Arial"/>
              </a:rPr>
              <a:t>;; </a:t>
            </a:r>
            <a:r>
              <a:rPr lang="en-US" sz="1200" dirty="0" err="1" smtClean="0">
                <a:latin typeface="Arial"/>
                <a:cs typeface="Arial"/>
              </a:rPr>
              <a:t>hla</a:t>
            </a:r>
            <a:r>
              <a:rPr lang="en-US" sz="1200" dirty="0" smtClean="0">
                <a:latin typeface="Arial"/>
                <a:cs typeface="Arial"/>
              </a:rPr>
              <a:t>; </a:t>
            </a:r>
            <a:r>
              <a:rPr lang="en-US" sz="1200" dirty="0" err="1" smtClean="0">
                <a:latin typeface="Arial"/>
                <a:cs typeface="Arial"/>
              </a:rPr>
              <a:t>dulera</a:t>
            </a:r>
            <a:r>
              <a:rPr lang="en-US" sz="1200" dirty="0" smtClean="0">
                <a:latin typeface="Arial"/>
                <a:cs typeface="Arial"/>
              </a:rPr>
              <a:t>; </a:t>
            </a:r>
            <a:r>
              <a:rPr lang="en-US" sz="1200" dirty="0" err="1" smtClean="0">
                <a:latin typeface="Arial"/>
                <a:cs typeface="Arial"/>
              </a:rPr>
              <a:t>advair</a:t>
            </a:r>
            <a:r>
              <a:rPr lang="en-US" sz="1200" dirty="0" smtClean="0">
                <a:latin typeface="Arial"/>
                <a:cs typeface="Arial"/>
              </a:rPr>
              <a:t>; shock; hemorrhage; bleed; "</a:t>
            </a:r>
            <a:r>
              <a:rPr lang="en-US" sz="1200" b="1" dirty="0" err="1" smtClean="0">
                <a:latin typeface="Arial"/>
                <a:cs typeface="Arial"/>
              </a:rPr>
              <a:t>sinonasal</a:t>
            </a:r>
            <a:r>
              <a:rPr lang="en-US" sz="1200" b="1" dirty="0" smtClean="0">
                <a:latin typeface="Arial"/>
                <a:cs typeface="Arial"/>
              </a:rPr>
              <a:t> melanoma</a:t>
            </a:r>
            <a:r>
              <a:rPr lang="en-US" sz="1200" dirty="0" smtClean="0">
                <a:latin typeface="Arial"/>
                <a:cs typeface="Arial"/>
              </a:rPr>
              <a:t>"; "rectal inflammation"; </a:t>
            </a:r>
            <a:r>
              <a:rPr lang="en-US" sz="1200" dirty="0" err="1" smtClean="0">
                <a:latin typeface="Arial"/>
                <a:cs typeface="Arial"/>
              </a:rPr>
              <a:t>immunocompromised</a:t>
            </a:r>
            <a:r>
              <a:rPr lang="en-US" sz="1200" dirty="0" smtClean="0">
                <a:latin typeface="Arial"/>
                <a:cs typeface="Arial"/>
              </a:rPr>
              <a:t>; des; abscess; </a:t>
            </a:r>
            <a:r>
              <a:rPr lang="en-US" sz="1200" dirty="0" err="1" smtClean="0">
                <a:latin typeface="Arial"/>
                <a:cs typeface="Arial"/>
              </a:rPr>
              <a:t>chf</a:t>
            </a:r>
            <a:r>
              <a:rPr lang="en-US" sz="1200" dirty="0" smtClean="0">
                <a:latin typeface="Arial"/>
                <a:cs typeface="Arial"/>
              </a:rPr>
              <a:t>; </a:t>
            </a:r>
            <a:r>
              <a:rPr lang="en-US" sz="1200" dirty="0" err="1" smtClean="0">
                <a:latin typeface="Arial"/>
                <a:cs typeface="Arial"/>
              </a:rPr>
              <a:t>pe</a:t>
            </a:r>
            <a:r>
              <a:rPr lang="en-US" sz="1200" dirty="0" smtClean="0">
                <a:latin typeface="Arial"/>
                <a:cs typeface="Arial"/>
              </a:rPr>
              <a:t>; femoral; </a:t>
            </a:r>
            <a:r>
              <a:rPr lang="en-US" sz="1200" b="1" dirty="0" err="1" smtClean="0">
                <a:latin typeface="Arial"/>
                <a:cs typeface="Arial"/>
              </a:rPr>
              <a:t>metas</a:t>
            </a:r>
            <a:r>
              <a:rPr lang="en-US" sz="1200" b="1" dirty="0" smtClean="0">
                <a:latin typeface="Arial"/>
                <a:cs typeface="Arial"/>
              </a:rPr>
              <a:t>*</a:t>
            </a:r>
            <a:r>
              <a:rPr lang="en-US" sz="1200" dirty="0" smtClean="0">
                <a:latin typeface="Arial"/>
                <a:cs typeface="Arial"/>
              </a:rPr>
              <a:t>; </a:t>
            </a:r>
            <a:r>
              <a:rPr lang="en-US" sz="1200" dirty="0" err="1" smtClean="0">
                <a:latin typeface="Arial"/>
                <a:cs typeface="Arial"/>
              </a:rPr>
              <a:t>ned</a:t>
            </a:r>
            <a:r>
              <a:rPr lang="en-US" sz="1200" dirty="0" smtClean="0">
                <a:latin typeface="Arial"/>
                <a:cs typeface="Arial"/>
              </a:rPr>
              <a:t>; </a:t>
            </a:r>
            <a:r>
              <a:rPr lang="en-US" sz="1200" dirty="0" err="1" smtClean="0">
                <a:latin typeface="Arial"/>
                <a:cs typeface="Arial"/>
              </a:rPr>
              <a:t>canasa</a:t>
            </a:r>
            <a:r>
              <a:rPr lang="en-US" sz="1200" dirty="0" smtClean="0">
                <a:latin typeface="Arial"/>
                <a:cs typeface="Arial"/>
              </a:rPr>
              <a:t>; "beta blocker"; </a:t>
            </a:r>
            <a:r>
              <a:rPr lang="en-US" sz="1200" dirty="0" err="1" smtClean="0">
                <a:latin typeface="Arial"/>
                <a:cs typeface="Arial"/>
              </a:rPr>
              <a:t>vasotec</a:t>
            </a:r>
            <a:r>
              <a:rPr lang="en-US" sz="1200" dirty="0" smtClean="0">
                <a:latin typeface="Arial"/>
                <a:cs typeface="Arial"/>
              </a:rPr>
              <a:t>; </a:t>
            </a:r>
            <a:r>
              <a:rPr lang="en-US" sz="1200" dirty="0" err="1" smtClean="0">
                <a:latin typeface="Arial"/>
                <a:cs typeface="Arial"/>
              </a:rPr>
              <a:t>zestril</a:t>
            </a:r>
            <a:r>
              <a:rPr lang="en-US" sz="1200" dirty="0" smtClean="0">
                <a:latin typeface="Arial"/>
                <a:cs typeface="Arial"/>
              </a:rPr>
              <a:t>; </a:t>
            </a:r>
            <a:r>
              <a:rPr lang="en-US" sz="1200" dirty="0" err="1" smtClean="0">
                <a:latin typeface="Arial"/>
                <a:cs typeface="Arial"/>
              </a:rPr>
              <a:t>perindopril</a:t>
            </a:r>
            <a:r>
              <a:rPr lang="en-US" sz="1200" dirty="0" smtClean="0">
                <a:latin typeface="Arial"/>
                <a:cs typeface="Arial"/>
              </a:rPr>
              <a:t>; </a:t>
            </a:r>
            <a:r>
              <a:rPr lang="en-US" sz="1200" dirty="0" err="1" smtClean="0">
                <a:latin typeface="Arial"/>
                <a:cs typeface="Arial"/>
              </a:rPr>
              <a:t>carteolol</a:t>
            </a:r>
            <a:r>
              <a:rPr lang="en-US" sz="1200" dirty="0" smtClean="0">
                <a:latin typeface="Arial"/>
                <a:cs typeface="Arial"/>
              </a:rPr>
              <a:t>; </a:t>
            </a:r>
            <a:r>
              <a:rPr lang="en-US" sz="1200" dirty="0" err="1" smtClean="0">
                <a:latin typeface="Arial"/>
                <a:cs typeface="Arial"/>
              </a:rPr>
              <a:t>labetalol</a:t>
            </a:r>
            <a:r>
              <a:rPr lang="en-US" sz="1200" dirty="0" smtClean="0">
                <a:latin typeface="Arial"/>
                <a:cs typeface="Arial"/>
              </a:rPr>
              <a:t>; </a:t>
            </a:r>
            <a:r>
              <a:rPr lang="en-US" sz="1200" dirty="0" err="1" smtClean="0">
                <a:latin typeface="Arial"/>
                <a:cs typeface="Arial"/>
              </a:rPr>
              <a:t>nebivolol</a:t>
            </a:r>
            <a:r>
              <a:rPr lang="en-US" sz="1200" dirty="0" smtClean="0">
                <a:latin typeface="Arial"/>
                <a:cs typeface="Arial"/>
              </a:rPr>
              <a:t>; </a:t>
            </a:r>
            <a:r>
              <a:rPr lang="en-US" sz="1200" dirty="0" err="1" smtClean="0">
                <a:latin typeface="Arial"/>
                <a:cs typeface="Arial"/>
              </a:rPr>
              <a:t>atenolol</a:t>
            </a:r>
            <a:r>
              <a:rPr lang="en-US" sz="1200" dirty="0" smtClean="0">
                <a:latin typeface="Arial"/>
                <a:cs typeface="Arial"/>
              </a:rPr>
              <a:t>; </a:t>
            </a:r>
            <a:r>
              <a:rPr lang="en-US" sz="1200" dirty="0" err="1" smtClean="0">
                <a:latin typeface="Arial"/>
                <a:cs typeface="Arial"/>
              </a:rPr>
              <a:t>lopressor</a:t>
            </a:r>
            <a:r>
              <a:rPr lang="en-US" sz="1200" dirty="0" smtClean="0">
                <a:latin typeface="Arial"/>
                <a:cs typeface="Arial"/>
              </a:rPr>
              <a:t>; </a:t>
            </a:r>
            <a:r>
              <a:rPr lang="en-US" sz="1200" dirty="0" err="1" smtClean="0">
                <a:latin typeface="Arial"/>
                <a:cs typeface="Arial"/>
              </a:rPr>
              <a:t>cmv</a:t>
            </a:r>
            <a:r>
              <a:rPr lang="en-US" sz="1200" dirty="0" smtClean="0">
                <a:latin typeface="Arial"/>
                <a:cs typeface="Arial"/>
              </a:rPr>
              <a:t>; </a:t>
            </a:r>
            <a:r>
              <a:rPr lang="en-US" sz="1200" dirty="0" err="1" smtClean="0">
                <a:latin typeface="Arial"/>
                <a:cs typeface="Arial"/>
              </a:rPr>
              <a:t>tacrolimus</a:t>
            </a:r>
            <a:r>
              <a:rPr lang="en-US" sz="1200" dirty="0" smtClean="0">
                <a:latin typeface="Arial"/>
                <a:cs typeface="Arial"/>
              </a:rPr>
              <a:t>; injured; "superior mesenteric"; "blood loss"; arthritis; </a:t>
            </a:r>
            <a:r>
              <a:rPr lang="en-US" sz="1200" dirty="0" err="1" smtClean="0">
                <a:latin typeface="Arial"/>
                <a:cs typeface="Arial"/>
              </a:rPr>
              <a:t>ana</a:t>
            </a:r>
            <a:r>
              <a:rPr lang="en-US" sz="1200" dirty="0" smtClean="0">
                <a:latin typeface="Arial"/>
                <a:cs typeface="Arial"/>
              </a:rPr>
              <a:t>; </a:t>
            </a:r>
            <a:r>
              <a:rPr lang="en-US" sz="1200" dirty="0" err="1" smtClean="0">
                <a:latin typeface="Arial"/>
                <a:cs typeface="Arial"/>
              </a:rPr>
              <a:t>flovent</a:t>
            </a:r>
            <a:r>
              <a:rPr lang="en-US" sz="1200" dirty="0" smtClean="0">
                <a:latin typeface="Arial"/>
                <a:cs typeface="Arial"/>
              </a:rPr>
              <a:t>; </a:t>
            </a:r>
            <a:r>
              <a:rPr lang="en-US" sz="1200" dirty="0" err="1" smtClean="0">
                <a:latin typeface="Arial"/>
                <a:cs typeface="Arial"/>
              </a:rPr>
              <a:t>qvar</a:t>
            </a:r>
            <a:r>
              <a:rPr lang="en-US" sz="1200" dirty="0" smtClean="0">
                <a:latin typeface="Arial"/>
                <a:cs typeface="Arial"/>
              </a:rPr>
              <a:t>; "</a:t>
            </a:r>
            <a:r>
              <a:rPr lang="en-US" sz="1200" b="1" dirty="0" smtClean="0">
                <a:latin typeface="Arial"/>
                <a:cs typeface="Arial"/>
              </a:rPr>
              <a:t>stomach </a:t>
            </a:r>
            <a:r>
              <a:rPr lang="en-US" sz="1200" b="1" dirty="0" err="1" smtClean="0">
                <a:latin typeface="Arial"/>
                <a:cs typeface="Arial"/>
              </a:rPr>
              <a:t>leiomyoma</a:t>
            </a:r>
            <a:r>
              <a:rPr lang="en-US" sz="1200" dirty="0" smtClean="0">
                <a:latin typeface="Arial"/>
                <a:cs typeface="Arial"/>
              </a:rPr>
              <a:t>"; stent; hydrogen; conjunctivitis; </a:t>
            </a:r>
            <a:r>
              <a:rPr lang="en-US" sz="1200" b="1" dirty="0" err="1" smtClean="0">
                <a:latin typeface="Arial"/>
                <a:cs typeface="Arial"/>
              </a:rPr>
              <a:t>adriamycin</a:t>
            </a:r>
            <a:r>
              <a:rPr lang="en-US" sz="1200" dirty="0" smtClean="0">
                <a:latin typeface="Arial"/>
                <a:cs typeface="Arial"/>
              </a:rPr>
              <a:t>; </a:t>
            </a:r>
            <a:r>
              <a:rPr lang="en-US" sz="1200" dirty="0" err="1" smtClean="0">
                <a:latin typeface="Arial"/>
                <a:cs typeface="Arial"/>
              </a:rPr>
              <a:t>manometry</a:t>
            </a:r>
            <a:r>
              <a:rPr lang="en-US" sz="1200" dirty="0" smtClean="0">
                <a:latin typeface="Arial"/>
                <a:cs typeface="Arial"/>
              </a:rPr>
              <a:t>; </a:t>
            </a:r>
            <a:r>
              <a:rPr lang="en-US" sz="1200" b="1" dirty="0" smtClean="0">
                <a:latin typeface="Arial"/>
                <a:cs typeface="Arial"/>
              </a:rPr>
              <a:t>"no residual"; "cancer free"</a:t>
            </a:r>
            <a:r>
              <a:rPr lang="en-US" sz="1200" dirty="0" smtClean="0">
                <a:latin typeface="Arial"/>
                <a:cs typeface="Arial"/>
              </a:rPr>
              <a:t>; failure; </a:t>
            </a:r>
            <a:r>
              <a:rPr lang="en-US" sz="1200" dirty="0" err="1" smtClean="0">
                <a:latin typeface="Arial"/>
                <a:cs typeface="Arial"/>
              </a:rPr>
              <a:t>arb</a:t>
            </a:r>
            <a:r>
              <a:rPr lang="en-US" sz="1200" dirty="0" smtClean="0">
                <a:latin typeface="Arial"/>
                <a:cs typeface="Arial"/>
              </a:rPr>
              <a:t>; </a:t>
            </a:r>
            <a:r>
              <a:rPr lang="en-US" sz="1200" dirty="0" err="1" smtClean="0">
                <a:latin typeface="Arial"/>
                <a:cs typeface="Arial"/>
              </a:rPr>
              <a:t>benazepril</a:t>
            </a:r>
            <a:r>
              <a:rPr lang="en-US" sz="1200" dirty="0" smtClean="0">
                <a:latin typeface="Arial"/>
                <a:cs typeface="Arial"/>
              </a:rPr>
              <a:t>; </a:t>
            </a:r>
            <a:r>
              <a:rPr lang="en-US" sz="1200" dirty="0" err="1" smtClean="0">
                <a:latin typeface="Arial"/>
                <a:cs typeface="Arial"/>
              </a:rPr>
              <a:t>altace</a:t>
            </a:r>
            <a:r>
              <a:rPr lang="en-US" sz="1200" dirty="0" smtClean="0">
                <a:latin typeface="Arial"/>
                <a:cs typeface="Arial"/>
              </a:rPr>
              <a:t>; </a:t>
            </a:r>
            <a:r>
              <a:rPr lang="en-US" sz="1200" dirty="0" err="1" smtClean="0">
                <a:latin typeface="Arial"/>
                <a:cs typeface="Arial"/>
              </a:rPr>
              <a:t>ramipril</a:t>
            </a:r>
            <a:r>
              <a:rPr lang="en-US" sz="1200" dirty="0" smtClean="0">
                <a:latin typeface="Arial"/>
                <a:cs typeface="Arial"/>
              </a:rPr>
              <a:t>; </a:t>
            </a:r>
            <a:r>
              <a:rPr lang="en-US" sz="1200" dirty="0" err="1" smtClean="0">
                <a:latin typeface="Arial"/>
                <a:cs typeface="Arial"/>
              </a:rPr>
              <a:t>valsartan</a:t>
            </a:r>
            <a:r>
              <a:rPr lang="en-US" sz="1200" dirty="0" smtClean="0">
                <a:latin typeface="Arial"/>
                <a:cs typeface="Arial"/>
              </a:rPr>
              <a:t>; </a:t>
            </a:r>
            <a:r>
              <a:rPr lang="en-US" sz="1200" dirty="0" err="1" smtClean="0">
                <a:latin typeface="Arial"/>
                <a:cs typeface="Arial"/>
              </a:rPr>
              <a:t>eprosartan</a:t>
            </a:r>
            <a:r>
              <a:rPr lang="en-US" sz="1200" dirty="0" smtClean="0">
                <a:latin typeface="Arial"/>
                <a:cs typeface="Arial"/>
              </a:rPr>
              <a:t>; </a:t>
            </a:r>
            <a:r>
              <a:rPr lang="en-US" sz="1200" dirty="0" err="1" smtClean="0">
                <a:latin typeface="Arial"/>
                <a:cs typeface="Arial"/>
              </a:rPr>
              <a:t>cilexetil</a:t>
            </a:r>
            <a:r>
              <a:rPr lang="en-US" sz="1200" dirty="0" smtClean="0">
                <a:latin typeface="Arial"/>
                <a:cs typeface="Arial"/>
              </a:rPr>
              <a:t>; </a:t>
            </a:r>
            <a:r>
              <a:rPr lang="en-US" sz="1200" dirty="0" err="1" smtClean="0">
                <a:latin typeface="Arial"/>
                <a:cs typeface="Arial"/>
              </a:rPr>
              <a:t>brevibloc</a:t>
            </a:r>
            <a:r>
              <a:rPr lang="en-US" sz="1200" dirty="0" smtClean="0">
                <a:latin typeface="Arial"/>
                <a:cs typeface="Arial"/>
              </a:rPr>
              <a:t>; </a:t>
            </a:r>
            <a:r>
              <a:rPr lang="en-US" sz="1200" dirty="0" err="1" smtClean="0">
                <a:latin typeface="Arial"/>
                <a:cs typeface="Arial"/>
              </a:rPr>
              <a:t>inderal</a:t>
            </a:r>
            <a:r>
              <a:rPr lang="en-US" sz="1200" dirty="0" smtClean="0">
                <a:latin typeface="Arial"/>
                <a:cs typeface="Arial"/>
              </a:rPr>
              <a:t>; </a:t>
            </a:r>
            <a:r>
              <a:rPr lang="en-US" sz="1200" dirty="0" err="1" smtClean="0">
                <a:latin typeface="Arial"/>
                <a:cs typeface="Arial"/>
              </a:rPr>
              <a:t>toprol</a:t>
            </a:r>
            <a:r>
              <a:rPr lang="en-US" sz="1200" dirty="0" smtClean="0">
                <a:latin typeface="Arial"/>
                <a:cs typeface="Arial"/>
              </a:rPr>
              <a:t>; </a:t>
            </a:r>
            <a:r>
              <a:rPr lang="en-US" sz="1200" dirty="0" err="1" smtClean="0">
                <a:latin typeface="Arial"/>
                <a:cs typeface="Arial"/>
              </a:rPr>
              <a:t>cardiogenic</a:t>
            </a:r>
            <a:r>
              <a:rPr lang="en-US" sz="1200" dirty="0" smtClean="0">
                <a:latin typeface="Arial"/>
                <a:cs typeface="Arial"/>
              </a:rPr>
              <a:t>; injury; </a:t>
            </a:r>
            <a:r>
              <a:rPr lang="en-US" sz="1200" dirty="0" err="1" smtClean="0">
                <a:latin typeface="Arial"/>
                <a:cs typeface="Arial"/>
              </a:rPr>
              <a:t>anticoag</a:t>
            </a:r>
            <a:r>
              <a:rPr lang="en-US" sz="1200" dirty="0" smtClean="0">
                <a:latin typeface="Arial"/>
                <a:cs typeface="Arial"/>
              </a:rPr>
              <a:t>*; complicate*; </a:t>
            </a:r>
            <a:r>
              <a:rPr lang="en-US" sz="1200" dirty="0" err="1" smtClean="0">
                <a:latin typeface="Arial"/>
                <a:cs typeface="Arial"/>
              </a:rPr>
              <a:t>hemperitoneum</a:t>
            </a:r>
            <a:r>
              <a:rPr lang="en-US" sz="1200" dirty="0" smtClean="0">
                <a:latin typeface="Arial"/>
                <a:cs typeface="Arial"/>
              </a:rPr>
              <a:t>; pituitary; smith; </a:t>
            </a:r>
            <a:r>
              <a:rPr lang="en-US" sz="1200" dirty="0" err="1" smtClean="0">
                <a:latin typeface="Arial"/>
                <a:cs typeface="Arial"/>
              </a:rPr>
              <a:t>asmanex</a:t>
            </a:r>
            <a:r>
              <a:rPr lang="en-US" sz="1200" dirty="0" smtClean="0">
                <a:latin typeface="Arial"/>
                <a:cs typeface="Arial"/>
              </a:rPr>
              <a:t>; metal; </a:t>
            </a:r>
            <a:r>
              <a:rPr lang="en-US" sz="1200" dirty="0" err="1" smtClean="0">
                <a:latin typeface="Arial"/>
                <a:cs typeface="Arial"/>
              </a:rPr>
              <a:t>dvt</a:t>
            </a:r>
            <a:r>
              <a:rPr lang="en-US" sz="1200" dirty="0" smtClean="0">
                <a:latin typeface="Arial"/>
                <a:cs typeface="Arial"/>
              </a:rPr>
              <a:t>; fluid; test; coronary; angiography; flail; paraplegia; </a:t>
            </a:r>
            <a:r>
              <a:rPr lang="en-US" sz="1200" dirty="0" err="1" smtClean="0">
                <a:latin typeface="Arial"/>
                <a:cs typeface="Arial"/>
              </a:rPr>
              <a:t>embol</a:t>
            </a:r>
            <a:r>
              <a:rPr lang="en-US" sz="1200" dirty="0" smtClean="0">
                <a:latin typeface="Arial"/>
                <a:cs typeface="Arial"/>
              </a:rPr>
              <a:t>*; "</a:t>
            </a:r>
            <a:r>
              <a:rPr lang="en-US" sz="1200" b="1" dirty="0" smtClean="0">
                <a:latin typeface="Arial"/>
                <a:cs typeface="Arial"/>
              </a:rPr>
              <a:t>lynch syndrome</a:t>
            </a:r>
            <a:r>
              <a:rPr lang="en-US" sz="1200" dirty="0" smtClean="0">
                <a:latin typeface="Arial"/>
                <a:cs typeface="Arial"/>
              </a:rPr>
              <a:t>"; </a:t>
            </a:r>
            <a:r>
              <a:rPr lang="en-US" sz="1200" dirty="0" err="1" smtClean="0">
                <a:latin typeface="Arial"/>
                <a:cs typeface="Arial"/>
              </a:rPr>
              <a:t>mitoxantrone</a:t>
            </a:r>
            <a:r>
              <a:rPr lang="en-US" sz="1200" dirty="0" smtClean="0">
                <a:latin typeface="Arial"/>
                <a:cs typeface="Arial"/>
              </a:rPr>
              <a:t>; </a:t>
            </a:r>
            <a:r>
              <a:rPr lang="en-US" sz="1200" dirty="0" err="1" smtClean="0">
                <a:latin typeface="Arial"/>
                <a:cs typeface="Arial"/>
              </a:rPr>
              <a:t>afib</a:t>
            </a:r>
            <a:r>
              <a:rPr lang="en-US" sz="1200" dirty="0" smtClean="0">
                <a:latin typeface="Arial"/>
                <a:cs typeface="Arial"/>
              </a:rPr>
              <a:t>; "left ventricular ejection fraction"; 2004; </a:t>
            </a:r>
            <a:r>
              <a:rPr lang="en-US" sz="1200" dirty="0" err="1" smtClean="0">
                <a:latin typeface="Arial"/>
                <a:cs typeface="Arial"/>
              </a:rPr>
              <a:t>claudication</a:t>
            </a:r>
            <a:r>
              <a:rPr lang="en-US" sz="1200" dirty="0" smtClean="0">
                <a:latin typeface="Arial"/>
                <a:cs typeface="Arial"/>
              </a:rPr>
              <a:t>; </a:t>
            </a:r>
            <a:r>
              <a:rPr lang="en-US" sz="1200" dirty="0" err="1" smtClean="0">
                <a:latin typeface="Arial"/>
                <a:cs typeface="Arial"/>
              </a:rPr>
              <a:t>mavik</a:t>
            </a:r>
            <a:r>
              <a:rPr lang="en-US" sz="1200" dirty="0" smtClean="0">
                <a:latin typeface="Arial"/>
                <a:cs typeface="Arial"/>
              </a:rPr>
              <a:t>; </a:t>
            </a:r>
            <a:r>
              <a:rPr lang="en-US" sz="1200" dirty="0" err="1" smtClean="0">
                <a:latin typeface="Arial"/>
                <a:cs typeface="Arial"/>
              </a:rPr>
              <a:t>aceon</a:t>
            </a:r>
            <a:r>
              <a:rPr lang="en-US" sz="1200" dirty="0" smtClean="0">
                <a:latin typeface="Arial"/>
                <a:cs typeface="Arial"/>
              </a:rPr>
              <a:t>; </a:t>
            </a:r>
            <a:r>
              <a:rPr lang="en-US" sz="1200" dirty="0" err="1" smtClean="0">
                <a:latin typeface="Arial"/>
                <a:cs typeface="Arial"/>
              </a:rPr>
              <a:t>hyzaar</a:t>
            </a:r>
            <a:r>
              <a:rPr lang="en-US" sz="1200" dirty="0" smtClean="0">
                <a:latin typeface="Arial"/>
                <a:cs typeface="Arial"/>
              </a:rPr>
              <a:t>; </a:t>
            </a:r>
            <a:r>
              <a:rPr lang="en-US" sz="1200" dirty="0" err="1" smtClean="0">
                <a:latin typeface="Arial"/>
                <a:cs typeface="Arial"/>
              </a:rPr>
              <a:t>avapro</a:t>
            </a:r>
            <a:r>
              <a:rPr lang="en-US" sz="1200" dirty="0" smtClean="0">
                <a:latin typeface="Arial"/>
                <a:cs typeface="Arial"/>
              </a:rPr>
              <a:t>; </a:t>
            </a:r>
            <a:r>
              <a:rPr lang="en-US" sz="1200" dirty="0" err="1" smtClean="0">
                <a:latin typeface="Arial"/>
                <a:cs typeface="Arial"/>
              </a:rPr>
              <a:t>ocupress</a:t>
            </a:r>
            <a:r>
              <a:rPr lang="en-US" sz="1200" dirty="0" smtClean="0">
                <a:latin typeface="Arial"/>
                <a:cs typeface="Arial"/>
              </a:rPr>
              <a:t>; </a:t>
            </a:r>
            <a:r>
              <a:rPr lang="en-US" sz="1200" dirty="0" err="1" smtClean="0">
                <a:latin typeface="Arial"/>
                <a:cs typeface="Arial"/>
              </a:rPr>
              <a:t>visken</a:t>
            </a:r>
            <a:r>
              <a:rPr lang="en-US" sz="1200" dirty="0" smtClean="0">
                <a:latin typeface="Arial"/>
                <a:cs typeface="Arial"/>
              </a:rPr>
              <a:t>; </a:t>
            </a:r>
            <a:r>
              <a:rPr lang="en-US" sz="1200" dirty="0" err="1" smtClean="0">
                <a:latin typeface="Arial"/>
                <a:cs typeface="Arial"/>
              </a:rPr>
              <a:t>sotalol</a:t>
            </a:r>
            <a:r>
              <a:rPr lang="en-US" sz="1200" dirty="0" smtClean="0">
                <a:latin typeface="Arial"/>
                <a:cs typeface="Arial"/>
              </a:rPr>
              <a:t>; </a:t>
            </a:r>
            <a:r>
              <a:rPr lang="en-US" sz="1200" dirty="0" err="1" smtClean="0">
                <a:latin typeface="Arial"/>
                <a:cs typeface="Arial"/>
              </a:rPr>
              <a:t>acebutolol</a:t>
            </a:r>
            <a:r>
              <a:rPr lang="en-US" sz="1200" dirty="0" smtClean="0">
                <a:latin typeface="Arial"/>
                <a:cs typeface="Arial"/>
              </a:rPr>
              <a:t>; pmt; hematoma; "distal colitis"; </a:t>
            </a:r>
            <a:r>
              <a:rPr lang="en-US" sz="1200" b="1" dirty="0" smtClean="0">
                <a:latin typeface="Arial"/>
                <a:cs typeface="Arial"/>
              </a:rPr>
              <a:t>genomics</a:t>
            </a:r>
            <a:r>
              <a:rPr lang="en-US" sz="1200" dirty="0" smtClean="0">
                <a:latin typeface="Arial"/>
                <a:cs typeface="Arial"/>
              </a:rPr>
              <a:t>; </a:t>
            </a:r>
            <a:r>
              <a:rPr lang="en-US" sz="1200" b="1" dirty="0" smtClean="0">
                <a:latin typeface="Arial"/>
                <a:cs typeface="Arial"/>
              </a:rPr>
              <a:t>lumpectomy</a:t>
            </a:r>
            <a:r>
              <a:rPr lang="en-US" sz="1200" dirty="0" smtClean="0">
                <a:latin typeface="Arial"/>
                <a:cs typeface="Arial"/>
              </a:rPr>
              <a:t>; </a:t>
            </a:r>
            <a:r>
              <a:rPr lang="en-US" sz="1200" dirty="0" err="1" smtClean="0">
                <a:latin typeface="Arial"/>
                <a:cs typeface="Arial"/>
              </a:rPr>
              <a:t>pulmicort</a:t>
            </a:r>
            <a:r>
              <a:rPr lang="en-US" sz="1200" dirty="0" smtClean="0">
                <a:latin typeface="Arial"/>
                <a:cs typeface="Arial"/>
              </a:rPr>
              <a:t>; score; echo; </a:t>
            </a:r>
            <a:r>
              <a:rPr lang="en-US" sz="1200" dirty="0" err="1" smtClean="0">
                <a:latin typeface="Arial"/>
                <a:cs typeface="Arial"/>
              </a:rPr>
              <a:t>dvu</a:t>
            </a:r>
            <a:r>
              <a:rPr lang="en-US" sz="1200" dirty="0" smtClean="0">
                <a:latin typeface="Arial"/>
                <a:cs typeface="Arial"/>
              </a:rPr>
              <a:t>; </a:t>
            </a:r>
            <a:r>
              <a:rPr lang="en-US" sz="1200" dirty="0" err="1" smtClean="0">
                <a:latin typeface="Arial"/>
                <a:cs typeface="Arial"/>
              </a:rPr>
              <a:t>endocarditis</a:t>
            </a:r>
            <a:r>
              <a:rPr lang="en-US" sz="1200" dirty="0" smtClean="0">
                <a:latin typeface="Arial"/>
                <a:cs typeface="Arial"/>
              </a:rPr>
              <a:t>; </a:t>
            </a:r>
            <a:r>
              <a:rPr lang="en-US" sz="1200" b="1" dirty="0" err="1" smtClean="0">
                <a:latin typeface="Arial"/>
                <a:cs typeface="Arial"/>
              </a:rPr>
              <a:t>epirubicin</a:t>
            </a:r>
            <a:r>
              <a:rPr lang="en-US" sz="1200" dirty="0" smtClean="0">
                <a:latin typeface="Arial"/>
                <a:cs typeface="Arial"/>
              </a:rPr>
              <a:t>; "no evidence"; "no tumor recurrence"; respiratory; </a:t>
            </a:r>
            <a:r>
              <a:rPr lang="en-US" sz="1200" dirty="0" err="1" smtClean="0">
                <a:latin typeface="Arial"/>
                <a:cs typeface="Arial"/>
              </a:rPr>
              <a:t>mgi</a:t>
            </a:r>
            <a:r>
              <a:rPr lang="en-US" sz="1200" dirty="0" smtClean="0">
                <a:latin typeface="Arial"/>
                <a:cs typeface="Arial"/>
              </a:rPr>
              <a:t>; branch; "ejection fraction"; "ventricular ejection"; </a:t>
            </a:r>
            <a:r>
              <a:rPr lang="en-US" sz="1200" dirty="0" err="1" smtClean="0">
                <a:latin typeface="Arial"/>
                <a:cs typeface="Arial"/>
              </a:rPr>
              <a:t>pantoprazole</a:t>
            </a:r>
            <a:r>
              <a:rPr lang="en-US" sz="1200" dirty="0" smtClean="0">
                <a:latin typeface="Arial"/>
                <a:cs typeface="Arial"/>
              </a:rPr>
              <a:t>; </a:t>
            </a:r>
            <a:r>
              <a:rPr lang="en-US" sz="1200" dirty="0" err="1" smtClean="0">
                <a:latin typeface="Arial"/>
                <a:cs typeface="Arial"/>
              </a:rPr>
              <a:t>omeprazole</a:t>
            </a:r>
            <a:r>
              <a:rPr lang="en-US" sz="1200" dirty="0" smtClean="0">
                <a:latin typeface="Arial"/>
                <a:cs typeface="Arial"/>
              </a:rPr>
              <a:t>; "</a:t>
            </a:r>
            <a:r>
              <a:rPr lang="en-US" sz="1200" dirty="0" err="1" smtClean="0">
                <a:latin typeface="Arial"/>
                <a:cs typeface="Arial"/>
              </a:rPr>
              <a:t>sts</a:t>
            </a:r>
            <a:r>
              <a:rPr lang="en-US" sz="1200" dirty="0" smtClean="0">
                <a:latin typeface="Arial"/>
                <a:cs typeface="Arial"/>
              </a:rPr>
              <a:t> score"; </a:t>
            </a:r>
            <a:r>
              <a:rPr lang="en-US" sz="1200" dirty="0" err="1" smtClean="0">
                <a:latin typeface="Arial"/>
                <a:cs typeface="Arial"/>
              </a:rPr>
              <a:t>imuran</a:t>
            </a:r>
            <a:r>
              <a:rPr lang="en-US" sz="1200" dirty="0" smtClean="0">
                <a:latin typeface="Arial"/>
                <a:cs typeface="Arial"/>
              </a:rPr>
              <a:t>; </a:t>
            </a:r>
            <a:r>
              <a:rPr lang="en-US" sz="1200" dirty="0" err="1" smtClean="0">
                <a:latin typeface="Arial"/>
                <a:cs typeface="Arial"/>
              </a:rPr>
              <a:t>lisinopril</a:t>
            </a:r>
            <a:r>
              <a:rPr lang="en-US" sz="1200" dirty="0" smtClean="0">
                <a:latin typeface="Arial"/>
                <a:cs typeface="Arial"/>
              </a:rPr>
              <a:t>; </a:t>
            </a:r>
            <a:r>
              <a:rPr lang="en-US" sz="1200" dirty="0" err="1" smtClean="0">
                <a:latin typeface="Arial"/>
                <a:cs typeface="Arial"/>
              </a:rPr>
              <a:t>fosinopril</a:t>
            </a:r>
            <a:r>
              <a:rPr lang="en-US" sz="1200" dirty="0" smtClean="0">
                <a:latin typeface="Arial"/>
                <a:cs typeface="Arial"/>
              </a:rPr>
              <a:t>; </a:t>
            </a:r>
            <a:r>
              <a:rPr lang="en-US" sz="1200" dirty="0" err="1" smtClean="0">
                <a:latin typeface="Arial"/>
                <a:cs typeface="Arial"/>
              </a:rPr>
              <a:t>captopril</a:t>
            </a:r>
            <a:r>
              <a:rPr lang="en-US" sz="1200" dirty="0" smtClean="0">
                <a:latin typeface="Arial"/>
                <a:cs typeface="Arial"/>
              </a:rPr>
              <a:t>; </a:t>
            </a:r>
            <a:r>
              <a:rPr lang="en-US" sz="1200" dirty="0" err="1" smtClean="0">
                <a:latin typeface="Arial"/>
                <a:cs typeface="Arial"/>
              </a:rPr>
              <a:t>telmisartan</a:t>
            </a:r>
            <a:r>
              <a:rPr lang="en-US" sz="1200" dirty="0" smtClean="0">
                <a:latin typeface="Arial"/>
                <a:cs typeface="Arial"/>
              </a:rPr>
              <a:t>; </a:t>
            </a:r>
            <a:r>
              <a:rPr lang="en-US" sz="1200" dirty="0" err="1" smtClean="0">
                <a:latin typeface="Arial"/>
                <a:cs typeface="Arial"/>
              </a:rPr>
              <a:t>benicar</a:t>
            </a:r>
            <a:r>
              <a:rPr lang="en-US" sz="1200" dirty="0" smtClean="0">
                <a:latin typeface="Arial"/>
                <a:cs typeface="Arial"/>
              </a:rPr>
              <a:t>; </a:t>
            </a:r>
            <a:r>
              <a:rPr lang="en-US" sz="1200" dirty="0" err="1" smtClean="0">
                <a:latin typeface="Arial"/>
                <a:cs typeface="Arial"/>
              </a:rPr>
              <a:t>losartan</a:t>
            </a:r>
            <a:r>
              <a:rPr lang="en-US" sz="1200" dirty="0" smtClean="0">
                <a:latin typeface="Arial"/>
                <a:cs typeface="Arial"/>
              </a:rPr>
              <a:t>; </a:t>
            </a:r>
            <a:r>
              <a:rPr lang="en-US" sz="1200" dirty="0" err="1" smtClean="0">
                <a:latin typeface="Arial"/>
                <a:cs typeface="Arial"/>
              </a:rPr>
              <a:t>esmolol</a:t>
            </a:r>
            <a:r>
              <a:rPr lang="en-US" sz="1200" dirty="0" smtClean="0">
                <a:latin typeface="Arial"/>
                <a:cs typeface="Arial"/>
              </a:rPr>
              <a:t>; </a:t>
            </a:r>
            <a:r>
              <a:rPr lang="en-US" sz="1200" dirty="0" err="1" smtClean="0">
                <a:latin typeface="Arial"/>
                <a:cs typeface="Arial"/>
              </a:rPr>
              <a:t>sectral</a:t>
            </a:r>
            <a:r>
              <a:rPr lang="en-US" sz="1200" dirty="0" smtClean="0">
                <a:latin typeface="Arial"/>
                <a:cs typeface="Arial"/>
              </a:rPr>
              <a:t>; donor; </a:t>
            </a:r>
            <a:r>
              <a:rPr lang="en-US" sz="1200" dirty="0" err="1" smtClean="0">
                <a:latin typeface="Arial"/>
                <a:cs typeface="Arial"/>
              </a:rPr>
              <a:t>symbicort</a:t>
            </a:r>
            <a:r>
              <a:rPr lang="en-US" sz="1200" dirty="0" smtClean="0">
                <a:latin typeface="Arial"/>
                <a:cs typeface="Arial"/>
              </a:rPr>
              <a:t>; 6mp; "chest pain"; </a:t>
            </a:r>
            <a:r>
              <a:rPr lang="en-US" sz="1200" b="1" dirty="0" err="1" smtClean="0">
                <a:latin typeface="Arial"/>
                <a:cs typeface="Arial"/>
              </a:rPr>
              <a:t>daunorubicin</a:t>
            </a:r>
            <a:r>
              <a:rPr lang="en-US" sz="1200" dirty="0" smtClean="0">
                <a:latin typeface="Arial"/>
                <a:cs typeface="Arial"/>
              </a:rPr>
              <a:t>; </a:t>
            </a:r>
            <a:r>
              <a:rPr lang="en-US" sz="1200" b="1" dirty="0" err="1" smtClean="0">
                <a:latin typeface="Arial"/>
                <a:cs typeface="Arial"/>
              </a:rPr>
              <a:t>idarubicin</a:t>
            </a:r>
            <a:r>
              <a:rPr lang="en-US" sz="1200" dirty="0" smtClean="0">
                <a:latin typeface="Arial"/>
                <a:cs typeface="Arial"/>
              </a:rPr>
              <a:t>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8-05-18 at 11.13.33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5738"/>
            <a:ext cx="8229600" cy="47520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8-05-19 at 11.43.3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94322"/>
            <a:ext cx="8229600" cy="45548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976078" y="4479846"/>
            <a:ext cx="159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(fake names)</a:t>
            </a:r>
            <a:endParaRPr lang="en-US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4" name="Right Arrow 3"/>
          <p:cNvSpPr/>
          <p:nvPr/>
        </p:nvSpPr>
        <p:spPr>
          <a:xfrm rot="13642827">
            <a:off x="2620168" y="4005496"/>
            <a:ext cx="685452" cy="264918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8-05-19 at 11.39.0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85750"/>
            <a:ext cx="8229600" cy="4572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8-05-18 at 11.41.59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8596"/>
            <a:ext cx="8229600" cy="474630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05-18 at 11.14.03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7170"/>
            <a:ext cx="8229600" cy="47091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05-19 at 11.48.2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81464"/>
            <a:ext cx="8229600" cy="45805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05-19 at 11.48.5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150" y="288607"/>
            <a:ext cx="8229600" cy="45662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478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latin typeface="Arial"/>
                <a:cs typeface="Arial"/>
              </a:rPr>
              <a:t>NETWORKING</a:t>
            </a:r>
            <a:endParaRPr lang="en-US" sz="3800" b="1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6374" y="1207714"/>
            <a:ext cx="8937626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• Search across sites for counts</a:t>
            </a:r>
          </a:p>
          <a:p>
            <a:r>
              <a:rPr lang="en-US" sz="2800" dirty="0" smtClean="0">
                <a:latin typeface="Arial"/>
                <a:cs typeface="Arial"/>
              </a:rPr>
              <a:t>• Similar concept to other networks for structured data </a:t>
            </a:r>
          </a:p>
          <a:p>
            <a:r>
              <a:rPr lang="en-US" sz="2800" dirty="0" smtClean="0">
                <a:latin typeface="Arial"/>
                <a:cs typeface="Arial"/>
              </a:rPr>
              <a:t>  (</a:t>
            </a:r>
            <a:r>
              <a:rPr lang="en-US" sz="2800" dirty="0" err="1" smtClean="0">
                <a:latin typeface="Arial"/>
                <a:cs typeface="Arial"/>
              </a:rPr>
              <a:t>PCORnet</a:t>
            </a:r>
            <a:r>
              <a:rPr lang="en-US" sz="2800" dirty="0" smtClean="0">
                <a:latin typeface="Arial"/>
                <a:cs typeface="Arial"/>
              </a:rPr>
              <a:t>, i2b2)</a:t>
            </a:r>
          </a:p>
          <a:p>
            <a:r>
              <a:rPr lang="en-US" sz="2800" dirty="0" smtClean="0">
                <a:latin typeface="Arial"/>
                <a:cs typeface="Arial"/>
              </a:rPr>
              <a:t>• Many security considerations</a:t>
            </a:r>
          </a:p>
          <a:p>
            <a:r>
              <a:rPr lang="en-US" sz="2800" dirty="0" smtClean="0">
                <a:latin typeface="Arial"/>
                <a:cs typeface="Arial"/>
              </a:rPr>
              <a:t>• Architecture designed for simplicity at other sites</a:t>
            </a:r>
          </a:p>
          <a:p>
            <a:endParaRPr lang="en-US" sz="2800" dirty="0" smtClean="0">
              <a:latin typeface="Arial"/>
              <a:cs typeface="Arial"/>
            </a:endParaRPr>
          </a:p>
          <a:p>
            <a:endParaRPr lang="en-US" sz="2800" dirty="0" smtClean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478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latin typeface="Arial"/>
                <a:cs typeface="Arial"/>
              </a:rPr>
              <a:t>NETWORKING ARCHITECTURE</a:t>
            </a:r>
            <a:endParaRPr lang="en-US" sz="3800" b="1" dirty="0">
              <a:latin typeface="Arial"/>
              <a:cs typeface="Arial"/>
            </a:endParaRPr>
          </a:p>
        </p:txBody>
      </p:sp>
      <p:sp>
        <p:nvSpPr>
          <p:cNvPr id="7" name="Oval 6"/>
          <p:cNvSpPr/>
          <p:nvPr/>
        </p:nvSpPr>
        <p:spPr>
          <a:xfrm>
            <a:off x="2352226" y="2763202"/>
            <a:ext cx="559509" cy="5595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8" name="Oval 7"/>
          <p:cNvSpPr/>
          <p:nvPr/>
        </p:nvSpPr>
        <p:spPr>
          <a:xfrm>
            <a:off x="4729497" y="2763202"/>
            <a:ext cx="559509" cy="5595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729497" y="1146698"/>
            <a:ext cx="559509" cy="5595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729497" y="4326908"/>
            <a:ext cx="559509" cy="5595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79525" y="1706207"/>
            <a:ext cx="2545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One hub runs query</a:t>
            </a:r>
          </a:p>
          <a:p>
            <a:r>
              <a:rPr lang="en-US" dirty="0" smtClean="0">
                <a:latin typeface="Arial"/>
                <a:cs typeface="Arial"/>
              </a:rPr>
              <a:t>coordinator for network</a:t>
            </a:r>
            <a:endParaRPr lang="en-US" dirty="0">
              <a:latin typeface="Arial"/>
              <a:cs typeface="Arial"/>
            </a:endParaRPr>
          </a:p>
        </p:txBody>
      </p:sp>
      <p:cxnSp>
        <p:nvCxnSpPr>
          <p:cNvPr id="13" name="Straight Arrow Connector 12"/>
          <p:cNvCxnSpPr>
            <a:stCxn id="7" idx="7"/>
            <a:endCxn id="9" idx="3"/>
          </p:cNvCxnSpPr>
          <p:nvPr/>
        </p:nvCxnSpPr>
        <p:spPr>
          <a:xfrm rot="5400000" flipH="1" flipV="1">
            <a:off x="3210181" y="1243886"/>
            <a:ext cx="1220871" cy="198163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6"/>
            <a:endCxn id="8" idx="2"/>
          </p:cNvCxnSpPr>
          <p:nvPr/>
        </p:nvCxnSpPr>
        <p:spPr>
          <a:xfrm>
            <a:off x="2911735" y="3042957"/>
            <a:ext cx="1817762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5"/>
            <a:endCxn id="10" idx="1"/>
          </p:cNvCxnSpPr>
          <p:nvPr/>
        </p:nvCxnSpPr>
        <p:spPr>
          <a:xfrm rot="16200000" flipH="1">
            <a:off x="3236580" y="2833990"/>
            <a:ext cx="1168073" cy="198163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285393" y="4003742"/>
            <a:ext cx="2520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All queries run through </a:t>
            </a:r>
          </a:p>
          <a:p>
            <a:r>
              <a:rPr lang="en-US" dirty="0" smtClean="0">
                <a:latin typeface="Arial"/>
                <a:cs typeface="Arial"/>
              </a:rPr>
              <a:t>the coordinator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91588" y="2249415"/>
            <a:ext cx="3572087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Other sites only need to make an</a:t>
            </a:r>
          </a:p>
          <a:p>
            <a:r>
              <a:rPr lang="en-US" dirty="0" smtClean="0">
                <a:latin typeface="Arial"/>
                <a:cs typeface="Arial"/>
              </a:rPr>
              <a:t>outbound https connection,</a:t>
            </a:r>
          </a:p>
          <a:p>
            <a:r>
              <a:rPr lang="en-US" dirty="0" smtClean="0">
                <a:latin typeface="Arial"/>
                <a:cs typeface="Arial"/>
              </a:rPr>
              <a:t>simplifying security requirements</a:t>
            </a:r>
          </a:p>
          <a:p>
            <a:endParaRPr lang="en-US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(no firewall rules needed for</a:t>
            </a:r>
          </a:p>
          <a:p>
            <a:r>
              <a:rPr lang="en-US" dirty="0" smtClean="0">
                <a:latin typeface="Arial"/>
                <a:cs typeface="Arial"/>
              </a:rPr>
              <a:t>outbound connections)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782" y="2676380"/>
            <a:ext cx="24032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Hub site will create</a:t>
            </a:r>
          </a:p>
          <a:p>
            <a:r>
              <a:rPr lang="en-US" dirty="0" smtClean="0">
                <a:latin typeface="Arial"/>
                <a:cs typeface="Arial"/>
              </a:rPr>
              <a:t>firewall rules to allow</a:t>
            </a:r>
          </a:p>
          <a:p>
            <a:r>
              <a:rPr lang="en-US" dirty="0" smtClean="0">
                <a:latin typeface="Arial"/>
                <a:cs typeface="Arial"/>
              </a:rPr>
              <a:t>inbound connections</a:t>
            </a:r>
            <a:endParaRPr lang="en-US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7"/>
          <p:cNvGraphicFramePr>
            <a:graphicFrameLocks noGrp="1"/>
          </p:cNvGraphicFramePr>
          <p:nvPr>
            <p:ph idx="1"/>
          </p:nvPr>
        </p:nvGraphicFramePr>
        <p:xfrm>
          <a:off x="-1677601" y="1148093"/>
          <a:ext cx="8229600" cy="3394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4673" y="4796557"/>
            <a:ext cx="25314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"/>
                <a:cs typeface="Arial"/>
              </a:rPr>
              <a:t>http://www-07.ibm.com/hk/watson/health/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9144000" cy="9478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rial"/>
                <a:cs typeface="Arial"/>
              </a:rPr>
              <a:t>80% OF EHR DATA UNSTRUCTURED</a:t>
            </a:r>
            <a:endParaRPr lang="en-US" sz="3600" b="1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7628" y="1148093"/>
            <a:ext cx="3975192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Unstructured text =  Free text</a:t>
            </a:r>
          </a:p>
          <a:p>
            <a:endParaRPr lang="en-US" sz="2000" b="1" dirty="0" smtClean="0">
              <a:latin typeface="Arial"/>
              <a:cs typeface="Arial"/>
            </a:endParaRPr>
          </a:p>
          <a:p>
            <a:r>
              <a:rPr lang="en-US" sz="2000" dirty="0" smtClean="0">
                <a:latin typeface="Arial"/>
                <a:cs typeface="Arial"/>
              </a:rPr>
              <a:t>“free” means clinicians are free</a:t>
            </a:r>
          </a:p>
          <a:p>
            <a:r>
              <a:rPr lang="en-US" sz="2000" dirty="0" smtClean="0">
                <a:latin typeface="Arial"/>
                <a:cs typeface="Arial"/>
              </a:rPr>
              <a:t>to write anything they want, any </a:t>
            </a:r>
          </a:p>
          <a:p>
            <a:r>
              <a:rPr lang="en-US" sz="2000" dirty="0" smtClean="0">
                <a:latin typeface="Arial"/>
                <a:cs typeface="Arial"/>
              </a:rPr>
              <a:t>way they want.</a:t>
            </a:r>
          </a:p>
          <a:p>
            <a:endParaRPr lang="en-US" sz="2000" dirty="0" smtClean="0">
              <a:latin typeface="Arial"/>
              <a:cs typeface="Arial"/>
            </a:endParaRPr>
          </a:p>
          <a:p>
            <a:r>
              <a:rPr lang="en-US" sz="2000" dirty="0" smtClean="0">
                <a:latin typeface="Arial"/>
                <a:cs typeface="Arial"/>
              </a:rPr>
              <a:t>But the text is hardly “free” to use</a:t>
            </a:r>
          </a:p>
          <a:p>
            <a:endParaRPr lang="en-US" sz="2000" dirty="0" smtClean="0">
              <a:latin typeface="Arial"/>
              <a:cs typeface="Arial"/>
            </a:endParaRPr>
          </a:p>
          <a:p>
            <a:r>
              <a:rPr lang="en-US" sz="2000" dirty="0" smtClean="0">
                <a:latin typeface="Arial"/>
                <a:cs typeface="Arial"/>
              </a:rPr>
              <a:t>                  </a:t>
            </a:r>
            <a:r>
              <a:rPr lang="en-US" sz="2400" dirty="0" smtClean="0">
                <a:latin typeface="Arial"/>
                <a:cs typeface="Arial"/>
              </a:rPr>
              <a:t> Free text</a:t>
            </a:r>
          </a:p>
          <a:p>
            <a:r>
              <a:rPr lang="en-US" sz="2000" dirty="0" smtClean="0">
                <a:latin typeface="Arial"/>
                <a:cs typeface="Arial"/>
              </a:rPr>
              <a:t>              </a:t>
            </a:r>
          </a:p>
          <a:p>
            <a:r>
              <a:rPr lang="en-US" sz="2000" dirty="0" smtClean="0">
                <a:latin typeface="Arial"/>
                <a:cs typeface="Arial"/>
              </a:rPr>
              <a:t>  </a:t>
            </a:r>
            <a:r>
              <a:rPr lang="en-US" sz="2400" dirty="0" smtClean="0">
                <a:latin typeface="Arial"/>
                <a:cs typeface="Arial"/>
              </a:rPr>
              <a:t>          Difficult to use</a:t>
            </a:r>
          </a:p>
        </p:txBody>
      </p:sp>
      <p:pic>
        <p:nvPicPr>
          <p:cNvPr id="10" name="Picture 9" descr="transparent-bars-cage-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6808" y="3372940"/>
            <a:ext cx="2360747" cy="177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478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latin typeface="Arial"/>
                <a:cs typeface="Arial"/>
              </a:rPr>
              <a:t>NETWORKING - SECURITY</a:t>
            </a:r>
            <a:endParaRPr lang="en-US" sz="3800" b="1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6374" y="1207714"/>
            <a:ext cx="8937626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• Obfuscated counts only – obfuscation customizable</a:t>
            </a:r>
          </a:p>
          <a:p>
            <a:r>
              <a:rPr lang="en-US" sz="2800" dirty="0" smtClean="0">
                <a:latin typeface="Arial"/>
                <a:cs typeface="Arial"/>
              </a:rPr>
              <a:t>• Customizable thresholds (e.g., &lt; 20) to prevent </a:t>
            </a:r>
          </a:p>
          <a:p>
            <a:r>
              <a:rPr lang="en-US" sz="2800" dirty="0" smtClean="0">
                <a:latin typeface="Arial"/>
                <a:cs typeface="Arial"/>
              </a:rPr>
              <a:t>   pinpointing exact count of individual</a:t>
            </a:r>
          </a:p>
          <a:p>
            <a:r>
              <a:rPr lang="en-US" sz="2800" dirty="0" smtClean="0">
                <a:latin typeface="Arial"/>
                <a:cs typeface="Arial"/>
              </a:rPr>
              <a:t>• Throttle/randomize return time for queries</a:t>
            </a:r>
          </a:p>
          <a:p>
            <a:r>
              <a:rPr lang="en-US" sz="2800" dirty="0" smtClean="0">
                <a:latin typeface="Arial"/>
                <a:cs typeface="Arial"/>
              </a:rPr>
              <a:t>• Throttle # queries per user per time</a:t>
            </a:r>
          </a:p>
          <a:p>
            <a:r>
              <a:rPr lang="en-US" sz="2800" dirty="0" smtClean="0">
                <a:latin typeface="Arial"/>
                <a:cs typeface="Arial"/>
              </a:rPr>
              <a:t>• Audit logs of all users/queries across the network</a:t>
            </a:r>
          </a:p>
          <a:p>
            <a:r>
              <a:rPr lang="en-US" sz="2800" dirty="0" smtClean="0">
                <a:latin typeface="Arial"/>
                <a:cs typeface="Arial"/>
              </a:rPr>
              <a:t>• Meet all requirements by our </a:t>
            </a:r>
            <a:r>
              <a:rPr lang="en-US" sz="2800" i="1" dirty="0" smtClean="0">
                <a:latin typeface="Arial"/>
                <a:cs typeface="Arial"/>
              </a:rPr>
              <a:t>Information Assurance</a:t>
            </a:r>
          </a:p>
          <a:p>
            <a:r>
              <a:rPr lang="en-US" sz="2800" dirty="0" smtClean="0">
                <a:latin typeface="Arial"/>
                <a:cs typeface="Arial"/>
              </a:rPr>
              <a:t>  team (the “internal hackers”)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478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latin typeface="Arial"/>
                <a:cs typeface="Arial"/>
              </a:rPr>
              <a:t>EMERSE TRENDS</a:t>
            </a:r>
            <a:endParaRPr lang="en-US" sz="3800" b="1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6374" y="1207714"/>
            <a:ext cx="89376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800" dirty="0" smtClean="0">
                <a:latin typeface="Arial"/>
                <a:cs typeface="Arial"/>
              </a:rPr>
              <a:t> Similar idea to Google Trends</a:t>
            </a:r>
          </a:p>
          <a:p>
            <a:pPr lvl="1">
              <a:buFont typeface="Arial"/>
              <a:buChar char="•"/>
            </a:pPr>
            <a:r>
              <a:rPr lang="en-US" sz="2800" dirty="0" smtClean="0">
                <a:latin typeface="Arial"/>
                <a:cs typeface="Arial"/>
              </a:rPr>
              <a:t> Google Trends – search terms over time</a:t>
            </a:r>
          </a:p>
          <a:p>
            <a:pPr lvl="1">
              <a:buFont typeface="Arial"/>
              <a:buChar char="•"/>
            </a:pPr>
            <a:r>
              <a:rPr lang="en-US" sz="2800" dirty="0" smtClean="0">
                <a:latin typeface="Arial"/>
                <a:cs typeface="Arial"/>
              </a:rPr>
              <a:t> EMERSE Trends – patients over time</a:t>
            </a:r>
          </a:p>
          <a:p>
            <a:pPr>
              <a:buFont typeface="Arial"/>
              <a:buChar char="•"/>
            </a:pPr>
            <a:endParaRPr lang="en-US" sz="2800" dirty="0" smtClean="0"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r>
              <a:rPr lang="en-US" sz="2800" dirty="0" smtClean="0">
                <a:latin typeface="Arial"/>
                <a:cs typeface="Arial"/>
              </a:rPr>
              <a:t> A good way to explore data for patterns over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478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latin typeface="Arial"/>
                <a:cs typeface="Arial"/>
              </a:rPr>
              <a:t>GOOGLE TRENDS</a:t>
            </a:r>
            <a:endParaRPr lang="en-US" sz="3800" b="1" dirty="0">
              <a:latin typeface="Arial"/>
              <a:cs typeface="Arial"/>
            </a:endParaRPr>
          </a:p>
        </p:txBody>
      </p:sp>
      <p:pic>
        <p:nvPicPr>
          <p:cNvPr id="6" name="Picture 5" descr="Screen Shot 2019-05-28 at 11.25.52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003" y="1002379"/>
            <a:ext cx="7725993" cy="407224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990377" y="2399845"/>
            <a:ext cx="3163245" cy="77137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“CAR T cell”</a:t>
            </a:r>
            <a:endParaRPr lang="en-US" sz="28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9-05-28 at 11.24.23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012" y="55209"/>
            <a:ext cx="6719975" cy="504933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438660" y="1090839"/>
            <a:ext cx="3163245" cy="77137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“CAR T cell”</a:t>
            </a:r>
            <a:endParaRPr lang="en-US" sz="28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05-28 at 11.23.59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80" y="100353"/>
            <a:ext cx="6480639" cy="487854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438660" y="1090839"/>
            <a:ext cx="4729285" cy="77137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“23 and me” or “23andme”</a:t>
            </a:r>
            <a:endParaRPr lang="en-US" sz="28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05-28 at 11.21.45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117" y="141492"/>
            <a:ext cx="6613766" cy="500200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903414" y="705149"/>
            <a:ext cx="4074821" cy="77137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“radical mastectomy”</a:t>
            </a:r>
            <a:endParaRPr lang="en-US" sz="28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478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latin typeface="Arial"/>
                <a:cs typeface="Arial"/>
              </a:rPr>
              <a:t>PROJECT PLANS</a:t>
            </a:r>
            <a:endParaRPr lang="en-US" sz="3800" b="1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6374" y="1207714"/>
            <a:ext cx="8937626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• Securely network sites for cross-institution searches</a:t>
            </a:r>
          </a:p>
          <a:p>
            <a:r>
              <a:rPr lang="en-US" sz="2800" dirty="0" smtClean="0">
                <a:latin typeface="Arial"/>
                <a:cs typeface="Arial"/>
              </a:rPr>
              <a:t>• Continue work on detailed documentation</a:t>
            </a:r>
          </a:p>
          <a:p>
            <a:r>
              <a:rPr lang="en-US" sz="2800" dirty="0" smtClean="0">
                <a:latin typeface="Arial"/>
                <a:cs typeface="Arial"/>
              </a:rPr>
              <a:t>• Improve handling of synonyms</a:t>
            </a:r>
          </a:p>
          <a:p>
            <a:r>
              <a:rPr lang="en-US" sz="2800" dirty="0" smtClean="0">
                <a:latin typeface="Arial"/>
                <a:cs typeface="Arial"/>
              </a:rPr>
              <a:t>• Incorporate de-identified documents</a:t>
            </a:r>
          </a:p>
          <a:p>
            <a:r>
              <a:rPr lang="en-US" sz="2800" dirty="0" smtClean="0">
                <a:latin typeface="Arial"/>
                <a:cs typeface="Arial"/>
              </a:rPr>
              <a:t>• Feature and usability enhancements</a:t>
            </a:r>
          </a:p>
          <a:p>
            <a:r>
              <a:rPr lang="en-US" sz="2800" dirty="0" smtClean="0">
                <a:latin typeface="Arial"/>
                <a:cs typeface="Arial"/>
              </a:rPr>
              <a:t>• User evaluation</a:t>
            </a:r>
          </a:p>
          <a:p>
            <a:r>
              <a:rPr lang="en-US" sz="2800" dirty="0" smtClean="0">
                <a:latin typeface="Arial"/>
                <a:cs typeface="Arial"/>
              </a:rPr>
              <a:t>• Dissemination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478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latin typeface="Arial"/>
                <a:cs typeface="Arial"/>
              </a:rPr>
              <a:t>PROJECT PLANS</a:t>
            </a:r>
            <a:endParaRPr lang="en-US" sz="3800" b="1" dirty="0">
              <a:latin typeface="Arial"/>
              <a:cs typeface="Arial"/>
            </a:endParaRPr>
          </a:p>
        </p:txBody>
      </p:sp>
      <p:sp>
        <p:nvSpPr>
          <p:cNvPr id="6" name="Curved Left Arrow 5"/>
          <p:cNvSpPr/>
          <p:nvPr/>
        </p:nvSpPr>
        <p:spPr>
          <a:xfrm rot="10800000">
            <a:off x="1011399" y="1324159"/>
            <a:ext cx="1731117" cy="2727528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9803" y="1433243"/>
            <a:ext cx="429005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Deploy at site</a:t>
            </a:r>
          </a:p>
          <a:p>
            <a:endParaRPr lang="en-US" sz="2400" dirty="0" smtClean="0">
              <a:latin typeface="Arial"/>
              <a:cs typeface="Arial"/>
            </a:endParaRPr>
          </a:p>
          <a:p>
            <a:endParaRPr lang="en-US" sz="2400" dirty="0" smtClean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Examine what didn’t work well</a:t>
            </a:r>
          </a:p>
          <a:p>
            <a:endParaRPr lang="en-US" sz="2400" dirty="0" smtClean="0">
              <a:latin typeface="Arial"/>
              <a:cs typeface="Arial"/>
            </a:endParaRPr>
          </a:p>
          <a:p>
            <a:endParaRPr lang="en-US" sz="2400" dirty="0" smtClean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Update code/documentation</a:t>
            </a:r>
          </a:p>
          <a:p>
            <a:endParaRPr lang="en-US" sz="2400" dirty="0">
              <a:latin typeface="Arial"/>
              <a:cs typeface="Arial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3595396" y="2224775"/>
            <a:ext cx="693949" cy="1588"/>
          </a:xfrm>
          <a:prstGeom prst="straightConnector1">
            <a:avLst/>
          </a:prstGeom>
          <a:ln w="889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3596984" y="3374027"/>
            <a:ext cx="693949" cy="1588"/>
          </a:xfrm>
          <a:prstGeom prst="straightConnector1">
            <a:avLst/>
          </a:prstGeom>
          <a:ln w="889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5642" y="2205053"/>
            <a:ext cx="9290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Repeat</a:t>
            </a:r>
          </a:p>
          <a:p>
            <a:pPr algn="ctr"/>
            <a:r>
              <a:rPr lang="en-US" dirty="0" smtClean="0">
                <a:latin typeface="Arial"/>
                <a:cs typeface="Arial"/>
              </a:rPr>
              <a:t>cycle</a:t>
            </a:r>
          </a:p>
          <a:p>
            <a:pPr algn="ctr"/>
            <a:r>
              <a:rPr lang="en-US" dirty="0" smtClean="0">
                <a:latin typeface="Arial"/>
                <a:cs typeface="Arial"/>
              </a:rPr>
              <a:t>at next</a:t>
            </a:r>
          </a:p>
          <a:p>
            <a:pPr algn="ctr"/>
            <a:r>
              <a:rPr lang="en-US" dirty="0" smtClean="0">
                <a:latin typeface="Arial"/>
                <a:cs typeface="Arial"/>
              </a:rPr>
              <a:t>site</a:t>
            </a:r>
            <a:endParaRPr lang="en-US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478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latin typeface="Arial"/>
                <a:cs typeface="Arial"/>
              </a:rPr>
              <a:t>LEARNING ABOUT VARIABILITY</a:t>
            </a:r>
            <a:endParaRPr lang="en-US" sz="3800" b="1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6374" y="1207714"/>
            <a:ext cx="8937626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• Variable database needs</a:t>
            </a:r>
          </a:p>
          <a:p>
            <a:r>
              <a:rPr lang="en-US" sz="2800" dirty="0" smtClean="0">
                <a:latin typeface="Arial"/>
                <a:cs typeface="Arial"/>
              </a:rPr>
              <a:t>• Variable local support structures</a:t>
            </a:r>
          </a:p>
          <a:p>
            <a:r>
              <a:rPr lang="en-US" sz="2800" dirty="0" smtClean="0">
                <a:latin typeface="Arial"/>
                <a:cs typeface="Arial"/>
              </a:rPr>
              <a:t>	– Self-service </a:t>
            </a:r>
            <a:r>
              <a:rPr lang="en-US" sz="2800" dirty="0" err="1" smtClean="0">
                <a:latin typeface="Arial"/>
                <a:cs typeface="Arial"/>
              </a:rPr>
              <a:t>vs</a:t>
            </a:r>
            <a:r>
              <a:rPr lang="en-US" sz="2800" dirty="0" smtClean="0">
                <a:latin typeface="Arial"/>
                <a:cs typeface="Arial"/>
              </a:rPr>
              <a:t> pay-per-use</a:t>
            </a:r>
          </a:p>
          <a:p>
            <a:r>
              <a:rPr lang="en-US" sz="2800" dirty="0" smtClean="0">
                <a:latin typeface="Arial"/>
                <a:cs typeface="Arial"/>
              </a:rPr>
              <a:t>• Variable levels of experience with the technologies</a:t>
            </a:r>
          </a:p>
          <a:p>
            <a:r>
              <a:rPr lang="en-US" sz="2800" dirty="0" smtClean="0">
                <a:latin typeface="Arial"/>
                <a:cs typeface="Arial"/>
              </a:rPr>
              <a:t>• Variable understandings of local infrastructures</a:t>
            </a:r>
          </a:p>
          <a:p>
            <a:r>
              <a:rPr lang="en-US" sz="2800" dirty="0" smtClean="0">
                <a:latin typeface="Arial"/>
                <a:cs typeface="Arial"/>
              </a:rPr>
              <a:t>• Variable security requirements</a:t>
            </a:r>
          </a:p>
          <a:p>
            <a:endParaRPr lang="en-US" sz="2800" dirty="0" smtClean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478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latin typeface="Arial"/>
                <a:cs typeface="Arial"/>
              </a:rPr>
              <a:t>COLLABORATION WITH UTAH</a:t>
            </a:r>
            <a:endParaRPr lang="en-US" sz="3800" b="1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6374" y="1215512"/>
            <a:ext cx="8731252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• Understand how sites obtain documents to index</a:t>
            </a:r>
          </a:p>
          <a:p>
            <a:r>
              <a:rPr lang="en-US" sz="2800" dirty="0" smtClean="0">
                <a:latin typeface="Arial"/>
                <a:cs typeface="Arial"/>
              </a:rPr>
              <a:t>• Develop a reproducible process for extracting documents in bulk from an EHR</a:t>
            </a:r>
          </a:p>
          <a:p>
            <a:r>
              <a:rPr lang="en-US" sz="2800" dirty="0" smtClean="0">
                <a:latin typeface="Arial"/>
                <a:cs typeface="Arial"/>
              </a:rPr>
              <a:t>• Explore the current use of/potential for formatted notes</a:t>
            </a:r>
          </a:p>
          <a:p>
            <a:r>
              <a:rPr lang="en-US" sz="2800" dirty="0" smtClean="0">
                <a:latin typeface="Arial"/>
                <a:cs typeface="Arial"/>
              </a:rPr>
              <a:t>	-- Formatting can contain useful information </a:t>
            </a:r>
          </a:p>
          <a:p>
            <a:endParaRPr lang="en-US" sz="2800" dirty="0" smtClean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9144000" cy="9478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latin typeface="Arial"/>
                <a:cs typeface="Arial"/>
              </a:rPr>
              <a:t>STRUCTURED VS UNSTRUCTURED</a:t>
            </a:r>
            <a:endParaRPr lang="en-US" sz="3800" b="1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6443" y="1013377"/>
            <a:ext cx="28782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/>
                <a:cs typeface="Arial"/>
              </a:rPr>
              <a:t>Structured Data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04535" y="1034197"/>
            <a:ext cx="3317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/>
                <a:cs typeface="Arial"/>
              </a:rPr>
              <a:t>Unstructured Data</a:t>
            </a:r>
            <a:endParaRPr lang="en-US" sz="2800" b="1" dirty="0">
              <a:latin typeface="Arial"/>
              <a:cs typeface="Arial"/>
            </a:endParaRPr>
          </a:p>
        </p:txBody>
      </p:sp>
      <p:pic>
        <p:nvPicPr>
          <p:cNvPr id="8" name="Picture 7" descr="Screen Shot 2018-05-19 at 11.01.19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352" y="1557417"/>
            <a:ext cx="689534" cy="699528"/>
          </a:xfrm>
          <a:prstGeom prst="rect">
            <a:avLst/>
          </a:prstGeom>
        </p:spPr>
      </p:pic>
      <p:pic>
        <p:nvPicPr>
          <p:cNvPr id="9" name="Picture 8" descr="medicine-2763555_128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949" y="2554368"/>
            <a:ext cx="561937" cy="6012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89071" y="1674101"/>
            <a:ext cx="1826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Lab results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06504" y="2451030"/>
            <a:ext cx="19805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Prescribed</a:t>
            </a:r>
          </a:p>
          <a:p>
            <a:r>
              <a:rPr lang="en-US" sz="2400" b="1" dirty="0">
                <a:latin typeface="Arial"/>
                <a:cs typeface="Arial"/>
              </a:rPr>
              <a:t>m</a:t>
            </a:r>
            <a:r>
              <a:rPr lang="en-US" sz="2400" b="1" dirty="0" smtClean="0">
                <a:latin typeface="Arial"/>
                <a:cs typeface="Arial"/>
              </a:rPr>
              <a:t>edications</a:t>
            </a:r>
            <a:endParaRPr lang="en-US" sz="2400" b="1" dirty="0">
              <a:latin typeface="Arial"/>
              <a:cs typeface="Arial"/>
            </a:endParaRPr>
          </a:p>
        </p:txBody>
      </p:sp>
      <p:pic>
        <p:nvPicPr>
          <p:cNvPr id="12" name="Picture 11" descr="dollar sig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583" y="3438239"/>
            <a:ext cx="230671" cy="447015"/>
          </a:xfrm>
          <a:prstGeom prst="rect">
            <a:avLst/>
          </a:prstGeom>
        </p:spPr>
      </p:pic>
      <p:pic>
        <p:nvPicPr>
          <p:cNvPr id="13" name="Picture 12" descr="87352048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950" y="4113024"/>
            <a:ext cx="561937" cy="83788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06504" y="3438239"/>
            <a:ext cx="2100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Billing codes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89071" y="4363355"/>
            <a:ext cx="2117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Problem lists</a:t>
            </a:r>
            <a:endParaRPr lang="en-US" sz="2400" b="1" dirty="0">
              <a:latin typeface="Arial"/>
              <a:cs typeface="Arial"/>
            </a:endParaRPr>
          </a:p>
        </p:txBody>
      </p:sp>
      <p:pic>
        <p:nvPicPr>
          <p:cNvPr id="16" name="Picture 15" descr="clipart-of-x-ray-free-download-clip-art-on-5aa1375e53b5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3031" y="1674101"/>
            <a:ext cx="543169" cy="5431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831734" y="1620033"/>
            <a:ext cx="2818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Radiology reports</a:t>
            </a:r>
            <a:endParaRPr lang="en-US" sz="2400" b="1" dirty="0">
              <a:latin typeface="Arial"/>
              <a:cs typeface="Arial"/>
            </a:endParaRPr>
          </a:p>
        </p:txBody>
      </p:sp>
      <p:pic>
        <p:nvPicPr>
          <p:cNvPr id="18" name="Picture 17" descr="microscope-silhouette-clipart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8494" y="2734718"/>
            <a:ext cx="634891" cy="84184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831734" y="2940367"/>
            <a:ext cx="2818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Pathology reports</a:t>
            </a:r>
            <a:endParaRPr lang="en-US" sz="2400" b="1" dirty="0">
              <a:latin typeface="Arial"/>
              <a:cs typeface="Arial"/>
            </a:endParaRPr>
          </a:p>
        </p:txBody>
      </p:sp>
      <p:pic>
        <p:nvPicPr>
          <p:cNvPr id="20" name="Picture 19" descr="prints-papers-stack_318-46310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8274" y="4083457"/>
            <a:ext cx="882701" cy="55979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932083" y="4083457"/>
            <a:ext cx="2185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Clinical notes</a:t>
            </a:r>
            <a:endParaRPr lang="en-US" sz="2400" b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05-21 at 3.28.2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284" y="93500"/>
            <a:ext cx="7549716" cy="22334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Screen Shot 2019-05-21 at 3.33.45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284" y="2420458"/>
            <a:ext cx="5751214" cy="33074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558" y="952923"/>
            <a:ext cx="15183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/>
                <a:cs typeface="Arial"/>
              </a:rPr>
              <a:t>Formatted</a:t>
            </a:r>
          </a:p>
          <a:p>
            <a:pPr algn="r"/>
            <a:endParaRPr lang="en-US" dirty="0" smtClean="0">
              <a:latin typeface="Arial"/>
              <a:cs typeface="Arial"/>
            </a:endParaRPr>
          </a:p>
          <a:p>
            <a:pPr algn="r"/>
            <a:endParaRPr lang="en-US" dirty="0" smtClean="0">
              <a:latin typeface="Arial"/>
              <a:cs typeface="Arial"/>
            </a:endParaRPr>
          </a:p>
          <a:p>
            <a:pPr algn="r"/>
            <a:endParaRPr lang="en-US" dirty="0" smtClean="0">
              <a:latin typeface="Arial"/>
              <a:cs typeface="Arial"/>
            </a:endParaRPr>
          </a:p>
          <a:p>
            <a:pPr algn="r"/>
            <a:endParaRPr lang="en-US" dirty="0" smtClean="0">
              <a:latin typeface="Arial"/>
              <a:cs typeface="Arial"/>
            </a:endParaRPr>
          </a:p>
          <a:p>
            <a:pPr algn="r"/>
            <a:endParaRPr lang="en-US" dirty="0" smtClean="0">
              <a:latin typeface="Arial"/>
              <a:cs typeface="Arial"/>
            </a:endParaRPr>
          </a:p>
          <a:p>
            <a:pPr algn="r"/>
            <a:endParaRPr lang="en-US" dirty="0" smtClean="0">
              <a:latin typeface="Arial"/>
              <a:cs typeface="Arial"/>
            </a:endParaRPr>
          </a:p>
          <a:p>
            <a:pPr algn="r"/>
            <a:endParaRPr lang="en-US" dirty="0" smtClean="0">
              <a:latin typeface="Arial"/>
              <a:cs typeface="Arial"/>
            </a:endParaRPr>
          </a:p>
          <a:p>
            <a:pPr algn="r"/>
            <a:endParaRPr lang="en-US" dirty="0" smtClean="0">
              <a:latin typeface="Arial"/>
              <a:cs typeface="Arial"/>
            </a:endParaRPr>
          </a:p>
          <a:p>
            <a:pPr algn="r"/>
            <a:endParaRPr lang="en-US" dirty="0" smtClean="0">
              <a:latin typeface="Arial"/>
              <a:cs typeface="Arial"/>
            </a:endParaRPr>
          </a:p>
          <a:p>
            <a:pPr algn="r"/>
            <a:r>
              <a:rPr lang="en-US" dirty="0" smtClean="0">
                <a:latin typeface="Arial"/>
                <a:cs typeface="Arial"/>
              </a:rPr>
              <a:t>Unformatted</a:t>
            </a:r>
            <a:endParaRPr lang="en-US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478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latin typeface="Arial"/>
                <a:cs typeface="Arial"/>
              </a:rPr>
              <a:t>COLLABORATORS</a:t>
            </a:r>
            <a:endParaRPr lang="en-US" sz="3800" b="1" dirty="0">
              <a:latin typeface="Arial"/>
              <a:cs typeface="Arial"/>
            </a:endParaRPr>
          </a:p>
        </p:txBody>
      </p:sp>
      <p:pic>
        <p:nvPicPr>
          <p:cNvPr id="5" name="Picture 4" descr="partner_logo_cincinnat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4996" y="2390253"/>
            <a:ext cx="2057400" cy="12344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partner_logo_cleveland_medical_cent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906" y="2390253"/>
            <a:ext cx="2057400" cy="12344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partner_logo_Columbi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341" y="2390253"/>
            <a:ext cx="2057400" cy="12344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partner_logo_Michigan_Medicin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4341" y="1046729"/>
            <a:ext cx="2057400" cy="12344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partner_logo_UNC_v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3906" y="1046729"/>
            <a:ext cx="2057400" cy="12344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partner_logo_University_Kentuck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2787" y="1046729"/>
            <a:ext cx="2057400" cy="12344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Utah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33906" y="3760823"/>
            <a:ext cx="2057400" cy="12344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 descr="irvine logo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4341" y="3760823"/>
            <a:ext cx="2057400" cy="12344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 descr="UCSF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22787" y="3757763"/>
            <a:ext cx="2049609" cy="12375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478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latin typeface="Arial"/>
                <a:cs typeface="Arial"/>
              </a:rPr>
              <a:t>ACKNOWLEDGEMENTS</a:t>
            </a:r>
            <a:endParaRPr lang="en-US" sz="3800" b="1" dirty="0"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1802" y="4358084"/>
            <a:ext cx="73003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ITCR (NCI): U24CA204863</a:t>
            </a:r>
          </a:p>
          <a:p>
            <a:pPr algn="ctr"/>
            <a:r>
              <a:rPr lang="en-US" sz="1400" dirty="0" smtClean="0">
                <a:latin typeface="Arial"/>
                <a:cs typeface="Arial"/>
              </a:rPr>
              <a:t>U of Michigan </a:t>
            </a:r>
            <a:r>
              <a:rPr lang="en-US" sz="1400" dirty="0" err="1" smtClean="0">
                <a:latin typeface="Arial"/>
                <a:cs typeface="Arial"/>
              </a:rPr>
              <a:t>Rogel</a:t>
            </a:r>
            <a:r>
              <a:rPr lang="en-US" sz="1400" dirty="0" smtClean="0">
                <a:latin typeface="Arial"/>
                <a:cs typeface="Arial"/>
              </a:rPr>
              <a:t> Cancer Center (NCI): P30CA046592</a:t>
            </a:r>
          </a:p>
          <a:p>
            <a:pPr algn="ctr"/>
            <a:r>
              <a:rPr lang="en-US" sz="1400" dirty="0" smtClean="0">
                <a:latin typeface="Arial"/>
                <a:cs typeface="Arial"/>
              </a:rPr>
              <a:t>MICHR (CTSA): UL1TR000433 and UL1TR002240</a:t>
            </a:r>
          </a:p>
        </p:txBody>
      </p:sp>
      <p:pic>
        <p:nvPicPr>
          <p:cNvPr id="5" name="Picture 4" descr="cancer_center_logo_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199" y="1143971"/>
            <a:ext cx="2514600" cy="1436914"/>
          </a:xfrm>
          <a:prstGeom prst="rect">
            <a:avLst/>
          </a:prstGeom>
        </p:spPr>
      </p:pic>
      <p:pic>
        <p:nvPicPr>
          <p:cNvPr id="6" name="Picture 5" descr="MICHR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170" y="2805144"/>
            <a:ext cx="2514600" cy="1436914"/>
          </a:xfrm>
          <a:prstGeom prst="rect">
            <a:avLst/>
          </a:prstGeom>
        </p:spPr>
      </p:pic>
      <p:pic>
        <p:nvPicPr>
          <p:cNvPr id="7" name="Picture 6" descr="HITS_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1199" y="2805144"/>
            <a:ext cx="2514600" cy="143691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03170" y="1143971"/>
            <a:ext cx="2514600" cy="142777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"/>
                <a:cs typeface="Arial"/>
              </a:rPr>
              <a:t>ITCR</a:t>
            </a:r>
            <a:endParaRPr lang="en-US" sz="32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478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latin typeface="Arial"/>
                <a:cs typeface="Arial"/>
              </a:rPr>
              <a:t>WEBSITE</a:t>
            </a:r>
            <a:endParaRPr lang="en-US" sz="3800" b="1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0314" y="1285632"/>
            <a:ext cx="6903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rial"/>
                <a:cs typeface="Arial"/>
              </a:rPr>
              <a:t>http://project-</a:t>
            </a:r>
            <a:r>
              <a:rPr lang="en-US" sz="4800" dirty="0" err="1" smtClean="0">
                <a:latin typeface="Arial"/>
                <a:cs typeface="Arial"/>
              </a:rPr>
              <a:t>emerse.org</a:t>
            </a:r>
            <a:endParaRPr lang="en-US" sz="4800" dirty="0" smtClean="0">
              <a:latin typeface="Arial"/>
              <a:cs typeface="Arial"/>
            </a:endParaRPr>
          </a:p>
        </p:txBody>
      </p:sp>
      <p:pic>
        <p:nvPicPr>
          <p:cNvPr id="6" name="Picture 5" descr="fram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658" y="2571750"/>
            <a:ext cx="2056684" cy="205668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9478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latin typeface="Arial"/>
                <a:cs typeface="Arial"/>
              </a:rPr>
              <a:t>FREE TEXT USES</a:t>
            </a:r>
            <a:endParaRPr lang="en-US" sz="3800" b="1" dirty="0">
              <a:latin typeface="Arial"/>
              <a:cs typeface="Arial"/>
            </a:endParaRPr>
          </a:p>
        </p:txBody>
      </p:sp>
      <p:pic>
        <p:nvPicPr>
          <p:cNvPr id="5" name="Picture 4" descr="group-people-standing-community-cliparts-set-human-pictogram-representing-working-towards-526886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88" y="1093970"/>
            <a:ext cx="3351531" cy="1100577"/>
          </a:xfrm>
          <a:prstGeom prst="rect">
            <a:avLst/>
          </a:prstGeom>
        </p:spPr>
      </p:pic>
      <p:pic>
        <p:nvPicPr>
          <p:cNvPr id="6" name="Picture 5" descr="678515_clipboard_512x5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1694" y="1093970"/>
            <a:ext cx="1044966" cy="1044967"/>
          </a:xfrm>
          <a:prstGeom prst="rect">
            <a:avLst/>
          </a:prstGeom>
        </p:spPr>
      </p:pic>
      <p:pic>
        <p:nvPicPr>
          <p:cNvPr id="7" name="Picture 6" descr="headach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7826" y="2705844"/>
            <a:ext cx="756792" cy="1446313"/>
          </a:xfrm>
          <a:prstGeom prst="rect">
            <a:avLst/>
          </a:prstGeom>
        </p:spPr>
      </p:pic>
      <p:pic>
        <p:nvPicPr>
          <p:cNvPr id="8" name="Picture 7" descr="Untitled-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9017" y="2984098"/>
            <a:ext cx="1242904" cy="1113173"/>
          </a:xfrm>
          <a:prstGeom prst="rect">
            <a:avLst/>
          </a:prstGeom>
        </p:spPr>
      </p:pic>
      <p:pic>
        <p:nvPicPr>
          <p:cNvPr id="9" name="Picture 8" descr="servicio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7656" y="2984098"/>
            <a:ext cx="1168059" cy="11680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290" y="2194547"/>
            <a:ext cx="3142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c</a:t>
            </a:r>
            <a:r>
              <a:rPr lang="en-US" sz="2400" b="1" dirty="0" smtClean="0">
                <a:latin typeface="Arial"/>
                <a:cs typeface="Arial"/>
              </a:rPr>
              <a:t>ohort identification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81921" y="2194547"/>
            <a:ext cx="3639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e</a:t>
            </a:r>
            <a:r>
              <a:rPr lang="en-US" sz="2400" b="1" dirty="0" smtClean="0">
                <a:latin typeface="Arial"/>
                <a:cs typeface="Arial"/>
              </a:rPr>
              <a:t>ligibility determination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9720" y="4152157"/>
            <a:ext cx="22378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Arial"/>
                <a:cs typeface="Arial"/>
              </a:rPr>
              <a:t>a</a:t>
            </a:r>
            <a:r>
              <a:rPr lang="en-US" sz="2400" b="1" dirty="0" smtClean="0">
                <a:latin typeface="Arial"/>
                <a:cs typeface="Arial"/>
              </a:rPr>
              <a:t>dverse event</a:t>
            </a:r>
          </a:p>
          <a:p>
            <a:pPr algn="ctr"/>
            <a:r>
              <a:rPr lang="en-US" sz="2400" b="1" dirty="0" smtClean="0">
                <a:latin typeface="Arial"/>
                <a:cs typeface="Arial"/>
              </a:rPr>
              <a:t>detection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02451" y="4152157"/>
            <a:ext cx="2561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d</a:t>
            </a:r>
            <a:r>
              <a:rPr lang="en-US" sz="2400" b="1" dirty="0" smtClean="0">
                <a:latin typeface="Arial"/>
                <a:cs typeface="Arial"/>
              </a:rPr>
              <a:t>ata abstraction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54631" y="4152157"/>
            <a:ext cx="1946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m</a:t>
            </a:r>
            <a:r>
              <a:rPr lang="en-US" sz="2400" b="1" dirty="0" smtClean="0">
                <a:latin typeface="Arial"/>
                <a:cs typeface="Arial"/>
              </a:rPr>
              <a:t>uch more!</a:t>
            </a:r>
            <a:endParaRPr lang="en-US" sz="2400" b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678515_clipboard_512x5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758" y="1009508"/>
            <a:ext cx="1044966" cy="104496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1"/>
            <a:ext cx="9144000" cy="9478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latin typeface="Arial"/>
                <a:cs typeface="Arial"/>
              </a:rPr>
              <a:t>NEED FOR FREE TEXT</a:t>
            </a:r>
            <a:endParaRPr lang="en-US" sz="3800" b="1" dirty="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0966" y="2571750"/>
            <a:ext cx="8207145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 smtClean="0">
              <a:latin typeface="Arial"/>
              <a:cs typeface="Arial"/>
            </a:endParaRPr>
          </a:p>
          <a:p>
            <a:r>
              <a:rPr lang="en-US" sz="2200" dirty="0" smtClean="0">
                <a:latin typeface="Arial"/>
                <a:cs typeface="Arial"/>
              </a:rPr>
              <a:t>Free text needed for resolving…</a:t>
            </a:r>
          </a:p>
          <a:p>
            <a:r>
              <a:rPr lang="en-US" sz="2200" dirty="0" smtClean="0">
                <a:latin typeface="Arial"/>
                <a:cs typeface="Arial"/>
              </a:rPr>
              <a:t>…</a:t>
            </a:r>
            <a:r>
              <a:rPr lang="en-US" sz="2200" b="1" dirty="0" smtClean="0">
                <a:latin typeface="Arial"/>
                <a:cs typeface="Arial"/>
              </a:rPr>
              <a:t>59% </a:t>
            </a:r>
            <a:r>
              <a:rPr lang="en-US" sz="2200" dirty="0" smtClean="0">
                <a:latin typeface="Arial"/>
                <a:cs typeface="Arial"/>
              </a:rPr>
              <a:t>of eligibility criteria for a chronic lymphocytic</a:t>
            </a:r>
          </a:p>
          <a:p>
            <a:r>
              <a:rPr lang="en-US" sz="2200" dirty="0">
                <a:latin typeface="Arial"/>
                <a:cs typeface="Arial"/>
              </a:rPr>
              <a:t>	</a:t>
            </a:r>
            <a:r>
              <a:rPr lang="en-US" sz="2200" dirty="0" smtClean="0">
                <a:latin typeface="Arial"/>
                <a:cs typeface="Arial"/>
              </a:rPr>
              <a:t>   leukemia (CLL) clinical trial</a:t>
            </a:r>
          </a:p>
          <a:p>
            <a:r>
              <a:rPr lang="en-US" sz="2200" dirty="0" smtClean="0">
                <a:latin typeface="Arial"/>
                <a:cs typeface="Arial"/>
              </a:rPr>
              <a:t>…</a:t>
            </a:r>
            <a:r>
              <a:rPr lang="en-US" sz="2200" b="1" dirty="0" smtClean="0">
                <a:latin typeface="Arial"/>
                <a:cs typeface="Arial"/>
              </a:rPr>
              <a:t>77% </a:t>
            </a:r>
            <a:r>
              <a:rPr lang="en-US" sz="2200" dirty="0" smtClean="0">
                <a:latin typeface="Arial"/>
                <a:cs typeface="Arial"/>
              </a:rPr>
              <a:t>of eligibility criteria for a prostate cancer clinical trial</a:t>
            </a:r>
            <a:endParaRPr lang="en-US" sz="2200" b="1" dirty="0" smtClean="0">
              <a:latin typeface="Arial"/>
              <a:cs typeface="Arial"/>
            </a:endParaRPr>
          </a:p>
          <a:p>
            <a:endParaRPr lang="en-US" sz="2200" dirty="0" smtClean="0">
              <a:latin typeface="Arial"/>
              <a:cs typeface="Arial"/>
            </a:endParaRPr>
          </a:p>
          <a:p>
            <a:endParaRPr lang="en-US" sz="2200" dirty="0" smtClean="0">
              <a:latin typeface="Arial"/>
              <a:cs typeface="Arial"/>
            </a:endParaRPr>
          </a:p>
          <a:p>
            <a:endParaRPr lang="en-US" sz="2200" dirty="0">
              <a:latin typeface="Arial"/>
              <a:cs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27228" y="4866501"/>
            <a:ext cx="17070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PMCID: PMC4333685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0985" y="2110085"/>
            <a:ext cx="3639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e</a:t>
            </a:r>
            <a:r>
              <a:rPr lang="en-US" sz="2400" b="1" dirty="0" smtClean="0">
                <a:latin typeface="Arial"/>
                <a:cs typeface="Arial"/>
              </a:rPr>
              <a:t>ligibility determination</a:t>
            </a:r>
            <a:endParaRPr lang="en-US" sz="2400" b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9478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latin typeface="Arial"/>
                <a:cs typeface="Arial"/>
              </a:rPr>
              <a:t>RESEARCHERS NEED TOOLS</a:t>
            </a:r>
            <a:endParaRPr lang="en-US" sz="3800" b="1" dirty="0">
              <a:latin typeface="Arial"/>
              <a:cs typeface="Arial"/>
            </a:endParaRPr>
          </a:p>
        </p:txBody>
      </p:sp>
      <p:pic>
        <p:nvPicPr>
          <p:cNvPr id="5" name="Picture 4" descr="Screen Shot 2018-05-19 at 11.01.19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8442" y="3997033"/>
            <a:ext cx="833656" cy="845739"/>
          </a:xfrm>
          <a:prstGeom prst="rect">
            <a:avLst/>
          </a:prstGeom>
        </p:spPr>
      </p:pic>
      <p:pic>
        <p:nvPicPr>
          <p:cNvPr id="6" name="Picture 5" descr="medicine-2763555_128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4304" y="4028267"/>
            <a:ext cx="787696" cy="842835"/>
          </a:xfrm>
          <a:prstGeom prst="rect">
            <a:avLst/>
          </a:prstGeom>
        </p:spPr>
      </p:pic>
      <p:pic>
        <p:nvPicPr>
          <p:cNvPr id="7" name="Picture 6" descr="dollar sig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343" y="4012922"/>
            <a:ext cx="371776" cy="720460"/>
          </a:xfrm>
          <a:prstGeom prst="rect">
            <a:avLst/>
          </a:prstGeom>
        </p:spPr>
      </p:pic>
      <p:pic>
        <p:nvPicPr>
          <p:cNvPr id="8" name="Picture 7" descr="87352048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0169" y="3919223"/>
            <a:ext cx="646753" cy="964355"/>
          </a:xfrm>
          <a:prstGeom prst="rect">
            <a:avLst/>
          </a:prstGeom>
        </p:spPr>
      </p:pic>
      <p:pic>
        <p:nvPicPr>
          <p:cNvPr id="9" name="Picture 8" descr="clipart-of-x-ray-free-download-clip-art-on-5aa1375e53b5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0185" y="4021643"/>
            <a:ext cx="766244" cy="766244"/>
          </a:xfrm>
          <a:prstGeom prst="rect">
            <a:avLst/>
          </a:prstGeom>
        </p:spPr>
      </p:pic>
      <p:pic>
        <p:nvPicPr>
          <p:cNvPr id="10" name="Picture 9" descr="microscope-silhouette-clipart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3434" y="3725103"/>
            <a:ext cx="873682" cy="1158475"/>
          </a:xfrm>
          <a:prstGeom prst="rect">
            <a:avLst/>
          </a:prstGeom>
        </p:spPr>
      </p:pic>
      <p:pic>
        <p:nvPicPr>
          <p:cNvPr id="11" name="Picture 10" descr="prints-papers-stack_318-46310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26373" y="4160970"/>
            <a:ext cx="1364757" cy="865509"/>
          </a:xfrm>
          <a:prstGeom prst="rect">
            <a:avLst/>
          </a:prstGeom>
        </p:spPr>
      </p:pic>
      <p:pic>
        <p:nvPicPr>
          <p:cNvPr id="12" name="Picture 11" descr="toolbox_318-47593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77354" y="1162740"/>
            <a:ext cx="2585739" cy="2585739"/>
          </a:xfrm>
          <a:prstGeom prst="rect">
            <a:avLst/>
          </a:prstGeom>
        </p:spPr>
      </p:pic>
      <p:pic>
        <p:nvPicPr>
          <p:cNvPr id="13" name="Picture 12" descr="emerse_logo_transparent_white_filled_in_v1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29767" y="2884429"/>
            <a:ext cx="1936047" cy="568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9478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latin typeface="Arial"/>
                <a:cs typeface="Arial"/>
              </a:rPr>
              <a:t>EMERSE – INFORMATION RETRIEVAL</a:t>
            </a:r>
            <a:endParaRPr lang="en-US" sz="3800" b="1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242" y="1137589"/>
            <a:ext cx="88344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>
                <a:latin typeface="Arial"/>
                <a:cs typeface="Arial"/>
              </a:rPr>
              <a:t>• </a:t>
            </a:r>
            <a:r>
              <a:rPr lang="en-US" sz="2100" u="sng" dirty="0" smtClean="0">
                <a:latin typeface="Arial"/>
                <a:cs typeface="Arial"/>
              </a:rPr>
              <a:t>E</a:t>
            </a:r>
            <a:r>
              <a:rPr lang="en-US" sz="2100" dirty="0" smtClean="0">
                <a:latin typeface="Arial"/>
                <a:cs typeface="Arial"/>
              </a:rPr>
              <a:t>lectronic </a:t>
            </a:r>
            <a:r>
              <a:rPr lang="en-US" sz="2100" u="sng" dirty="0" smtClean="0">
                <a:latin typeface="Arial"/>
                <a:cs typeface="Arial"/>
              </a:rPr>
              <a:t>Me</a:t>
            </a:r>
            <a:r>
              <a:rPr lang="en-US" sz="2100" dirty="0" smtClean="0">
                <a:latin typeface="Arial"/>
                <a:cs typeface="Arial"/>
              </a:rPr>
              <a:t>dical </a:t>
            </a:r>
            <a:r>
              <a:rPr lang="en-US" sz="2100" u="sng" dirty="0" smtClean="0">
                <a:latin typeface="Arial"/>
                <a:cs typeface="Arial"/>
              </a:rPr>
              <a:t>R</a:t>
            </a:r>
            <a:r>
              <a:rPr lang="en-US" sz="2100" dirty="0" smtClean="0">
                <a:latin typeface="Arial"/>
                <a:cs typeface="Arial"/>
              </a:rPr>
              <a:t>ecord </a:t>
            </a:r>
            <a:r>
              <a:rPr lang="en-US" sz="2100" u="sng" dirty="0" smtClean="0">
                <a:latin typeface="Arial"/>
                <a:cs typeface="Arial"/>
              </a:rPr>
              <a:t>S</a:t>
            </a:r>
            <a:r>
              <a:rPr lang="en-US" sz="2100" dirty="0" smtClean="0">
                <a:latin typeface="Arial"/>
                <a:cs typeface="Arial"/>
              </a:rPr>
              <a:t>earch </a:t>
            </a:r>
            <a:r>
              <a:rPr lang="en-US" sz="2100" u="sng" dirty="0" smtClean="0">
                <a:latin typeface="Arial"/>
                <a:cs typeface="Arial"/>
              </a:rPr>
              <a:t>E</a:t>
            </a:r>
            <a:r>
              <a:rPr lang="en-US" sz="2100" dirty="0" smtClean="0">
                <a:latin typeface="Arial"/>
                <a:cs typeface="Arial"/>
              </a:rPr>
              <a:t>ngine </a:t>
            </a:r>
          </a:p>
          <a:p>
            <a:endParaRPr lang="en-US" sz="2100" dirty="0" smtClean="0">
              <a:latin typeface="Arial"/>
              <a:cs typeface="Arial"/>
            </a:endParaRPr>
          </a:p>
          <a:p>
            <a:r>
              <a:rPr lang="en-US" sz="2100" dirty="0" smtClean="0">
                <a:latin typeface="Arial"/>
                <a:cs typeface="Arial"/>
              </a:rPr>
              <a:t>Information Retrieval (IR) tool</a:t>
            </a:r>
          </a:p>
          <a:p>
            <a:r>
              <a:rPr lang="en-US" sz="2100" dirty="0" smtClean="0">
                <a:latin typeface="Arial"/>
                <a:cs typeface="Arial"/>
              </a:rPr>
              <a:t>	–</a:t>
            </a:r>
            <a:r>
              <a:rPr lang="en-US" sz="2100" dirty="0" smtClean="0">
                <a:latin typeface="Arial"/>
                <a:cs typeface="Arial"/>
                <a:sym typeface="Wingdings"/>
              </a:rPr>
              <a:t> </a:t>
            </a:r>
            <a:r>
              <a:rPr lang="en-US" sz="2100" dirty="0" smtClean="0">
                <a:latin typeface="Arial"/>
                <a:cs typeface="Arial"/>
              </a:rPr>
              <a:t>Users familiar with Google, Bing, etc.</a:t>
            </a:r>
          </a:p>
          <a:p>
            <a:r>
              <a:rPr lang="en-US" sz="2100" dirty="0" smtClean="0">
                <a:latin typeface="Arial"/>
                <a:cs typeface="Arial"/>
              </a:rPr>
              <a:t>	</a:t>
            </a:r>
            <a:r>
              <a:rPr lang="en-US" sz="2100" dirty="0" smtClean="0">
                <a:latin typeface="Arial"/>
                <a:cs typeface="Arial"/>
                <a:sym typeface="Wingdings"/>
              </a:rPr>
              <a:t>– Flexible for many information needs</a:t>
            </a:r>
            <a:endParaRPr lang="en-US" sz="2100" dirty="0" smtClean="0">
              <a:latin typeface="Arial"/>
              <a:cs typeface="Arial"/>
            </a:endParaRPr>
          </a:p>
          <a:p>
            <a:endParaRPr lang="en-US" sz="2100" dirty="0" smtClean="0">
              <a:latin typeface="Arial"/>
              <a:cs typeface="Arial"/>
            </a:endParaRPr>
          </a:p>
          <a:p>
            <a:r>
              <a:rPr lang="en-US" sz="2100" dirty="0" smtClean="0">
                <a:latin typeface="Arial"/>
                <a:cs typeface="Arial"/>
              </a:rPr>
              <a:t>• Similar to, but still different from, Natural Language Processing (NLP)</a:t>
            </a:r>
          </a:p>
          <a:p>
            <a:r>
              <a:rPr lang="en-US" sz="2100" dirty="0" smtClean="0">
                <a:latin typeface="Arial"/>
                <a:cs typeface="Arial"/>
              </a:rPr>
              <a:t>	</a:t>
            </a:r>
            <a:r>
              <a:rPr lang="en-US" sz="2100" dirty="0" smtClean="0">
                <a:latin typeface="Arial"/>
                <a:cs typeface="Arial"/>
                <a:sym typeface="Wingdings"/>
              </a:rPr>
              <a:t>– </a:t>
            </a:r>
            <a:r>
              <a:rPr lang="en-US" sz="2100" dirty="0" smtClean="0">
                <a:latin typeface="Arial"/>
                <a:cs typeface="Arial"/>
              </a:rPr>
              <a:t>NLP can be powerful, but generally requires expertise (in short</a:t>
            </a:r>
          </a:p>
          <a:p>
            <a:r>
              <a:rPr lang="en-US" sz="2100" dirty="0" smtClean="0">
                <a:latin typeface="Arial"/>
                <a:cs typeface="Arial"/>
              </a:rPr>
              <a:t>	   supply)</a:t>
            </a:r>
          </a:p>
          <a:p>
            <a:r>
              <a:rPr lang="en-US" sz="2100" dirty="0" smtClean="0">
                <a:latin typeface="Arial"/>
                <a:cs typeface="Arial"/>
                <a:sym typeface="Wingdings"/>
              </a:rPr>
              <a:t>	– EMERSE meant for real-time, self</a:t>
            </a:r>
            <a:r>
              <a:rPr lang="en-US" sz="2100" smtClean="0">
                <a:latin typeface="Arial"/>
                <a:cs typeface="Arial"/>
                <a:sym typeface="Wingdings"/>
              </a:rPr>
              <a:t>-service data interactions</a:t>
            </a:r>
          </a:p>
          <a:p>
            <a:r>
              <a:rPr lang="en-US" sz="2100" dirty="0" smtClean="0">
                <a:latin typeface="Arial"/>
                <a:cs typeface="Arial"/>
                <a:sym typeface="Wingdings"/>
              </a:rPr>
              <a:t>	</a:t>
            </a:r>
            <a:r>
              <a:rPr lang="en-US" sz="2000" dirty="0" smtClean="0">
                <a:latin typeface="Arial"/>
                <a:cs typeface="Arial"/>
                <a:sym typeface="Wingdings"/>
              </a:rPr>
              <a:t>**  EMERSE (IR) and NLP are not mutually exclusive</a:t>
            </a:r>
            <a:endParaRPr lang="en-US" sz="2100" dirty="0" smtClean="0">
              <a:latin typeface="Arial"/>
              <a:cs typeface="Arial"/>
            </a:endParaRPr>
          </a:p>
          <a:p>
            <a:endParaRPr lang="en-US" sz="2100" dirty="0" smtClean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9478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latin typeface="Arial"/>
                <a:cs typeface="Arial"/>
              </a:rPr>
              <a:t>EMERSE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2748" y="1207714"/>
            <a:ext cx="873125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• Developed at U of Michigan</a:t>
            </a:r>
          </a:p>
          <a:p>
            <a:r>
              <a:rPr lang="en-US" sz="2400" dirty="0" smtClean="0">
                <a:latin typeface="Arial"/>
                <a:cs typeface="Arial"/>
              </a:rPr>
              <a:t>• In use at Michigan since 2005</a:t>
            </a:r>
          </a:p>
          <a:p>
            <a:r>
              <a:rPr lang="en-US" sz="2400" dirty="0" smtClean="0">
                <a:latin typeface="Arial"/>
                <a:cs typeface="Arial"/>
              </a:rPr>
              <a:t>• 113,000 user sessions since 2012 (2,085 in last 30 days)</a:t>
            </a:r>
          </a:p>
          <a:p>
            <a:r>
              <a:rPr lang="en-US" sz="2400" dirty="0" smtClean="0">
                <a:latin typeface="Arial"/>
                <a:cs typeface="Arial"/>
              </a:rPr>
              <a:t>• 1,738 studies supported</a:t>
            </a:r>
          </a:p>
          <a:p>
            <a:r>
              <a:rPr lang="en-US" sz="2400" dirty="0" smtClean="0">
                <a:latin typeface="Arial"/>
                <a:cs typeface="Arial"/>
              </a:rPr>
              <a:t>• 209 (known) peer-reviewed publications (~12% citation rate)</a:t>
            </a:r>
          </a:p>
          <a:p>
            <a:r>
              <a:rPr lang="en-US" sz="2400" dirty="0" smtClean="0">
                <a:latin typeface="Arial"/>
                <a:cs typeface="Arial"/>
              </a:rPr>
              <a:t>• Now also available at: University of North Carolina, University of Cincinnati.</a:t>
            </a:r>
          </a:p>
          <a:p>
            <a:r>
              <a:rPr lang="en-US" sz="2400" dirty="0" smtClean="0">
                <a:latin typeface="Arial"/>
                <a:cs typeface="Arial"/>
              </a:rPr>
              <a:t>•  Planning stages: Columbia </a:t>
            </a:r>
            <a:r>
              <a:rPr lang="en-US" sz="2400" dirty="0" err="1" smtClean="0">
                <a:latin typeface="Arial"/>
                <a:cs typeface="Arial"/>
              </a:rPr>
              <a:t>Univ</a:t>
            </a:r>
            <a:r>
              <a:rPr lang="en-US" sz="2400" dirty="0" smtClean="0">
                <a:latin typeface="Arial"/>
                <a:cs typeface="Arial"/>
              </a:rPr>
              <a:t>, Case Western Reserve </a:t>
            </a:r>
            <a:r>
              <a:rPr lang="en-US" sz="2400" dirty="0" err="1" smtClean="0">
                <a:latin typeface="Arial"/>
                <a:cs typeface="Arial"/>
              </a:rPr>
              <a:t>Univ</a:t>
            </a:r>
            <a:r>
              <a:rPr lang="en-US" sz="2400" dirty="0" smtClean="0">
                <a:latin typeface="Arial"/>
                <a:cs typeface="Arial"/>
              </a:rPr>
              <a:t>, </a:t>
            </a:r>
            <a:r>
              <a:rPr lang="en-US" sz="2400" dirty="0" err="1" smtClean="0">
                <a:latin typeface="Arial"/>
                <a:cs typeface="Arial"/>
              </a:rPr>
              <a:t>Univ</a:t>
            </a:r>
            <a:r>
              <a:rPr lang="en-US" sz="2400" dirty="0" smtClean="0">
                <a:latin typeface="Arial"/>
                <a:cs typeface="Arial"/>
              </a:rPr>
              <a:t> of Kentucky, UCSF, Dana Farber, Memorial Sloan Kettering</a:t>
            </a:r>
          </a:p>
          <a:p>
            <a:endParaRPr lang="en-US" sz="2400" dirty="0" smtClean="0">
              <a:latin typeface="Arial"/>
              <a:cs typeface="Arial"/>
            </a:endParaRPr>
          </a:p>
          <a:p>
            <a:endParaRPr lang="en-US" sz="2400" dirty="0" smtClean="0">
              <a:latin typeface="Arial"/>
              <a:cs typeface="Arial"/>
            </a:endParaRPr>
          </a:p>
          <a:p>
            <a:endParaRPr lang="en-US" sz="2400" dirty="0" smtClean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9478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latin typeface="Arial"/>
                <a:cs typeface="Arial"/>
              </a:rPr>
              <a:t>RECENT PUBLICATIOS</a:t>
            </a:r>
            <a:endParaRPr lang="en-US" sz="3800" b="1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415" y="1137589"/>
            <a:ext cx="8731252" cy="4001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err="1" smtClean="0">
                <a:latin typeface="Arial"/>
                <a:cs typeface="Arial"/>
              </a:rPr>
              <a:t>Tsao</a:t>
            </a:r>
            <a:r>
              <a:rPr lang="en-US" dirty="0" smtClean="0">
                <a:latin typeface="Arial"/>
                <a:cs typeface="Arial"/>
              </a:rPr>
              <a:t> PA et al. </a:t>
            </a:r>
            <a:r>
              <a:rPr lang="en-US" b="1" dirty="0" smtClean="0">
                <a:latin typeface="Arial"/>
                <a:cs typeface="Arial"/>
              </a:rPr>
              <a:t>Cardiovascular and Metabolic Toxicity of </a:t>
            </a:r>
            <a:r>
              <a:rPr lang="en-US" b="1" dirty="0" err="1" smtClean="0">
                <a:latin typeface="Arial"/>
                <a:cs typeface="Arial"/>
              </a:rPr>
              <a:t>Abiraterone</a:t>
            </a:r>
            <a:r>
              <a:rPr lang="en-US" b="1" dirty="0" smtClean="0">
                <a:latin typeface="Arial"/>
                <a:cs typeface="Arial"/>
              </a:rPr>
              <a:t> in Castration-Resistant Prostate Cancer: Post-Marketing Experience</a:t>
            </a:r>
            <a:r>
              <a:rPr lang="en-US" dirty="0" smtClean="0">
                <a:latin typeface="Arial"/>
                <a:cs typeface="Arial"/>
              </a:rPr>
              <a:t>. Clinical Genitourinary Cancer. March 2019.</a:t>
            </a:r>
          </a:p>
          <a:p>
            <a:endParaRPr lang="en-US" sz="1000" dirty="0" smtClean="0"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Chappell G  et al. </a:t>
            </a:r>
            <a:r>
              <a:rPr lang="en-US" b="1" dirty="0" smtClean="0">
                <a:latin typeface="Arial"/>
                <a:cs typeface="Arial"/>
              </a:rPr>
              <a:t>Maintenance </a:t>
            </a:r>
            <a:r>
              <a:rPr lang="en-US" b="1" dirty="0" err="1" smtClean="0">
                <a:latin typeface="Arial"/>
                <a:cs typeface="Arial"/>
              </a:rPr>
              <a:t>sorafenib</a:t>
            </a:r>
            <a:r>
              <a:rPr lang="en-US" b="1" dirty="0" smtClean="0">
                <a:latin typeface="Arial"/>
                <a:cs typeface="Arial"/>
              </a:rPr>
              <a:t> in FLT3-ITD AML following </a:t>
            </a:r>
            <a:r>
              <a:rPr lang="en-US" b="1" dirty="0" err="1" smtClean="0">
                <a:latin typeface="Arial"/>
                <a:cs typeface="Arial"/>
              </a:rPr>
              <a:t>allogeneic</a:t>
            </a:r>
            <a:r>
              <a:rPr lang="en-US" b="1" dirty="0" smtClean="0">
                <a:latin typeface="Arial"/>
                <a:cs typeface="Arial"/>
              </a:rPr>
              <a:t> HCT favorably impacts relapse and overall survival</a:t>
            </a:r>
            <a:r>
              <a:rPr lang="en-US" dirty="0" smtClean="0">
                <a:latin typeface="Arial"/>
                <a:cs typeface="Arial"/>
              </a:rPr>
              <a:t>. Bone Marrow Transplant. 2019 Feb 26. </a:t>
            </a:r>
          </a:p>
          <a:p>
            <a:pPr>
              <a:buFont typeface="Arial"/>
              <a:buChar char="•"/>
            </a:pPr>
            <a:endParaRPr lang="en-US" sz="1000" dirty="0" smtClean="0"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r>
              <a:rPr lang="en-US" dirty="0" err="1" smtClean="0">
                <a:latin typeface="Arial"/>
                <a:cs typeface="Arial"/>
              </a:rPr>
              <a:t>Manohar</a:t>
            </a:r>
            <a:r>
              <a:rPr lang="en-US" dirty="0" smtClean="0">
                <a:latin typeface="Arial"/>
                <a:cs typeface="Arial"/>
              </a:rPr>
              <a:t> PM et al. </a:t>
            </a:r>
            <a:r>
              <a:rPr lang="en-US" b="1" dirty="0" smtClean="0">
                <a:latin typeface="Arial"/>
                <a:cs typeface="Arial"/>
              </a:rPr>
              <a:t>Prognostic Value of FDG-PET/CT Metabolic Parameters in Metastatic Radioiodine-Refractory Differentiated Thyroid Cancer</a:t>
            </a:r>
            <a:r>
              <a:rPr lang="en-US" dirty="0" smtClean="0">
                <a:latin typeface="Arial"/>
                <a:cs typeface="Arial"/>
              </a:rPr>
              <a:t>. </a:t>
            </a:r>
            <a:r>
              <a:rPr lang="en-US" dirty="0" err="1" smtClean="0">
                <a:latin typeface="Arial"/>
                <a:cs typeface="Arial"/>
              </a:rPr>
              <a:t>Clin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Nucl</a:t>
            </a:r>
            <a:r>
              <a:rPr lang="en-US" dirty="0" smtClean="0">
                <a:latin typeface="Arial"/>
                <a:cs typeface="Arial"/>
              </a:rPr>
              <a:t> Med. 2018 Sep;43(9):641-647.</a:t>
            </a:r>
          </a:p>
          <a:p>
            <a:pPr>
              <a:buFont typeface="Arial"/>
              <a:buChar char="•"/>
            </a:pPr>
            <a:endParaRPr lang="en-US" sz="1000" dirty="0" smtClean="0"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r>
              <a:rPr lang="en-US" dirty="0" err="1" smtClean="0">
                <a:latin typeface="Arial"/>
                <a:cs typeface="Arial"/>
              </a:rPr>
              <a:t>Siontis</a:t>
            </a:r>
            <a:r>
              <a:rPr lang="en-US" dirty="0" smtClean="0">
                <a:latin typeface="Arial"/>
                <a:cs typeface="Arial"/>
              </a:rPr>
              <a:t> BL et al. </a:t>
            </a:r>
            <a:r>
              <a:rPr lang="en-US" b="1" dirty="0" smtClean="0">
                <a:latin typeface="Arial"/>
                <a:cs typeface="Arial"/>
              </a:rPr>
              <a:t>Primary Cardiac Sarcoma: A Rare, Aggressive Malignancy with a High Propensity for Brain Metastases</a:t>
            </a:r>
            <a:r>
              <a:rPr lang="en-US" dirty="0" smtClean="0">
                <a:latin typeface="Arial"/>
                <a:cs typeface="Arial"/>
              </a:rPr>
              <a:t>. Sarcoma, vol. 2019, Article ID 1960593, 6 pages, 2019.</a:t>
            </a:r>
            <a:endParaRPr lang="en-US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1423</Words>
  <Application>Microsoft Macintosh PowerPoint</Application>
  <PresentationFormat>On-screen Show (16:9)</PresentationFormat>
  <Paragraphs>169</Paragraphs>
  <Slides>33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EMERSE: the Electronic Medical Record Search Engine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Development and Dissemination of EMERSE for Cancer Phenotyping from Medical Records</dc:title>
  <dc:creator>David Hanauer</dc:creator>
  <cp:lastModifiedBy>David Hanauer</cp:lastModifiedBy>
  <cp:revision>150</cp:revision>
  <dcterms:created xsi:type="dcterms:W3CDTF">2019-11-16T18:27:27Z</dcterms:created>
  <dcterms:modified xsi:type="dcterms:W3CDTF">2019-11-16T19:29:44Z</dcterms:modified>
</cp:coreProperties>
</file>