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72" r:id="rId2"/>
    <p:sldId id="256" r:id="rId3"/>
    <p:sldId id="277" r:id="rId4"/>
    <p:sldId id="297" r:id="rId5"/>
    <p:sldId id="286" r:id="rId6"/>
    <p:sldId id="287" r:id="rId7"/>
    <p:sldId id="295" r:id="rId8"/>
    <p:sldId id="296" r:id="rId9"/>
    <p:sldId id="294" r:id="rId10"/>
    <p:sldId id="292" r:id="rId11"/>
    <p:sldId id="308" r:id="rId12"/>
    <p:sldId id="289" r:id="rId13"/>
    <p:sldId id="291" r:id="rId14"/>
    <p:sldId id="329" r:id="rId15"/>
    <p:sldId id="299" r:id="rId16"/>
    <p:sldId id="330" r:id="rId17"/>
    <p:sldId id="332" r:id="rId18"/>
    <p:sldId id="334" r:id="rId19"/>
    <p:sldId id="333" r:id="rId20"/>
    <p:sldId id="336" r:id="rId21"/>
    <p:sldId id="331" r:id="rId22"/>
    <p:sldId id="301" r:id="rId23"/>
    <p:sldId id="311" r:id="rId24"/>
    <p:sldId id="309" r:id="rId25"/>
    <p:sldId id="310" r:id="rId26"/>
    <p:sldId id="326" r:id="rId27"/>
    <p:sldId id="327" r:id="rId28"/>
    <p:sldId id="335" r:id="rId29"/>
    <p:sldId id="318" r:id="rId30"/>
    <p:sldId id="319" r:id="rId31"/>
    <p:sldId id="320" r:id="rId32"/>
    <p:sldId id="321" r:id="rId33"/>
    <p:sldId id="322" r:id="rId34"/>
    <p:sldId id="328" r:id="rId35"/>
    <p:sldId id="302" r:id="rId36"/>
    <p:sldId id="303" r:id="rId37"/>
    <p:sldId id="304" r:id="rId38"/>
    <p:sldId id="312" r:id="rId39"/>
    <p:sldId id="337" r:id="rId40"/>
    <p:sldId id="313" r:id="rId41"/>
    <p:sldId id="306" r:id="rId42"/>
    <p:sldId id="305" r:id="rId43"/>
    <p:sldId id="307"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DD"/>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1"/>
    <p:restoredTop sz="94674"/>
  </p:normalViewPr>
  <p:slideViewPr>
    <p:cSldViewPr snapToGrid="0" snapToObjects="1" showGuides="1">
      <p:cViewPr varScale="1">
        <p:scale>
          <a:sx n="165" d="100"/>
          <a:sy n="165" d="100"/>
        </p:scale>
        <p:origin x="368" y="184"/>
      </p:cViewPr>
      <p:guideLst>
        <p:guide orient="horz" pos="1620"/>
        <p:guide pos="287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3/13/20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6</a:t>
            </a:fld>
            <a:endParaRPr lang="en-US"/>
          </a:p>
        </p:txBody>
      </p:sp>
    </p:spTree>
    <p:extLst>
      <p:ext uri="{BB962C8B-B14F-4D97-AF65-F5344CB8AC3E}">
        <p14:creationId xmlns:p14="http://schemas.microsoft.com/office/powerpoint/2010/main" val="97528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3/13/20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3/13/20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3/13/20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3/13/20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3/13/20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3/13/20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3/13/20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3/13/20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2947" y="3757575"/>
            <a:ext cx="3360374" cy="1390407"/>
          </a:xfrm>
        </p:spPr>
        <p:txBody>
          <a:bodyPr>
            <a:noAutofit/>
          </a:bodyPr>
          <a:lstStyle/>
          <a:p>
            <a:pPr algn="l"/>
            <a:r>
              <a:rPr lang="en-US" sz="2200" dirty="0">
                <a:solidFill>
                  <a:schemeClr val="tx1"/>
                </a:solidFill>
                <a:latin typeface="Arial"/>
                <a:cs typeface="Arial"/>
              </a:rPr>
              <a:t>David </a:t>
            </a:r>
            <a:r>
              <a:rPr lang="en-US" sz="2200" dirty="0" err="1">
                <a:solidFill>
                  <a:schemeClr val="tx1"/>
                </a:solidFill>
                <a:latin typeface="Arial"/>
                <a:cs typeface="Arial"/>
              </a:rPr>
              <a:t>Hanauer</a:t>
            </a:r>
            <a:r>
              <a:rPr lang="en-US" sz="2200" dirty="0">
                <a:solidFill>
                  <a:schemeClr val="tx1"/>
                </a:solidFill>
                <a:latin typeface="Arial"/>
                <a:cs typeface="Arial"/>
              </a:rPr>
              <a:t>, MD, MS</a:t>
            </a:r>
          </a:p>
          <a:p>
            <a:pPr algn="l"/>
            <a:r>
              <a:rPr lang="en-US" sz="2200" dirty="0">
                <a:solidFill>
                  <a:schemeClr val="tx1"/>
                </a:solidFill>
                <a:latin typeface="Arial"/>
                <a:cs typeface="Arial"/>
              </a:rPr>
              <a:t>University of Michigan</a:t>
            </a:r>
          </a:p>
          <a:p>
            <a:pPr algn="l"/>
            <a:r>
              <a:rPr lang="en-US" sz="2200" dirty="0" err="1">
                <a:solidFill>
                  <a:schemeClr val="tx1"/>
                </a:solidFill>
                <a:latin typeface="Arial"/>
                <a:cs typeface="Arial"/>
              </a:rPr>
              <a:t>hanauer@umich.edu</a:t>
            </a:r>
            <a:endParaRPr lang="en-US" sz="2200" dirty="0">
              <a:solidFill>
                <a:schemeClr val="tx1"/>
              </a:solidFill>
              <a:latin typeface="Arial"/>
              <a:cs typeface="Arial"/>
            </a:endParaRPr>
          </a:p>
        </p:txBody>
      </p:sp>
      <p:pic>
        <p:nvPicPr>
          <p:cNvPr id="4" name="Picture 3" descr="transparent background.png"/>
          <p:cNvPicPr>
            <a:picLocks noChangeAspect="1"/>
          </p:cNvPicPr>
          <p:nvPr/>
        </p:nvPicPr>
        <p:blipFill>
          <a:blip r:embed="rId2"/>
          <a:stretch>
            <a:fillRect/>
          </a:stretch>
        </p:blipFill>
        <p:spPr>
          <a:xfrm>
            <a:off x="1684985" y="1043943"/>
            <a:ext cx="5792692" cy="1590979"/>
          </a:xfrm>
          <a:prstGeom prst="rect">
            <a:avLst/>
          </a:prstGeom>
        </p:spPr>
      </p:pic>
      <p:sp>
        <p:nvSpPr>
          <p:cNvPr id="2" name="Rectangle 1">
            <a:extLst>
              <a:ext uri="{FF2B5EF4-FFF2-40B4-BE49-F238E27FC236}">
                <a16:creationId xmlns:a16="http://schemas.microsoft.com/office/drawing/2014/main" id="{645ADB7C-747D-5248-98F3-E0A6B2BF8FDB}"/>
              </a:ext>
            </a:extLst>
          </p:cNvPr>
          <p:cNvSpPr/>
          <p:nvPr/>
        </p:nvSpPr>
        <p:spPr>
          <a:xfrm>
            <a:off x="5619479" y="3757575"/>
            <a:ext cx="2148345" cy="430887"/>
          </a:xfrm>
          <a:prstGeom prst="rect">
            <a:avLst/>
          </a:prstGeom>
        </p:spPr>
        <p:txBody>
          <a:bodyPr wrap="none">
            <a:spAutoFit/>
          </a:bodyPr>
          <a:lstStyle/>
          <a:p>
            <a:r>
              <a:rPr lang="en-US" sz="2200" dirty="0">
                <a:latin typeface="Arial"/>
                <a:cs typeface="Arial"/>
              </a:rPr>
              <a:t>March 17, 2020</a:t>
            </a:r>
          </a:p>
        </p:txBody>
      </p:sp>
      <p:sp>
        <p:nvSpPr>
          <p:cNvPr id="7" name="Rectangle 6">
            <a:extLst>
              <a:ext uri="{FF2B5EF4-FFF2-40B4-BE49-F238E27FC236}">
                <a16:creationId xmlns:a16="http://schemas.microsoft.com/office/drawing/2014/main" id="{F8CEA194-C045-ED4C-A67F-61DED1BC257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552873" y="2821560"/>
            <a:ext cx="7772400" cy="2498280"/>
          </a:xfrm>
        </p:spPr>
        <p:txBody>
          <a:bodyPr/>
          <a:lstStyle/>
          <a:p>
            <a:pPr marL="0" indent="0">
              <a:buNone/>
            </a:pPr>
            <a:r>
              <a:rPr lang="en-US" dirty="0">
                <a:latin typeface="Arial" panose="020B0604020202020204" pitchFamily="34" charset="0"/>
                <a:cs typeface="Arial" panose="020B0604020202020204" pitchFamily="34" charset="0"/>
              </a:rPr>
              <a:t>EMERSE: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457200" y="2220655"/>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493776" y="3685032"/>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761488" y="944357"/>
            <a:ext cx="4101084" cy="1435379"/>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584108"/>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169664"/>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611235"/>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562577"/>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374713"/>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341335"/>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pic>
        <p:nvPicPr>
          <p:cNvPr id="29" name="Picture 28">
            <a:extLst>
              <a:ext uri="{FF2B5EF4-FFF2-40B4-BE49-F238E27FC236}">
                <a16:creationId xmlns:a16="http://schemas.microsoft.com/office/drawing/2014/main" id="{4F2B41A6-379B-5746-8D9F-0C4B5A413435}"/>
              </a:ext>
            </a:extLst>
          </p:cNvPr>
          <p:cNvPicPr>
            <a:picLocks noChangeAspect="1"/>
          </p:cNvPicPr>
          <p:nvPr/>
        </p:nvPicPr>
        <p:blipFill>
          <a:blip r:embed="rId4"/>
          <a:stretch>
            <a:fillRect/>
          </a:stretch>
        </p:blipFill>
        <p:spPr>
          <a:xfrm>
            <a:off x="2761488" y="944357"/>
            <a:ext cx="4101084" cy="1435379"/>
          </a:xfrm>
          <a:prstGeom prst="rect">
            <a:avLst/>
          </a:prstGeom>
        </p:spPr>
      </p:pic>
      <p:sp>
        <p:nvSpPr>
          <p:cNvPr id="32" name="Oval 31">
            <a:extLst>
              <a:ext uri="{FF2B5EF4-FFF2-40B4-BE49-F238E27FC236}">
                <a16:creationId xmlns:a16="http://schemas.microsoft.com/office/drawing/2014/main" id="{A3B5C40E-BAE9-9B45-A7C9-45A6907BC4A6}"/>
              </a:ext>
            </a:extLst>
          </p:cNvPr>
          <p:cNvSpPr/>
          <p:nvPr/>
        </p:nvSpPr>
        <p:spPr>
          <a:xfrm>
            <a:off x="1697736" y="4538855"/>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49552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54615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041862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diagnoses that don’t have a specific ICD-10 code… like leiomyosarcoma…</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6" name="Picture 5">
            <a:extLst>
              <a:ext uri="{FF2B5EF4-FFF2-40B4-BE49-F238E27FC236}">
                <a16:creationId xmlns:a16="http://schemas.microsoft.com/office/drawing/2014/main" id="{A8D21ADD-B988-D345-AA31-945F1B3C6538}"/>
              </a:ext>
            </a:extLst>
          </p:cNvPr>
          <p:cNvPicPr>
            <a:picLocks noChangeAspect="1"/>
          </p:cNvPicPr>
          <p:nvPr/>
        </p:nvPicPr>
        <p:blipFill>
          <a:blip r:embed="rId3"/>
          <a:stretch>
            <a:fillRect/>
          </a:stretch>
        </p:blipFill>
        <p:spPr>
          <a:xfrm>
            <a:off x="457200" y="3080419"/>
            <a:ext cx="6663535" cy="1523348"/>
          </a:xfrm>
          <a:prstGeom prst="rect">
            <a:avLst/>
          </a:prstGeom>
          <a:effectLst/>
        </p:spPr>
      </p:pic>
      <p:sp>
        <p:nvSpPr>
          <p:cNvPr id="7" name="Rectangle 6">
            <a:extLst>
              <a:ext uri="{FF2B5EF4-FFF2-40B4-BE49-F238E27FC236}">
                <a16:creationId xmlns:a16="http://schemas.microsoft.com/office/drawing/2014/main" id="{A52FB683-173B-2A41-A354-C3E8F357C8F7}"/>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9" name="Rectangle 8">
            <a:extLst>
              <a:ext uri="{FF2B5EF4-FFF2-40B4-BE49-F238E27FC236}">
                <a16:creationId xmlns:a16="http://schemas.microsoft.com/office/drawing/2014/main" id="{9C37DB11-7B69-5043-A3DF-233D04B468A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423423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…or Bainbridge-Ropers Syndrome</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…or hundreds of other disorders with no specific code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7" name="Rectangle 6">
            <a:extLst>
              <a:ext uri="{FF2B5EF4-FFF2-40B4-BE49-F238E27FC236}">
                <a16:creationId xmlns:a16="http://schemas.microsoft.com/office/drawing/2014/main" id="{A52FB683-173B-2A41-A354-C3E8F357C8F7}"/>
              </a:ext>
            </a:extLst>
          </p:cNvPr>
          <p:cNvSpPr/>
          <p:nvPr/>
        </p:nvSpPr>
        <p:spPr>
          <a:xfrm>
            <a:off x="753160" y="4641121"/>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https://www.icd10data.com/</a:t>
            </a:r>
            <a:r>
              <a:rPr lang="en-US" sz="1000" dirty="0" err="1">
                <a:latin typeface="Arial" panose="020B0604020202020204" pitchFamily="34" charset="0"/>
                <a:cs typeface="Arial" panose="020B0604020202020204" pitchFamily="34" charset="0"/>
              </a:rPr>
              <a:t>search?s</a:t>
            </a:r>
            <a:r>
              <a:rPr lang="en-US" sz="1000" dirty="0">
                <a:latin typeface="Arial" panose="020B0604020202020204" pitchFamily="34" charset="0"/>
                <a:cs typeface="Arial" panose="020B0604020202020204" pitchFamily="34" charset="0"/>
              </a:rPr>
              <a:t>=leiomyosarcoma</a:t>
            </a:r>
          </a:p>
        </p:txBody>
      </p:sp>
      <p:sp>
        <p:nvSpPr>
          <p:cNvPr id="9" name="Rectangle 8">
            <a:extLst>
              <a:ext uri="{FF2B5EF4-FFF2-40B4-BE49-F238E27FC236}">
                <a16:creationId xmlns:a16="http://schemas.microsoft.com/office/drawing/2014/main" id="{9C37DB11-7B69-5043-A3DF-233D04B468A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B91D6CDB-0976-F04F-8D21-7772652B673E}"/>
              </a:ext>
            </a:extLst>
          </p:cNvPr>
          <p:cNvPicPr>
            <a:picLocks noChangeAspect="1"/>
          </p:cNvPicPr>
          <p:nvPr/>
        </p:nvPicPr>
        <p:blipFill>
          <a:blip r:embed="rId3"/>
          <a:stretch>
            <a:fillRect/>
          </a:stretch>
        </p:blipFill>
        <p:spPr>
          <a:xfrm>
            <a:off x="457200" y="1825993"/>
            <a:ext cx="7919634" cy="1396142"/>
          </a:xfrm>
          <a:prstGeom prst="rect">
            <a:avLst/>
          </a:prstGeom>
        </p:spPr>
      </p:pic>
    </p:spTree>
    <p:extLst>
      <p:ext uri="{BB962C8B-B14F-4D97-AF65-F5344CB8AC3E}">
        <p14:creationId xmlns:p14="http://schemas.microsoft.com/office/powerpoint/2010/main" val="297212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Working with cohorts</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8E33D5AE-81EE-2D4B-B5DD-14DCA72C3941}"/>
              </a:ext>
            </a:extLst>
          </p:cNvPr>
          <p:cNvPicPr>
            <a:picLocks noChangeAspect="1"/>
          </p:cNvPicPr>
          <p:nvPr/>
        </p:nvPicPr>
        <p:blipFill>
          <a:blip r:embed="rId3"/>
          <a:stretch>
            <a:fillRect/>
          </a:stretch>
        </p:blipFill>
        <p:spPr>
          <a:xfrm>
            <a:off x="2127961" y="1870929"/>
            <a:ext cx="2605956" cy="2625581"/>
          </a:xfrm>
          <a:prstGeom prst="rect">
            <a:avLst/>
          </a:prstGeom>
        </p:spPr>
      </p:pic>
      <p:sp>
        <p:nvSpPr>
          <p:cNvPr id="10" name="Bent Arrow 9">
            <a:extLst>
              <a:ext uri="{FF2B5EF4-FFF2-40B4-BE49-F238E27FC236}">
                <a16:creationId xmlns:a16="http://schemas.microsoft.com/office/drawing/2014/main" id="{96939FFC-412F-0444-81FC-C014CA68214C}"/>
              </a:ext>
            </a:extLst>
          </p:cNvPr>
          <p:cNvSpPr/>
          <p:nvPr/>
        </p:nvSpPr>
        <p:spPr>
          <a:xfrm rot="5400000">
            <a:off x="2275338" y="573580"/>
            <a:ext cx="351482" cy="178699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DCE6F302-F6CD-2148-93CB-A4E05C10A1EB}"/>
              </a:ext>
            </a:extLst>
          </p:cNvPr>
          <p:cNvSpPr txBox="1"/>
          <p:nvPr/>
        </p:nvSpPr>
        <p:spPr>
          <a:xfrm>
            <a:off x="103336" y="1181155"/>
            <a:ext cx="145424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find a cohort</a:t>
            </a:r>
          </a:p>
          <a:p>
            <a:r>
              <a:rPr lang="en-US" dirty="0">
                <a:latin typeface="Arial" panose="020B0604020202020204" pitchFamily="34" charset="0"/>
                <a:cs typeface="Arial" panose="020B0604020202020204" pitchFamily="34" charset="0"/>
              </a:rPr>
              <a:t>from within</a:t>
            </a:r>
          </a:p>
          <a:p>
            <a:r>
              <a:rPr lang="en-US" dirty="0">
                <a:latin typeface="Arial" panose="020B0604020202020204" pitchFamily="34" charset="0"/>
                <a:cs typeface="Arial" panose="020B0604020202020204" pitchFamily="34" charset="0"/>
              </a:rPr>
              <a:t>EMERSE</a:t>
            </a:r>
          </a:p>
        </p:txBody>
      </p:sp>
      <p:sp>
        <p:nvSpPr>
          <p:cNvPr id="15" name="Bent Arrow 14">
            <a:extLst>
              <a:ext uri="{FF2B5EF4-FFF2-40B4-BE49-F238E27FC236}">
                <a16:creationId xmlns:a16="http://schemas.microsoft.com/office/drawing/2014/main" id="{87AB1FFA-8BB4-2547-AF4A-F23BDE79A468}"/>
              </a:ext>
            </a:extLst>
          </p:cNvPr>
          <p:cNvSpPr/>
          <p:nvPr/>
        </p:nvSpPr>
        <p:spPr>
          <a:xfrm rot="5400000" flipV="1">
            <a:off x="5321730" y="-416662"/>
            <a:ext cx="351482" cy="354711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Bent Arrow 15">
            <a:extLst>
              <a:ext uri="{FF2B5EF4-FFF2-40B4-BE49-F238E27FC236}">
                <a16:creationId xmlns:a16="http://schemas.microsoft.com/office/drawing/2014/main" id="{594AA865-FDCC-5043-9163-C07F96A61C60}"/>
              </a:ext>
            </a:extLst>
          </p:cNvPr>
          <p:cNvSpPr/>
          <p:nvPr/>
        </p:nvSpPr>
        <p:spPr>
          <a:xfrm rot="5400000" flipV="1">
            <a:off x="4470284" y="1171144"/>
            <a:ext cx="406650" cy="1129644"/>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7828AA85-4B17-4142-824C-8D1F24AAFB64}"/>
              </a:ext>
            </a:extLst>
          </p:cNvPr>
          <p:cNvSpPr txBox="1"/>
          <p:nvPr/>
        </p:nvSpPr>
        <p:spPr>
          <a:xfrm>
            <a:off x="7271028" y="996489"/>
            <a:ext cx="1415772"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upload a list</a:t>
            </a:r>
          </a:p>
          <a:p>
            <a:r>
              <a:rPr lang="en-US" dirty="0">
                <a:latin typeface="Arial" panose="020B0604020202020204" pitchFamily="34" charset="0"/>
                <a:cs typeface="Arial" panose="020B0604020202020204" pitchFamily="34" charset="0"/>
              </a:rPr>
              <a:t>of patients</a:t>
            </a:r>
          </a:p>
        </p:txBody>
      </p:sp>
      <p:sp>
        <p:nvSpPr>
          <p:cNvPr id="18" name="TextBox 17">
            <a:extLst>
              <a:ext uri="{FF2B5EF4-FFF2-40B4-BE49-F238E27FC236}">
                <a16:creationId xmlns:a16="http://schemas.microsoft.com/office/drawing/2014/main" id="{1C6A6706-9CAC-7747-900E-0D7FA710AF13}"/>
              </a:ext>
            </a:extLst>
          </p:cNvPr>
          <p:cNvSpPr txBox="1"/>
          <p:nvPr/>
        </p:nvSpPr>
        <p:spPr>
          <a:xfrm>
            <a:off x="5256282" y="1409264"/>
            <a:ext cx="2454518"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import list</a:t>
            </a:r>
          </a:p>
          <a:p>
            <a:r>
              <a:rPr lang="en-US" dirty="0">
                <a:latin typeface="Arial" panose="020B0604020202020204" pitchFamily="34" charset="0"/>
                <a:cs typeface="Arial" panose="020B0604020202020204" pitchFamily="34" charset="0"/>
              </a:rPr>
              <a:t>from another</a:t>
            </a:r>
          </a:p>
          <a:p>
            <a:r>
              <a:rPr lang="en-US" dirty="0">
                <a:latin typeface="Arial" panose="020B0604020202020204" pitchFamily="34" charset="0"/>
                <a:cs typeface="Arial" panose="020B0604020202020204" pitchFamily="34" charset="0"/>
              </a:rPr>
              <a:t>system (such as </a:t>
            </a:r>
            <a:r>
              <a:rPr lang="en-US" b="1" dirty="0">
                <a:latin typeface="Arial" panose="020B0604020202020204" pitchFamily="34" charset="0"/>
                <a:cs typeface="Arial" panose="020B0604020202020204" pitchFamily="34" charset="0"/>
              </a:rPr>
              <a:t>i2b2</a:t>
            </a:r>
            <a:r>
              <a:rPr lang="en-US"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548426D-3388-914F-A556-A49A2757514A}"/>
              </a:ext>
            </a:extLst>
          </p:cNvPr>
          <p:cNvSpPr txBox="1"/>
          <p:nvPr/>
        </p:nvSpPr>
        <p:spPr>
          <a:xfrm>
            <a:off x="2155791" y="4436057"/>
            <a:ext cx="249299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patient lists</a:t>
            </a:r>
          </a:p>
          <a:p>
            <a:r>
              <a:rPr lang="en-US" dirty="0">
                <a:latin typeface="Arial" panose="020B0604020202020204" pitchFamily="34" charset="0"/>
                <a:cs typeface="Arial" panose="020B0604020202020204" pitchFamily="34" charset="0"/>
              </a:rPr>
              <a:t>(up to 100,000 per list)</a:t>
            </a:r>
          </a:p>
        </p:txBody>
      </p:sp>
      <p:sp>
        <p:nvSpPr>
          <p:cNvPr id="13" name="Rectangle 12">
            <a:extLst>
              <a:ext uri="{FF2B5EF4-FFF2-40B4-BE49-F238E27FC236}">
                <a16:creationId xmlns:a16="http://schemas.microsoft.com/office/drawing/2014/main" id="{896716FB-7429-F748-B054-4B804A2F161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85218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57200" y="205979"/>
            <a:ext cx="8229600" cy="857250"/>
          </a:xfrm>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0" name="Rectangle 19">
            <a:extLst>
              <a:ext uri="{FF2B5EF4-FFF2-40B4-BE49-F238E27FC236}">
                <a16:creationId xmlns:a16="http://schemas.microsoft.com/office/drawing/2014/main" id="{7FC00989-3157-5F45-94EC-9559E052E17A}"/>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CDB453F-CC84-684E-8635-0223E8852162}"/>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D11D1ED-A459-AF49-B4C2-5AD9466FD378}"/>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0AFF5E6-AC84-DA4B-AA39-6A45F76FF1BF}"/>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05D3CC1-A7E2-D547-B52B-030A7AD0E163}"/>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3FD13A9-2B64-3B45-A35F-3621D016B0A3}"/>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Content Placeholder 2">
            <a:extLst>
              <a:ext uri="{FF2B5EF4-FFF2-40B4-BE49-F238E27FC236}">
                <a16:creationId xmlns:a16="http://schemas.microsoft.com/office/drawing/2014/main" id="{5CD61789-C6EC-B443-B687-7580D068AA32}"/>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2EBEE428-515E-FD43-81CF-C439F7EA9D2B}"/>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1980547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674776AE-9103-4C41-A7C9-B77DEFB66754}"/>
              </a:ext>
            </a:extLst>
          </p:cNvPr>
          <p:cNvPicPr>
            <a:picLocks noChangeAspect="1"/>
          </p:cNvPicPr>
          <p:nvPr/>
        </p:nvPicPr>
        <p:blipFill>
          <a:blip r:embed="rId3"/>
          <a:stretch>
            <a:fillRect/>
          </a:stretch>
        </p:blipFill>
        <p:spPr>
          <a:xfrm>
            <a:off x="0" y="711881"/>
            <a:ext cx="9144000" cy="3634576"/>
          </a:xfrm>
          <a:prstGeom prst="rect">
            <a:avLst/>
          </a:prstGeom>
        </p:spPr>
      </p:pic>
    </p:spTree>
    <p:extLst>
      <p:ext uri="{BB962C8B-B14F-4D97-AF65-F5344CB8AC3E}">
        <p14:creationId xmlns:p14="http://schemas.microsoft.com/office/powerpoint/2010/main" val="13008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07477" y="215549"/>
            <a:ext cx="8565502" cy="857250"/>
          </a:xfrm>
        </p:spPr>
        <p:txBody>
          <a:bodyPr>
            <a:normAutofit/>
          </a:bodyPr>
          <a:lstStyle/>
          <a:p>
            <a:r>
              <a:rPr lang="en-US" b="1" dirty="0">
                <a:latin typeface="Arial" panose="020B0604020202020204" pitchFamily="34" charset="0"/>
                <a:cs typeface="Arial" panose="020B0604020202020204" pitchFamily="34" charset="0"/>
              </a:rPr>
              <a:t>Query expansion</a:t>
            </a:r>
          </a:p>
        </p:txBody>
      </p:sp>
      <p:pic>
        <p:nvPicPr>
          <p:cNvPr id="18" name="Picture 17" descr="transparent background.png">
            <a:extLst>
              <a:ext uri="{FF2B5EF4-FFF2-40B4-BE49-F238E27FC236}">
                <a16:creationId xmlns:a16="http://schemas.microsoft.com/office/drawing/2014/main" id="{ACB3C588-F084-104D-A40E-D70724238AA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Content Placeholder 2">
            <a:extLst>
              <a:ext uri="{FF2B5EF4-FFF2-40B4-BE49-F238E27FC236}">
                <a16:creationId xmlns:a16="http://schemas.microsoft.com/office/drawing/2014/main" id="{92311CD7-C092-A04B-9E1B-4E728ED588F9}"/>
              </a:ext>
            </a:extLst>
          </p:cNvPr>
          <p:cNvSpPr>
            <a:spLocks noGrp="1"/>
          </p:cNvSpPr>
          <p:nvPr>
            <p:ph idx="1"/>
          </p:nvPr>
        </p:nvSpPr>
        <p:spPr>
          <a:xfrm>
            <a:off x="457200" y="1200151"/>
            <a:ext cx="8375904" cy="3805802"/>
          </a:xfrm>
        </p:spPr>
        <p:txBody>
          <a:bodyPr>
            <a:normAutofit/>
          </a:bodyPr>
          <a:lstStyle/>
          <a:p>
            <a:r>
              <a:rPr lang="en-US" dirty="0">
                <a:latin typeface="Arial" panose="020B0604020202020204" pitchFamily="34" charset="0"/>
                <a:cs typeface="Arial" panose="020B0604020202020204" pitchFamily="34" charset="0"/>
              </a:rPr>
              <a:t>Can use “EMERSE Synonyms” or upload your own dataset (e.g., ICD-10, human phenotype ontology,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terms)</a:t>
            </a:r>
          </a:p>
          <a:p>
            <a:r>
              <a:rPr lang="en-US" dirty="0">
                <a:latin typeface="Arial" panose="020B0604020202020204" pitchFamily="34" charset="0"/>
                <a:cs typeface="Arial" panose="020B0604020202020204" pitchFamily="34" charset="0"/>
              </a:rPr>
              <a:t>Simple file format</a:t>
            </a:r>
          </a:p>
          <a:p>
            <a:pPr lvl="1"/>
            <a:r>
              <a:rPr lang="en-US" sz="1200" dirty="0">
                <a:latin typeface="Arial" panose="020B0604020202020204" pitchFamily="34" charset="0"/>
                <a:cs typeface="Arial" panose="020B0604020202020204" pitchFamily="34" charset="0"/>
              </a:rPr>
              <a:t>http://project-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/documentation/</a:t>
            </a:r>
            <a:r>
              <a:rPr lang="en-US" sz="1200" dirty="0" err="1">
                <a:latin typeface="Arial" panose="020B0604020202020204" pitchFamily="34" charset="0"/>
                <a:cs typeface="Arial" panose="020B0604020202020204" pitchFamily="34" charset="0"/>
              </a:rPr>
              <a:t>administrator_guide.html#truepreparing-a-synonyms-file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241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457200" y="205979"/>
            <a:ext cx="8229600" cy="857250"/>
          </a:xfrm>
        </p:spPr>
        <p:txBody>
          <a:bodyPr>
            <a:normAutofit/>
          </a:bodyPr>
          <a:lstStyle/>
          <a:p>
            <a:r>
              <a:rPr lang="en-US" b="1" dirty="0">
                <a:latin typeface="Arial" panose="020B0604020202020204" pitchFamily="34" charset="0"/>
                <a:cs typeface="Arial" panose="020B0604020202020204" pitchFamily="34" charset="0"/>
              </a:rPr>
              <a:t>EMERSE Synonyms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Content Placeholder 2">
            <a:extLst>
              <a:ext uri="{FF2B5EF4-FFF2-40B4-BE49-F238E27FC236}">
                <a16:creationId xmlns:a16="http://schemas.microsoft.com/office/drawing/2014/main" id="{6262A744-C819-BE41-816E-6BFF9ED6FE3B}"/>
              </a:ext>
            </a:extLst>
          </p:cNvPr>
          <p:cNvSpPr>
            <a:spLocks noGrp="1"/>
          </p:cNvSpPr>
          <p:nvPr>
            <p:ph idx="1"/>
          </p:nvPr>
        </p:nvSpPr>
        <p:spPr>
          <a:xfrm>
            <a:off x="457200" y="1200151"/>
            <a:ext cx="8375904" cy="3805802"/>
          </a:xfrm>
        </p:spPr>
        <p:txBody>
          <a:bodyPr>
            <a:normAutofit fontScale="85000" lnSpcReduction="20000"/>
          </a:bodyPr>
          <a:lstStyle/>
          <a:p>
            <a:r>
              <a:rPr lang="en-US" dirty="0">
                <a:latin typeface="Arial" panose="020B0604020202020204" pitchFamily="34" charset="0"/>
                <a:cs typeface="Arial" panose="020B0604020202020204" pitchFamily="34" charset="0"/>
              </a:rPr>
              <a:t>Manually curated over past 12+ years</a:t>
            </a:r>
          </a:p>
          <a:p>
            <a:r>
              <a:rPr lang="en-US" dirty="0">
                <a:latin typeface="Arial" panose="020B0604020202020204" pitchFamily="34" charset="0"/>
                <a:cs typeface="Arial" panose="020B0604020202020204" pitchFamily="34" charset="0"/>
              </a:rPr>
              <a:t>Has many terms/phrases not found in standard vocabularies, taxonomies, ontologies (but are found in clinical notes)</a:t>
            </a:r>
          </a:p>
          <a:p>
            <a:r>
              <a:rPr lang="en-US" dirty="0">
                <a:latin typeface="Arial" panose="020B0604020202020204" pitchFamily="34" charset="0"/>
                <a:cs typeface="Arial" panose="020B0604020202020204" pitchFamily="34" charset="0"/>
              </a:rPr>
              <a:t>Reasonable licensing terms for academic centers</a:t>
            </a:r>
          </a:p>
          <a:p>
            <a:r>
              <a:rPr lang="en-US" dirty="0">
                <a:latin typeface="Arial" panose="020B0604020202020204" pitchFamily="34" charset="0"/>
                <a:cs typeface="Arial" panose="020B0604020202020204" pitchFamily="34" charset="0"/>
              </a:rPr>
              <a:t>&gt; 1 million unique rows</a:t>
            </a:r>
          </a:p>
          <a:p>
            <a:r>
              <a:rPr lang="en-US" dirty="0">
                <a:latin typeface="Arial" panose="020B0604020202020204" pitchFamily="34" charset="0"/>
                <a:cs typeface="Arial" panose="020B0604020202020204" pitchFamily="34" charset="0"/>
              </a:rPr>
              <a:t>Details are at:</a:t>
            </a:r>
          </a:p>
          <a:p>
            <a:pPr marL="457200" lvl="1" indent="0">
              <a:buNone/>
            </a:pPr>
            <a:r>
              <a:rPr lang="en-US" sz="1900" dirty="0">
                <a:latin typeface="Arial" panose="020B0604020202020204" pitchFamily="34" charset="0"/>
                <a:cs typeface="Arial" panose="020B0604020202020204" pitchFamily="34" charset="0"/>
              </a:rPr>
              <a:t>	http://project-</a:t>
            </a:r>
            <a:r>
              <a:rPr lang="en-US" sz="1900" dirty="0" err="1">
                <a:latin typeface="Arial" panose="020B0604020202020204" pitchFamily="34" charset="0"/>
                <a:cs typeface="Arial" panose="020B0604020202020204" pitchFamily="34" charset="0"/>
              </a:rPr>
              <a:t>emerse.org</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synonyms.html</a:t>
            </a:r>
            <a:endParaRPr lang="en-US" sz="1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explore a subset, visit:</a:t>
            </a:r>
          </a:p>
          <a:p>
            <a:pPr marL="457200" lvl="1" indent="0">
              <a:buNone/>
            </a:pPr>
            <a:r>
              <a:rPr lang="en-US" sz="1900" dirty="0">
                <a:latin typeface="Arial" panose="020B0604020202020204" pitchFamily="34" charset="0"/>
                <a:cs typeface="Arial" panose="020B0604020202020204" pitchFamily="34" charset="0"/>
              </a:rPr>
              <a:t>	http://</a:t>
            </a:r>
            <a:r>
              <a:rPr lang="en-US" sz="1900" dirty="0" err="1">
                <a:latin typeface="Arial" panose="020B0604020202020204" pitchFamily="34" charset="0"/>
                <a:cs typeface="Arial" panose="020B0604020202020204" pitchFamily="34" charset="0"/>
              </a:rPr>
              <a:t>www.davidhanauer.com</a:t>
            </a:r>
            <a:r>
              <a:rPr lang="en-US" sz="1900" dirty="0">
                <a:latin typeface="Arial" panose="020B0604020202020204" pitchFamily="34" charset="0"/>
                <a:cs typeface="Arial" panose="020B0604020202020204" pitchFamily="34" charset="0"/>
              </a:rPr>
              <a:t>/</a:t>
            </a:r>
            <a:r>
              <a:rPr lang="en-US" sz="1900" dirty="0" err="1">
                <a:latin typeface="Arial" panose="020B0604020202020204" pitchFamily="34" charset="0"/>
                <a:cs typeface="Arial" panose="020B0604020202020204" pitchFamily="34" charset="0"/>
              </a:rPr>
              <a:t>EMERSE_synonyms_T_Terms</a:t>
            </a:r>
            <a:r>
              <a:rPr lang="en-US" sz="1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530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p:txBody>
      </p:sp>
      <p:sp>
        <p:nvSpPr>
          <p:cNvPr id="3" name="Rectangle 2">
            <a:extLst>
              <a:ext uri="{FF2B5EF4-FFF2-40B4-BE49-F238E27FC236}">
                <a16:creationId xmlns:a16="http://schemas.microsoft.com/office/drawing/2014/main" id="{17419ED0-522E-BC43-8630-03A2C489CB5B}"/>
              </a:ext>
            </a:extLst>
          </p:cNvPr>
          <p:cNvSpPr/>
          <p:nvPr/>
        </p:nvSpPr>
        <p:spPr>
          <a:xfrm>
            <a:off x="5526042" y="3246271"/>
            <a:ext cx="1556836" cy="646331"/>
          </a:xfrm>
          <a:prstGeom prst="rect">
            <a:avLst/>
          </a:prstGeom>
        </p:spPr>
        <p:txBody>
          <a:bodyPr wrap="none">
            <a:spAutoFit/>
          </a:bodyPr>
          <a:lstStyle/>
          <a:p>
            <a:pPr algn="ctr"/>
            <a:r>
              <a:rPr lang="en-US" dirty="0">
                <a:latin typeface="Arial"/>
                <a:cs typeface="Arial"/>
              </a:rPr>
              <a:t>link will be on</a:t>
            </a:r>
          </a:p>
          <a:p>
            <a:pPr algn="ctr"/>
            <a:r>
              <a:rPr lang="en-US" dirty="0">
                <a:latin typeface="Arial"/>
                <a:cs typeface="Arial"/>
              </a:rPr>
              <a:t>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What’s in the Synonyms?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4" name="Content Placeholder 3">
            <a:extLst>
              <a:ext uri="{FF2B5EF4-FFF2-40B4-BE49-F238E27FC236}">
                <a16:creationId xmlns:a16="http://schemas.microsoft.com/office/drawing/2014/main" id="{70A277BF-70B1-524E-B994-AA63E036E626}"/>
              </a:ext>
            </a:extLst>
          </p:cNvPr>
          <p:cNvGraphicFramePr>
            <a:graphicFrameLocks noGrp="1"/>
          </p:cNvGraphicFramePr>
          <p:nvPr>
            <p:ph idx="1"/>
            <p:extLst>
              <p:ext uri="{D42A27DB-BD31-4B8C-83A1-F6EECF244321}">
                <p14:modId xmlns:p14="http://schemas.microsoft.com/office/powerpoint/2010/main" val="162824087"/>
              </p:ext>
            </p:extLst>
          </p:nvPr>
        </p:nvGraphicFramePr>
        <p:xfrm>
          <a:off x="457200" y="1200150"/>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Acronyms</a:t>
                      </a:r>
                    </a:p>
                  </a:txBody>
                  <a:tcPr/>
                </a:tc>
                <a:tc>
                  <a:txBody>
                    <a:bodyPr/>
                    <a:lstStyle/>
                    <a:p>
                      <a:r>
                        <a:rPr lang="en-US" sz="1200" dirty="0">
                          <a:latin typeface="Arial" panose="020B0604020202020204" pitchFamily="34" charset="0"/>
                          <a:cs typeface="Arial" panose="020B0604020202020204" pitchFamily="34" charset="0"/>
                        </a:rPr>
                        <a:t>CXR</a:t>
                      </a:r>
                    </a:p>
                    <a:p>
                      <a:r>
                        <a:rPr lang="en-US" sz="1200" dirty="0">
                          <a:latin typeface="Arial" panose="020B0604020202020204" pitchFamily="34" charset="0"/>
                          <a:cs typeface="Arial" panose="020B0604020202020204" pitchFamily="34" charset="0"/>
                        </a:rPr>
                        <a:t>chest x-ray</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Abbreviations</a:t>
                      </a:r>
                    </a:p>
                  </a:txBody>
                  <a:tcPr/>
                </a:tc>
                <a:tc>
                  <a:txBody>
                    <a:bodyPr/>
                    <a:lstStyle/>
                    <a:p>
                      <a:r>
                        <a:rPr lang="en-US" sz="1200" dirty="0">
                          <a:latin typeface="Arial" panose="020B0604020202020204" pitchFamily="34" charset="0"/>
                          <a:cs typeface="Arial" panose="020B0604020202020204" pitchFamily="34" charset="0"/>
                        </a:rPr>
                        <a:t>chemotherapy</a:t>
                      </a:r>
                    </a:p>
                    <a:p>
                      <a:r>
                        <a:rPr lang="en-US" sz="1200" dirty="0">
                          <a:latin typeface="Arial" panose="020B0604020202020204" pitchFamily="34" charset="0"/>
                          <a:cs typeface="Arial" panose="020B0604020202020204" pitchFamily="34" charset="0"/>
                        </a:rPr>
                        <a:t>chemo</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Professional and consumer terms</a:t>
                      </a:r>
                    </a:p>
                  </a:txBody>
                  <a:tcPr/>
                </a:tc>
                <a:tc>
                  <a:txBody>
                    <a:bodyPr/>
                    <a:lstStyle/>
                    <a:p>
                      <a:r>
                        <a:rPr lang="en-US" sz="1200" dirty="0">
                          <a:latin typeface="Arial" panose="020B0604020202020204" pitchFamily="34" charset="0"/>
                          <a:cs typeface="Arial" panose="020B0604020202020204" pitchFamily="34" charset="0"/>
                        </a:rPr>
                        <a:t>emesis</a:t>
                      </a:r>
                    </a:p>
                    <a:p>
                      <a:r>
                        <a:rPr lang="en-US" sz="1200" dirty="0">
                          <a:latin typeface="Arial" panose="020B0604020202020204" pitchFamily="34" charset="0"/>
                          <a:cs typeface="Arial" panose="020B0604020202020204" pitchFamily="34" charset="0"/>
                        </a:rPr>
                        <a:t>puking</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Misspellings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diarriea</a:t>
                      </a:r>
                      <a:endParaRPr lang="en-US" sz="120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diahhrea</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Trade and generic drug names</a:t>
                      </a:r>
                    </a:p>
                  </a:txBody>
                  <a:tcPr/>
                </a:tc>
                <a:tc>
                  <a:txBody>
                    <a:bodyPr/>
                    <a:lstStyle/>
                    <a:p>
                      <a:r>
                        <a:rPr lang="en-US" sz="1200" dirty="0">
                          <a:latin typeface="Arial" panose="020B0604020202020204" pitchFamily="34" charset="0"/>
                          <a:cs typeface="Arial" panose="020B0604020202020204" pitchFamily="34" charset="0"/>
                        </a:rPr>
                        <a:t>Tylenol</a:t>
                      </a:r>
                    </a:p>
                    <a:p>
                      <a:r>
                        <a:rPr lang="en-US" sz="1200" dirty="0">
                          <a:latin typeface="Arial" panose="020B0604020202020204" pitchFamily="34" charset="0"/>
                          <a:cs typeface="Arial" panose="020B0604020202020204" pitchFamily="34" charset="0"/>
                        </a:rPr>
                        <a:t>acetaminophen</a:t>
                      </a: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Chemotherapy regimens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FOLFOX, </a:t>
                      </a:r>
                      <a:r>
                        <a:rPr lang="en-US" sz="1200" dirty="0" err="1">
                          <a:latin typeface="Arial" panose="020B0604020202020204" pitchFamily="34" charset="0"/>
                          <a:cs typeface="Arial" panose="020B0604020202020204" pitchFamily="34" charset="0"/>
                        </a:rPr>
                        <a:t>folinic</a:t>
                      </a:r>
                      <a:r>
                        <a:rPr lang="en-US" sz="1200" dirty="0">
                          <a:latin typeface="Arial" panose="020B0604020202020204" pitchFamily="34" charset="0"/>
                          <a:cs typeface="Arial" panose="020B0604020202020204" pitchFamily="34" charset="0"/>
                        </a:rPr>
                        <a:t> acid, fluorouracil, oxaliplatin</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Word Stems</a:t>
                      </a:r>
                    </a:p>
                  </a:txBody>
                  <a:tcPr/>
                </a:tc>
                <a:tc>
                  <a:txBody>
                    <a:bodyPr/>
                    <a:lstStyle/>
                    <a:p>
                      <a:r>
                        <a:rPr lang="en-US" sz="1200" dirty="0">
                          <a:latin typeface="Arial" panose="020B0604020202020204" pitchFamily="34" charset="0"/>
                          <a:cs typeface="Arial" panose="020B0604020202020204" pitchFamily="34" charset="0"/>
                        </a:rPr>
                        <a:t>sleep, sleeping, sleepy</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0519758"/>
                  </a:ext>
                </a:extLst>
              </a:tr>
            </a:tbl>
          </a:graphicData>
        </a:graphic>
      </p:graphicFrame>
      <p:graphicFrame>
        <p:nvGraphicFramePr>
          <p:cNvPr id="9" name="Content Placeholder 3">
            <a:extLst>
              <a:ext uri="{FF2B5EF4-FFF2-40B4-BE49-F238E27FC236}">
                <a16:creationId xmlns:a16="http://schemas.microsoft.com/office/drawing/2014/main" id="{F6E3DA05-4976-5C41-AF90-C14E1A4BEB71}"/>
              </a:ext>
            </a:extLst>
          </p:cNvPr>
          <p:cNvGraphicFramePr>
            <a:graphicFrameLocks/>
          </p:cNvGraphicFramePr>
          <p:nvPr>
            <p:extLst>
              <p:ext uri="{D42A27DB-BD31-4B8C-83A1-F6EECF244321}">
                <p14:modId xmlns:p14="http://schemas.microsoft.com/office/powerpoint/2010/main" val="2402775825"/>
              </p:ext>
            </p:extLst>
          </p:nvPr>
        </p:nvGraphicFramePr>
        <p:xfrm>
          <a:off x="4759725" y="1197575"/>
          <a:ext cx="3750590" cy="3571240"/>
        </p:xfrm>
        <a:graphic>
          <a:graphicData uri="http://schemas.openxmlformats.org/drawingml/2006/table">
            <a:tbl>
              <a:tblPr firstRow="1" bandRow="1">
                <a:tableStyleId>{5C22544A-7EE6-4342-B048-85BDC9FD1C3A}</a:tableStyleId>
              </a:tblPr>
              <a:tblGrid>
                <a:gridCol w="1875295">
                  <a:extLst>
                    <a:ext uri="{9D8B030D-6E8A-4147-A177-3AD203B41FA5}">
                      <a16:colId xmlns:a16="http://schemas.microsoft.com/office/drawing/2014/main" val="2185318894"/>
                    </a:ext>
                  </a:extLst>
                </a:gridCol>
                <a:gridCol w="1875295">
                  <a:extLst>
                    <a:ext uri="{9D8B030D-6E8A-4147-A177-3AD203B41FA5}">
                      <a16:colId xmlns:a16="http://schemas.microsoft.com/office/drawing/2014/main" val="1963294016"/>
                    </a:ext>
                  </a:extLst>
                </a:gridCol>
              </a:tblGrid>
              <a:tr h="370840">
                <a:tc>
                  <a:txBody>
                    <a:bodyPr/>
                    <a:lstStyle/>
                    <a:p>
                      <a:r>
                        <a:rPr lang="en-US" sz="1200" dirty="0">
                          <a:latin typeface="Arial" panose="020B0604020202020204" pitchFamily="34" charset="0"/>
                          <a:cs typeface="Arial" panose="020B0604020202020204" pitchFamily="34" charset="0"/>
                        </a:rPr>
                        <a:t>Category</a:t>
                      </a:r>
                    </a:p>
                  </a:txBody>
                  <a:tcPr/>
                </a:tc>
                <a:tc>
                  <a:txBody>
                    <a:bodyPr/>
                    <a:lstStyle/>
                    <a:p>
                      <a:r>
                        <a:rPr lang="en-US" sz="1200" dirty="0">
                          <a:latin typeface="Arial" panose="020B0604020202020204" pitchFamily="34" charset="0"/>
                          <a:cs typeface="Arial" panose="020B0604020202020204" pitchFamily="34" charset="0"/>
                        </a:rPr>
                        <a:t>Example</a:t>
                      </a:r>
                    </a:p>
                  </a:txBody>
                  <a:tcPr/>
                </a:tc>
                <a:extLst>
                  <a:ext uri="{0D108BD9-81ED-4DB2-BD59-A6C34878D82A}">
                    <a16:rowId xmlns:a16="http://schemas.microsoft.com/office/drawing/2014/main" val="790496363"/>
                  </a:ext>
                </a:extLst>
              </a:tr>
              <a:tr h="370840">
                <a:tc>
                  <a:txBody>
                    <a:bodyPr/>
                    <a:lstStyle/>
                    <a:p>
                      <a:r>
                        <a:rPr lang="en-US" sz="1200" dirty="0">
                          <a:latin typeface="Arial" panose="020B0604020202020204" pitchFamily="34" charset="0"/>
                          <a:cs typeface="Arial" panose="020B0604020202020204" pitchFamily="34" charset="0"/>
                        </a:rPr>
                        <a:t>True synonyms</a:t>
                      </a:r>
                    </a:p>
                  </a:txBody>
                  <a:tcPr/>
                </a:tc>
                <a:tc>
                  <a:txBody>
                    <a:bodyPr/>
                    <a:lstStyle/>
                    <a:p>
                      <a:r>
                        <a:rPr lang="en-US" sz="1200" dirty="0">
                          <a:latin typeface="Arial" panose="020B0604020202020204" pitchFamily="34" charset="0"/>
                          <a:cs typeface="Arial" panose="020B0604020202020204" pitchFamily="34" charset="0"/>
                        </a:rPr>
                        <a:t>frigid</a:t>
                      </a:r>
                    </a:p>
                    <a:p>
                      <a:r>
                        <a:rPr lang="en-US" sz="1200" dirty="0">
                          <a:latin typeface="Arial" panose="020B0604020202020204" pitchFamily="34" charset="0"/>
                          <a:cs typeface="Arial" panose="020B0604020202020204" pitchFamily="34" charset="0"/>
                        </a:rPr>
                        <a:t>cold</a:t>
                      </a:r>
                    </a:p>
                  </a:txBody>
                  <a:tcPr/>
                </a:tc>
                <a:extLst>
                  <a:ext uri="{0D108BD9-81ED-4DB2-BD59-A6C34878D82A}">
                    <a16:rowId xmlns:a16="http://schemas.microsoft.com/office/drawing/2014/main" val="1106353131"/>
                  </a:ext>
                </a:extLst>
              </a:tr>
              <a:tr h="370840">
                <a:tc>
                  <a:txBody>
                    <a:bodyPr/>
                    <a:lstStyle/>
                    <a:p>
                      <a:r>
                        <a:rPr lang="en-US" sz="1200" dirty="0">
                          <a:latin typeface="Arial" panose="020B0604020202020204" pitchFamily="34" charset="0"/>
                          <a:cs typeface="Arial" panose="020B0604020202020204" pitchFamily="34" charset="0"/>
                        </a:rPr>
                        <a:t>Phrasing variations</a:t>
                      </a:r>
                    </a:p>
                  </a:txBody>
                  <a:tcPr/>
                </a:tc>
                <a:tc>
                  <a:txBody>
                    <a:bodyPr/>
                    <a:lstStyle/>
                    <a:p>
                      <a:r>
                        <a:rPr lang="en-US" sz="1200" dirty="0">
                          <a:latin typeface="Arial" panose="020B0604020202020204" pitchFamily="34" charset="0"/>
                          <a:cs typeface="Arial" panose="020B0604020202020204" pitchFamily="34" charset="0"/>
                        </a:rPr>
                        <a:t>lido w/ epi</a:t>
                      </a:r>
                    </a:p>
                    <a:p>
                      <a:r>
                        <a:rPr lang="en-US" sz="1200" dirty="0">
                          <a:latin typeface="Arial" panose="020B0604020202020204" pitchFamily="34" charset="0"/>
                          <a:cs typeface="Arial" panose="020B0604020202020204" pitchFamily="34" charset="0"/>
                        </a:rPr>
                        <a:t>epi-lidocaine</a:t>
                      </a:r>
                    </a:p>
                  </a:txBody>
                  <a:tcPr/>
                </a:tc>
                <a:extLst>
                  <a:ext uri="{0D108BD9-81ED-4DB2-BD59-A6C34878D82A}">
                    <a16:rowId xmlns:a16="http://schemas.microsoft.com/office/drawing/2014/main" val="2311152434"/>
                  </a:ext>
                </a:extLst>
              </a:tr>
              <a:tr h="370840">
                <a:tc>
                  <a:txBody>
                    <a:bodyPr/>
                    <a:lstStyle/>
                    <a:p>
                      <a:r>
                        <a:rPr lang="en-US" sz="1200" dirty="0">
                          <a:latin typeface="Arial" panose="020B0604020202020204" pitchFamily="34" charset="0"/>
                          <a:cs typeface="Arial" panose="020B0604020202020204" pitchFamily="34" charset="0"/>
                        </a:rPr>
                        <a:t>Malapropisms/</a:t>
                      </a:r>
                    </a:p>
                    <a:p>
                      <a:r>
                        <a:rPr lang="en-US" sz="1200" dirty="0">
                          <a:latin typeface="Arial" panose="020B0604020202020204" pitchFamily="34" charset="0"/>
                          <a:cs typeface="Arial" panose="020B0604020202020204" pitchFamily="34" charset="0"/>
                        </a:rPr>
                        <a:t>usage errors</a:t>
                      </a:r>
                    </a:p>
                  </a:txBody>
                  <a:tcPr/>
                </a:tc>
                <a:tc>
                  <a:txBody>
                    <a:bodyPr/>
                    <a:lstStyle/>
                    <a:p>
                      <a:r>
                        <a:rPr lang="en-US" sz="1200" dirty="0">
                          <a:latin typeface="Arial" panose="020B0604020202020204" pitchFamily="34" charset="0"/>
                          <a:cs typeface="Arial" panose="020B0604020202020204" pitchFamily="34" charset="0"/>
                        </a:rPr>
                        <a:t>beast mass</a:t>
                      </a:r>
                    </a:p>
                    <a:p>
                      <a:r>
                        <a:rPr lang="en-US" sz="1200" dirty="0">
                          <a:latin typeface="Arial" panose="020B0604020202020204" pitchFamily="34" charset="0"/>
                          <a:cs typeface="Arial" panose="020B0604020202020204" pitchFamily="34" charset="0"/>
                        </a:rPr>
                        <a:t>prostrate cancer</a:t>
                      </a:r>
                    </a:p>
                  </a:txBody>
                  <a:tcPr/>
                </a:tc>
                <a:extLst>
                  <a:ext uri="{0D108BD9-81ED-4DB2-BD59-A6C34878D82A}">
                    <a16:rowId xmlns:a16="http://schemas.microsoft.com/office/drawing/2014/main" val="1650981342"/>
                  </a:ext>
                </a:extLst>
              </a:tr>
              <a:tr h="370840">
                <a:tc>
                  <a:txBody>
                    <a:bodyPr/>
                    <a:lstStyle/>
                    <a:p>
                      <a:r>
                        <a:rPr lang="en-US" sz="1200" dirty="0">
                          <a:latin typeface="Arial" panose="020B0604020202020204" pitchFamily="34" charset="0"/>
                          <a:cs typeface="Arial" panose="020B0604020202020204" pitchFamily="34" charset="0"/>
                        </a:rPr>
                        <a:t>Root word variations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adenotonsillectomy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tonsilloadenoidectomy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390810"/>
                  </a:ext>
                </a:extLst>
              </a:tr>
              <a:tr h="370840">
                <a:tc>
                  <a:txBody>
                    <a:bodyPr/>
                    <a:lstStyle/>
                    <a:p>
                      <a:r>
                        <a:rPr lang="en-US" sz="1200" dirty="0">
                          <a:latin typeface="Arial" panose="020B0604020202020204" pitchFamily="34" charset="0"/>
                          <a:cs typeface="Arial" panose="020B0604020202020204" pitchFamily="34" charset="0"/>
                        </a:rPr>
                        <a:t>Hyphenations</a:t>
                      </a:r>
                    </a:p>
                  </a:txBody>
                  <a:tcPr/>
                </a:tc>
                <a:tc>
                  <a:txBody>
                    <a:bodyPr/>
                    <a:lstStyle/>
                    <a:p>
                      <a:r>
                        <a:rPr lang="en-US" sz="1200" dirty="0" err="1">
                          <a:latin typeface="Arial" panose="020B0604020202020204" pitchFamily="34" charset="0"/>
                          <a:cs typeface="Arial" panose="020B0604020202020204" pitchFamily="34" charset="0"/>
                        </a:rPr>
                        <a:t>pseudosarcomatous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pseudo-</a:t>
                      </a:r>
                      <a:r>
                        <a:rPr lang="en-US" sz="1200" dirty="0" err="1">
                          <a:latin typeface="Arial" panose="020B0604020202020204" pitchFamily="34" charset="0"/>
                          <a:cs typeface="Arial" panose="020B0604020202020204" pitchFamily="34" charset="0"/>
                        </a:rPr>
                        <a:t>sarcomatous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43176354"/>
                  </a:ext>
                </a:extLst>
              </a:tr>
              <a:tr h="370840">
                <a:tc>
                  <a:txBody>
                    <a:bodyPr/>
                    <a:lstStyle/>
                    <a:p>
                      <a:r>
                        <a:rPr lang="en-US" sz="1200" dirty="0">
                          <a:latin typeface="Arial" panose="020B0604020202020204" pitchFamily="34" charset="0"/>
                          <a:cs typeface="Arial" panose="020B0604020202020204" pitchFamily="34" charset="0"/>
                        </a:rPr>
                        <a:t>Idioms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knife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under the weather</a:t>
                      </a:r>
                    </a:p>
                  </a:txBody>
                  <a:tcPr/>
                </a:tc>
                <a:extLst>
                  <a:ext uri="{0D108BD9-81ED-4DB2-BD59-A6C34878D82A}">
                    <a16:rowId xmlns:a16="http://schemas.microsoft.com/office/drawing/2014/main" val="1132661389"/>
                  </a:ext>
                </a:extLst>
              </a:tr>
              <a:tr h="370840">
                <a:tc>
                  <a:txBody>
                    <a:bodyPr/>
                    <a:lstStyle/>
                    <a:p>
                      <a:r>
                        <a:rPr lang="en-US" sz="1200" dirty="0">
                          <a:latin typeface="Arial" panose="020B0604020202020204" pitchFamily="34" charset="0"/>
                          <a:cs typeface="Arial" panose="020B0604020202020204" pitchFamily="34" charset="0"/>
                        </a:rPr>
                        <a:t>Neologisms</a:t>
                      </a:r>
                    </a:p>
                  </a:txBody>
                  <a:tcPr/>
                </a:tc>
                <a:tc>
                  <a:txBody>
                    <a:bodyPr/>
                    <a:lstStyle/>
                    <a:p>
                      <a:r>
                        <a:rPr lang="en-US" sz="1200" dirty="0" err="1">
                          <a:latin typeface="Arial" panose="020B0604020202020204" pitchFamily="34" charset="0"/>
                          <a:cs typeface="Arial" panose="020B0604020202020204" pitchFamily="34" charset="0"/>
                        </a:rPr>
                        <a:t>trabecularity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(vs trabeculation)</a:t>
                      </a:r>
                    </a:p>
                  </a:txBody>
                  <a:tcPr/>
                </a:tc>
                <a:extLst>
                  <a:ext uri="{0D108BD9-81ED-4DB2-BD59-A6C34878D82A}">
                    <a16:rowId xmlns:a16="http://schemas.microsoft.com/office/drawing/2014/main" val="3430519758"/>
                  </a:ext>
                </a:extLst>
              </a:tr>
            </a:tbl>
          </a:graphicData>
        </a:graphic>
      </p:graphicFrame>
    </p:spTree>
    <p:extLst>
      <p:ext uri="{BB962C8B-B14F-4D97-AF65-F5344CB8AC3E}">
        <p14:creationId xmlns:p14="http://schemas.microsoft.com/office/powerpoint/2010/main" val="4122962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1" name="Title 1">
            <a:extLst>
              <a:ext uri="{FF2B5EF4-FFF2-40B4-BE49-F238E27FC236}">
                <a16:creationId xmlns:a16="http://schemas.microsoft.com/office/drawing/2014/main" id="{D455D28E-DBBD-6344-94EF-3DC9F3BB2141}"/>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What’s in EMERSE?</a:t>
            </a:r>
          </a:p>
        </p:txBody>
      </p:sp>
      <p:sp>
        <p:nvSpPr>
          <p:cNvPr id="12" name="Content Placeholder 2">
            <a:extLst>
              <a:ext uri="{FF2B5EF4-FFF2-40B4-BE49-F238E27FC236}">
                <a16:creationId xmlns:a16="http://schemas.microsoft.com/office/drawing/2014/main" id="{698C13EC-5487-4A49-9984-CD8DBCCCB47C}"/>
              </a:ext>
            </a:extLst>
          </p:cNvPr>
          <p:cNvSpPr>
            <a:spLocks noGrp="1"/>
          </p:cNvSpPr>
          <p:nvPr>
            <p:ph idx="1"/>
          </p:nvPr>
        </p:nvSpPr>
        <p:spPr>
          <a:xfrm>
            <a:off x="457200" y="1200150"/>
            <a:ext cx="8375904" cy="3888859"/>
          </a:xfrm>
        </p:spPr>
        <p:txBody>
          <a:bodyPr>
            <a:normAutofit fontScale="92500" lnSpcReduction="10000"/>
          </a:bodyPr>
          <a:lstStyle/>
          <a:p>
            <a:pPr marL="0" indent="0">
              <a:buNone/>
            </a:pPr>
            <a:r>
              <a:rPr lang="en-US" sz="2200" dirty="0">
                <a:latin typeface="Arial" panose="020B0604020202020204" pitchFamily="34" charset="0"/>
                <a:cs typeface="Arial" panose="020B0604020202020204" pitchFamily="34" charset="0"/>
              </a:rPr>
              <a:t>Free text notes</a:t>
            </a:r>
          </a:p>
          <a:p>
            <a:pPr lvl="1"/>
            <a:r>
              <a:rPr lang="en-US" sz="2200" dirty="0">
                <a:latin typeface="Arial" panose="020B0604020202020204" pitchFamily="34" charset="0"/>
                <a:cs typeface="Arial" panose="020B0604020202020204" pitchFamily="34" charset="0"/>
              </a:rPr>
              <a:t>admission notes</a:t>
            </a:r>
          </a:p>
          <a:p>
            <a:pPr lvl="1"/>
            <a:r>
              <a:rPr lang="en-US" sz="2200" dirty="0">
                <a:latin typeface="Arial" panose="020B0604020202020204" pitchFamily="34" charset="0"/>
                <a:cs typeface="Arial" panose="020B0604020202020204" pitchFamily="34" charset="0"/>
              </a:rPr>
              <a:t>history and physical</a:t>
            </a:r>
          </a:p>
          <a:p>
            <a:pPr lvl="1"/>
            <a:r>
              <a:rPr lang="en-US" sz="2200" dirty="0">
                <a:latin typeface="Arial" panose="020B0604020202020204" pitchFamily="34" charset="0"/>
                <a:cs typeface="Arial" panose="020B0604020202020204" pitchFamily="34" charset="0"/>
              </a:rPr>
              <a:t>progress notes</a:t>
            </a:r>
          </a:p>
          <a:p>
            <a:pPr lvl="1"/>
            <a:r>
              <a:rPr lang="en-US" sz="2200" dirty="0">
                <a:latin typeface="Arial" panose="020B0604020202020204" pitchFamily="34" charset="0"/>
                <a:cs typeface="Arial" panose="020B0604020202020204" pitchFamily="34" charset="0"/>
              </a:rPr>
              <a:t>pathology reports</a:t>
            </a:r>
          </a:p>
          <a:p>
            <a:pPr lvl="1"/>
            <a:r>
              <a:rPr lang="en-US" sz="2200" dirty="0">
                <a:latin typeface="Arial" panose="020B0604020202020204" pitchFamily="34" charset="0"/>
                <a:cs typeface="Arial" panose="020B0604020202020204" pitchFamily="34" charset="0"/>
              </a:rPr>
              <a:t>radiology reports</a:t>
            </a:r>
          </a:p>
          <a:p>
            <a:pPr lvl="1"/>
            <a:r>
              <a:rPr lang="en-US" sz="2200" dirty="0">
                <a:latin typeface="Arial" panose="020B0604020202020204" pitchFamily="34" charset="0"/>
                <a:cs typeface="Arial" panose="020B0604020202020204" pitchFamily="34" charset="0"/>
              </a:rPr>
              <a:t>more!</a:t>
            </a:r>
          </a:p>
          <a:p>
            <a:pPr lvl="1"/>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Michigan: 	2.5 million patients</a:t>
            </a:r>
          </a:p>
          <a:p>
            <a:pPr marL="0" indent="0">
              <a:buNone/>
            </a:pPr>
            <a:r>
              <a:rPr lang="en-US" sz="2200" dirty="0">
                <a:latin typeface="Arial" panose="020B0604020202020204" pitchFamily="34" charset="0"/>
                <a:cs typeface="Arial" panose="020B0604020202020204" pitchFamily="34" charset="0"/>
              </a:rPr>
              <a:t>				170 million notes</a:t>
            </a:r>
          </a:p>
          <a:p>
            <a:pPr marL="0" indent="0">
              <a:buNone/>
            </a:pPr>
            <a:r>
              <a:rPr lang="en-US" sz="2200" dirty="0">
                <a:latin typeface="Arial" panose="020B0604020202020204" pitchFamily="34" charset="0"/>
                <a:cs typeface="Arial" panose="020B0604020202020204" pitchFamily="34" charset="0"/>
              </a:rPr>
              <a:t>				1995-present</a:t>
            </a:r>
          </a:p>
          <a:p>
            <a:pPr marL="457200" lvl="1" indent="0">
              <a:buNone/>
            </a:pPr>
            <a:endParaRPr lang="en-US" dirty="0">
              <a:latin typeface="Arial" panose="020B0604020202020204" pitchFamily="34" charset="0"/>
              <a:cs typeface="Arial" panose="020B0604020202020204" pitchFamily="34" charset="0"/>
            </a:endParaRPr>
          </a:p>
        </p:txBody>
      </p:sp>
      <p:pic>
        <p:nvPicPr>
          <p:cNvPr id="13" name="Picture 12" descr="transparent background.png">
            <a:extLst>
              <a:ext uri="{FF2B5EF4-FFF2-40B4-BE49-F238E27FC236}">
                <a16:creationId xmlns:a16="http://schemas.microsoft.com/office/drawing/2014/main" id="{7F41E6A3-28A0-B042-A8EF-378F9754F62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5" name="Picture 14">
            <a:extLst>
              <a:ext uri="{FF2B5EF4-FFF2-40B4-BE49-F238E27FC236}">
                <a16:creationId xmlns:a16="http://schemas.microsoft.com/office/drawing/2014/main" id="{B0A79593-B196-034C-9372-BA7AFBFE97F7}"/>
              </a:ext>
            </a:extLst>
          </p:cNvPr>
          <p:cNvPicPr>
            <a:picLocks noChangeAspect="1"/>
          </p:cNvPicPr>
          <p:nvPr/>
        </p:nvPicPr>
        <p:blipFill>
          <a:blip r:embed="rId3"/>
          <a:stretch>
            <a:fillRect/>
          </a:stretch>
        </p:blipFill>
        <p:spPr>
          <a:xfrm>
            <a:off x="4810526" y="1139952"/>
            <a:ext cx="3042283" cy="3042283"/>
          </a:xfrm>
          <a:prstGeom prst="rect">
            <a:avLst/>
          </a:prstGeom>
        </p:spPr>
      </p:pic>
      <p:sp>
        <p:nvSpPr>
          <p:cNvPr id="16" name="Rectangle 15">
            <a:extLst>
              <a:ext uri="{FF2B5EF4-FFF2-40B4-BE49-F238E27FC236}">
                <a16:creationId xmlns:a16="http://schemas.microsoft.com/office/drawing/2014/main" id="{980FD6D5-8F0A-4049-962C-3DE19BC3B2E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25003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What’s not in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805802"/>
          </a:xfrm>
        </p:spPr>
        <p:txBody>
          <a:bodyPr>
            <a:normAutofit/>
          </a:bodyPr>
          <a:lstStyle/>
          <a:p>
            <a:pPr marL="0" indent="0">
              <a:buNone/>
            </a:pPr>
            <a:r>
              <a:rPr lang="en-US" dirty="0">
                <a:latin typeface="Arial" panose="020B0604020202020204" pitchFamily="34" charset="0"/>
                <a:cs typeface="Arial" panose="020B0604020202020204" pitchFamily="34" charset="0"/>
              </a:rPr>
              <a:t>Structured data</a:t>
            </a:r>
          </a:p>
          <a:p>
            <a:pPr lvl="1"/>
            <a:r>
              <a:rPr lang="en-US" dirty="0">
                <a:latin typeface="Arial" panose="020B0604020202020204" pitchFamily="34" charset="0"/>
                <a:cs typeface="Arial" panose="020B0604020202020204" pitchFamily="34" charset="0"/>
              </a:rPr>
              <a:t>discrete lab values</a:t>
            </a:r>
          </a:p>
          <a:p>
            <a:pPr lvl="1"/>
            <a:r>
              <a:rPr lang="en-US" dirty="0">
                <a:latin typeface="Arial" panose="020B0604020202020204" pitchFamily="34" charset="0"/>
                <a:cs typeface="Arial" panose="020B0604020202020204" pitchFamily="34" charset="0"/>
              </a:rPr>
              <a:t>vital signs</a:t>
            </a:r>
          </a:p>
          <a:p>
            <a:pPr lvl="1"/>
            <a:r>
              <a:rPr lang="en-US" dirty="0">
                <a:latin typeface="Arial" panose="020B0604020202020204" pitchFamily="34" charset="0"/>
                <a:cs typeface="Arial" panose="020B0604020202020204" pitchFamily="34" charset="0"/>
              </a:rPr>
              <a:t>billing codes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9836C95-CD56-D54A-BD36-63FFC6D1FFC7}"/>
              </a:ext>
            </a:extLst>
          </p:cNvPr>
          <p:cNvPicPr>
            <a:picLocks noChangeAspect="1"/>
          </p:cNvPicPr>
          <p:nvPr/>
        </p:nvPicPr>
        <p:blipFill>
          <a:blip r:embed="rId3"/>
          <a:stretch>
            <a:fillRect/>
          </a:stretch>
        </p:blipFill>
        <p:spPr>
          <a:xfrm>
            <a:off x="4936210" y="1039419"/>
            <a:ext cx="3633188" cy="3216660"/>
          </a:xfrm>
          <a:prstGeom prst="rect">
            <a:avLst/>
          </a:prstGeom>
        </p:spPr>
      </p:pic>
      <p:sp>
        <p:nvSpPr>
          <p:cNvPr id="7" name="Rectangle 6">
            <a:extLst>
              <a:ext uri="{FF2B5EF4-FFF2-40B4-BE49-F238E27FC236}">
                <a16:creationId xmlns:a16="http://schemas.microsoft.com/office/drawing/2014/main" id="{5FD7EA4E-5796-584D-88C5-2D530B56531E}"/>
              </a:ext>
            </a:extLst>
          </p:cNvPr>
          <p:cNvSpPr/>
          <p:nvPr/>
        </p:nvSpPr>
        <p:spPr>
          <a:xfrm>
            <a:off x="520930" y="4011792"/>
            <a:ext cx="4572000" cy="954107"/>
          </a:xfrm>
          <a:prstGeom prst="rect">
            <a:avLst/>
          </a:prstGeom>
        </p:spPr>
        <p:txBody>
          <a:bodyPr>
            <a:spAutoFit/>
          </a:bodyPr>
          <a:lstStyle/>
          <a:p>
            <a:r>
              <a:rPr lang="en-US" sz="2800" dirty="0">
                <a:latin typeface="Arial" panose="020B0604020202020204" pitchFamily="34" charset="0"/>
                <a:cs typeface="Arial" panose="020B0604020202020204" pitchFamily="34" charset="0"/>
              </a:rPr>
              <a:t>Other tools such as </a:t>
            </a:r>
            <a:r>
              <a:rPr lang="en-US" sz="2800" b="1" dirty="0">
                <a:latin typeface="Arial" panose="020B0604020202020204" pitchFamily="34" charset="0"/>
                <a:cs typeface="Arial" panose="020B0604020202020204" pitchFamily="34" charset="0"/>
              </a:rPr>
              <a:t>i2b2</a:t>
            </a:r>
            <a:r>
              <a:rPr lang="en-US" sz="2800" dirty="0">
                <a:latin typeface="Arial" panose="020B0604020202020204" pitchFamily="34" charset="0"/>
                <a:cs typeface="Arial" panose="020B0604020202020204" pitchFamily="34" charset="0"/>
              </a:rPr>
              <a:t> exist for structured data</a:t>
            </a:r>
          </a:p>
        </p:txBody>
      </p:sp>
      <p:sp>
        <p:nvSpPr>
          <p:cNvPr id="9" name="Rectangle 8">
            <a:extLst>
              <a:ext uri="{FF2B5EF4-FFF2-40B4-BE49-F238E27FC236}">
                <a16:creationId xmlns:a16="http://schemas.microsoft.com/office/drawing/2014/main" id="{843F464C-C95F-7F4C-B4C8-DA3B9713E8B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44251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initial cohort identified</a:t>
            </a:r>
          </a:p>
          <a:p>
            <a:pPr algn="ctr"/>
            <a:r>
              <a:rPr lang="en-US" sz="1400" dirty="0">
                <a:solidFill>
                  <a:schemeClr val="tx1"/>
                </a:solidFill>
                <a:latin typeface="Arial" panose="020B0604020202020204" pitchFamily="34" charset="0"/>
                <a:cs typeface="Arial" panose="020B0604020202020204" pitchFamily="34" charset="0"/>
              </a:rPr>
              <a:t>with a cohort discovery</a:t>
            </a:r>
          </a:p>
          <a:p>
            <a:pPr algn="ctr"/>
            <a:r>
              <a:rPr lang="en-US" sz="1400" dirty="0">
                <a:solidFill>
                  <a:schemeClr val="tx1"/>
                </a:solidFill>
                <a:latin typeface="Arial" panose="020B0604020202020204" pitchFamily="34" charset="0"/>
                <a:cs typeface="Arial" panose="020B0604020202020204" pitchFamily="34" charset="0"/>
              </a:rPr>
              <a:t>tool (</a:t>
            </a:r>
            <a:r>
              <a:rPr lang="en-US" sz="1400" b="1" dirty="0">
                <a:solidFill>
                  <a:schemeClr val="tx1"/>
                </a:solidFill>
                <a:latin typeface="Arial" panose="020B0604020202020204" pitchFamily="34" charset="0"/>
                <a:cs typeface="Arial" panose="020B0604020202020204" pitchFamily="34" charset="0"/>
              </a:rPr>
              <a:t>i2b2</a:t>
            </a:r>
            <a:r>
              <a:rPr lang="en-US" sz="1400" dirty="0">
                <a:solidFill>
                  <a:schemeClr val="tx1"/>
                </a:solidFill>
                <a:latin typeface="Arial" panose="020B0604020202020204" pitchFamily="34" charset="0"/>
                <a:cs typeface="Arial" panose="020B0604020202020204" pitchFamily="34" charset="0"/>
              </a:rPr>
              <a:t>) using structured data (or via </a:t>
            </a:r>
            <a:r>
              <a:rPr lang="en-US" sz="1400" b="1" dirty="0">
                <a:solidFill>
                  <a:schemeClr val="tx1"/>
                </a:solidFill>
                <a:latin typeface="Arial" panose="020B0604020202020204" pitchFamily="34" charset="0"/>
                <a:cs typeface="Arial" panose="020B0604020202020204" pitchFamily="34" charset="0"/>
              </a:rPr>
              <a:t>EMERSE</a:t>
            </a:r>
          </a:p>
          <a:p>
            <a:pPr algn="ctr"/>
            <a:r>
              <a:rPr lang="en-US" sz="14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5767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additional details abstracted from the free text using </a:t>
            </a:r>
            <a:r>
              <a:rPr lang="en-US" sz="1400" b="1" dirty="0">
                <a:solidFill>
                  <a:schemeClr val="tx1"/>
                </a:solidFill>
                <a:latin typeface="Arial" panose="020B0604020202020204" pitchFamily="34" charset="0"/>
                <a:cs typeface="Arial" panose="020B0604020202020204" pitchFamily="34" charset="0"/>
              </a:rPr>
              <a:t>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Data recorded in an electronic data capture system (</a:t>
            </a:r>
            <a:r>
              <a:rPr lang="en-US" sz="1400" b="1" dirty="0" err="1">
                <a:solidFill>
                  <a:schemeClr val="tx1"/>
                </a:solidFill>
                <a:latin typeface="Arial" panose="020B0604020202020204" pitchFamily="34" charset="0"/>
                <a:cs typeface="Arial" panose="020B0604020202020204" pitchFamily="34" charset="0"/>
              </a:rPr>
              <a:t>REDCap</a:t>
            </a:r>
            <a:r>
              <a:rPr lang="en-US" sz="14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6" name="Title 1">
            <a:extLst>
              <a:ext uri="{FF2B5EF4-FFF2-40B4-BE49-F238E27FC236}">
                <a16:creationId xmlns:a16="http://schemas.microsoft.com/office/drawing/2014/main" id="{2A8FBDDD-9AE1-7B44-BE0D-592C2A0725ED}"/>
              </a:ext>
            </a:extLst>
          </p:cNvPr>
          <p:cNvSpPr>
            <a:spLocks noGrp="1"/>
          </p:cNvSpPr>
          <p:nvPr>
            <p:ph type="title"/>
          </p:nvPr>
        </p:nvSpPr>
        <p:spPr>
          <a:xfrm>
            <a:off x="317241" y="205979"/>
            <a:ext cx="8481526" cy="857250"/>
          </a:xfrm>
        </p:spPr>
        <p:txBody>
          <a:bodyPr>
            <a:noAutofit/>
          </a:bodyPr>
          <a:lstStyle/>
          <a:p>
            <a:r>
              <a:rPr lang="en-US" sz="3200" b="1" dirty="0">
                <a:latin typeface="Arial" panose="020B0604020202020204" pitchFamily="34" charset="0"/>
                <a:cs typeface="Arial" panose="020B0604020202020204" pitchFamily="34" charset="0"/>
              </a:rPr>
              <a:t>EMERSE and i2b2 could go together like…</a:t>
            </a:r>
          </a:p>
        </p:txBody>
      </p:sp>
      <p:pic>
        <p:nvPicPr>
          <p:cNvPr id="20" name="Picture 19" descr="transparent background.png">
            <a:extLst>
              <a:ext uri="{FF2B5EF4-FFF2-40B4-BE49-F238E27FC236}">
                <a16:creationId xmlns:a16="http://schemas.microsoft.com/office/drawing/2014/main" id="{FE5F1B56-DCC0-1549-A14D-9C998A12086A}"/>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1" name="Rectangle 20">
            <a:extLst>
              <a:ext uri="{FF2B5EF4-FFF2-40B4-BE49-F238E27FC236}">
                <a16:creationId xmlns:a16="http://schemas.microsoft.com/office/drawing/2014/main" id="{E29F084F-E64F-6E4D-820B-F61CF439F7A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22" name="Picture 21">
            <a:extLst>
              <a:ext uri="{FF2B5EF4-FFF2-40B4-BE49-F238E27FC236}">
                <a16:creationId xmlns:a16="http://schemas.microsoft.com/office/drawing/2014/main" id="{86943315-CEE3-DF40-B5DE-74C1E540F53F}"/>
              </a:ext>
            </a:extLst>
          </p:cNvPr>
          <p:cNvPicPr>
            <a:picLocks noChangeAspect="1"/>
          </p:cNvPicPr>
          <p:nvPr/>
        </p:nvPicPr>
        <p:blipFill>
          <a:blip r:embed="rId3"/>
          <a:stretch>
            <a:fillRect/>
          </a:stretch>
        </p:blipFill>
        <p:spPr>
          <a:xfrm>
            <a:off x="5047861" y="1471956"/>
            <a:ext cx="1700263" cy="2465382"/>
          </a:xfrm>
          <a:prstGeom prst="rect">
            <a:avLst/>
          </a:prstGeom>
        </p:spPr>
      </p:pic>
      <p:pic>
        <p:nvPicPr>
          <p:cNvPr id="23" name="Picture 22">
            <a:extLst>
              <a:ext uri="{FF2B5EF4-FFF2-40B4-BE49-F238E27FC236}">
                <a16:creationId xmlns:a16="http://schemas.microsoft.com/office/drawing/2014/main" id="{2E8B96D5-B29C-4548-BBDD-C0D03B4559FB}"/>
              </a:ext>
            </a:extLst>
          </p:cNvPr>
          <p:cNvPicPr>
            <a:picLocks noChangeAspect="1"/>
          </p:cNvPicPr>
          <p:nvPr/>
        </p:nvPicPr>
        <p:blipFill>
          <a:blip r:embed="rId4"/>
          <a:stretch>
            <a:fillRect/>
          </a:stretch>
        </p:blipFill>
        <p:spPr>
          <a:xfrm>
            <a:off x="6322833" y="2864498"/>
            <a:ext cx="1552564" cy="1072840"/>
          </a:xfrm>
          <a:prstGeom prst="rect">
            <a:avLst/>
          </a:prstGeom>
        </p:spPr>
      </p:pic>
      <p:pic>
        <p:nvPicPr>
          <p:cNvPr id="24" name="Picture 23">
            <a:extLst>
              <a:ext uri="{FF2B5EF4-FFF2-40B4-BE49-F238E27FC236}">
                <a16:creationId xmlns:a16="http://schemas.microsoft.com/office/drawing/2014/main" id="{D421B2EF-EA63-764E-AD15-4ECB3D9B77F3}"/>
              </a:ext>
            </a:extLst>
          </p:cNvPr>
          <p:cNvPicPr>
            <a:picLocks noChangeAspect="1"/>
          </p:cNvPicPr>
          <p:nvPr/>
        </p:nvPicPr>
        <p:blipFill>
          <a:blip r:embed="rId5"/>
          <a:stretch>
            <a:fillRect/>
          </a:stretch>
        </p:blipFill>
        <p:spPr>
          <a:xfrm>
            <a:off x="1702615" y="1772817"/>
            <a:ext cx="1946461" cy="1976192"/>
          </a:xfrm>
          <a:prstGeom prst="rect">
            <a:avLst/>
          </a:prstGeom>
        </p:spPr>
      </p:pic>
      <p:pic>
        <p:nvPicPr>
          <p:cNvPr id="25" name="Picture 24">
            <a:extLst>
              <a:ext uri="{FF2B5EF4-FFF2-40B4-BE49-F238E27FC236}">
                <a16:creationId xmlns:a16="http://schemas.microsoft.com/office/drawing/2014/main" id="{E40D67BF-990C-824E-9FE3-3F3B0CC5E99E}"/>
              </a:ext>
            </a:extLst>
          </p:cNvPr>
          <p:cNvPicPr>
            <a:picLocks noChangeAspect="1"/>
          </p:cNvPicPr>
          <p:nvPr/>
        </p:nvPicPr>
        <p:blipFill>
          <a:blip r:embed="rId6"/>
          <a:stretch>
            <a:fillRect/>
          </a:stretch>
        </p:blipFill>
        <p:spPr>
          <a:xfrm>
            <a:off x="345232" y="1941574"/>
            <a:ext cx="2498473" cy="2323581"/>
          </a:xfrm>
          <a:prstGeom prst="rect">
            <a:avLst/>
          </a:prstGeom>
        </p:spPr>
      </p:pic>
    </p:spTree>
    <p:extLst>
      <p:ext uri="{BB962C8B-B14F-4D97-AF65-F5344CB8AC3E}">
        <p14:creationId xmlns:p14="http://schemas.microsoft.com/office/powerpoint/2010/main" val="1883962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6" name="Title 1">
            <a:extLst>
              <a:ext uri="{FF2B5EF4-FFF2-40B4-BE49-F238E27FC236}">
                <a16:creationId xmlns:a16="http://schemas.microsoft.com/office/drawing/2014/main" id="{2A8FBDDD-9AE1-7B44-BE0D-592C2A0725ED}"/>
              </a:ext>
            </a:extLst>
          </p:cNvPr>
          <p:cNvSpPr>
            <a:spLocks noGrp="1"/>
          </p:cNvSpPr>
          <p:nvPr>
            <p:ph type="title"/>
          </p:nvPr>
        </p:nvSpPr>
        <p:spPr>
          <a:xfrm>
            <a:off x="317241" y="205979"/>
            <a:ext cx="8481526" cy="857250"/>
          </a:xfrm>
        </p:spPr>
        <p:txBody>
          <a:bodyPr>
            <a:noAutofit/>
          </a:bodyPr>
          <a:lstStyle/>
          <a:p>
            <a:r>
              <a:rPr lang="en-US" sz="3200" b="1" dirty="0">
                <a:latin typeface="Arial" panose="020B0604020202020204" pitchFamily="34" charset="0"/>
                <a:cs typeface="Arial" panose="020B0604020202020204" pitchFamily="34" charset="0"/>
              </a:rPr>
              <a:t>EMERSE and i2b2 could go together like…</a:t>
            </a:r>
          </a:p>
        </p:txBody>
      </p:sp>
      <p:pic>
        <p:nvPicPr>
          <p:cNvPr id="20" name="Picture 19" descr="transparent background.png">
            <a:extLst>
              <a:ext uri="{FF2B5EF4-FFF2-40B4-BE49-F238E27FC236}">
                <a16:creationId xmlns:a16="http://schemas.microsoft.com/office/drawing/2014/main" id="{FE5F1B56-DCC0-1549-A14D-9C998A12086A}"/>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1" name="Rectangle 20">
            <a:extLst>
              <a:ext uri="{FF2B5EF4-FFF2-40B4-BE49-F238E27FC236}">
                <a16:creationId xmlns:a16="http://schemas.microsoft.com/office/drawing/2014/main" id="{E29F084F-E64F-6E4D-820B-F61CF439F7A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9" name="Picture 8" descr="transparent background.png">
            <a:extLst>
              <a:ext uri="{FF2B5EF4-FFF2-40B4-BE49-F238E27FC236}">
                <a16:creationId xmlns:a16="http://schemas.microsoft.com/office/drawing/2014/main" id="{AA285C08-9150-D649-BD09-92025AA3CEC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A7E8ED44-9EB7-3E4C-9B71-D8319F6555B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1" name="Picture 10" descr="transparent background.png">
            <a:extLst>
              <a:ext uri="{FF2B5EF4-FFF2-40B4-BE49-F238E27FC236}">
                <a16:creationId xmlns:a16="http://schemas.microsoft.com/office/drawing/2014/main" id="{382E862E-D6C1-A84B-BD5E-08248D0EB244}"/>
              </a:ext>
            </a:extLst>
          </p:cNvPr>
          <p:cNvPicPr>
            <a:picLocks noChangeAspect="1"/>
          </p:cNvPicPr>
          <p:nvPr/>
        </p:nvPicPr>
        <p:blipFill>
          <a:blip r:embed="rId2"/>
          <a:stretch>
            <a:fillRect/>
          </a:stretch>
        </p:blipFill>
        <p:spPr>
          <a:xfrm>
            <a:off x="3599915" y="2735924"/>
            <a:ext cx="1860043" cy="510866"/>
          </a:xfrm>
          <a:prstGeom prst="rect">
            <a:avLst/>
          </a:prstGeom>
        </p:spPr>
      </p:pic>
      <p:pic>
        <p:nvPicPr>
          <p:cNvPr id="12" name="Picture 11">
            <a:extLst>
              <a:ext uri="{FF2B5EF4-FFF2-40B4-BE49-F238E27FC236}">
                <a16:creationId xmlns:a16="http://schemas.microsoft.com/office/drawing/2014/main" id="{68F4DCF0-E1CA-4445-BF7B-0108FBE68FD8}"/>
              </a:ext>
            </a:extLst>
          </p:cNvPr>
          <p:cNvPicPr>
            <a:picLocks noChangeAspect="1"/>
          </p:cNvPicPr>
          <p:nvPr/>
        </p:nvPicPr>
        <p:blipFill>
          <a:blip r:embed="rId3"/>
          <a:stretch>
            <a:fillRect/>
          </a:stretch>
        </p:blipFill>
        <p:spPr>
          <a:xfrm>
            <a:off x="6514886" y="2591627"/>
            <a:ext cx="2195665" cy="732906"/>
          </a:xfrm>
          <a:prstGeom prst="rect">
            <a:avLst/>
          </a:prstGeom>
        </p:spPr>
      </p:pic>
      <p:sp>
        <p:nvSpPr>
          <p:cNvPr id="13" name="Rounded Rectangle 12">
            <a:extLst>
              <a:ext uri="{FF2B5EF4-FFF2-40B4-BE49-F238E27FC236}">
                <a16:creationId xmlns:a16="http://schemas.microsoft.com/office/drawing/2014/main" id="{FE780A44-5879-AF4F-BAE6-8FFB1540E9F7}"/>
              </a:ext>
            </a:extLst>
          </p:cNvPr>
          <p:cNvSpPr/>
          <p:nvPr/>
        </p:nvSpPr>
        <p:spPr>
          <a:xfrm>
            <a:off x="3245922" y="2292204"/>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0366B997-51D7-724A-965B-708A738C0D5B}"/>
              </a:ext>
            </a:extLst>
          </p:cNvPr>
          <p:cNvSpPr/>
          <p:nvPr/>
        </p:nvSpPr>
        <p:spPr>
          <a:xfrm>
            <a:off x="6230736" y="2305648"/>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53C3145D-382F-4548-BE9A-DF565965D6DD}"/>
              </a:ext>
            </a:extLst>
          </p:cNvPr>
          <p:cNvCxnSpPr>
            <a:cxnSpLocks/>
          </p:cNvCxnSpPr>
          <p:nvPr/>
        </p:nvCxnSpPr>
        <p:spPr>
          <a:xfrm>
            <a:off x="4567258" y="1834901"/>
            <a:ext cx="3113956"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38AFB7D-6FC0-2844-82FA-951870E351D1}"/>
              </a:ext>
            </a:extLst>
          </p:cNvPr>
          <p:cNvCxnSpPr>
            <a:cxnSpLocks/>
          </p:cNvCxnSpPr>
          <p:nvPr/>
        </p:nvCxnSpPr>
        <p:spPr>
          <a:xfrm>
            <a:off x="7668131" y="1821457"/>
            <a:ext cx="0" cy="470747"/>
          </a:xfrm>
          <a:prstGeom prst="line">
            <a:avLst/>
          </a:prstGeom>
          <a:ln w="25400">
            <a:solidFill>
              <a:schemeClr val="tx1"/>
            </a:solidFill>
            <a:prstDash val="sysDot"/>
            <a:headEnd w="lg"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9E45FE0-1F78-424D-A518-2BD90C0E11D5}"/>
              </a:ext>
            </a:extLst>
          </p:cNvPr>
          <p:cNvSpPr txBox="1"/>
          <p:nvPr/>
        </p:nvSpPr>
        <p:spPr>
          <a:xfrm>
            <a:off x="499534" y="1352478"/>
            <a:ext cx="2821030" cy="353943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i2b2 queries EMERSE/</a:t>
            </a:r>
            <a:r>
              <a:rPr lang="en-US" sz="1400" dirty="0" err="1">
                <a:latin typeface="Arial" panose="020B0604020202020204" pitchFamily="34" charset="0"/>
                <a:cs typeface="Arial" panose="020B0604020202020204" pitchFamily="34" charset="0"/>
              </a:rPr>
              <a:t>Solr</a:t>
            </a:r>
            <a:r>
              <a:rPr lang="en-US" sz="1400" dirty="0">
                <a:latin typeface="Arial" panose="020B0604020202020204" pitchFamily="34" charset="0"/>
                <a:cs typeface="Arial" panose="020B0604020202020204" pitchFamily="34" charset="0"/>
              </a:rPr>
              <a:t> API for list of patients as additional criteria</a:t>
            </a:r>
          </a:p>
          <a:p>
            <a:r>
              <a:rPr lang="en-US" sz="1400" dirty="0">
                <a:latin typeface="Arial" panose="020B0604020202020204" pitchFamily="34" charset="0"/>
                <a:cs typeface="Arial" panose="020B0604020202020204" pitchFamily="34" charset="0"/>
              </a:rPr>
              <a:t>e.g.: structured data  &amp; </a:t>
            </a:r>
          </a:p>
          <a:p>
            <a:r>
              <a:rPr lang="en-US" sz="1400" dirty="0">
                <a:latin typeface="Arial" panose="020B0604020202020204" pitchFamily="34" charset="0"/>
                <a:cs typeface="Arial" panose="020B0604020202020204" pitchFamily="34" charset="0"/>
              </a:rPr>
              <a:t>note contains phrase: _______</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i2b2 sends patient cohort to EMERSE</a:t>
            </a:r>
          </a:p>
          <a:p>
            <a:r>
              <a:rPr lang="en-US" sz="1400" i="1" dirty="0">
                <a:latin typeface="Arial" panose="020B0604020202020204" pitchFamily="34" charset="0"/>
                <a:cs typeface="Arial" panose="020B0604020202020204" pitchFamily="34" charset="0"/>
              </a:rPr>
              <a:t>(this has been done before)</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EMERSE queries i2b2 to narrow cohort using structured data</a:t>
            </a:r>
          </a:p>
        </p:txBody>
      </p:sp>
      <p:cxnSp>
        <p:nvCxnSpPr>
          <p:cNvPr id="19" name="Straight Connector 18">
            <a:extLst>
              <a:ext uri="{FF2B5EF4-FFF2-40B4-BE49-F238E27FC236}">
                <a16:creationId xmlns:a16="http://schemas.microsoft.com/office/drawing/2014/main" id="{C86B498E-D7C1-5748-B2D1-A4EE84BB9167}"/>
              </a:ext>
            </a:extLst>
          </p:cNvPr>
          <p:cNvCxnSpPr>
            <a:cxnSpLocks/>
          </p:cNvCxnSpPr>
          <p:nvPr/>
        </p:nvCxnSpPr>
        <p:spPr>
          <a:xfrm>
            <a:off x="4567258" y="1834901"/>
            <a:ext cx="0" cy="470747"/>
          </a:xfrm>
          <a:prstGeom prst="line">
            <a:avLst/>
          </a:prstGeom>
          <a:ln w="25400">
            <a:solidFill>
              <a:schemeClr val="tx1"/>
            </a:solidFill>
            <a:prstDash val="sysDot"/>
            <a:headEnd w="lg"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C09E495-ECB6-4043-865A-D4779E76E654}"/>
              </a:ext>
            </a:extLst>
          </p:cNvPr>
          <p:cNvCxnSpPr>
            <a:cxnSpLocks/>
          </p:cNvCxnSpPr>
          <p:nvPr/>
        </p:nvCxnSpPr>
        <p:spPr>
          <a:xfrm>
            <a:off x="4567258" y="4134232"/>
            <a:ext cx="3113956"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CA609AD-836A-6541-8C86-C550F6A8B767}"/>
              </a:ext>
            </a:extLst>
          </p:cNvPr>
          <p:cNvCxnSpPr>
            <a:cxnSpLocks/>
          </p:cNvCxnSpPr>
          <p:nvPr/>
        </p:nvCxnSpPr>
        <p:spPr>
          <a:xfrm flipV="1">
            <a:off x="7658646" y="3690511"/>
            <a:ext cx="0" cy="443721"/>
          </a:xfrm>
          <a:prstGeom prst="line">
            <a:avLst/>
          </a:prstGeom>
          <a:ln w="25400">
            <a:solidFill>
              <a:schemeClr val="tx1"/>
            </a:solidFill>
            <a:prstDash val="sysDot"/>
            <a:headEnd w="lg"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D6108E0-F3E5-4342-9780-24E05803F53C}"/>
              </a:ext>
            </a:extLst>
          </p:cNvPr>
          <p:cNvCxnSpPr>
            <a:cxnSpLocks/>
          </p:cNvCxnSpPr>
          <p:nvPr/>
        </p:nvCxnSpPr>
        <p:spPr>
          <a:xfrm flipV="1">
            <a:off x="4567258" y="3690511"/>
            <a:ext cx="0" cy="443721"/>
          </a:xfrm>
          <a:prstGeom prst="line">
            <a:avLst/>
          </a:prstGeom>
          <a:ln w="25400">
            <a:solidFill>
              <a:schemeClr val="tx1"/>
            </a:solidFill>
            <a:prstDash val="sysDot"/>
            <a:headEnd w="lg"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8D3C3EDC-2DF2-3241-8327-49AF21E23D70}"/>
              </a:ext>
            </a:extLst>
          </p:cNvPr>
          <p:cNvSpPr/>
          <p:nvPr/>
        </p:nvSpPr>
        <p:spPr>
          <a:xfrm>
            <a:off x="231109" y="1430404"/>
            <a:ext cx="223935" cy="196203"/>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4A915688-739E-064C-9E5C-E59BA6D5C70A}"/>
              </a:ext>
            </a:extLst>
          </p:cNvPr>
          <p:cNvSpPr/>
          <p:nvPr/>
        </p:nvSpPr>
        <p:spPr>
          <a:xfrm>
            <a:off x="231842" y="3135361"/>
            <a:ext cx="223935" cy="196203"/>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85DA45CE-4F5B-DC41-B14B-C2D34C8E7440}"/>
              </a:ext>
            </a:extLst>
          </p:cNvPr>
          <p:cNvSpPr/>
          <p:nvPr/>
        </p:nvSpPr>
        <p:spPr>
          <a:xfrm>
            <a:off x="242446" y="4421667"/>
            <a:ext cx="223935" cy="196203"/>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3E584C6-1AF2-FD42-AC7D-48B37D26B6D1}"/>
              </a:ext>
            </a:extLst>
          </p:cNvPr>
          <p:cNvPicPr>
            <a:picLocks noChangeAspect="1"/>
          </p:cNvPicPr>
          <p:nvPr/>
        </p:nvPicPr>
        <p:blipFill>
          <a:blip r:embed="rId4"/>
          <a:stretch>
            <a:fillRect/>
          </a:stretch>
        </p:blipFill>
        <p:spPr>
          <a:xfrm>
            <a:off x="261917" y="3039761"/>
            <a:ext cx="305235" cy="274325"/>
          </a:xfrm>
          <a:prstGeom prst="rect">
            <a:avLst/>
          </a:prstGeom>
        </p:spPr>
      </p:pic>
    </p:spTree>
    <p:extLst>
      <p:ext uri="{BB962C8B-B14F-4D97-AF65-F5344CB8AC3E}">
        <p14:creationId xmlns:p14="http://schemas.microsoft.com/office/powerpoint/2010/main" val="878046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6" name="Title 1">
            <a:extLst>
              <a:ext uri="{FF2B5EF4-FFF2-40B4-BE49-F238E27FC236}">
                <a16:creationId xmlns:a16="http://schemas.microsoft.com/office/drawing/2014/main" id="{2A8FBDDD-9AE1-7B44-BE0D-592C2A0725ED}"/>
              </a:ext>
            </a:extLst>
          </p:cNvPr>
          <p:cNvSpPr>
            <a:spLocks noGrp="1"/>
          </p:cNvSpPr>
          <p:nvPr>
            <p:ph type="title"/>
          </p:nvPr>
        </p:nvSpPr>
        <p:spPr>
          <a:xfrm>
            <a:off x="317241" y="205979"/>
            <a:ext cx="8481526" cy="857250"/>
          </a:xfrm>
        </p:spPr>
        <p:txBody>
          <a:bodyPr>
            <a:noAutofit/>
          </a:bodyPr>
          <a:lstStyle/>
          <a:p>
            <a:r>
              <a:rPr lang="en-US" sz="3200" b="1" dirty="0">
                <a:latin typeface="Arial" panose="020B0604020202020204" pitchFamily="34" charset="0"/>
                <a:cs typeface="Arial" panose="020B0604020202020204" pitchFamily="34" charset="0"/>
              </a:rPr>
              <a:t>EMERSE and i2b2 have been connected in the past</a:t>
            </a:r>
          </a:p>
        </p:txBody>
      </p:sp>
      <p:pic>
        <p:nvPicPr>
          <p:cNvPr id="20" name="Picture 19" descr="transparent background.png">
            <a:extLst>
              <a:ext uri="{FF2B5EF4-FFF2-40B4-BE49-F238E27FC236}">
                <a16:creationId xmlns:a16="http://schemas.microsoft.com/office/drawing/2014/main" id="{FE5F1B56-DCC0-1549-A14D-9C998A12086A}"/>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1" name="Rectangle 20">
            <a:extLst>
              <a:ext uri="{FF2B5EF4-FFF2-40B4-BE49-F238E27FC236}">
                <a16:creationId xmlns:a16="http://schemas.microsoft.com/office/drawing/2014/main" id="{E29F084F-E64F-6E4D-820B-F61CF439F7A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9" name="Picture 8" descr="transparent background.png">
            <a:extLst>
              <a:ext uri="{FF2B5EF4-FFF2-40B4-BE49-F238E27FC236}">
                <a16:creationId xmlns:a16="http://schemas.microsoft.com/office/drawing/2014/main" id="{AA285C08-9150-D649-BD09-92025AA3CEC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A7E8ED44-9EB7-3E4C-9B71-D8319F6555B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a:extLst>
              <a:ext uri="{FF2B5EF4-FFF2-40B4-BE49-F238E27FC236}">
                <a16:creationId xmlns:a16="http://schemas.microsoft.com/office/drawing/2014/main" id="{20A142FF-9894-BA4B-872E-14DE820F590B}"/>
              </a:ext>
            </a:extLst>
          </p:cNvPr>
          <p:cNvPicPr>
            <a:picLocks noChangeAspect="1"/>
          </p:cNvPicPr>
          <p:nvPr/>
        </p:nvPicPr>
        <p:blipFill>
          <a:blip r:embed="rId3"/>
          <a:stretch>
            <a:fillRect/>
          </a:stretch>
        </p:blipFill>
        <p:spPr>
          <a:xfrm>
            <a:off x="0" y="1666494"/>
            <a:ext cx="9144000" cy="1810512"/>
          </a:xfrm>
          <a:prstGeom prst="rect">
            <a:avLst/>
          </a:prstGeom>
        </p:spPr>
      </p:pic>
      <p:sp>
        <p:nvSpPr>
          <p:cNvPr id="23" name="TextBox 22">
            <a:extLst>
              <a:ext uri="{FF2B5EF4-FFF2-40B4-BE49-F238E27FC236}">
                <a16:creationId xmlns:a16="http://schemas.microsoft.com/office/drawing/2014/main" id="{D7EBF691-3FB7-3247-844A-72C46574911C}"/>
              </a:ext>
            </a:extLst>
          </p:cNvPr>
          <p:cNvSpPr txBox="1"/>
          <p:nvPr/>
        </p:nvSpPr>
        <p:spPr>
          <a:xfrm rot="20667105">
            <a:off x="4105510" y="2433251"/>
            <a:ext cx="92365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i2b2 plugin</a:t>
            </a:r>
          </a:p>
        </p:txBody>
      </p:sp>
    </p:spTree>
    <p:extLst>
      <p:ext uri="{BB962C8B-B14F-4D97-AF65-F5344CB8AC3E}">
        <p14:creationId xmlns:p14="http://schemas.microsoft.com/office/powerpoint/2010/main" val="546477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C426-CFE7-F941-9ACA-CFF67C043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AE26E3-3906-D544-932D-2F064E5379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ABD9A70-2F3C-C04A-8582-4681E2509F6E}"/>
              </a:ext>
            </a:extLst>
          </p:cNvPr>
          <p:cNvPicPr>
            <a:picLocks noChangeAspect="1"/>
          </p:cNvPicPr>
          <p:nvPr/>
        </p:nvPicPr>
        <p:blipFill>
          <a:blip r:embed="rId2"/>
          <a:stretch>
            <a:fillRect/>
          </a:stretch>
        </p:blipFill>
        <p:spPr>
          <a:xfrm>
            <a:off x="283976" y="0"/>
            <a:ext cx="8501401" cy="5143500"/>
          </a:xfrm>
          <a:prstGeom prst="rect">
            <a:avLst/>
          </a:prstGeom>
        </p:spPr>
      </p:pic>
      <p:cxnSp>
        <p:nvCxnSpPr>
          <p:cNvPr id="9" name="Straight Arrow Connector 8">
            <a:extLst>
              <a:ext uri="{FF2B5EF4-FFF2-40B4-BE49-F238E27FC236}">
                <a16:creationId xmlns:a16="http://schemas.microsoft.com/office/drawing/2014/main" id="{30ADDFC5-8807-5744-99FA-B5E24F2487B2}"/>
              </a:ext>
            </a:extLst>
          </p:cNvPr>
          <p:cNvCxnSpPr/>
          <p:nvPr/>
        </p:nvCxnSpPr>
        <p:spPr>
          <a:xfrm flipH="1">
            <a:off x="7380514" y="2923162"/>
            <a:ext cx="615821" cy="1609299"/>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83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descr="pathway clean.png"/>
          <p:cNvPicPr>
            <a:picLocks noChangeAspect="1"/>
          </p:cNvPicPr>
          <p:nvPr/>
        </p:nvPicPr>
        <p:blipFill>
          <a:blip r:embed="rId2"/>
          <a:stretch>
            <a:fillRect/>
          </a:stretch>
        </p:blipFill>
        <p:spPr>
          <a:xfrm>
            <a:off x="3008486" y="1409"/>
            <a:ext cx="3981985" cy="5142092"/>
          </a:xfrm>
          <a:prstGeom prst="rect">
            <a:avLst/>
          </a:prstGeom>
        </p:spPr>
      </p:pic>
      <p:sp>
        <p:nvSpPr>
          <p:cNvPr id="8" name="TextBox 7"/>
          <p:cNvSpPr txBox="1"/>
          <p:nvPr/>
        </p:nvSpPr>
        <p:spPr>
          <a:xfrm>
            <a:off x="5569181" y="3451239"/>
            <a:ext cx="441422" cy="646331"/>
          </a:xfrm>
          <a:prstGeom prst="rect">
            <a:avLst/>
          </a:prstGeom>
          <a:noFill/>
        </p:spPr>
        <p:txBody>
          <a:bodyPr wrap="square" rtlCol="0">
            <a:spAutoFit/>
          </a:bodyPr>
          <a:lstStyle/>
          <a:p>
            <a:r>
              <a:rPr lang="en-US" sz="3600" dirty="0">
                <a:latin typeface="Arail"/>
                <a:cs typeface="Arail"/>
              </a:rPr>
              <a:t>3</a:t>
            </a:r>
          </a:p>
        </p:txBody>
      </p:sp>
      <p:sp>
        <p:nvSpPr>
          <p:cNvPr id="9" name="TextBox 8"/>
          <p:cNvSpPr txBox="1"/>
          <p:nvPr/>
        </p:nvSpPr>
        <p:spPr>
          <a:xfrm>
            <a:off x="6990471" y="1409"/>
            <a:ext cx="1364977" cy="646331"/>
          </a:xfrm>
          <a:prstGeom prst="rect">
            <a:avLst/>
          </a:prstGeom>
          <a:noFill/>
        </p:spPr>
        <p:txBody>
          <a:bodyPr wrap="none" rtlCol="0">
            <a:spAutoFit/>
          </a:bodyPr>
          <a:lstStyle/>
          <a:p>
            <a:r>
              <a:rPr lang="en-US" sz="3600" dirty="0">
                <a:latin typeface="Arial"/>
                <a:cs typeface="Arial"/>
              </a:rPr>
              <a:t>slides</a:t>
            </a:r>
          </a:p>
        </p:txBody>
      </p:sp>
      <p:sp>
        <p:nvSpPr>
          <p:cNvPr id="10" name="TextBox 9"/>
          <p:cNvSpPr txBox="1"/>
          <p:nvPr/>
        </p:nvSpPr>
        <p:spPr>
          <a:xfrm>
            <a:off x="3351728" y="1142618"/>
            <a:ext cx="441422" cy="584776"/>
          </a:xfrm>
          <a:prstGeom prst="rect">
            <a:avLst/>
          </a:prstGeom>
          <a:noFill/>
        </p:spPr>
        <p:txBody>
          <a:bodyPr wrap="square" rtlCol="0">
            <a:spAutoFit/>
          </a:bodyPr>
          <a:lstStyle/>
          <a:p>
            <a:r>
              <a:rPr lang="en-US" sz="3200" dirty="0">
                <a:latin typeface="Arail"/>
                <a:cs typeface="Arail"/>
              </a:rPr>
              <a:t>2</a:t>
            </a:r>
          </a:p>
        </p:txBody>
      </p:sp>
      <p:sp>
        <p:nvSpPr>
          <p:cNvPr id="11" name="TextBox 10"/>
          <p:cNvSpPr txBox="1"/>
          <p:nvPr/>
        </p:nvSpPr>
        <p:spPr>
          <a:xfrm>
            <a:off x="1239151" y="850230"/>
            <a:ext cx="1940956" cy="584776"/>
          </a:xfrm>
          <a:prstGeom prst="rect">
            <a:avLst/>
          </a:prstGeom>
          <a:noFill/>
        </p:spPr>
        <p:txBody>
          <a:bodyPr wrap="none" rtlCol="0">
            <a:spAutoFit/>
          </a:bodyPr>
          <a:lstStyle/>
          <a:p>
            <a:r>
              <a:rPr lang="en-US" sz="3200" dirty="0">
                <a:latin typeface="Arial"/>
                <a:cs typeface="Arial"/>
              </a:rPr>
              <a:t>live demo</a:t>
            </a:r>
          </a:p>
        </p:txBody>
      </p:sp>
      <p:sp>
        <p:nvSpPr>
          <p:cNvPr id="12" name="TextBox 11"/>
          <p:cNvSpPr txBox="1"/>
          <p:nvPr/>
        </p:nvSpPr>
        <p:spPr>
          <a:xfrm>
            <a:off x="6278611" y="226822"/>
            <a:ext cx="441422" cy="584776"/>
          </a:xfrm>
          <a:prstGeom prst="rect">
            <a:avLst/>
          </a:prstGeom>
          <a:noFill/>
        </p:spPr>
        <p:txBody>
          <a:bodyPr wrap="square" rtlCol="0">
            <a:spAutoFit/>
          </a:bodyPr>
          <a:lstStyle/>
          <a:p>
            <a:r>
              <a:rPr lang="en-US" sz="3200" dirty="0">
                <a:latin typeface="Arail"/>
                <a:cs typeface="Arail"/>
              </a:rPr>
              <a:t>1</a:t>
            </a:r>
          </a:p>
        </p:txBody>
      </p:sp>
      <p:sp>
        <p:nvSpPr>
          <p:cNvPr id="13" name="TextBox 12"/>
          <p:cNvSpPr txBox="1"/>
          <p:nvPr/>
        </p:nvSpPr>
        <p:spPr>
          <a:xfrm>
            <a:off x="6278611" y="3085479"/>
            <a:ext cx="1043876" cy="584776"/>
          </a:xfrm>
          <a:prstGeom prst="rect">
            <a:avLst/>
          </a:prstGeom>
          <a:noFill/>
        </p:spPr>
        <p:txBody>
          <a:bodyPr wrap="none" rtlCol="0">
            <a:spAutoFit/>
          </a:bodyPr>
          <a:lstStyle/>
          <a:p>
            <a:r>
              <a:rPr lang="en-US" sz="3200" dirty="0">
                <a:latin typeface="Arial"/>
                <a:cs typeface="Arial"/>
              </a:rPr>
              <a:t>Q&amp;A</a:t>
            </a:r>
          </a:p>
        </p:txBody>
      </p:sp>
      <p:sp>
        <p:nvSpPr>
          <p:cNvPr id="15" name="TextBox 14">
            <a:extLst>
              <a:ext uri="{FF2B5EF4-FFF2-40B4-BE49-F238E27FC236}">
                <a16:creationId xmlns:a16="http://schemas.microsoft.com/office/drawing/2014/main" id="{D97AC3C7-C5BF-1342-8E47-0B75096C043A}"/>
              </a:ext>
            </a:extLst>
          </p:cNvPr>
          <p:cNvSpPr txBox="1"/>
          <p:nvPr/>
        </p:nvSpPr>
        <p:spPr>
          <a:xfrm>
            <a:off x="344034" y="2466355"/>
            <a:ext cx="2438488" cy="1569660"/>
          </a:xfrm>
          <a:prstGeom prst="rect">
            <a:avLst/>
          </a:prstGeom>
          <a:noFill/>
        </p:spPr>
        <p:txBody>
          <a:bodyPr wrap="none" rtlCol="0">
            <a:spAutoFit/>
          </a:bodyPr>
          <a:lstStyle/>
          <a:p>
            <a:pPr algn="ctr"/>
            <a:r>
              <a:rPr lang="en-US" sz="3200" i="1" dirty="0">
                <a:latin typeface="Arial"/>
                <a:cs typeface="Arial"/>
              </a:rPr>
              <a:t>roadmap for</a:t>
            </a:r>
          </a:p>
          <a:p>
            <a:pPr algn="ctr"/>
            <a:r>
              <a:rPr lang="en-US" sz="3200" i="1" dirty="0">
                <a:latin typeface="Arial"/>
                <a:cs typeface="Arial"/>
              </a:rPr>
              <a:t>today’s</a:t>
            </a:r>
          </a:p>
          <a:p>
            <a:pPr algn="ctr"/>
            <a:r>
              <a:rPr lang="en-US" sz="3200" i="1" dirty="0">
                <a:latin typeface="Arial"/>
                <a:cs typeface="Arial"/>
              </a:rPr>
              <a:t>presentation</a:t>
            </a:r>
          </a:p>
        </p:txBody>
      </p:sp>
      <p:pic>
        <p:nvPicPr>
          <p:cNvPr id="19" name="Picture 18" descr="transparent background.png">
            <a:extLst>
              <a:ext uri="{FF2B5EF4-FFF2-40B4-BE49-F238E27FC236}">
                <a16:creationId xmlns:a16="http://schemas.microsoft.com/office/drawing/2014/main" id="{C2991D97-CB5F-B041-BFDF-6CE6FF136C9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6" name="Rectangle 15">
            <a:extLst>
              <a:ext uri="{FF2B5EF4-FFF2-40B4-BE49-F238E27FC236}">
                <a16:creationId xmlns:a16="http://schemas.microsoft.com/office/drawing/2014/main" id="{55ABFB34-F6AD-BE4E-AE38-56A79AC5E64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1B5F40-BA7F-F744-8D3C-78AC69EB2BAF}"/>
              </a:ext>
            </a:extLst>
          </p:cNvPr>
          <p:cNvPicPr>
            <a:picLocks noChangeAspect="1"/>
          </p:cNvPicPr>
          <p:nvPr/>
        </p:nvPicPr>
        <p:blipFill>
          <a:blip r:embed="rId2"/>
          <a:stretch>
            <a:fillRect/>
          </a:stretch>
        </p:blipFill>
        <p:spPr>
          <a:xfrm>
            <a:off x="321299" y="0"/>
            <a:ext cx="8501401" cy="5143500"/>
          </a:xfrm>
          <a:prstGeom prst="rect">
            <a:avLst/>
          </a:prstGeom>
        </p:spPr>
      </p:pic>
      <p:cxnSp>
        <p:nvCxnSpPr>
          <p:cNvPr id="10" name="Straight Arrow Connector 9">
            <a:extLst>
              <a:ext uri="{FF2B5EF4-FFF2-40B4-BE49-F238E27FC236}">
                <a16:creationId xmlns:a16="http://schemas.microsoft.com/office/drawing/2014/main" id="{C0B13CFE-EE53-DD46-A962-F05311682B88}"/>
              </a:ext>
            </a:extLst>
          </p:cNvPr>
          <p:cNvCxnSpPr/>
          <p:nvPr/>
        </p:nvCxnSpPr>
        <p:spPr>
          <a:xfrm flipH="1">
            <a:off x="4058816" y="3081783"/>
            <a:ext cx="615821" cy="1609299"/>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F05839D-CCE8-7146-BD49-F7C415AB63F4}"/>
              </a:ext>
            </a:extLst>
          </p:cNvPr>
          <p:cNvCxnSpPr>
            <a:cxnSpLocks/>
          </p:cNvCxnSpPr>
          <p:nvPr/>
        </p:nvCxnSpPr>
        <p:spPr>
          <a:xfrm flipH="1" flipV="1">
            <a:off x="4749282" y="1670181"/>
            <a:ext cx="755779" cy="690464"/>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873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17620-67B9-474B-8C6E-404EB2941FD6}"/>
              </a:ext>
            </a:extLst>
          </p:cNvPr>
          <p:cNvPicPr>
            <a:picLocks noChangeAspect="1"/>
          </p:cNvPicPr>
          <p:nvPr/>
        </p:nvPicPr>
        <p:blipFill>
          <a:blip r:embed="rId2"/>
          <a:stretch>
            <a:fillRect/>
          </a:stretch>
        </p:blipFill>
        <p:spPr>
          <a:xfrm>
            <a:off x="321299" y="0"/>
            <a:ext cx="8501401" cy="5143500"/>
          </a:xfrm>
          <a:prstGeom prst="rect">
            <a:avLst/>
          </a:prstGeom>
        </p:spPr>
      </p:pic>
      <p:cxnSp>
        <p:nvCxnSpPr>
          <p:cNvPr id="6" name="Straight Arrow Connector 5">
            <a:extLst>
              <a:ext uri="{FF2B5EF4-FFF2-40B4-BE49-F238E27FC236}">
                <a16:creationId xmlns:a16="http://schemas.microsoft.com/office/drawing/2014/main" id="{43874FBA-4182-F540-B623-1499E927F828}"/>
              </a:ext>
            </a:extLst>
          </p:cNvPr>
          <p:cNvCxnSpPr>
            <a:cxnSpLocks/>
          </p:cNvCxnSpPr>
          <p:nvPr/>
        </p:nvCxnSpPr>
        <p:spPr>
          <a:xfrm flipH="1" flipV="1">
            <a:off x="4278085" y="1823084"/>
            <a:ext cx="587827" cy="748666"/>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2302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1BB28-F523-F64A-9268-42080935607B}"/>
              </a:ext>
            </a:extLst>
          </p:cNvPr>
          <p:cNvPicPr>
            <a:picLocks noChangeAspect="1"/>
          </p:cNvPicPr>
          <p:nvPr/>
        </p:nvPicPr>
        <p:blipFill>
          <a:blip r:embed="rId2"/>
          <a:stretch>
            <a:fillRect/>
          </a:stretch>
        </p:blipFill>
        <p:spPr>
          <a:xfrm>
            <a:off x="321299" y="0"/>
            <a:ext cx="8501401" cy="5143500"/>
          </a:xfrm>
          <a:prstGeom prst="rect">
            <a:avLst/>
          </a:prstGeom>
        </p:spPr>
      </p:pic>
      <p:cxnSp>
        <p:nvCxnSpPr>
          <p:cNvPr id="6" name="Straight Arrow Connector 5">
            <a:extLst>
              <a:ext uri="{FF2B5EF4-FFF2-40B4-BE49-F238E27FC236}">
                <a16:creationId xmlns:a16="http://schemas.microsoft.com/office/drawing/2014/main" id="{70E448CB-8A10-C24F-AC84-E49C1B905D3C}"/>
              </a:ext>
            </a:extLst>
          </p:cNvPr>
          <p:cNvCxnSpPr/>
          <p:nvPr/>
        </p:nvCxnSpPr>
        <p:spPr>
          <a:xfrm flipH="1">
            <a:off x="2901820" y="915797"/>
            <a:ext cx="615821" cy="1609299"/>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229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B2D8F-4B8F-864E-98D0-739BC35E3FA3}"/>
              </a:ext>
            </a:extLst>
          </p:cNvPr>
          <p:cNvPicPr>
            <a:picLocks noChangeAspect="1"/>
          </p:cNvPicPr>
          <p:nvPr/>
        </p:nvPicPr>
        <p:blipFill>
          <a:blip r:embed="rId2"/>
          <a:stretch>
            <a:fillRect/>
          </a:stretch>
        </p:blipFill>
        <p:spPr>
          <a:xfrm>
            <a:off x="321299" y="0"/>
            <a:ext cx="8501401" cy="5143500"/>
          </a:xfrm>
          <a:prstGeom prst="rect">
            <a:avLst/>
          </a:prstGeom>
        </p:spPr>
      </p:pic>
    </p:spTree>
    <p:extLst>
      <p:ext uri="{BB962C8B-B14F-4D97-AF65-F5344CB8AC3E}">
        <p14:creationId xmlns:p14="http://schemas.microsoft.com/office/powerpoint/2010/main" val="3029548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1" name="Title 1">
            <a:extLst>
              <a:ext uri="{FF2B5EF4-FFF2-40B4-BE49-F238E27FC236}">
                <a16:creationId xmlns:a16="http://schemas.microsoft.com/office/drawing/2014/main" id="{33DC8A8D-FEBC-024A-890D-AA762FD5E9B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EMERSE is     fast</a:t>
            </a:r>
          </a:p>
        </p:txBody>
      </p:sp>
      <p:pic>
        <p:nvPicPr>
          <p:cNvPr id="12" name="Picture 11" descr="transparent background.png">
            <a:extLst>
              <a:ext uri="{FF2B5EF4-FFF2-40B4-BE49-F238E27FC236}">
                <a16:creationId xmlns:a16="http://schemas.microsoft.com/office/drawing/2014/main" id="{B55AA203-4A98-8C4B-87CE-1DBA3B734C8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3" name="Rectangle 12">
            <a:extLst>
              <a:ext uri="{FF2B5EF4-FFF2-40B4-BE49-F238E27FC236}">
                <a16:creationId xmlns:a16="http://schemas.microsoft.com/office/drawing/2014/main" id="{849AE715-5EB8-E64A-A4F2-4DB6D3C0CD1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14" name="Straight Connector 13">
            <a:extLst>
              <a:ext uri="{FF2B5EF4-FFF2-40B4-BE49-F238E27FC236}">
                <a16:creationId xmlns:a16="http://schemas.microsoft.com/office/drawing/2014/main" id="{21B7939D-CD28-684E-9800-B99529994828}"/>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9126FA2-1BFC-224B-8B63-385504068842}"/>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A17787F-14BD-0F42-9FA7-3BA1EC83C217}"/>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8" name="Table 17">
            <a:extLst>
              <a:ext uri="{FF2B5EF4-FFF2-40B4-BE49-F238E27FC236}">
                <a16:creationId xmlns:a16="http://schemas.microsoft.com/office/drawing/2014/main" id="{CCF7A3C9-DFEC-0345-9B09-810E5F348DD4}"/>
              </a:ext>
            </a:extLst>
          </p:cNvPr>
          <p:cNvGraphicFramePr>
            <a:graphicFrameLocks noGrp="1"/>
          </p:cNvGraphicFramePr>
          <p:nvPr/>
        </p:nvGraphicFramePr>
        <p:xfrm>
          <a:off x="457200" y="1438131"/>
          <a:ext cx="7931020" cy="2589789"/>
        </p:xfrm>
        <a:graphic>
          <a:graphicData uri="http://schemas.openxmlformats.org/drawingml/2006/table">
            <a:tbl>
              <a:tblPr firstRow="1" bandRow="1">
                <a:tableStyleId>{5C22544A-7EE6-4342-B048-85BDC9FD1C3A}</a:tableStyleId>
              </a:tblPr>
              <a:tblGrid>
                <a:gridCol w="3303037">
                  <a:extLst>
                    <a:ext uri="{9D8B030D-6E8A-4147-A177-3AD203B41FA5}">
                      <a16:colId xmlns:a16="http://schemas.microsoft.com/office/drawing/2014/main" val="2786858433"/>
                    </a:ext>
                  </a:extLst>
                </a:gridCol>
                <a:gridCol w="1586204">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Epic Clarity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19" name="Picture 18">
            <a:extLst>
              <a:ext uri="{FF2B5EF4-FFF2-40B4-BE49-F238E27FC236}">
                <a16:creationId xmlns:a16="http://schemas.microsoft.com/office/drawing/2014/main" id="{1E89ECBB-6306-5A47-9167-6FD27BC188DC}"/>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6" name="Straight Connector 25">
            <a:extLst>
              <a:ext uri="{FF2B5EF4-FFF2-40B4-BE49-F238E27FC236}">
                <a16:creationId xmlns:a16="http://schemas.microsoft.com/office/drawing/2014/main" id="{E9B97A1A-F312-9945-9D18-BB5AD06ABFC9}"/>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F79CD7B8-0455-9E46-ACDA-515C9FB5423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594046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200150"/>
            <a:ext cx="8143429" cy="3596095"/>
          </a:xfrm>
        </p:spPr>
        <p:txBody>
          <a:bodyPr>
            <a:noAutofit/>
          </a:bodyPr>
          <a:lstStyle/>
          <a:p>
            <a:pPr marL="0" indent="0">
              <a:buNone/>
            </a:pPr>
            <a:r>
              <a:rPr lang="en-US" sz="2400" b="1" dirty="0">
                <a:latin typeface="Arial" panose="020B0604020202020204" pitchFamily="34" charset="0"/>
                <a:cs typeface="Arial" panose="020B0604020202020204" pitchFamily="34" charset="0"/>
              </a:rPr>
              <a:t>348</a:t>
            </a:r>
            <a:r>
              <a:rPr lang="en-US" sz="2400" dirty="0">
                <a:latin typeface="Arial" panose="020B0604020202020204" pitchFamily="34" charset="0"/>
                <a:cs typeface="Arial" panose="020B0604020202020204" pitchFamily="34" charset="0"/>
              </a:rPr>
              <a:t> papers</a:t>
            </a:r>
          </a:p>
          <a:p>
            <a:pPr marL="0" indent="0">
              <a:buNone/>
            </a:pPr>
            <a:r>
              <a:rPr lang="en-US" sz="2400" b="1" dirty="0">
                <a:latin typeface="Arial" panose="020B0604020202020204" pitchFamily="34" charset="0"/>
                <a:cs typeface="Arial" panose="020B0604020202020204" pitchFamily="34" charset="0"/>
              </a:rPr>
              <a:t>52</a:t>
            </a:r>
            <a:r>
              <a:rPr lang="en-US" sz="2400" dirty="0">
                <a:latin typeface="Arial" panose="020B0604020202020204" pitchFamily="34" charset="0"/>
                <a:cs typeface="Arial" panose="020B0604020202020204" pitchFamily="34" charset="0"/>
              </a:rPr>
              <a:t> abstracts</a:t>
            </a:r>
          </a:p>
          <a:p>
            <a:pPr lvl="1"/>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Full list can be found at:</a:t>
            </a:r>
          </a:p>
          <a:p>
            <a:pPr marL="0" indent="0">
              <a:buNone/>
            </a:pPr>
            <a:r>
              <a:rPr lang="en-US" sz="2400" b="1" dirty="0">
                <a:latin typeface="Arial" panose="020B0604020202020204" pitchFamily="34" charset="0"/>
                <a:cs typeface="Arial" panose="020B0604020202020204" pitchFamily="34" charset="0"/>
              </a:rPr>
              <a:t>http://project-</a:t>
            </a:r>
            <a:r>
              <a:rPr lang="en-US" sz="2400" b="1" dirty="0" err="1">
                <a:latin typeface="Arial" panose="020B0604020202020204" pitchFamily="34" charset="0"/>
                <a:cs typeface="Arial" panose="020B0604020202020204" pitchFamily="34" charset="0"/>
              </a:rPr>
              <a:t>emerse.org</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publications.html</a:t>
            </a:r>
            <a:endParaRPr lang="en-US" sz="2400"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8" name="Picture 7">
            <a:extLst>
              <a:ext uri="{FF2B5EF4-FFF2-40B4-BE49-F238E27FC236}">
                <a16:creationId xmlns:a16="http://schemas.microsoft.com/office/drawing/2014/main" id="{4CF47369-74FA-3641-A01E-137C9AD362FB}"/>
              </a:ext>
            </a:extLst>
          </p:cNvPr>
          <p:cNvPicPr>
            <a:picLocks noChangeAspect="1"/>
          </p:cNvPicPr>
          <p:nvPr/>
        </p:nvPicPr>
        <p:blipFill>
          <a:blip r:embed="rId3"/>
          <a:stretch>
            <a:fillRect/>
          </a:stretch>
        </p:blipFill>
        <p:spPr>
          <a:xfrm>
            <a:off x="4879912" y="932731"/>
            <a:ext cx="2765022" cy="2591191"/>
          </a:xfrm>
          <a:prstGeom prst="rect">
            <a:avLst/>
          </a:prstGeom>
        </p:spPr>
      </p:pic>
    </p:spTree>
    <p:extLst>
      <p:ext uri="{BB962C8B-B14F-4D97-AF65-F5344CB8AC3E}">
        <p14:creationId xmlns:p14="http://schemas.microsoft.com/office/powerpoint/2010/main" val="2416736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397790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75130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602137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72425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607623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78641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72425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13598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E5DA7CE-94EA-F748-AA93-8518EF4CDB62}"/>
              </a:ext>
            </a:extLst>
          </p:cNvPr>
          <p:cNvSpPr/>
          <p:nvPr/>
        </p:nvSpPr>
        <p:spPr>
          <a:xfrm>
            <a:off x="6267049" y="227361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607623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87818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85745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86659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cxnSp>
        <p:nvCxnSpPr>
          <p:cNvPr id="4" name="Straight Connector 3">
            <a:extLst>
              <a:ext uri="{FF2B5EF4-FFF2-40B4-BE49-F238E27FC236}">
                <a16:creationId xmlns:a16="http://schemas.microsoft.com/office/drawing/2014/main" id="{9C4349B6-2A7B-1244-A84E-AA455CEE371A}"/>
              </a:ext>
            </a:extLst>
          </p:cNvPr>
          <p:cNvCxnSpPr>
            <a:cxnSpLocks/>
            <a:stCxn id="23" idx="6"/>
            <a:endCxn id="10" idx="2"/>
          </p:cNvCxnSpPr>
          <p:nvPr/>
        </p:nvCxnSpPr>
        <p:spPr>
          <a:xfrm flipV="1">
            <a:off x="2020530" y="2219478"/>
            <a:ext cx="4000840"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D0A7007-8EE8-CD4A-A5A5-7EA2D71DC0FB}"/>
              </a:ext>
            </a:extLst>
          </p:cNvPr>
          <p:cNvCxnSpPr>
            <a:cxnSpLocks/>
            <a:stCxn id="17" idx="0"/>
            <a:endCxn id="10" idx="4"/>
          </p:cNvCxnSpPr>
          <p:nvPr/>
        </p:nvCxnSpPr>
        <p:spPr>
          <a:xfrm flipH="1" flipV="1">
            <a:off x="6092542" y="2290649"/>
            <a:ext cx="54864" cy="3042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730B80F-C6A8-2042-92D0-351CA92F6248}"/>
              </a:ext>
            </a:extLst>
          </p:cNvPr>
          <p:cNvCxnSpPr>
            <a:cxnSpLocks/>
            <a:stCxn id="21" idx="2"/>
            <a:endCxn id="10" idx="5"/>
          </p:cNvCxnSpPr>
          <p:nvPr/>
        </p:nvCxnSpPr>
        <p:spPr>
          <a:xfrm flipH="1" flipV="1">
            <a:off x="6142867" y="2269803"/>
            <a:ext cx="124182" cy="7498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EF24B47-CF07-6545-82E3-05D6730C7DF4}"/>
              </a:ext>
            </a:extLst>
          </p:cNvPr>
          <p:cNvCxnSpPr>
            <a:cxnSpLocks/>
            <a:stCxn id="22" idx="0"/>
            <a:endCxn id="10" idx="4"/>
          </p:cNvCxnSpPr>
          <p:nvPr/>
        </p:nvCxnSpPr>
        <p:spPr>
          <a:xfrm flipH="1" flipV="1">
            <a:off x="6092542" y="2290649"/>
            <a:ext cx="54863" cy="52626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765A374-29DC-6743-B9B7-195CAAF44B38}"/>
              </a:ext>
            </a:extLst>
          </p:cNvPr>
          <p:cNvCxnSpPr>
            <a:cxnSpLocks/>
            <a:stCxn id="18" idx="1"/>
            <a:endCxn id="10" idx="4"/>
          </p:cNvCxnSpPr>
          <p:nvPr/>
        </p:nvCxnSpPr>
        <p:spPr>
          <a:xfrm flipH="1" flipV="1">
            <a:off x="6092542" y="2290649"/>
            <a:ext cx="714722" cy="7884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33123C8-97CB-444A-A1C5-EF604DC50756}"/>
              </a:ext>
            </a:extLst>
          </p:cNvPr>
          <p:cNvCxnSpPr>
            <a:cxnSpLocks/>
            <a:stCxn id="20" idx="4"/>
            <a:endCxn id="10" idx="6"/>
          </p:cNvCxnSpPr>
          <p:nvPr/>
        </p:nvCxnSpPr>
        <p:spPr>
          <a:xfrm flipH="1" flipV="1">
            <a:off x="6163713" y="2219478"/>
            <a:ext cx="1043446" cy="10702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25728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Getting EMERSE</a:t>
            </a:r>
          </a:p>
        </p:txBody>
      </p:sp>
      <p:pic>
        <p:nvPicPr>
          <p:cNvPr id="7" name="Picture 6">
            <a:extLst>
              <a:ext uri="{FF2B5EF4-FFF2-40B4-BE49-F238E27FC236}">
                <a16:creationId xmlns:a16="http://schemas.microsoft.com/office/drawing/2014/main" id="{BDEF0E4F-F57C-6445-A09C-D714C5BB93F3}"/>
              </a:ext>
            </a:extLst>
          </p:cNvPr>
          <p:cNvPicPr>
            <a:picLocks noChangeAspect="1"/>
          </p:cNvPicPr>
          <p:nvPr/>
        </p:nvPicPr>
        <p:blipFill>
          <a:blip r:embed="rId3"/>
          <a:stretch>
            <a:fillRect/>
          </a:stretch>
        </p:blipFill>
        <p:spPr>
          <a:xfrm>
            <a:off x="-748321" y="0"/>
            <a:ext cx="6518093" cy="5143500"/>
          </a:xfrm>
          <a:prstGeom prst="rect">
            <a:avLst/>
          </a:prstGeom>
        </p:spPr>
      </p:pic>
      <p:sp>
        <p:nvSpPr>
          <p:cNvPr id="17" name="Content Placeholder 2">
            <a:extLst>
              <a:ext uri="{FF2B5EF4-FFF2-40B4-BE49-F238E27FC236}">
                <a16:creationId xmlns:a16="http://schemas.microsoft.com/office/drawing/2014/main" id="{79069210-9ED3-1E45-8BBC-E5DD23E35353}"/>
              </a:ext>
            </a:extLst>
          </p:cNvPr>
          <p:cNvSpPr>
            <a:spLocks noGrp="1"/>
          </p:cNvSpPr>
          <p:nvPr>
            <p:ph idx="1"/>
          </p:nvPr>
        </p:nvSpPr>
        <p:spPr>
          <a:xfrm>
            <a:off x="4761309" y="1920539"/>
            <a:ext cx="4400979" cy="3394472"/>
          </a:xfrm>
        </p:spPr>
        <p:txBody>
          <a:bodyPr>
            <a:normAutofit/>
          </a:bodyPr>
          <a:lstStyle/>
          <a:p>
            <a:r>
              <a:rPr lang="en-US" sz="2400" dirty="0">
                <a:latin typeface="Arial" panose="020B0604020202020204" pitchFamily="34" charset="0"/>
                <a:cs typeface="Arial" panose="020B0604020202020204" pitchFamily="34" charset="0"/>
              </a:rPr>
              <a:t>local installation required</a:t>
            </a:r>
          </a:p>
          <a:p>
            <a:pPr lvl="1"/>
            <a:r>
              <a:rPr lang="en-US" sz="2000" dirty="0">
                <a:latin typeface="Arial" panose="020B0604020202020204" pitchFamily="34" charset="0"/>
                <a:cs typeface="Arial" panose="020B0604020202020204" pitchFamily="34" charset="0"/>
              </a:rPr>
              <a:t>need support of IT team</a:t>
            </a:r>
          </a:p>
          <a:p>
            <a:r>
              <a:rPr lang="en-US" sz="2400" dirty="0">
                <a:latin typeface="Arial" panose="020B0604020202020204" pitchFamily="34" charset="0"/>
                <a:cs typeface="Arial" panose="020B0604020202020204" pitchFamily="34" charset="0"/>
              </a:rPr>
              <a:t>EHR-agnostic</a:t>
            </a:r>
          </a:p>
          <a:p>
            <a:pPr lvl="1"/>
            <a:r>
              <a:rPr lang="en-US" sz="2000" dirty="0">
                <a:latin typeface="Arial" panose="020B0604020202020204" pitchFamily="34" charset="0"/>
                <a:cs typeface="Arial" panose="020B0604020202020204" pitchFamily="34" charset="0"/>
              </a:rPr>
              <a:t>runs independent of EHR</a:t>
            </a:r>
          </a:p>
          <a:p>
            <a:pPr lvl="1"/>
            <a:r>
              <a:rPr lang="en-US" sz="2000" dirty="0">
                <a:latin typeface="Arial" panose="020B0604020202020204" pitchFamily="34" charset="0"/>
                <a:cs typeface="Arial" panose="020B0604020202020204" pitchFamily="34" charset="0"/>
              </a:rPr>
              <a:t>need a way to extract documents to send to EMERSE</a:t>
            </a:r>
          </a:p>
        </p:txBody>
      </p:sp>
      <p:sp>
        <p:nvSpPr>
          <p:cNvPr id="8" name="Rounded Rectangle 7">
            <a:extLst>
              <a:ext uri="{FF2B5EF4-FFF2-40B4-BE49-F238E27FC236}">
                <a16:creationId xmlns:a16="http://schemas.microsoft.com/office/drawing/2014/main" id="{2AFDFBC5-E1BD-764B-991D-2821EB2FDBF5}"/>
              </a:ext>
            </a:extLst>
          </p:cNvPr>
          <p:cNvSpPr/>
          <p:nvPr/>
        </p:nvSpPr>
        <p:spPr>
          <a:xfrm>
            <a:off x="2765794" y="1993691"/>
            <a:ext cx="1435608" cy="676656"/>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ransparent background.png">
            <a:extLst>
              <a:ext uri="{FF2B5EF4-FFF2-40B4-BE49-F238E27FC236}">
                <a16:creationId xmlns:a16="http://schemas.microsoft.com/office/drawing/2014/main" id="{A1C2A70A-24EE-5147-8F50-050B25D71BB5}"/>
              </a:ext>
            </a:extLst>
          </p:cNvPr>
          <p:cNvPicPr>
            <a:picLocks noChangeAspect="1"/>
          </p:cNvPicPr>
          <p:nvPr/>
        </p:nvPicPr>
        <p:blipFill>
          <a:blip r:embed="rId2"/>
          <a:stretch>
            <a:fillRect/>
          </a:stretch>
        </p:blipFill>
        <p:spPr>
          <a:xfrm>
            <a:off x="2945917" y="2200120"/>
            <a:ext cx="1093650" cy="300374"/>
          </a:xfrm>
          <a:prstGeom prst="rect">
            <a:avLst/>
          </a:prstGeom>
        </p:spPr>
      </p:pic>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60909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Under the Hood</a:t>
            </a:r>
          </a:p>
        </p:txBody>
      </p:sp>
      <p:sp>
        <p:nvSpPr>
          <p:cNvPr id="9" name="Rectangle 8">
            <a:extLst>
              <a:ext uri="{FF2B5EF4-FFF2-40B4-BE49-F238E27FC236}">
                <a16:creationId xmlns:a16="http://schemas.microsoft.com/office/drawing/2014/main" id="{F3DE98A5-B4A0-654F-AD28-114CB98ED0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88FF4D63-6319-D344-92FE-FFBE5EA9050F}"/>
              </a:ext>
            </a:extLst>
          </p:cNvPr>
          <p:cNvPicPr>
            <a:picLocks noChangeAspect="1"/>
          </p:cNvPicPr>
          <p:nvPr/>
        </p:nvPicPr>
        <p:blipFill>
          <a:blip r:embed="rId3"/>
          <a:stretch>
            <a:fillRect/>
          </a:stretch>
        </p:blipFill>
        <p:spPr>
          <a:xfrm>
            <a:off x="3527075" y="1442554"/>
            <a:ext cx="5376330" cy="2576674"/>
          </a:xfrm>
          <a:prstGeom prst="rect">
            <a:avLst/>
          </a:prstGeom>
        </p:spPr>
      </p:pic>
      <p:pic>
        <p:nvPicPr>
          <p:cNvPr id="19" name="Picture 18" descr="transparent background.png">
            <a:extLst>
              <a:ext uri="{FF2B5EF4-FFF2-40B4-BE49-F238E27FC236}">
                <a16:creationId xmlns:a16="http://schemas.microsoft.com/office/drawing/2014/main" id="{A1C2A70A-24EE-5147-8F50-050B25D71BB5}"/>
              </a:ext>
            </a:extLst>
          </p:cNvPr>
          <p:cNvPicPr>
            <a:picLocks noChangeAspect="1"/>
          </p:cNvPicPr>
          <p:nvPr/>
        </p:nvPicPr>
        <p:blipFill>
          <a:blip r:embed="rId2"/>
          <a:stretch>
            <a:fillRect/>
          </a:stretch>
        </p:blipFill>
        <p:spPr>
          <a:xfrm>
            <a:off x="6769287" y="2750769"/>
            <a:ext cx="635364" cy="174504"/>
          </a:xfrm>
          <a:prstGeom prst="rect">
            <a:avLst/>
          </a:prstGeom>
        </p:spPr>
      </p:pic>
      <p:sp>
        <p:nvSpPr>
          <p:cNvPr id="6" name="TextBox 5">
            <a:extLst>
              <a:ext uri="{FF2B5EF4-FFF2-40B4-BE49-F238E27FC236}">
                <a16:creationId xmlns:a16="http://schemas.microsoft.com/office/drawing/2014/main" id="{3D3A9651-4C69-EC46-8A56-722A4874E070}"/>
              </a:ext>
            </a:extLst>
          </p:cNvPr>
          <p:cNvSpPr txBox="1"/>
          <p:nvPr/>
        </p:nvSpPr>
        <p:spPr>
          <a:xfrm>
            <a:off x="1361661" y="1555696"/>
            <a:ext cx="2326278" cy="230832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EMERSE application</a:t>
            </a:r>
          </a:p>
          <a:p>
            <a:r>
              <a:rPr lang="en-US" dirty="0">
                <a:latin typeface="Arial" panose="020B0604020202020204" pitchFamily="34" charset="0"/>
                <a:cs typeface="Arial" panose="020B0604020202020204" pitchFamily="34" charset="0"/>
              </a:rPr>
              <a:t>(Java, </a:t>
            </a:r>
            <a:r>
              <a:rPr lang="en-US" dirty="0" err="1">
                <a:latin typeface="Arial" panose="020B0604020202020204" pitchFamily="34" charset="0"/>
                <a:cs typeface="Arial" panose="020B0604020202020204" pitchFamily="34" charset="0"/>
              </a:rPr>
              <a:t>Javascript</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Apache </a:t>
            </a:r>
            <a:r>
              <a:rPr lang="en-US" dirty="0" err="1">
                <a:latin typeface="Arial" panose="020B0604020202020204" pitchFamily="34" charset="0"/>
                <a:cs typeface="Arial" panose="020B0604020202020204" pitchFamily="34" charset="0"/>
              </a:rPr>
              <a:t>Solr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Apache ActiveMQ</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Oracle</a:t>
            </a:r>
          </a:p>
        </p:txBody>
      </p:sp>
      <p:pic>
        <p:nvPicPr>
          <p:cNvPr id="31" name="Picture 30">
            <a:extLst>
              <a:ext uri="{FF2B5EF4-FFF2-40B4-BE49-F238E27FC236}">
                <a16:creationId xmlns:a16="http://schemas.microsoft.com/office/drawing/2014/main" id="{67AFDEFB-27FE-364D-A190-E85BD14E05B1}"/>
              </a:ext>
            </a:extLst>
          </p:cNvPr>
          <p:cNvPicPr>
            <a:picLocks noChangeAspect="1"/>
          </p:cNvPicPr>
          <p:nvPr/>
        </p:nvPicPr>
        <p:blipFill>
          <a:blip r:embed="rId4"/>
          <a:stretch>
            <a:fillRect/>
          </a:stretch>
        </p:blipFill>
        <p:spPr>
          <a:xfrm>
            <a:off x="681007" y="1656005"/>
            <a:ext cx="511689" cy="225143"/>
          </a:xfrm>
          <a:prstGeom prst="rect">
            <a:avLst/>
          </a:prstGeom>
        </p:spPr>
      </p:pic>
      <p:pic>
        <p:nvPicPr>
          <p:cNvPr id="35" name="Picture 34">
            <a:extLst>
              <a:ext uri="{FF2B5EF4-FFF2-40B4-BE49-F238E27FC236}">
                <a16:creationId xmlns:a16="http://schemas.microsoft.com/office/drawing/2014/main" id="{6BC99ED3-FD42-F140-BDE2-838A1B24F5FD}"/>
              </a:ext>
            </a:extLst>
          </p:cNvPr>
          <p:cNvPicPr>
            <a:picLocks noChangeAspect="1"/>
          </p:cNvPicPr>
          <p:nvPr/>
        </p:nvPicPr>
        <p:blipFill>
          <a:blip r:embed="rId4"/>
          <a:stretch>
            <a:fillRect/>
          </a:stretch>
        </p:blipFill>
        <p:spPr>
          <a:xfrm>
            <a:off x="681007" y="2473924"/>
            <a:ext cx="511689" cy="225143"/>
          </a:xfrm>
          <a:prstGeom prst="rect">
            <a:avLst/>
          </a:prstGeom>
        </p:spPr>
      </p:pic>
      <p:pic>
        <p:nvPicPr>
          <p:cNvPr id="36" name="Picture 35">
            <a:extLst>
              <a:ext uri="{FF2B5EF4-FFF2-40B4-BE49-F238E27FC236}">
                <a16:creationId xmlns:a16="http://schemas.microsoft.com/office/drawing/2014/main" id="{DE7A5CB3-F6BD-F04E-85D4-605C7AE91F25}"/>
              </a:ext>
            </a:extLst>
          </p:cNvPr>
          <p:cNvPicPr>
            <a:picLocks noChangeAspect="1"/>
          </p:cNvPicPr>
          <p:nvPr/>
        </p:nvPicPr>
        <p:blipFill>
          <a:blip r:embed="rId4"/>
          <a:stretch>
            <a:fillRect/>
          </a:stretch>
        </p:blipFill>
        <p:spPr>
          <a:xfrm>
            <a:off x="678611" y="3019657"/>
            <a:ext cx="511689" cy="225143"/>
          </a:xfrm>
          <a:prstGeom prst="rect">
            <a:avLst/>
          </a:prstGeom>
        </p:spPr>
      </p:pic>
      <p:pic>
        <p:nvPicPr>
          <p:cNvPr id="37" name="Picture 36">
            <a:extLst>
              <a:ext uri="{FF2B5EF4-FFF2-40B4-BE49-F238E27FC236}">
                <a16:creationId xmlns:a16="http://schemas.microsoft.com/office/drawing/2014/main" id="{F0174465-12C6-A74A-878A-B3407C295C10}"/>
              </a:ext>
            </a:extLst>
          </p:cNvPr>
          <p:cNvPicPr>
            <a:picLocks noChangeAspect="1"/>
          </p:cNvPicPr>
          <p:nvPr/>
        </p:nvPicPr>
        <p:blipFill>
          <a:blip r:embed="rId4"/>
          <a:stretch>
            <a:fillRect/>
          </a:stretch>
        </p:blipFill>
        <p:spPr>
          <a:xfrm>
            <a:off x="678611" y="3556131"/>
            <a:ext cx="511689" cy="225143"/>
          </a:xfrm>
          <a:prstGeom prst="rect">
            <a:avLst/>
          </a:prstGeom>
        </p:spPr>
      </p:pic>
    </p:spTree>
    <p:extLst>
      <p:ext uri="{BB962C8B-B14F-4D97-AF65-F5344CB8AC3E}">
        <p14:creationId xmlns:p14="http://schemas.microsoft.com/office/powerpoint/2010/main" val="294269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0" indent="0">
              <a:buNone/>
            </a:pPr>
            <a:r>
              <a:rPr lang="en-US" dirty="0">
                <a:latin typeface="Arial" panose="020B0604020202020204" pitchFamily="34" charset="0"/>
                <a:cs typeface="Arial" panose="020B0604020202020204" pitchFamily="34" charset="0"/>
              </a:rPr>
              <a:t>								Designed to be self-serve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588218" y="2983423"/>
            <a:ext cx="554369" cy="554369"/>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8" name="Picture 7">
            <a:extLst>
              <a:ext uri="{FF2B5EF4-FFF2-40B4-BE49-F238E27FC236}">
                <a16:creationId xmlns:a16="http://schemas.microsoft.com/office/drawing/2014/main" id="{FD6F6750-80DB-1B46-B2B2-FCB471FE85B3}"/>
              </a:ext>
            </a:extLst>
          </p:cNvPr>
          <p:cNvPicPr>
            <a:picLocks noChangeAspect="1"/>
          </p:cNvPicPr>
          <p:nvPr/>
        </p:nvPicPr>
        <p:blipFill>
          <a:blip r:embed="rId4"/>
          <a:stretch>
            <a:fillRect/>
          </a:stretch>
        </p:blipFill>
        <p:spPr>
          <a:xfrm>
            <a:off x="3588218" y="3511838"/>
            <a:ext cx="554369" cy="554369"/>
          </a:xfrm>
          <a:prstGeom prst="rect">
            <a:avLst/>
          </a:prstGeom>
        </p:spPr>
      </p:pic>
    </p:spTree>
    <p:extLst>
      <p:ext uri="{BB962C8B-B14F-4D97-AF65-F5344CB8AC3E}">
        <p14:creationId xmlns:p14="http://schemas.microsoft.com/office/powerpoint/2010/main" val="2572846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Test driving EMERSE</a:t>
            </a:r>
          </a:p>
        </p:txBody>
      </p:sp>
      <p:pic>
        <p:nvPicPr>
          <p:cNvPr id="13" name="Picture 12">
            <a:extLst>
              <a:ext uri="{FF2B5EF4-FFF2-40B4-BE49-F238E27FC236}">
                <a16:creationId xmlns:a16="http://schemas.microsoft.com/office/drawing/2014/main" id="{047276FE-37D8-B04E-9D97-F8BEBC8C8B3B}"/>
              </a:ext>
            </a:extLst>
          </p:cNvPr>
          <p:cNvPicPr>
            <a:picLocks noChangeAspect="1"/>
          </p:cNvPicPr>
          <p:nvPr/>
        </p:nvPicPr>
        <p:blipFill>
          <a:blip r:embed="rId3"/>
          <a:stretch>
            <a:fillRect/>
          </a:stretch>
        </p:blipFill>
        <p:spPr>
          <a:xfrm>
            <a:off x="73152" y="3290717"/>
            <a:ext cx="4745736" cy="1806042"/>
          </a:xfrm>
          <a:prstGeom prst="rect">
            <a:avLst/>
          </a:prstGeom>
        </p:spPr>
      </p:pic>
      <p:pic>
        <p:nvPicPr>
          <p:cNvPr id="18" name="Picture 17">
            <a:extLst>
              <a:ext uri="{FF2B5EF4-FFF2-40B4-BE49-F238E27FC236}">
                <a16:creationId xmlns:a16="http://schemas.microsoft.com/office/drawing/2014/main" id="{9800EA5B-EC4E-0045-B170-CFD73265A714}"/>
              </a:ext>
            </a:extLst>
          </p:cNvPr>
          <p:cNvPicPr>
            <a:picLocks noChangeAspect="1"/>
          </p:cNvPicPr>
          <p:nvPr/>
        </p:nvPicPr>
        <p:blipFill>
          <a:blip r:embed="rId4"/>
          <a:stretch>
            <a:fillRect/>
          </a:stretch>
        </p:blipFill>
        <p:spPr>
          <a:xfrm>
            <a:off x="2225072" y="4221140"/>
            <a:ext cx="985627" cy="343722"/>
          </a:xfrm>
          <a:prstGeom prst="rect">
            <a:avLst/>
          </a:prstGeom>
        </p:spPr>
      </p:pic>
      <p:sp>
        <p:nvSpPr>
          <p:cNvPr id="21" name="Content Placeholder 2">
            <a:extLst>
              <a:ext uri="{FF2B5EF4-FFF2-40B4-BE49-F238E27FC236}">
                <a16:creationId xmlns:a16="http://schemas.microsoft.com/office/drawing/2014/main" id="{A0D426FC-189C-904E-A857-947466BD16F1}"/>
              </a:ext>
            </a:extLst>
          </p:cNvPr>
          <p:cNvSpPr>
            <a:spLocks noGrp="1"/>
          </p:cNvSpPr>
          <p:nvPr>
            <p:ph idx="1"/>
          </p:nvPr>
        </p:nvSpPr>
        <p:spPr>
          <a:xfrm>
            <a:off x="3422493" y="1170390"/>
            <a:ext cx="5062829"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online demo</a:t>
            </a:r>
          </a:p>
          <a:p>
            <a:pPr marL="0" indent="0">
              <a:buNone/>
            </a:pPr>
            <a:r>
              <a:rPr lang="en-US" sz="2800" dirty="0">
                <a:latin typeface="Arial" panose="020B0604020202020204" pitchFamily="34" charset="0"/>
                <a:cs typeface="Arial" panose="020B0604020202020204" pitchFamily="34" charset="0"/>
              </a:rPr>
              <a:t>videos on website</a:t>
            </a:r>
          </a:p>
          <a:p>
            <a:pPr marL="0" indent="0">
              <a:buNone/>
            </a:pPr>
            <a:r>
              <a:rPr lang="en-US" sz="2800" dirty="0">
                <a:latin typeface="Arial" panose="020B0604020202020204" pitchFamily="34" charset="0"/>
                <a:cs typeface="Arial" panose="020B0604020202020204" pitchFamily="34" charset="0"/>
              </a:rPr>
              <a:t>virtual machine</a:t>
            </a:r>
          </a:p>
          <a:p>
            <a:pPr marL="0" indent="0">
              <a:buNone/>
            </a:pPr>
            <a:r>
              <a:rPr lang="en-US" sz="2800" dirty="0">
                <a:latin typeface="Arial" panose="020B0604020202020204" pitchFamily="34" charset="0"/>
                <a:cs typeface="Arial" panose="020B0604020202020204" pitchFamily="34" charset="0"/>
              </a:rPr>
              <a:t>	- could be used for </a:t>
            </a:r>
          </a:p>
          <a:p>
            <a:pPr marL="0" indent="0">
              <a:buNone/>
            </a:pPr>
            <a:r>
              <a:rPr lang="en-US" sz="2800" dirty="0">
                <a:latin typeface="Arial" panose="020B0604020202020204" pitchFamily="34" charset="0"/>
                <a:cs typeface="Arial" panose="020B0604020202020204" pitchFamily="34" charset="0"/>
              </a:rPr>
              <a:t>       individual projects</a:t>
            </a:r>
          </a:p>
        </p:txBody>
      </p:sp>
      <p:sp>
        <p:nvSpPr>
          <p:cNvPr id="8" name="Rectangle 7">
            <a:extLst>
              <a:ext uri="{FF2B5EF4-FFF2-40B4-BE49-F238E27FC236}">
                <a16:creationId xmlns:a16="http://schemas.microsoft.com/office/drawing/2014/main" id="{E896115B-AF1F-154C-98D8-D97ABC89150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631071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6035831" y="1528713"/>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515949" y="1674109"/>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599037" y="1728627"/>
            <a:ext cx="3381138" cy="492443"/>
          </a:xfrm>
          <a:prstGeom prst="rect">
            <a:avLst/>
          </a:prstGeom>
          <a:noFill/>
        </p:spPr>
        <p:txBody>
          <a:bodyPr wrap="square" rtlCol="0">
            <a:spAutoFit/>
          </a:bodyPr>
          <a:lstStyle/>
          <a:p>
            <a:r>
              <a:rPr lang="en-US" sz="2600" dirty="0" err="1">
                <a:latin typeface="Arial" panose="020B0604020202020204" pitchFamily="34" charset="0"/>
                <a:cs typeface="Arial" panose="020B0604020202020204" pitchFamily="34" charset="0"/>
              </a:rPr>
              <a:t>hanauer@umich.edu</a:t>
            </a:r>
            <a:endParaRPr lang="en-US" sz="2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57663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3" name="Picture 2">
            <a:extLst>
              <a:ext uri="{FF2B5EF4-FFF2-40B4-BE49-F238E27FC236}">
                <a16:creationId xmlns:a16="http://schemas.microsoft.com/office/drawing/2014/main" id="{989A2C71-FB84-B94F-8548-62DD01A84DA9}"/>
              </a:ext>
            </a:extLst>
          </p:cNvPr>
          <p:cNvPicPr>
            <a:picLocks noChangeAspect="1"/>
          </p:cNvPicPr>
          <p:nvPr/>
        </p:nvPicPr>
        <p:blipFill>
          <a:blip r:embed="rId3"/>
          <a:stretch>
            <a:fillRect/>
          </a:stretch>
        </p:blipFill>
        <p:spPr>
          <a:xfrm>
            <a:off x="0" y="1169434"/>
            <a:ext cx="9144000" cy="2804632"/>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Acknowledgements</a:t>
            </a:r>
          </a:p>
        </p:txBody>
      </p:sp>
      <p:sp>
        <p:nvSpPr>
          <p:cNvPr id="4" name="TextBox 3">
            <a:extLst>
              <a:ext uri="{FF2B5EF4-FFF2-40B4-BE49-F238E27FC236}">
                <a16:creationId xmlns:a16="http://schemas.microsoft.com/office/drawing/2014/main" id="{58C79C86-9EC2-8947-9158-9ED5C04097A2}"/>
              </a:ext>
            </a:extLst>
          </p:cNvPr>
          <p:cNvSpPr txBox="1"/>
          <p:nvPr/>
        </p:nvSpPr>
        <p:spPr>
          <a:xfrm>
            <a:off x="363881" y="2770632"/>
            <a:ext cx="1624163"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err="1">
                <a:latin typeface="Arial" panose="020B0604020202020204" pitchFamily="34" charset="0"/>
                <a:cs typeface="Arial" panose="020B0604020202020204" pitchFamily="34" charset="0"/>
              </a:rPr>
              <a:t>Rogel</a:t>
            </a:r>
            <a:r>
              <a:rPr lang="en-US" sz="1200" dirty="0">
                <a:latin typeface="Arial" panose="020B0604020202020204" pitchFamily="34" charset="0"/>
                <a:cs typeface="Arial" panose="020B0604020202020204" pitchFamily="34" charset="0"/>
              </a:rPr>
              <a:t> Cancer Center</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769463" y="2539352"/>
            <a:ext cx="1378904" cy="10156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a:latin typeface="Arial" panose="020B0604020202020204" pitchFamily="34" charset="0"/>
                <a:cs typeface="Arial" panose="020B0604020202020204" pitchFamily="34" charset="0"/>
              </a:rPr>
              <a:t>Michigan Institute</a:t>
            </a:r>
          </a:p>
          <a:p>
            <a:pPr algn="ctr"/>
            <a:r>
              <a:rPr lang="en-US" sz="1200" dirty="0">
                <a:latin typeface="Arial" panose="020B0604020202020204" pitchFamily="34" charset="0"/>
                <a:cs typeface="Arial" panose="020B0604020202020204" pitchFamily="34" charset="0"/>
              </a:rPr>
              <a:t>for Clinical and</a:t>
            </a:r>
          </a:p>
          <a:p>
            <a:pPr algn="ctr"/>
            <a:r>
              <a:rPr lang="en-US" sz="1200" dirty="0">
                <a:latin typeface="Arial" panose="020B0604020202020204" pitchFamily="34" charset="0"/>
                <a:cs typeface="Arial" panose="020B0604020202020204" pitchFamily="34" charset="0"/>
              </a:rPr>
              <a:t>Health Research</a:t>
            </a:r>
          </a:p>
          <a:p>
            <a:pPr algn="ctr"/>
            <a:r>
              <a:rPr lang="en-US" sz="12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5050193" y="2687836"/>
            <a:ext cx="1438214" cy="830997"/>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 of Michigan</a:t>
            </a:r>
          </a:p>
          <a:p>
            <a:pPr algn="ctr"/>
            <a:r>
              <a:rPr lang="en-US" sz="1200" dirty="0">
                <a:latin typeface="Arial" panose="020B0604020202020204" pitchFamily="34" charset="0"/>
                <a:cs typeface="Arial" panose="020B0604020202020204" pitchFamily="34" charset="0"/>
              </a:rPr>
              <a:t>Health Information</a:t>
            </a:r>
          </a:p>
          <a:p>
            <a:pPr algn="ctr"/>
            <a:r>
              <a:rPr lang="en-US" sz="1200" dirty="0">
                <a:latin typeface="Arial" panose="020B0604020202020204" pitchFamily="34" charset="0"/>
                <a:cs typeface="Arial" panose="020B0604020202020204" pitchFamily="34" charset="0"/>
              </a:rPr>
              <a:t>and Technology</a:t>
            </a:r>
          </a:p>
          <a:p>
            <a:pPr algn="ctr"/>
            <a:r>
              <a:rPr lang="en-US" sz="12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7390233" y="2712056"/>
            <a:ext cx="1377300" cy="830997"/>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NCI Information</a:t>
            </a:r>
          </a:p>
          <a:p>
            <a:pPr algn="ctr"/>
            <a:r>
              <a:rPr lang="en-US" sz="1200" dirty="0">
                <a:latin typeface="Arial" panose="020B0604020202020204" pitchFamily="34" charset="0"/>
                <a:cs typeface="Arial" panose="020B0604020202020204" pitchFamily="34" charset="0"/>
              </a:rPr>
              <a:t>Technology for</a:t>
            </a:r>
          </a:p>
          <a:p>
            <a:pPr algn="ctr"/>
            <a:r>
              <a:rPr lang="en-US" sz="1200" dirty="0">
                <a:latin typeface="Arial" panose="020B0604020202020204" pitchFamily="34" charset="0"/>
                <a:cs typeface="Arial" panose="020B0604020202020204" pitchFamily="34" charset="0"/>
              </a:rPr>
              <a:t>Cancer Research</a:t>
            </a:r>
          </a:p>
          <a:p>
            <a:pPr algn="ctr"/>
            <a:r>
              <a:rPr lang="en-US" sz="1200" dirty="0">
                <a:latin typeface="Arial" panose="020B0604020202020204" pitchFamily="34" charset="0"/>
                <a:cs typeface="Arial" panose="020B0604020202020204" pitchFamily="34" charset="0"/>
              </a:rPr>
              <a:t>(ITCR)</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49846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A research tool, available at no cost</a:t>
            </a:r>
          </a:p>
          <a:p>
            <a:pPr lvl="1"/>
            <a:r>
              <a:rPr lang="en-US" sz="2000" dirty="0">
                <a:latin typeface="Arial" panose="020B0604020202020204" pitchFamily="34" charset="0"/>
                <a:cs typeface="Arial" panose="020B0604020202020204" pitchFamily="34" charset="0"/>
              </a:rPr>
              <a:t>Apache 2.0 licensing</a:t>
            </a:r>
          </a:p>
          <a:p>
            <a:r>
              <a:rPr lang="en-US" sz="2400" dirty="0">
                <a:latin typeface="Arial" panose="020B0604020202020204" pitchFamily="34" charset="0"/>
                <a:cs typeface="Arial" panose="020B0604020202020204" pitchFamily="34" charset="0"/>
              </a:rPr>
              <a:t>Requires local implementation</a:t>
            </a:r>
          </a:p>
          <a:p>
            <a:r>
              <a:rPr lang="en-US" sz="2400" dirty="0">
                <a:latin typeface="Arial" panose="020B0604020202020204" pitchFamily="34" charset="0"/>
                <a:cs typeface="Arial" panose="020B0604020202020204" pitchFamily="34" charset="0"/>
              </a:rPr>
              <a:t>Picking the right tool for your research is important</a:t>
            </a:r>
          </a:p>
          <a:p>
            <a:pPr lvl="1"/>
            <a:r>
              <a:rPr lang="en-US" sz="2000" dirty="0">
                <a:latin typeface="Arial" panose="020B0604020202020204" pitchFamily="34" charset="0"/>
                <a:cs typeface="Arial" panose="020B0604020202020204" pitchFamily="34" charset="0"/>
              </a:rPr>
              <a:t>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451947" y="3434655"/>
            <a:ext cx="2556659" cy="1532403"/>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Unstructured vs Structured Data</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3"/>
          <a:stretch>
            <a:fillRect/>
          </a:stretch>
        </p:blipFill>
        <p:spPr>
          <a:xfrm>
            <a:off x="7504783" y="4393001"/>
            <a:ext cx="1468196" cy="403244"/>
          </a:xfrm>
          <a:prstGeom prst="rect">
            <a:avLst/>
          </a:prstGeom>
        </p:spPr>
      </p:pic>
      <p:graphicFrame>
        <p:nvGraphicFramePr>
          <p:cNvPr id="19" name="Content Placeholder 18">
            <a:extLst>
              <a:ext uri="{FF2B5EF4-FFF2-40B4-BE49-F238E27FC236}">
                <a16:creationId xmlns:a16="http://schemas.microsoft.com/office/drawing/2014/main" id="{4A7D534C-29EB-4E4E-8CD7-01B329031E98}"/>
              </a:ext>
            </a:extLst>
          </p:cNvPr>
          <p:cNvGraphicFramePr>
            <a:graphicFrameLocks noGrp="1"/>
          </p:cNvGraphicFramePr>
          <p:nvPr>
            <p:ph idx="1"/>
            <p:extLst>
              <p:ext uri="{D42A27DB-BD31-4B8C-83A1-F6EECF244321}">
                <p14:modId xmlns:p14="http://schemas.microsoft.com/office/powerpoint/2010/main" val="3223815735"/>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i2b2/ACT is for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
        <p:nvSpPr>
          <p:cNvPr id="7" name="Rectangle 6">
            <a:extLst>
              <a:ext uri="{FF2B5EF4-FFF2-40B4-BE49-F238E27FC236}">
                <a16:creationId xmlns:a16="http://schemas.microsoft.com/office/drawing/2014/main" id="{F1362434-A976-1942-9054-2DCD31DFA4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88584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14" name="Picture 13" descr="whale.png">
            <a:extLst>
              <a:ext uri="{FF2B5EF4-FFF2-40B4-BE49-F238E27FC236}">
                <a16:creationId xmlns:a16="http://schemas.microsoft.com/office/drawing/2014/main" id="{4F2E1210-56B8-8D48-B82B-5B868F5A6BF0}"/>
              </a:ext>
            </a:extLst>
          </p:cNvPr>
          <p:cNvPicPr>
            <a:picLocks noChangeAspect="1"/>
          </p:cNvPicPr>
          <p:nvPr/>
        </p:nvPicPr>
        <p:blipFill>
          <a:blip r:embed="rId3"/>
          <a:stretch>
            <a:fillRect/>
          </a:stretch>
        </p:blipFill>
        <p:spPr>
          <a:xfrm>
            <a:off x="141058" y="3593592"/>
            <a:ext cx="1676195" cy="1084288"/>
          </a:xfrm>
          <a:prstGeom prst="rect">
            <a:avLst/>
          </a:prstGeom>
        </p:spPr>
      </p:pic>
      <p:sp>
        <p:nvSpPr>
          <p:cNvPr id="3" name="Rectangle 2">
            <a:extLst>
              <a:ext uri="{FF2B5EF4-FFF2-40B4-BE49-F238E27FC236}">
                <a16:creationId xmlns:a16="http://schemas.microsoft.com/office/drawing/2014/main" id="{BB88D48E-C66D-5847-83EA-93F06B11BC52}"/>
              </a:ext>
            </a:extLst>
          </p:cNvPr>
          <p:cNvSpPr/>
          <p:nvPr/>
        </p:nvSpPr>
        <p:spPr>
          <a:xfrm>
            <a:off x="4206240" y="731664"/>
            <a:ext cx="4809744" cy="4339650"/>
          </a:xfrm>
          <a:prstGeom prst="rect">
            <a:avLst/>
          </a:prstGeom>
        </p:spPr>
        <p:txBody>
          <a:bodyPr wrap="square">
            <a:spAutoFit/>
          </a:bodyPr>
          <a:lstStyle/>
          <a:p>
            <a:endParaRPr lang="en-US" sz="1200" dirty="0">
              <a:latin typeface="Arial"/>
              <a:cs typeface="Arial"/>
            </a:endParaRPr>
          </a:p>
          <a:p>
            <a:r>
              <a:rPr lang="en-US" sz="1200" dirty="0">
                <a:latin typeface="Arial"/>
                <a:cs typeface="Arial"/>
              </a:rPr>
              <a:t>"potential cases may be missed or wrongly dated when coded data alone are used..” (PMID: 23964710)</a:t>
            </a:r>
          </a:p>
          <a:p>
            <a:endParaRPr lang="en-US" sz="1200" dirty="0">
              <a:latin typeface="Arial"/>
              <a:cs typeface="Arial"/>
            </a:endParaRPr>
          </a:p>
          <a:p>
            <a:r>
              <a:rPr lang="en-US" sz="1200" dirty="0">
                <a:latin typeface="Arial"/>
                <a:cs typeface="Arial"/>
              </a:rPr>
              <a:t>"structured data is best used for first pass filtering of EHR data…prior to a more nuanced second pass using unstructured data" (PCMID: PMC4333685)</a:t>
            </a:r>
          </a:p>
          <a:p>
            <a:endParaRPr lang="en-US" sz="1200" dirty="0">
              <a:latin typeface="Arial"/>
              <a:cs typeface="Arial"/>
            </a:endParaRPr>
          </a:p>
          <a:p>
            <a:endParaRPr lang="en-US" sz="1200" dirty="0">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"...urinary incontinence, an important patient-centered outcome following prostate cancer treatment, was reported almost exclusively in the free text of EHRs and was rarely coded as an ICD 9 diagnosis code.” (PMCID: PMC4899050) </a:t>
            </a:r>
          </a:p>
          <a:p>
            <a:endParaRPr lang="en-US" sz="1200" dirty="0">
              <a:solidFill>
                <a:schemeClr val="bg1"/>
              </a:solidFill>
              <a:latin typeface="Arial"/>
              <a:cs typeface="Arial"/>
            </a:endParaRPr>
          </a:p>
          <a:p>
            <a:endParaRPr lang="en-US" sz="1200" dirty="0">
              <a:solidFill>
                <a:schemeClr val="bg1"/>
              </a:solidFill>
              <a:latin typeface="Arial"/>
              <a:cs typeface="Arial"/>
            </a:endParaRPr>
          </a:p>
          <a:p>
            <a:r>
              <a:rPr lang="en-US" sz="1200" dirty="0">
                <a:solidFill>
                  <a:schemeClr val="bg1"/>
                </a:solidFill>
                <a:latin typeface="Arial"/>
                <a:cs typeface="Arial"/>
              </a:rPr>
              <a:t>"Claims and structured EHR data give an incomplete picture of burden related to geriatric syndromes. Geriatric syndromes are likely to be missed if unstructured data are not analyzed." </a:t>
            </a:r>
          </a:p>
          <a:p>
            <a:r>
              <a:rPr lang="en-US" sz="1200" dirty="0">
                <a:solidFill>
                  <a:schemeClr val="bg1"/>
                </a:solidFill>
                <a:latin typeface="Arial"/>
                <a:cs typeface="Arial"/>
              </a:rPr>
              <a:t>(PMID: 29972595)</a:t>
            </a:r>
          </a:p>
          <a:p>
            <a:endParaRPr lang="en-US" sz="1200" dirty="0">
              <a:solidFill>
                <a:schemeClr val="bg1"/>
              </a:solidFill>
              <a:latin typeface="Arial"/>
              <a:cs typeface="Arial"/>
            </a:endParaRPr>
          </a:p>
          <a:p>
            <a:endParaRPr lang="en-US" sz="1200" dirty="0">
              <a:solidFill>
                <a:schemeClr val="bg1"/>
              </a:solidFill>
              <a:latin typeface="Arial"/>
              <a:cs typeface="Arial"/>
            </a:endParaRPr>
          </a:p>
          <a:p>
            <a:endParaRPr lang="en-US" sz="1200" dirty="0">
              <a:latin typeface="Arial"/>
              <a:cs typeface="Arial"/>
            </a:endParaRPr>
          </a:p>
        </p:txBody>
      </p:sp>
      <p:pic>
        <p:nvPicPr>
          <p:cNvPr id="9" name="Picture 8">
            <a:extLst>
              <a:ext uri="{FF2B5EF4-FFF2-40B4-BE49-F238E27FC236}">
                <a16:creationId xmlns:a16="http://schemas.microsoft.com/office/drawing/2014/main" id="{C860FE8D-626A-DC47-B1DA-E642C0F834D7}"/>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1" name="Rectangle 10">
            <a:extLst>
              <a:ext uri="{FF2B5EF4-FFF2-40B4-BE49-F238E27FC236}">
                <a16:creationId xmlns:a16="http://schemas.microsoft.com/office/drawing/2014/main" id="{8C1620DF-AE36-AE4B-9592-D03E7CC0790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1062459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92754" y="2928934"/>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2672</TotalTime>
  <Words>1616</Words>
  <Application>Microsoft Macintosh PowerPoint</Application>
  <PresentationFormat>On-screen Show (16:9)</PresentationFormat>
  <Paragraphs>316</Paragraphs>
  <Slides>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Arail</vt:lpstr>
      <vt:lpstr>Arial</vt:lpstr>
      <vt:lpstr>Calibri</vt:lpstr>
      <vt:lpstr>Office Theme</vt:lpstr>
      <vt:lpstr>PowerPoint Presentation</vt:lpstr>
      <vt:lpstr>PowerPoint Presentation</vt:lpstr>
      <vt:lpstr>PowerPoint Presentation</vt:lpstr>
      <vt:lpstr>What is EMERSE?</vt:lpstr>
      <vt:lpstr>What is EMERSE?</vt:lpstr>
      <vt:lpstr>Unstructured vs Structured Data</vt:lpstr>
      <vt:lpstr>PowerPoint Presentation</vt:lpstr>
      <vt:lpstr>PowerPoint Presentation</vt:lpstr>
      <vt:lpstr>What isn’t EMERSE?</vt:lpstr>
      <vt:lpstr>EMERSE vs NLP</vt:lpstr>
      <vt:lpstr>EMERSE vs NLP</vt:lpstr>
      <vt:lpstr>Find cohorts</vt:lpstr>
      <vt:lpstr>Find cohorts</vt:lpstr>
      <vt:lpstr>Find cohorts</vt:lpstr>
      <vt:lpstr>Working with cohorts</vt:lpstr>
      <vt:lpstr>Highlight documents for chart review</vt:lpstr>
      <vt:lpstr>Query expansion</vt:lpstr>
      <vt:lpstr>Query expansion</vt:lpstr>
      <vt:lpstr>EMERSE Synonyms</vt:lpstr>
      <vt:lpstr>What’s in the Synonyms?</vt:lpstr>
      <vt:lpstr>What’s in EMERSE?</vt:lpstr>
      <vt:lpstr>What’s not in EMERSE?</vt:lpstr>
      <vt:lpstr>Typical workflow</vt:lpstr>
      <vt:lpstr>Typical workflow</vt:lpstr>
      <vt:lpstr>Typical workflow</vt:lpstr>
      <vt:lpstr>EMERSE and i2b2 could go together like…</vt:lpstr>
      <vt:lpstr>EMERSE and i2b2 could go together like…</vt:lpstr>
      <vt:lpstr>EMERSE and i2b2 have been connected in the past</vt:lpstr>
      <vt:lpstr>PowerPoint Presentation</vt:lpstr>
      <vt:lpstr>PowerPoint Presentation</vt:lpstr>
      <vt:lpstr>PowerPoint Presentation</vt:lpstr>
      <vt:lpstr>PowerPoint Presentation</vt:lpstr>
      <vt:lpstr>PowerPoint Presentation</vt:lpstr>
      <vt:lpstr>EMERSE is     fast</vt:lpstr>
      <vt:lpstr>Publications using EMERSE</vt:lpstr>
      <vt:lpstr>Where is EMERSE?</vt:lpstr>
      <vt:lpstr>The future…</vt:lpstr>
      <vt:lpstr>Getting EMERSE</vt:lpstr>
      <vt:lpstr>Under the Hood</vt:lpstr>
      <vt:lpstr>Test driving EMERSE</vt:lpstr>
      <vt:lpstr>PowerPoint Presentation</vt:lpstr>
      <vt:lpstr>PowerPoint Presentation</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Microsoft Office User</cp:lastModifiedBy>
  <cp:revision>328</cp:revision>
  <dcterms:created xsi:type="dcterms:W3CDTF">2019-11-14T17:52:15Z</dcterms:created>
  <dcterms:modified xsi:type="dcterms:W3CDTF">2020-03-13T13:26:53Z</dcterms:modified>
</cp:coreProperties>
</file>