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320" r:id="rId2"/>
    <p:sldId id="256" r:id="rId3"/>
    <p:sldId id="347" r:id="rId4"/>
    <p:sldId id="366" r:id="rId5"/>
    <p:sldId id="367" r:id="rId6"/>
    <p:sldId id="365" r:id="rId7"/>
    <p:sldId id="295" r:id="rId8"/>
    <p:sldId id="360" r:id="rId9"/>
    <p:sldId id="289" r:id="rId10"/>
    <p:sldId id="290" r:id="rId11"/>
    <p:sldId id="293" r:id="rId12"/>
    <p:sldId id="362" r:id="rId13"/>
    <p:sldId id="311" r:id="rId14"/>
    <p:sldId id="309" r:id="rId15"/>
    <p:sldId id="310" r:id="rId16"/>
    <p:sldId id="302" r:id="rId17"/>
    <p:sldId id="371" r:id="rId18"/>
    <p:sldId id="303" r:id="rId19"/>
    <p:sldId id="304" r:id="rId20"/>
    <p:sldId id="372" r:id="rId21"/>
    <p:sldId id="363" r:id="rId22"/>
    <p:sldId id="306" r:id="rId23"/>
    <p:sldId id="350" r:id="rId24"/>
    <p:sldId id="368" r:id="rId25"/>
    <p:sldId id="305"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C5B9"/>
    <a:srgbClr val="CBBBA0"/>
    <a:srgbClr val="333333"/>
    <a:srgbClr val="B6DEE9"/>
    <a:srgbClr val="009DDD"/>
    <a:srgbClr val="FF2BF0"/>
    <a:srgbClr val="D3002A"/>
    <a:srgbClr val="C70E1E"/>
    <a:srgbClr val="FF002A"/>
    <a:srgbClr val="F0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9"/>
    <p:restoredTop sz="94694"/>
  </p:normalViewPr>
  <p:slideViewPr>
    <p:cSldViewPr snapToGrid="0" snapToObjects="1" showGuides="1">
      <p:cViewPr varScale="1">
        <p:scale>
          <a:sx n="161" d="100"/>
          <a:sy n="161" d="100"/>
        </p:scale>
        <p:origin x="472" y="200"/>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5/6/22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5/6/22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5/6/22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5/6/22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5/6/22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5/6/22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5/6/22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5/6/22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5/6/22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5/6/22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5/6/22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5/6/22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5/6/22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hanauer@umich.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s://vimeo.com/677482835" TargetMode="External"/><Relationship Id="rId5" Type="http://schemas.openxmlformats.org/officeDocument/2006/relationships/image" Target="../media/image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escholarship.org/uc/item/44p23878"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256486" y="3410411"/>
            <a:ext cx="4454662"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200" dirty="0">
                <a:solidFill>
                  <a:schemeClr val="tx1"/>
                </a:solidFill>
                <a:latin typeface="Arial"/>
                <a:cs typeface="Arial"/>
              </a:rPr>
              <a:t>David Hanauer, MD, MS</a:t>
            </a:r>
          </a:p>
          <a:p>
            <a:pPr algn="l"/>
            <a:r>
              <a:rPr lang="en-US" sz="2200" dirty="0">
                <a:solidFill>
                  <a:schemeClr val="tx1"/>
                </a:solidFill>
                <a:latin typeface="Arial"/>
                <a:cs typeface="Arial"/>
              </a:rPr>
              <a:t>Dept of Learning Health Sciences</a:t>
            </a:r>
          </a:p>
          <a:p>
            <a:pPr algn="l"/>
            <a:r>
              <a:rPr lang="en-US" sz="2200" dirty="0">
                <a:solidFill>
                  <a:schemeClr val="tx1"/>
                </a:solidFill>
                <a:latin typeface="Arial"/>
                <a:cs typeface="Arial"/>
              </a:rPr>
              <a:t>University of Michigan</a:t>
            </a:r>
          </a:p>
          <a:p>
            <a:pPr algn="l"/>
            <a:r>
              <a:rPr lang="en-US" sz="2200" dirty="0">
                <a:solidFill>
                  <a:schemeClr val="tx1"/>
                </a:solidFill>
                <a:latin typeface="Arial"/>
                <a:cs typeface="Arial"/>
                <a:hlinkClick r:id="rId2"/>
              </a:rPr>
              <a:t>hanauer@umich.edu</a:t>
            </a:r>
            <a:endParaRPr lang="en-US" sz="2200" dirty="0">
              <a:solidFill>
                <a:schemeClr val="tx1"/>
              </a:solidFill>
              <a:latin typeface="Arial"/>
              <a:cs typeface="Arial"/>
            </a:endParaRP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3"/>
          <a:stretch>
            <a:fillRect/>
          </a:stretch>
        </p:blipFill>
        <p:spPr>
          <a:xfrm>
            <a:off x="2443225" y="1891068"/>
            <a:ext cx="4095152" cy="1124745"/>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5053612" y="3528721"/>
            <a:ext cx="4067139" cy="1446550"/>
          </a:xfrm>
          <a:prstGeom prst="rect">
            <a:avLst/>
          </a:prstGeom>
        </p:spPr>
        <p:txBody>
          <a:bodyPr wrap="none">
            <a:spAutoFit/>
          </a:bodyPr>
          <a:lstStyle/>
          <a:p>
            <a:r>
              <a:rPr lang="en-US" sz="2200" dirty="0">
                <a:latin typeface="Arial"/>
                <a:cs typeface="Arial"/>
              </a:rPr>
              <a:t>Twitter:		@</a:t>
            </a:r>
            <a:r>
              <a:rPr lang="en-US" sz="2200" dirty="0" err="1">
                <a:latin typeface="Arial"/>
                <a:cs typeface="Arial"/>
              </a:rPr>
              <a:t>informaticsGeek</a:t>
            </a:r>
            <a:endParaRPr lang="en-US" sz="2200" dirty="0">
              <a:latin typeface="Arial"/>
              <a:cs typeface="Arial"/>
            </a:endParaRPr>
          </a:p>
          <a:p>
            <a:r>
              <a:rPr lang="en-US" sz="2200" dirty="0">
                <a:latin typeface="Arial"/>
                <a:cs typeface="Arial"/>
              </a:rPr>
              <a:t>			@</a:t>
            </a:r>
            <a:r>
              <a:rPr lang="en-US" sz="2200" dirty="0" err="1">
                <a:latin typeface="Arial"/>
                <a:cs typeface="Arial"/>
              </a:rPr>
              <a:t>projectEMERSE</a:t>
            </a:r>
            <a:endParaRPr lang="en-US" sz="2200" dirty="0">
              <a:latin typeface="Arial"/>
              <a:cs typeface="Arial"/>
            </a:endParaRPr>
          </a:p>
          <a:p>
            <a:r>
              <a:rPr lang="en-US" sz="2200" dirty="0">
                <a:latin typeface="Arial"/>
                <a:cs typeface="Arial"/>
              </a:rPr>
              <a:t>Web:		project-</a:t>
            </a:r>
            <a:r>
              <a:rPr lang="en-US" sz="2200" dirty="0" err="1">
                <a:latin typeface="Arial"/>
                <a:cs typeface="Arial"/>
              </a:rPr>
              <a:t>emerse.org</a:t>
            </a:r>
            <a:endParaRPr lang="en-US" sz="2200" dirty="0">
              <a:latin typeface="Arial"/>
              <a:cs typeface="Arial"/>
            </a:endParaRPr>
          </a:p>
          <a:p>
            <a:r>
              <a:rPr lang="en-US" sz="2200" dirty="0">
                <a:latin typeface="Arial"/>
                <a:cs typeface="Arial"/>
              </a:rPr>
              <a:t>			</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4" name="TextBox 13">
            <a:extLst>
              <a:ext uri="{FF2B5EF4-FFF2-40B4-BE49-F238E27FC236}">
                <a16:creationId xmlns:a16="http://schemas.microsoft.com/office/drawing/2014/main" id="{8627E8E2-AD90-FD41-8B94-1FC8B5034170}"/>
              </a:ext>
            </a:extLst>
          </p:cNvPr>
          <p:cNvSpPr txBox="1"/>
          <p:nvPr/>
        </p:nvSpPr>
        <p:spPr>
          <a:xfrm>
            <a:off x="0" y="229785"/>
            <a:ext cx="8981603"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EMERSE: an easy-to-use, self-service search engine and chart review tool for EHR notes</a:t>
            </a:r>
          </a:p>
        </p:txBody>
      </p:sp>
      <p:sp>
        <p:nvSpPr>
          <p:cNvPr id="2" name="TextBox 1">
            <a:extLst>
              <a:ext uri="{FF2B5EF4-FFF2-40B4-BE49-F238E27FC236}">
                <a16:creationId xmlns:a16="http://schemas.microsoft.com/office/drawing/2014/main" id="{E80C775F-8E8B-6945-BD72-B494402A7F98}"/>
              </a:ext>
            </a:extLst>
          </p:cNvPr>
          <p:cNvSpPr txBox="1"/>
          <p:nvPr/>
        </p:nvSpPr>
        <p:spPr>
          <a:xfrm>
            <a:off x="3486404" y="1253305"/>
            <a:ext cx="1739579" cy="430887"/>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May 6, 2022</a:t>
            </a: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457200" y="2170421"/>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522773" y="1827390"/>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TextBox 10">
            <a:extLst>
              <a:ext uri="{FF2B5EF4-FFF2-40B4-BE49-F238E27FC236}">
                <a16:creationId xmlns:a16="http://schemas.microsoft.com/office/drawing/2014/main" id="{15918D9B-8EDE-0D4F-A52A-48BB9746D702}"/>
              </a:ext>
            </a:extLst>
          </p:cNvPr>
          <p:cNvSpPr txBox="1"/>
          <p:nvPr/>
        </p:nvSpPr>
        <p:spPr>
          <a:xfrm>
            <a:off x="4114800" y="3124211"/>
            <a:ext cx="4572000" cy="1200329"/>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See this talk for more details:</a:t>
            </a:r>
          </a:p>
          <a:p>
            <a:r>
              <a:rPr lang="en-US" dirty="0">
                <a:latin typeface="Arial" panose="020B0604020202020204" pitchFamily="34" charset="0"/>
                <a:cs typeface="Arial" panose="020B0604020202020204" pitchFamily="34" charset="0"/>
                <a:hlinkClick r:id="rId6"/>
              </a:rPr>
              <a:t>https://vimeo.com/677482835</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“Using EMERSE to Improve Research Involving Rare Cancers”</a:t>
            </a:r>
          </a:p>
        </p:txBody>
      </p:sp>
    </p:spTree>
    <p:extLst>
      <p:ext uri="{BB962C8B-B14F-4D97-AF65-F5344CB8AC3E}">
        <p14:creationId xmlns:p14="http://schemas.microsoft.com/office/powerpoint/2010/main" val="3193194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C413A4-C5D2-8F4D-8F35-378E5C61A0B3}"/>
              </a:ext>
            </a:extLst>
          </p:cNvPr>
          <p:cNvSpPr>
            <a:spLocks noGrp="1"/>
          </p:cNvSpPr>
          <p:nvPr>
            <p:ph type="title"/>
          </p:nvPr>
        </p:nvSpPr>
        <p:spPr/>
        <p:txBody>
          <a:bodyPr/>
          <a:lstStyle/>
          <a:p>
            <a:endParaRPr lang="en-US" dirty="0"/>
          </a:p>
        </p:txBody>
      </p:sp>
      <p:sp useBgFill="1">
        <p:nvSpPr>
          <p:cNvPr id="16" name="Title 1">
            <a:extLst>
              <a:ext uri="{FF2B5EF4-FFF2-40B4-BE49-F238E27FC236}">
                <a16:creationId xmlns:a16="http://schemas.microsoft.com/office/drawing/2014/main" id="{8B909327-905F-D440-94C7-4088E3DA65DF}"/>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EMERSE is     </a:t>
            </a:r>
            <a:r>
              <a:rPr lang="en-US" b="1" i="1">
                <a:latin typeface="Arial" panose="020B0604020202020204" pitchFamily="34" charset="0"/>
                <a:cs typeface="Arial" panose="020B0604020202020204" pitchFamily="34" charset="0"/>
              </a:rPr>
              <a:t>fast</a:t>
            </a:r>
            <a:endParaRPr lang="en-US" b="1" i="1" dirty="0">
              <a:latin typeface="Arial" panose="020B0604020202020204" pitchFamily="34" charset="0"/>
              <a:cs typeface="Arial" panose="020B0604020202020204" pitchFamily="34" charset="0"/>
            </a:endParaRPr>
          </a:p>
        </p:txBody>
      </p:sp>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20" name="Straight Connector 19">
            <a:extLst>
              <a:ext uri="{FF2B5EF4-FFF2-40B4-BE49-F238E27FC236}">
                <a16:creationId xmlns:a16="http://schemas.microsoft.com/office/drawing/2014/main" id="{20C1E44F-9A14-2447-A02E-8989B3AE10D9}"/>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1C0FEE5-3FD2-B742-BDCF-B88B250C37AF}"/>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33647FD-5C04-584A-AFA8-70F3A36A3FF4}"/>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3" name="Table 22">
            <a:extLst>
              <a:ext uri="{FF2B5EF4-FFF2-40B4-BE49-F238E27FC236}">
                <a16:creationId xmlns:a16="http://schemas.microsoft.com/office/drawing/2014/main" id="{C57D3A29-F9D6-CB40-AA76-BD9E1AFD7B25}"/>
              </a:ext>
            </a:extLst>
          </p:cNvPr>
          <p:cNvGraphicFramePr>
            <a:graphicFrameLocks noGrp="1"/>
          </p:cNvGraphicFramePr>
          <p:nvPr>
            <p:extLst>
              <p:ext uri="{D42A27DB-BD31-4B8C-83A1-F6EECF244321}">
                <p14:modId xmlns:p14="http://schemas.microsoft.com/office/powerpoint/2010/main" val="235380142"/>
              </p:ext>
            </p:extLst>
          </p:nvPr>
        </p:nvGraphicFramePr>
        <p:xfrm>
          <a:off x="457200" y="1438131"/>
          <a:ext cx="7931020" cy="2589789"/>
        </p:xfrm>
        <a:graphic>
          <a:graphicData uri="http://schemas.openxmlformats.org/drawingml/2006/table">
            <a:tbl>
              <a:tblPr firstRow="1" bandRow="1">
                <a:tableStyleId>{5C22544A-7EE6-4342-B048-85BDC9FD1C3A}</a:tableStyleId>
              </a:tblPr>
              <a:tblGrid>
                <a:gridCol w="3110948">
                  <a:extLst>
                    <a:ext uri="{9D8B030D-6E8A-4147-A177-3AD203B41FA5}">
                      <a16:colId xmlns:a16="http://schemas.microsoft.com/office/drawing/2014/main" val="2786858433"/>
                    </a:ext>
                  </a:extLst>
                </a:gridCol>
                <a:gridCol w="1778293">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Reporting DB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txBody>
                  <a:tcPr anchor="ctr"/>
                </a:tc>
                <a:extLst>
                  <a:ext uri="{0D108BD9-81ED-4DB2-BD59-A6C34878D82A}">
                    <a16:rowId xmlns:a16="http://schemas.microsoft.com/office/drawing/2014/main" val="907449223"/>
                  </a:ext>
                </a:extLst>
              </a:tr>
            </a:tbl>
          </a:graphicData>
        </a:graphic>
      </p:graphicFrame>
      <p:pic>
        <p:nvPicPr>
          <p:cNvPr id="24" name="Picture 23">
            <a:extLst>
              <a:ext uri="{FF2B5EF4-FFF2-40B4-BE49-F238E27FC236}">
                <a16:creationId xmlns:a16="http://schemas.microsoft.com/office/drawing/2014/main" id="{522F455A-09F1-7649-8BA0-282E5E365172}"/>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5" name="Straight Connector 24">
            <a:extLst>
              <a:ext uri="{FF2B5EF4-FFF2-40B4-BE49-F238E27FC236}">
                <a16:creationId xmlns:a16="http://schemas.microsoft.com/office/drawing/2014/main" id="{166B58C3-9B20-7A48-B14C-8962B9A0E29E}"/>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Content Placeholder 2">
            <a:extLst>
              <a:ext uri="{FF2B5EF4-FFF2-40B4-BE49-F238E27FC236}">
                <a16:creationId xmlns:a16="http://schemas.microsoft.com/office/drawing/2014/main" id="{A5C33DCE-7D92-C24A-92EC-D7C1E174CE5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Tree>
    <p:extLst>
      <p:ext uri="{BB962C8B-B14F-4D97-AF65-F5344CB8AC3E}">
        <p14:creationId xmlns:p14="http://schemas.microsoft.com/office/powerpoint/2010/main" val="3470983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5" name="Rounded Rectangle 4">
            <a:extLst>
              <a:ext uri="{FF2B5EF4-FFF2-40B4-BE49-F238E27FC236}">
                <a16:creationId xmlns:a16="http://schemas.microsoft.com/office/drawing/2014/main" id="{81776623-460B-B84F-99E0-5598F0AEFD9A}"/>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initial cohort identified</a:t>
            </a:r>
          </a:p>
          <a:p>
            <a:pPr algn="ctr"/>
            <a:r>
              <a:rPr lang="en-US" sz="1600" dirty="0">
                <a:solidFill>
                  <a:schemeClr val="tx1"/>
                </a:solidFill>
                <a:latin typeface="Arial" panose="020B0604020202020204" pitchFamily="34" charset="0"/>
                <a:cs typeface="Arial" panose="020B0604020202020204" pitchFamily="34" charset="0"/>
              </a:rPr>
              <a:t>with a cohort discovery</a:t>
            </a:r>
          </a:p>
          <a:p>
            <a:pPr algn="ctr"/>
            <a:r>
              <a:rPr lang="en-US" sz="1600" dirty="0">
                <a:solidFill>
                  <a:schemeClr val="tx1"/>
                </a:solidFill>
                <a:latin typeface="Arial" panose="020B0604020202020204" pitchFamily="34" charset="0"/>
                <a:cs typeface="Arial" panose="020B0604020202020204" pitchFamily="34" charset="0"/>
              </a:rPr>
              <a:t>tool using structured data (or via EMERSE</a:t>
            </a:r>
          </a:p>
          <a:p>
            <a:pPr algn="ctr"/>
            <a:r>
              <a:rPr lang="en-US" sz="1600" dirty="0">
                <a:solidFill>
                  <a:schemeClr val="tx1"/>
                </a:solidFill>
                <a:latin typeface="Arial" panose="020B0604020202020204" pitchFamily="34" charset="0"/>
                <a:cs typeface="Arial" panose="020B0604020202020204" pitchFamily="34" charset="0"/>
              </a:rPr>
              <a:t>‘Find Patients’)</a:t>
            </a:r>
          </a:p>
        </p:txBody>
      </p:sp>
      <p:cxnSp>
        <p:nvCxnSpPr>
          <p:cNvPr id="10" name="Straight Connector 9">
            <a:extLst>
              <a:ext uri="{FF2B5EF4-FFF2-40B4-BE49-F238E27FC236}">
                <a16:creationId xmlns:a16="http://schemas.microsoft.com/office/drawing/2014/main" id="{D3B87665-52FF-9E4E-ADA3-DD25742028E7}"/>
              </a:ext>
            </a:extLst>
          </p:cNvPr>
          <p:cNvCxnSpPr>
            <a:cxnSpLocks/>
            <a:stCxn id="5"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61BB3F38-24AD-8049-A58F-1BD56AB14E78}"/>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3" name="TextBox 2">
            <a:extLst>
              <a:ext uri="{FF2B5EF4-FFF2-40B4-BE49-F238E27FC236}">
                <a16:creationId xmlns:a16="http://schemas.microsoft.com/office/drawing/2014/main" id="{006344B0-0DB1-714E-8F79-A05BD6F2FD91}"/>
              </a:ext>
            </a:extLst>
          </p:cNvPr>
          <p:cNvSpPr txBox="1"/>
          <p:nvPr/>
        </p:nvSpPr>
        <p:spPr>
          <a:xfrm>
            <a:off x="690918" y="4168589"/>
            <a:ext cx="2055370"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Cohort discovery tools: </a:t>
            </a:r>
          </a:p>
          <a:p>
            <a:pPr algn="ctr"/>
            <a:r>
              <a:rPr lang="en-US" sz="1400" dirty="0">
                <a:latin typeface="Arial" panose="020B0604020202020204" pitchFamily="34" charset="0"/>
                <a:cs typeface="Arial" panose="020B0604020202020204" pitchFamily="34" charset="0"/>
              </a:rPr>
              <a:t>i2b2, LEAF, etc.</a:t>
            </a:r>
          </a:p>
        </p:txBody>
      </p:sp>
    </p:spTree>
    <p:extLst>
      <p:ext uri="{BB962C8B-B14F-4D97-AF65-F5344CB8AC3E}">
        <p14:creationId xmlns:p14="http://schemas.microsoft.com/office/powerpoint/2010/main" val="2757671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3" name="Rounded Rectangle 12">
            <a:extLst>
              <a:ext uri="{FF2B5EF4-FFF2-40B4-BE49-F238E27FC236}">
                <a16:creationId xmlns:a16="http://schemas.microsoft.com/office/drawing/2014/main" id="{E8210F47-2EA4-4D46-B568-5D15CAA7B1C2}"/>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additional details abstracted from the free text using EMERSE</a:t>
            </a:r>
          </a:p>
        </p:txBody>
      </p:sp>
      <p:cxnSp>
        <p:nvCxnSpPr>
          <p:cNvPr id="16" name="Straight Connector 15">
            <a:extLst>
              <a:ext uri="{FF2B5EF4-FFF2-40B4-BE49-F238E27FC236}">
                <a16:creationId xmlns:a16="http://schemas.microsoft.com/office/drawing/2014/main" id="{5CC25C08-6F55-8049-A075-1896EAFE897B}"/>
              </a:ext>
            </a:extLst>
          </p:cNvPr>
          <p:cNvCxnSpPr>
            <a:cxnSpLocks/>
            <a:stCxn id="13"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70E12C0B-EB26-234C-95E6-986077C7D82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282322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8" name="Rounded Rectangle 17">
            <a:extLst>
              <a:ext uri="{FF2B5EF4-FFF2-40B4-BE49-F238E27FC236}">
                <a16:creationId xmlns:a16="http://schemas.microsoft.com/office/drawing/2014/main" id="{DA1995A3-D9BE-8A41-9C2F-CDCF529DFCF7}"/>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Data recorded in an electronic data capture system (e.g., </a:t>
            </a:r>
            <a:r>
              <a:rPr lang="en-US" sz="1600" dirty="0" err="1">
                <a:solidFill>
                  <a:schemeClr val="tx1"/>
                </a:solidFill>
                <a:latin typeface="Arial" panose="020B0604020202020204" pitchFamily="34" charset="0"/>
                <a:cs typeface="Arial" panose="020B0604020202020204" pitchFamily="34" charset="0"/>
              </a:rPr>
              <a:t>REDCap</a:t>
            </a:r>
            <a:r>
              <a:rPr lang="en-US" sz="1600" dirty="0">
                <a:solidFill>
                  <a:schemeClr val="tx1"/>
                </a:solidFill>
                <a:latin typeface="Arial" panose="020B0604020202020204" pitchFamily="34" charset="0"/>
                <a:cs typeface="Arial" panose="020B0604020202020204" pitchFamily="34" charset="0"/>
              </a:rPr>
              <a:t>)</a:t>
            </a:r>
          </a:p>
        </p:txBody>
      </p:sp>
      <p:cxnSp>
        <p:nvCxnSpPr>
          <p:cNvPr id="19" name="Straight Connector 18">
            <a:extLst>
              <a:ext uri="{FF2B5EF4-FFF2-40B4-BE49-F238E27FC236}">
                <a16:creationId xmlns:a16="http://schemas.microsoft.com/office/drawing/2014/main" id="{B9F8D67E-FB7E-2C4F-9909-350790D8C8D8}"/>
              </a:ext>
            </a:extLst>
          </p:cNvPr>
          <p:cNvCxnSpPr>
            <a:cxnSpLocks/>
            <a:stCxn id="18"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AAD6B9C-74AC-EF43-8E61-432EB21F71D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550994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FC5B9"/>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95BEA3A3-E6A8-8846-B6BC-51A30669BB17}"/>
              </a:ext>
            </a:extLst>
          </p:cNvPr>
          <p:cNvPicPr>
            <a:picLocks noChangeAspect="1"/>
          </p:cNvPicPr>
          <p:nvPr/>
        </p:nvPicPr>
        <p:blipFill>
          <a:blip r:embed="rId2"/>
          <a:stretch>
            <a:fillRect/>
          </a:stretch>
        </p:blipFill>
        <p:spPr>
          <a:xfrm>
            <a:off x="-1808917" y="134351"/>
            <a:ext cx="7721913" cy="5143500"/>
          </a:xfrm>
          <a:prstGeom prst="rect">
            <a:avLst/>
          </a:prstGeom>
        </p:spPr>
      </p:pic>
      <p:sp>
        <p:nvSpPr>
          <p:cNvPr id="2" name="Title 1">
            <a:extLst>
              <a:ext uri="{FF2B5EF4-FFF2-40B4-BE49-F238E27FC236}">
                <a16:creationId xmlns:a16="http://schemas.microsoft.com/office/drawing/2014/main" id="{521099F7-F254-FC42-87E6-6441127A5298}"/>
              </a:ext>
            </a:extLst>
          </p:cNvPr>
          <p:cNvSpPr>
            <a:spLocks noGrp="1"/>
          </p:cNvSpPr>
          <p:nvPr>
            <p:ph type="title"/>
          </p:nvPr>
        </p:nvSpPr>
        <p:spPr>
          <a:xfrm>
            <a:off x="324014" y="183510"/>
            <a:ext cx="9052560" cy="857250"/>
          </a:xfrm>
          <a:noFill/>
        </p:spPr>
        <p:txBody>
          <a:bodyPr/>
          <a:lstStyle/>
          <a:p>
            <a:pPr algn="l"/>
            <a:r>
              <a:rPr lang="en-US" b="1" dirty="0">
                <a:latin typeface="Arial" panose="020B0604020202020204" pitchFamily="34" charset="0"/>
                <a:cs typeface="Arial" panose="020B0604020202020204" pitchFamily="34" charset="0"/>
              </a:rPr>
              <a:t>Statistics at Michigan</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Content Placeholder 2">
            <a:extLst>
              <a:ext uri="{FF2B5EF4-FFF2-40B4-BE49-F238E27FC236}">
                <a16:creationId xmlns:a16="http://schemas.microsoft.com/office/drawing/2014/main" id="{BE6C4F46-F6F7-2C40-A87D-70A7D7D114CA}"/>
              </a:ext>
            </a:extLst>
          </p:cNvPr>
          <p:cNvSpPr>
            <a:spLocks noGrp="1"/>
          </p:cNvSpPr>
          <p:nvPr>
            <p:ph idx="1"/>
          </p:nvPr>
        </p:nvSpPr>
        <p:spPr>
          <a:xfrm>
            <a:off x="3685185" y="1492657"/>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Sept 2018 – Sept 2021</a:t>
            </a:r>
          </a:p>
          <a:p>
            <a:r>
              <a:rPr lang="en-US" dirty="0">
                <a:latin typeface="Arial" panose="020B0604020202020204" pitchFamily="34" charset="0"/>
                <a:cs typeface="Arial" panose="020B0604020202020204" pitchFamily="34" charset="0"/>
              </a:rPr>
              <a:t>31,800 research logins</a:t>
            </a:r>
          </a:p>
          <a:p>
            <a:r>
              <a:rPr lang="en-US" dirty="0">
                <a:latin typeface="Arial" panose="020B0604020202020204" pitchFamily="34" charset="0"/>
                <a:cs typeface="Arial" panose="020B0604020202020204" pitchFamily="34" charset="0"/>
              </a:rPr>
              <a:t>926 studies</a:t>
            </a:r>
          </a:p>
          <a:p>
            <a:r>
              <a:rPr lang="en-US" dirty="0">
                <a:latin typeface="Arial" panose="020B0604020202020204" pitchFamily="34" charset="0"/>
                <a:cs typeface="Arial" panose="020B0604020202020204" pitchFamily="34" charset="0"/>
              </a:rPr>
              <a:t>525 PIs</a:t>
            </a:r>
          </a:p>
        </p:txBody>
      </p:sp>
    </p:spTree>
    <p:extLst>
      <p:ext uri="{BB962C8B-B14F-4D97-AF65-F5344CB8AC3E}">
        <p14:creationId xmlns:p14="http://schemas.microsoft.com/office/powerpoint/2010/main" val="2416736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369804"/>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553</a:t>
            </a:r>
          </a:p>
          <a:p>
            <a:pPr marL="0" indent="0">
              <a:buNone/>
            </a:pPr>
            <a:r>
              <a:rPr lang="en-US" dirty="0">
                <a:latin typeface="Arial" panose="020B0604020202020204" pitchFamily="34" charset="0"/>
                <a:cs typeface="Arial" panose="020B0604020202020204" pitchFamily="34" charset="0"/>
              </a:rPr>
              <a:t>papers and abstracts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Full list at: </a:t>
            </a:r>
          </a:p>
          <a:p>
            <a:pPr marL="0" indent="0">
              <a:buNone/>
            </a:pPr>
            <a:r>
              <a:rPr lang="en-US" sz="3000" dirty="0">
                <a:latin typeface="Arial" panose="020B0604020202020204" pitchFamily="34" charset="0"/>
                <a:cs typeface="Arial" panose="020B0604020202020204" pitchFamily="34" charset="0"/>
              </a:rPr>
              <a:t>http://project-</a:t>
            </a:r>
            <a:r>
              <a:rPr lang="en-US" sz="3000" dirty="0" err="1">
                <a:latin typeface="Arial" panose="020B0604020202020204" pitchFamily="34" charset="0"/>
                <a:cs typeface="Arial" panose="020B0604020202020204" pitchFamily="34" charset="0"/>
              </a:rPr>
              <a:t>emerse.org</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publications.html</a:t>
            </a:r>
            <a:r>
              <a:rPr lang="en-US" sz="3000" dirty="0">
                <a:latin typeface="Arial" panose="020B0604020202020204" pitchFamily="34" charset="0"/>
                <a:cs typeface="Arial" panose="020B0604020202020204" pitchFamily="34" charset="0"/>
              </a:rPr>
              <a:t> </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7" name="Picture 6">
            <a:extLst>
              <a:ext uri="{FF2B5EF4-FFF2-40B4-BE49-F238E27FC236}">
                <a16:creationId xmlns:a16="http://schemas.microsoft.com/office/drawing/2014/main" id="{BB75C04C-911B-DD48-9B22-3058053C040A}"/>
              </a:ext>
            </a:extLst>
          </p:cNvPr>
          <p:cNvPicPr>
            <a:picLocks noChangeAspect="1"/>
          </p:cNvPicPr>
          <p:nvPr/>
        </p:nvPicPr>
        <p:blipFill>
          <a:blip r:embed="rId3"/>
          <a:stretch>
            <a:fillRect/>
          </a:stretch>
        </p:blipFill>
        <p:spPr>
          <a:xfrm>
            <a:off x="4879912" y="932731"/>
            <a:ext cx="2765022" cy="2591191"/>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302598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Where is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AC27F935-7585-4141-BB38-3D462421C291}"/>
              </a:ext>
            </a:extLst>
          </p:cNvPr>
          <p:cNvPicPr>
            <a:picLocks noChangeAspect="1"/>
          </p:cNvPicPr>
          <p:nvPr/>
        </p:nvPicPr>
        <p:blipFill>
          <a:blip r:embed="rId3"/>
          <a:stretch>
            <a:fillRect/>
          </a:stretch>
        </p:blipFill>
        <p:spPr>
          <a:xfrm>
            <a:off x="1651919" y="854119"/>
            <a:ext cx="6067586" cy="3942126"/>
          </a:xfrm>
          <a:prstGeom prst="rect">
            <a:avLst/>
          </a:prstGeom>
        </p:spPr>
      </p:pic>
      <p:sp>
        <p:nvSpPr>
          <p:cNvPr id="10" name="Oval 9">
            <a:extLst>
              <a:ext uri="{FF2B5EF4-FFF2-40B4-BE49-F238E27FC236}">
                <a16:creationId xmlns:a16="http://schemas.microsoft.com/office/drawing/2014/main" id="{0674122D-1EE2-2446-A7AA-0B2C7599B4E6}"/>
              </a:ext>
            </a:extLst>
          </p:cNvPr>
          <p:cNvSpPr/>
          <p:nvPr/>
        </p:nvSpPr>
        <p:spPr>
          <a:xfrm>
            <a:off x="5921980" y="214830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3426B61A-5813-614A-918F-C21C0E762A87}"/>
              </a:ext>
            </a:extLst>
          </p:cNvPr>
          <p:cNvSpPr/>
          <p:nvPr/>
        </p:nvSpPr>
        <p:spPr>
          <a:xfrm>
            <a:off x="7624861" y="3056368"/>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9FEC9F8A-73CE-B44E-83F6-61594DF028B1}"/>
              </a:ext>
            </a:extLst>
          </p:cNvPr>
          <p:cNvSpPr/>
          <p:nvPr/>
        </p:nvSpPr>
        <p:spPr>
          <a:xfrm>
            <a:off x="5976844" y="2594915"/>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4E1ABE4-66D8-7A43-B508-AA861389CD03}"/>
              </a:ext>
            </a:extLst>
          </p:cNvPr>
          <p:cNvSpPr/>
          <p:nvPr/>
        </p:nvSpPr>
        <p:spPr>
          <a:xfrm>
            <a:off x="6687028" y="305821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8A7BDA8-C2F4-9042-9464-5291D3DEF0E5}"/>
              </a:ext>
            </a:extLst>
          </p:cNvPr>
          <p:cNvSpPr/>
          <p:nvPr/>
        </p:nvSpPr>
        <p:spPr>
          <a:xfrm>
            <a:off x="7624862" y="267523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AA8BEC3-D5DC-E646-BCF5-3647DC700FB0}"/>
              </a:ext>
            </a:extLst>
          </p:cNvPr>
          <p:cNvSpPr/>
          <p:nvPr/>
        </p:nvSpPr>
        <p:spPr>
          <a:xfrm>
            <a:off x="7036597" y="2184156"/>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6D56FFD-8D2E-6B42-B67B-406E5CDE34C9}"/>
              </a:ext>
            </a:extLst>
          </p:cNvPr>
          <p:cNvSpPr/>
          <p:nvPr/>
        </p:nvSpPr>
        <p:spPr>
          <a:xfrm>
            <a:off x="1778797" y="245257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CBA0DC1-D7C7-5F49-B62E-BBC3F96C9003}"/>
              </a:ext>
            </a:extLst>
          </p:cNvPr>
          <p:cNvSpPr txBox="1"/>
          <p:nvPr/>
        </p:nvSpPr>
        <p:spPr>
          <a:xfrm>
            <a:off x="7758060" y="2585771"/>
            <a:ext cx="84189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installed</a:t>
            </a:r>
          </a:p>
        </p:txBody>
      </p:sp>
      <p:sp>
        <p:nvSpPr>
          <p:cNvPr id="24" name="TextBox 23">
            <a:extLst>
              <a:ext uri="{FF2B5EF4-FFF2-40B4-BE49-F238E27FC236}">
                <a16:creationId xmlns:a16="http://schemas.microsoft.com/office/drawing/2014/main" id="{0B4B57BC-1AA0-5943-93DD-C5A1F991028B}"/>
              </a:ext>
            </a:extLst>
          </p:cNvPr>
          <p:cNvSpPr txBox="1"/>
          <p:nvPr/>
        </p:nvSpPr>
        <p:spPr>
          <a:xfrm>
            <a:off x="7767204" y="2973650"/>
            <a:ext cx="88197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installing</a:t>
            </a:r>
          </a:p>
        </p:txBody>
      </p:sp>
      <p:sp>
        <p:nvSpPr>
          <p:cNvPr id="26" name="Rectangle 25">
            <a:extLst>
              <a:ext uri="{FF2B5EF4-FFF2-40B4-BE49-F238E27FC236}">
                <a16:creationId xmlns:a16="http://schemas.microsoft.com/office/drawing/2014/main" id="{99902AB2-95F4-7742-A880-BF5463A3EA0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5" name="Oval 24">
            <a:extLst>
              <a:ext uri="{FF2B5EF4-FFF2-40B4-BE49-F238E27FC236}">
                <a16:creationId xmlns:a16="http://schemas.microsoft.com/office/drawing/2014/main" id="{62BAC626-C2F9-A04E-B560-08E12DDF9E4E}"/>
              </a:ext>
            </a:extLst>
          </p:cNvPr>
          <p:cNvSpPr/>
          <p:nvPr/>
        </p:nvSpPr>
        <p:spPr>
          <a:xfrm>
            <a:off x="1777388" y="2458242"/>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666928D1-FA6A-594B-8517-D23194A3BCFF}"/>
              </a:ext>
            </a:extLst>
          </p:cNvPr>
          <p:cNvSpPr/>
          <p:nvPr/>
        </p:nvSpPr>
        <p:spPr>
          <a:xfrm>
            <a:off x="6161841" y="2269736"/>
            <a:ext cx="142343" cy="15657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1EAB6455-BE68-9B4C-963F-4BD142F29013}"/>
              </a:ext>
            </a:extLst>
          </p:cNvPr>
          <p:cNvSpPr/>
          <p:nvPr/>
        </p:nvSpPr>
        <p:spPr>
          <a:xfrm>
            <a:off x="7276330" y="191473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5EA285D3-8595-C440-A299-13328399F43B}"/>
              </a:ext>
            </a:extLst>
          </p:cNvPr>
          <p:cNvSpPr/>
          <p:nvPr/>
        </p:nvSpPr>
        <p:spPr>
          <a:xfrm>
            <a:off x="5993151" y="2842138"/>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7790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                            Now available…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Icon&#10;&#10;Description automatically generated">
            <a:extLst>
              <a:ext uri="{FF2B5EF4-FFF2-40B4-BE49-F238E27FC236}">
                <a16:creationId xmlns:a16="http://schemas.microsoft.com/office/drawing/2014/main" id="{0224678E-DB32-B543-BD30-460192105A3E}"/>
              </a:ext>
            </a:extLst>
          </p:cNvPr>
          <p:cNvPicPr>
            <a:picLocks noChangeAspect="1"/>
          </p:cNvPicPr>
          <p:nvPr/>
        </p:nvPicPr>
        <p:blipFill>
          <a:blip r:embed="rId3"/>
          <a:stretch>
            <a:fillRect/>
          </a:stretch>
        </p:blipFill>
        <p:spPr>
          <a:xfrm>
            <a:off x="-341742" y="73640"/>
            <a:ext cx="3942650" cy="3097199"/>
          </a:xfrm>
          <a:prstGeom prst="rect">
            <a:avLst/>
          </a:prstGeom>
        </p:spPr>
      </p:pic>
      <p:sp>
        <p:nvSpPr>
          <p:cNvPr id="13" name="TextBox 12">
            <a:extLst>
              <a:ext uri="{FF2B5EF4-FFF2-40B4-BE49-F238E27FC236}">
                <a16:creationId xmlns:a16="http://schemas.microsoft.com/office/drawing/2014/main" id="{1DE440F9-10C4-4848-9884-9E6AE124E190}"/>
              </a:ext>
            </a:extLst>
          </p:cNvPr>
          <p:cNvSpPr txBox="1"/>
          <p:nvPr/>
        </p:nvSpPr>
        <p:spPr>
          <a:xfrm>
            <a:off x="2500457" y="1475977"/>
            <a:ext cx="6615914"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EMERSE Research Informatics Network</a:t>
            </a:r>
          </a:p>
        </p:txBody>
      </p:sp>
      <p:sp>
        <p:nvSpPr>
          <p:cNvPr id="33" name="TextBox 32">
            <a:extLst>
              <a:ext uri="{FF2B5EF4-FFF2-40B4-BE49-F238E27FC236}">
                <a16:creationId xmlns:a16="http://schemas.microsoft.com/office/drawing/2014/main" id="{4488C5F8-7493-7244-80CD-4C2C54137D1D}"/>
              </a:ext>
            </a:extLst>
          </p:cNvPr>
          <p:cNvSpPr txBox="1"/>
          <p:nvPr/>
        </p:nvSpPr>
        <p:spPr>
          <a:xfrm>
            <a:off x="5808414" y="2659109"/>
            <a:ext cx="3004349" cy="954107"/>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real-time, secure</a:t>
            </a:r>
          </a:p>
          <a:p>
            <a:r>
              <a:rPr lang="en-US" sz="2800" dirty="0">
                <a:latin typeface="Arial" panose="020B0604020202020204" pitchFamily="34" charset="0"/>
                <a:cs typeface="Arial" panose="020B0604020202020204" pitchFamily="34" charset="0"/>
              </a:rPr>
              <a:t>cross-site queries</a:t>
            </a:r>
          </a:p>
        </p:txBody>
      </p:sp>
      <p:pic>
        <p:nvPicPr>
          <p:cNvPr id="29" name="Picture 28" descr="A group of people posing for a photo&#10;&#10;Description automatically generated">
            <a:extLst>
              <a:ext uri="{FF2B5EF4-FFF2-40B4-BE49-F238E27FC236}">
                <a16:creationId xmlns:a16="http://schemas.microsoft.com/office/drawing/2014/main" id="{69DE47EB-5A48-6541-BDE9-465D75083F99}"/>
              </a:ext>
            </a:extLst>
          </p:cNvPr>
          <p:cNvPicPr>
            <a:picLocks noChangeAspect="1"/>
          </p:cNvPicPr>
          <p:nvPr/>
        </p:nvPicPr>
        <p:blipFill>
          <a:blip r:embed="rId4"/>
          <a:stretch>
            <a:fillRect/>
          </a:stretch>
        </p:blipFill>
        <p:spPr>
          <a:xfrm>
            <a:off x="288514" y="2326660"/>
            <a:ext cx="5254580" cy="2743200"/>
          </a:xfrm>
          <a:prstGeom prst="rect">
            <a:avLst/>
          </a:prstGeom>
        </p:spPr>
      </p:pic>
    </p:spTree>
    <p:extLst>
      <p:ext uri="{BB962C8B-B14F-4D97-AF65-F5344CB8AC3E}">
        <p14:creationId xmlns:p14="http://schemas.microsoft.com/office/powerpoint/2010/main" val="3125728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flipH="1">
            <a:off x="7201750" y="2771229"/>
            <a:ext cx="31356" cy="1851806"/>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you’re thinking of taking notes</a:t>
            </a:r>
          </a:p>
          <a:p>
            <a:r>
              <a:rPr lang="en-US" b="1" dirty="0">
                <a:latin typeface="Arial" panose="020B0604020202020204" pitchFamily="34" charset="0"/>
                <a:cs typeface="Arial" panose="020B0604020202020204" pitchFamily="34" charset="0"/>
              </a:rPr>
              <a:t>or want to visit links</a:t>
            </a:r>
          </a:p>
        </p:txBody>
      </p:sp>
      <p:sp>
        <p:nvSpPr>
          <p:cNvPr id="3" name="Rectangle 2">
            <a:extLst>
              <a:ext uri="{FF2B5EF4-FFF2-40B4-BE49-F238E27FC236}">
                <a16:creationId xmlns:a16="http://schemas.microsoft.com/office/drawing/2014/main" id="{17419ED0-522E-BC43-8630-03A2C489CB5B}"/>
              </a:ext>
            </a:extLst>
          </p:cNvPr>
          <p:cNvSpPr/>
          <p:nvPr/>
        </p:nvSpPr>
        <p:spPr>
          <a:xfrm>
            <a:off x="5449098" y="3246271"/>
            <a:ext cx="1710726" cy="646331"/>
          </a:xfrm>
          <a:prstGeom prst="rect">
            <a:avLst/>
          </a:prstGeom>
        </p:spPr>
        <p:txBody>
          <a:bodyPr wrap="none">
            <a:spAutoFit/>
          </a:bodyPr>
          <a:lstStyle/>
          <a:p>
            <a:pPr algn="ctr"/>
            <a:r>
              <a:rPr lang="en-US" dirty="0">
                <a:latin typeface="Arial"/>
                <a:cs typeface="Arial"/>
              </a:rPr>
              <a:t>this link will be</a:t>
            </a:r>
          </a:p>
          <a:p>
            <a:pPr algn="ctr"/>
            <a:r>
              <a:rPr lang="en-US" dirty="0">
                <a:latin typeface="Arial"/>
                <a:cs typeface="Arial"/>
              </a:rPr>
              <a:t>on 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171021" y="76872"/>
            <a:ext cx="6974986"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EMERSE Research Informatics Network</a:t>
            </a:r>
          </a:p>
        </p:txBody>
      </p:sp>
      <p:pic>
        <p:nvPicPr>
          <p:cNvPr id="4" name="Picture 3" descr="Graphical user interface, text, application, email&#10;&#10;Description automatically generated">
            <a:extLst>
              <a:ext uri="{FF2B5EF4-FFF2-40B4-BE49-F238E27FC236}">
                <a16:creationId xmlns:a16="http://schemas.microsoft.com/office/drawing/2014/main" id="{65CC00A9-A3C0-DC4C-B66F-3F24FFBEFE27}"/>
              </a:ext>
            </a:extLst>
          </p:cNvPr>
          <p:cNvPicPr>
            <a:picLocks noChangeAspect="1"/>
          </p:cNvPicPr>
          <p:nvPr/>
        </p:nvPicPr>
        <p:blipFill>
          <a:blip r:embed="rId3"/>
          <a:stretch>
            <a:fillRect/>
          </a:stretch>
        </p:blipFill>
        <p:spPr>
          <a:xfrm>
            <a:off x="171021" y="600092"/>
            <a:ext cx="7023666" cy="4140494"/>
          </a:xfrm>
          <a:prstGeom prst="rect">
            <a:avLst/>
          </a:prstGeom>
        </p:spPr>
      </p:pic>
    </p:spTree>
    <p:extLst>
      <p:ext uri="{BB962C8B-B14F-4D97-AF65-F5344CB8AC3E}">
        <p14:creationId xmlns:p14="http://schemas.microsoft.com/office/powerpoint/2010/main" val="1667914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The future…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202530" y="1259493"/>
            <a:ext cx="8408071" cy="3108543"/>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Incorporation of NLP features</a:t>
            </a:r>
          </a:p>
          <a:p>
            <a:r>
              <a:rPr lang="en-US" sz="2800" dirty="0">
                <a:latin typeface="Arial" panose="020B0604020202020204" pitchFamily="34" charset="0"/>
                <a:cs typeface="Arial" panose="020B0604020202020204" pitchFamily="34" charset="0"/>
              </a:rPr>
              <a:t>	- negation</a:t>
            </a:r>
          </a:p>
          <a:p>
            <a:r>
              <a:rPr lang="en-US" sz="2800" dirty="0">
                <a:latin typeface="Arial" panose="020B0604020202020204" pitchFamily="34" charset="0"/>
                <a:cs typeface="Arial" panose="020B0604020202020204" pitchFamily="34" charset="0"/>
              </a:rPr>
              <a:t>	- uncertainty</a:t>
            </a:r>
          </a:p>
          <a:p>
            <a:r>
              <a:rPr lang="en-US" sz="2800" dirty="0">
                <a:latin typeface="Arial" panose="020B0604020202020204" pitchFamily="34" charset="0"/>
                <a:cs typeface="Arial" panose="020B0604020202020204" pitchFamily="34" charset="0"/>
              </a:rPr>
              <a:t>	- subject (patient vs other)</a:t>
            </a:r>
          </a:p>
          <a:p>
            <a:r>
              <a:rPr lang="en-US" sz="2800" dirty="0">
                <a:latin typeface="Arial" panose="020B0604020202020204" pitchFamily="34" charset="0"/>
                <a:cs typeface="Arial" panose="020B0604020202020204" pitchFamily="34" charset="0"/>
              </a:rPr>
              <a:t>	- named entity recognition/mapping to ontologies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Data extraction from templated notes</a:t>
            </a:r>
          </a:p>
        </p:txBody>
      </p:sp>
      <p:pic>
        <p:nvPicPr>
          <p:cNvPr id="6" name="Picture 5" descr="A picture containing text, sign, clipart&#10;&#10;Description automatically generated">
            <a:extLst>
              <a:ext uri="{FF2B5EF4-FFF2-40B4-BE49-F238E27FC236}">
                <a16:creationId xmlns:a16="http://schemas.microsoft.com/office/drawing/2014/main" id="{1F2D4E26-A2FA-B442-B0C7-0C5C937FBB39}"/>
              </a:ext>
            </a:extLst>
          </p:cNvPr>
          <p:cNvPicPr>
            <a:picLocks noChangeAspect="1"/>
          </p:cNvPicPr>
          <p:nvPr/>
        </p:nvPicPr>
        <p:blipFill>
          <a:blip r:embed="rId3"/>
          <a:stretch>
            <a:fillRect/>
          </a:stretch>
        </p:blipFill>
        <p:spPr>
          <a:xfrm>
            <a:off x="5154017" y="1259493"/>
            <a:ext cx="3966734" cy="1801997"/>
          </a:xfrm>
          <a:prstGeom prst="rect">
            <a:avLst/>
          </a:prstGeom>
        </p:spPr>
      </p:pic>
    </p:spTree>
    <p:extLst>
      <p:ext uri="{BB962C8B-B14F-4D97-AF65-F5344CB8AC3E}">
        <p14:creationId xmlns:p14="http://schemas.microsoft.com/office/powerpoint/2010/main" val="1892780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45378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Icon&#10;&#10;Description automatically generated">
            <a:extLst>
              <a:ext uri="{FF2B5EF4-FFF2-40B4-BE49-F238E27FC236}">
                <a16:creationId xmlns:a16="http://schemas.microsoft.com/office/drawing/2014/main" id="{E89C9AF4-6C2C-9743-B001-D4E11AA16E8E}"/>
              </a:ext>
            </a:extLst>
          </p:cNvPr>
          <p:cNvPicPr>
            <a:picLocks noChangeAspect="1"/>
          </p:cNvPicPr>
          <p:nvPr/>
        </p:nvPicPr>
        <p:blipFill>
          <a:blip r:embed="rId3"/>
          <a:stretch>
            <a:fillRect/>
          </a:stretch>
        </p:blipFill>
        <p:spPr>
          <a:xfrm>
            <a:off x="374106" y="1121193"/>
            <a:ext cx="2898553" cy="2901114"/>
          </a:xfrm>
          <a:prstGeom prst="rect">
            <a:avLst/>
          </a:prstGeom>
        </p:spPr>
      </p:pic>
      <p:sp>
        <p:nvSpPr>
          <p:cNvPr id="13" name="Content Placeholder 2">
            <a:extLst>
              <a:ext uri="{FF2B5EF4-FFF2-40B4-BE49-F238E27FC236}">
                <a16:creationId xmlns:a16="http://schemas.microsoft.com/office/drawing/2014/main" id="{47DBBB82-DB06-FB44-9879-CC5600E7ACCF}"/>
              </a:ext>
            </a:extLst>
          </p:cNvPr>
          <p:cNvSpPr>
            <a:spLocks noGrp="1"/>
          </p:cNvSpPr>
          <p:nvPr>
            <p:ph idx="1"/>
          </p:nvPr>
        </p:nvSpPr>
        <p:spPr>
          <a:xfrm>
            <a:off x="3707065" y="1121193"/>
            <a:ext cx="5062829" cy="2901114"/>
          </a:xfrm>
        </p:spPr>
        <p:txBody>
          <a:bodyPr>
            <a:normAutofit lnSpcReduction="10000"/>
          </a:bodyPr>
          <a:lstStyle/>
          <a:p>
            <a:pPr marL="0" indent="0">
              <a:buNone/>
            </a:pPr>
            <a:r>
              <a:rPr lang="en-US" sz="2800" dirty="0">
                <a:latin typeface="Arial" panose="020B0604020202020204" pitchFamily="34" charset="0"/>
                <a:cs typeface="Arial" panose="020B0604020202020204" pitchFamily="34" charset="0"/>
              </a:rPr>
              <a:t>Twitter: @</a:t>
            </a:r>
            <a:r>
              <a:rPr lang="en-US" sz="2800" dirty="0" err="1">
                <a:latin typeface="Arial" panose="020B0604020202020204" pitchFamily="34" charset="0"/>
                <a:cs typeface="Arial" panose="020B0604020202020204" pitchFamily="34" charset="0"/>
              </a:rPr>
              <a:t>projectEMERSE</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publications</a:t>
            </a:r>
          </a:p>
          <a:p>
            <a:pPr marL="0" indent="0">
              <a:buNone/>
            </a:pPr>
            <a:r>
              <a:rPr lang="en-US" sz="2800" dirty="0">
                <a:latin typeface="Arial" panose="020B0604020202020204" pitchFamily="34" charset="0"/>
                <a:cs typeface="Arial" panose="020B0604020202020204" pitchFamily="34" charset="0"/>
              </a:rPr>
              <a:t>software releases</a:t>
            </a:r>
          </a:p>
          <a:p>
            <a:pPr marL="0" indent="0">
              <a:buNone/>
            </a:pPr>
            <a:r>
              <a:rPr lang="en-US" sz="2800" dirty="0">
                <a:latin typeface="Arial" panose="020B0604020202020204" pitchFamily="34" charset="0"/>
                <a:cs typeface="Arial" panose="020B0604020202020204" pitchFamily="34" charset="0"/>
              </a:rPr>
              <a:t>announcements</a:t>
            </a:r>
          </a:p>
          <a:p>
            <a:pPr marL="0" indent="0">
              <a:buNone/>
            </a:pPr>
            <a:r>
              <a:rPr lang="en-US" sz="2800" dirty="0">
                <a:latin typeface="Arial" panose="020B0604020202020204" pitchFamily="34" charset="0"/>
                <a:cs typeface="Arial" panose="020B0604020202020204" pitchFamily="34" charset="0"/>
              </a:rPr>
              <a:t>webinars </a:t>
            </a: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34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Interested in learning more?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CCCE9F30-300C-1248-A932-C9EA020FC286}"/>
              </a:ext>
            </a:extLst>
          </p:cNvPr>
          <p:cNvSpPr>
            <a:spLocks noGrp="1"/>
          </p:cNvSpPr>
          <p:nvPr>
            <p:ph idx="1"/>
          </p:nvPr>
        </p:nvSpPr>
        <p:spPr>
          <a:xfrm>
            <a:off x="689674" y="1608574"/>
            <a:ext cx="8143429" cy="3596095"/>
          </a:xfrm>
        </p:spPr>
        <p:txBody>
          <a:bodyPr>
            <a:noAutofit/>
          </a:bodyPr>
          <a:lstStyle/>
          <a:p>
            <a:pPr marL="0" indent="0">
              <a:buNone/>
            </a:pPr>
            <a:endParaRPr lang="en-US" sz="3000" dirty="0">
              <a:latin typeface="Arial" panose="020B0604020202020204" pitchFamily="34" charset="0"/>
              <a:cs typeface="Arial" panose="020B0604020202020204" pitchFamily="34" charset="0"/>
            </a:endParaRPr>
          </a:p>
          <a:p>
            <a:pPr marL="0" indent="0">
              <a:buNone/>
            </a:pPr>
            <a:r>
              <a:rPr lang="en-US" sz="3000" dirty="0">
                <a:latin typeface="Arial" panose="020B0604020202020204" pitchFamily="34" charset="0"/>
                <a:cs typeface="Arial" panose="020B0604020202020204" pitchFamily="34" charset="0"/>
              </a:rPr>
              <a:t>Contact us to schedule a time with your team for:</a:t>
            </a:r>
          </a:p>
          <a:p>
            <a:r>
              <a:rPr lang="en-US" sz="3000" dirty="0">
                <a:latin typeface="Arial" panose="020B0604020202020204" pitchFamily="34" charset="0"/>
                <a:cs typeface="Arial" panose="020B0604020202020204" pitchFamily="34" charset="0"/>
              </a:rPr>
              <a:t>Discussions about research strategies</a:t>
            </a:r>
          </a:p>
          <a:p>
            <a:r>
              <a:rPr lang="en-US" sz="3000" dirty="0">
                <a:latin typeface="Arial" panose="020B0604020202020204" pitchFamily="34" charset="0"/>
                <a:cs typeface="Arial" panose="020B0604020202020204" pitchFamily="34" charset="0"/>
              </a:rPr>
              <a:t>Training</a:t>
            </a:r>
          </a:p>
          <a:p>
            <a:r>
              <a:rPr lang="en-US" sz="3000" dirty="0">
                <a:latin typeface="Arial" panose="020B0604020202020204" pitchFamily="34" charset="0"/>
                <a:cs typeface="Arial" panose="020B0604020202020204" pitchFamily="34" charset="0"/>
              </a:rPr>
              <a:t>Live demonstrations</a:t>
            </a:r>
          </a:p>
          <a:p>
            <a:pPr marL="0" indent="0">
              <a:buNone/>
            </a:pPr>
            <a:endParaRPr lang="en-US" sz="3000" dirty="0">
              <a:latin typeface="Arial" panose="020B0604020202020204" pitchFamily="34" charset="0"/>
              <a:cs typeface="Arial" panose="020B0604020202020204" pitchFamily="34" charset="0"/>
            </a:endParaRPr>
          </a:p>
        </p:txBody>
      </p:sp>
      <p:pic>
        <p:nvPicPr>
          <p:cNvPr id="15" name="Picture 14" descr="Graphical user interface&#10;&#10;Description automatically generated with medium confidence">
            <a:extLst>
              <a:ext uri="{FF2B5EF4-FFF2-40B4-BE49-F238E27FC236}">
                <a16:creationId xmlns:a16="http://schemas.microsoft.com/office/drawing/2014/main" id="{482D5146-EB19-E948-822E-B7ACBB6C6295}"/>
              </a:ext>
            </a:extLst>
          </p:cNvPr>
          <p:cNvPicPr>
            <a:picLocks noChangeAspect="1"/>
          </p:cNvPicPr>
          <p:nvPr/>
        </p:nvPicPr>
        <p:blipFill>
          <a:blip r:embed="rId3"/>
          <a:stretch>
            <a:fillRect/>
          </a:stretch>
        </p:blipFill>
        <p:spPr>
          <a:xfrm>
            <a:off x="819308" y="1063229"/>
            <a:ext cx="4497694" cy="1090691"/>
          </a:xfrm>
          <a:prstGeom prst="rect">
            <a:avLst/>
          </a:prstGeom>
        </p:spPr>
      </p:pic>
    </p:spTree>
    <p:extLst>
      <p:ext uri="{BB962C8B-B14F-4D97-AF65-F5344CB8AC3E}">
        <p14:creationId xmlns:p14="http://schemas.microsoft.com/office/powerpoint/2010/main" val="3458606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5920328" y="652814"/>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400446" y="798210"/>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427877" y="892483"/>
            <a:ext cx="3381138"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EMERSE-team@umich.edu</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2">
            <a:extLst>
              <a:ext uri="{FF2B5EF4-FFF2-40B4-BE49-F238E27FC236}">
                <a16:creationId xmlns:a16="http://schemas.microsoft.com/office/drawing/2014/main" id="{4BE183DB-967B-B34F-BDE2-92BDDAA43B38}"/>
              </a:ext>
            </a:extLst>
          </p:cNvPr>
          <p:cNvSpPr>
            <a:spLocks noGrp="1"/>
          </p:cNvSpPr>
          <p:nvPr>
            <p:ph idx="1"/>
          </p:nvPr>
        </p:nvSpPr>
        <p:spPr>
          <a:xfrm>
            <a:off x="2400446" y="1589572"/>
            <a:ext cx="5062829" cy="2901114"/>
          </a:xfrm>
        </p:spPr>
        <p:txBody>
          <a:bodyPr>
            <a:normAutofit/>
          </a:bodyPr>
          <a:lstStyle/>
          <a:p>
            <a:pPr marL="0" indent="0">
              <a:buNone/>
            </a:pPr>
            <a:r>
              <a:rPr lang="en-US" sz="2200" dirty="0">
                <a:latin typeface="Arial" panose="020B0604020202020204" pitchFamily="34" charset="0"/>
                <a:cs typeface="Arial" panose="020B0604020202020204" pitchFamily="34" charset="0"/>
              </a:rPr>
              <a:t>Lisa Ferguson</a:t>
            </a:r>
          </a:p>
          <a:p>
            <a:pPr marL="0" indent="0">
              <a:buNone/>
            </a:pPr>
            <a:r>
              <a:rPr lang="en-US" sz="2200" dirty="0">
                <a:latin typeface="Arial" panose="020B0604020202020204" pitchFamily="34" charset="0"/>
                <a:cs typeface="Arial" panose="020B0604020202020204" pitchFamily="34" charset="0"/>
              </a:rPr>
              <a:t>David Hanauer</a:t>
            </a:r>
          </a:p>
          <a:p>
            <a:pPr marL="0" indent="0">
              <a:buNone/>
            </a:pPr>
            <a:r>
              <a:rPr lang="en-US" sz="2200" dirty="0">
                <a:latin typeface="Arial" panose="020B0604020202020204" pitchFamily="34" charset="0"/>
                <a:cs typeface="Arial" panose="020B0604020202020204" pitchFamily="34" charset="0"/>
              </a:rPr>
              <a:t>Kellen McClain</a:t>
            </a:r>
          </a:p>
          <a:p>
            <a:pPr marL="0" indent="0">
              <a:buNone/>
            </a:pPr>
            <a:r>
              <a:rPr lang="en-US" sz="2200" dirty="0">
                <a:latin typeface="Arial" panose="020B0604020202020204" pitchFamily="34" charset="0"/>
                <a:cs typeface="Arial" panose="020B0604020202020204" pitchFamily="34" charset="0"/>
              </a:rPr>
              <a:t>Guan Wang</a:t>
            </a:r>
          </a:p>
        </p:txBody>
      </p:sp>
    </p:spTree>
    <p:extLst>
      <p:ext uri="{BB962C8B-B14F-4D97-AF65-F5344CB8AC3E}">
        <p14:creationId xmlns:p14="http://schemas.microsoft.com/office/powerpoint/2010/main" val="576637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2870163" y="1184242"/>
            <a:ext cx="5617243" cy="1785104"/>
          </a:xfrm>
          <a:prstGeom prst="rect">
            <a:avLst/>
          </a:prstGeom>
        </p:spPr>
        <p:txBody>
          <a:bodyPr wrap="square">
            <a:spAutoFit/>
          </a:bodyPr>
          <a:lstStyle/>
          <a:p>
            <a:r>
              <a:rPr lang="en-US" sz="2200" dirty="0">
                <a:latin typeface="Arial"/>
                <a:cs typeface="Arial"/>
              </a:rPr>
              <a:t>Funding: NIH (NCI, NCATS); PCORI</a:t>
            </a:r>
          </a:p>
          <a:p>
            <a:endParaRPr lang="en-US" sz="2200" dirty="0">
              <a:latin typeface="Arial"/>
              <a:cs typeface="Arial"/>
            </a:endParaRPr>
          </a:p>
          <a:p>
            <a:r>
              <a:rPr lang="en-US" sz="2200" dirty="0">
                <a:latin typeface="Arial"/>
                <a:cs typeface="Arial"/>
              </a:rPr>
              <a:t>Licenses/Royalties: EMERSE “Synonyms” (used for query expansion) which is licensed by the U of Michigan</a:t>
            </a:r>
          </a:p>
        </p:txBody>
      </p: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Disclosures</a:t>
            </a:r>
          </a:p>
        </p:txBody>
      </p:sp>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0A66E1A6-B5AF-594A-92CB-9F24670052E7}"/>
              </a:ext>
            </a:extLst>
          </p:cNvPr>
          <p:cNvPicPr>
            <a:picLocks noChangeAspect="1"/>
          </p:cNvPicPr>
          <p:nvPr/>
        </p:nvPicPr>
        <p:blipFill>
          <a:blip r:embed="rId3"/>
          <a:stretch>
            <a:fillRect/>
          </a:stretch>
        </p:blipFill>
        <p:spPr>
          <a:xfrm>
            <a:off x="-752282" y="425708"/>
            <a:ext cx="4717792" cy="4717792"/>
          </a:xfrm>
          <a:prstGeom prst="rect">
            <a:avLst/>
          </a:prstGeom>
        </p:spPr>
      </p:pic>
      <p:sp>
        <p:nvSpPr>
          <p:cNvPr id="12" name="Rectangle 11">
            <a:extLst>
              <a:ext uri="{FF2B5EF4-FFF2-40B4-BE49-F238E27FC236}">
                <a16:creationId xmlns:a16="http://schemas.microsoft.com/office/drawing/2014/main" id="{0A7BBF55-FCDE-FC4C-A035-972B44B71D4C}"/>
              </a:ext>
            </a:extLst>
          </p:cNvPr>
          <p:cNvSpPr/>
          <p:nvPr/>
        </p:nvSpPr>
        <p:spPr>
          <a:xfrm>
            <a:off x="656594" y="1503785"/>
            <a:ext cx="1643400" cy="430887"/>
          </a:xfrm>
          <a:prstGeom prst="rect">
            <a:avLst/>
          </a:prstGeom>
        </p:spPr>
        <p:txBody>
          <a:bodyPr wrap="none">
            <a:spAutoFit/>
          </a:bodyPr>
          <a:lstStyle/>
          <a:p>
            <a:pPr algn="ctr"/>
            <a:r>
              <a:rPr lang="en-US" sz="2200" dirty="0">
                <a:latin typeface="Arial"/>
                <a:cs typeface="Arial"/>
              </a:rPr>
              <a:t>Disclosures</a:t>
            </a:r>
          </a:p>
        </p:txBody>
      </p:sp>
    </p:spTree>
    <p:extLst>
      <p:ext uri="{BB962C8B-B14F-4D97-AF65-F5344CB8AC3E}">
        <p14:creationId xmlns:p14="http://schemas.microsoft.com/office/powerpoint/2010/main" val="2235103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577CFC9-3C41-9447-A684-BBF3CB5B3863}"/>
              </a:ext>
            </a:extLst>
          </p:cNvPr>
          <p:cNvPicPr>
            <a:picLocks noChangeAspect="1"/>
          </p:cNvPicPr>
          <p:nvPr/>
        </p:nvPicPr>
        <p:blipFill>
          <a:blip r:embed="rId2"/>
          <a:stretch>
            <a:fillRect/>
          </a:stretch>
        </p:blipFill>
        <p:spPr>
          <a:xfrm>
            <a:off x="-571498" y="1"/>
            <a:ext cx="9715498" cy="5143499"/>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pic>
        <p:nvPicPr>
          <p:cNvPr id="12" name="Picture 11">
            <a:extLst>
              <a:ext uri="{FF2B5EF4-FFF2-40B4-BE49-F238E27FC236}">
                <a16:creationId xmlns:a16="http://schemas.microsoft.com/office/drawing/2014/main" id="{3D48BC39-FF1F-2A42-9F04-2EA9A621BDC4}"/>
              </a:ext>
            </a:extLst>
          </p:cNvPr>
          <p:cNvPicPr>
            <a:picLocks noChangeAspect="1"/>
          </p:cNvPicPr>
          <p:nvPr/>
        </p:nvPicPr>
        <p:blipFill>
          <a:blip r:embed="rId3"/>
          <a:stretch>
            <a:fillRect/>
          </a:stretch>
        </p:blipFill>
        <p:spPr>
          <a:xfrm>
            <a:off x="7446296" y="4303288"/>
            <a:ext cx="1581912" cy="551667"/>
          </a:xfrm>
          <a:prstGeom prst="rect">
            <a:avLst/>
          </a:prstGeom>
        </p:spPr>
      </p:pic>
    </p:spTree>
    <p:extLst>
      <p:ext uri="{BB962C8B-B14F-4D97-AF65-F5344CB8AC3E}">
        <p14:creationId xmlns:p14="http://schemas.microsoft.com/office/powerpoint/2010/main" val="3663529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9B64DCE9-8EC8-744F-856C-01A21A46E36A}"/>
              </a:ext>
            </a:extLst>
          </p:cNvPr>
          <p:cNvSpPr txBox="1">
            <a:spLocks/>
          </p:cNvSpPr>
          <p:nvPr/>
        </p:nvSpPr>
        <p:spPr>
          <a:xfrm>
            <a:off x="238537" y="282850"/>
            <a:ext cx="8424407" cy="136705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latin typeface="Arial" panose="020B0604020202020204" pitchFamily="34" charset="0"/>
                <a:cs typeface="Arial" panose="020B0604020202020204" pitchFamily="34" charset="0"/>
              </a:rPr>
              <a:t>2021 study out of UC Irvine: </a:t>
            </a:r>
            <a:r>
              <a:rPr lang="en-US" sz="2000" i="1" dirty="0">
                <a:latin typeface="Arial" panose="020B0604020202020204" pitchFamily="34" charset="0"/>
                <a:cs typeface="Arial" panose="020B0604020202020204" pitchFamily="34" charset="0"/>
              </a:rPr>
              <a:t>Design, Implementation, and Usability of the Electronic Medical Record Search Engine (EMERSE) Tool 			  </a:t>
            </a:r>
            <a:r>
              <a:rPr lang="en-US" sz="1400" dirty="0">
                <a:latin typeface="Arial" panose="020B0604020202020204" pitchFamily="34" charset="0"/>
                <a:cs typeface="Arial" panose="020B0604020202020204" pitchFamily="34" charset="0"/>
                <a:hlinkClick r:id="rId3"/>
              </a:rPr>
              <a:t>https://escholarship.org/uc/item/44p23878</a:t>
            </a:r>
            <a:endParaRPr lang="en-US" sz="1400" dirty="0">
              <a:latin typeface="Arial" panose="020B0604020202020204" pitchFamily="34" charset="0"/>
              <a:cs typeface="Arial" panose="020B0604020202020204" pitchFamily="34" charset="0"/>
            </a:endParaRPr>
          </a:p>
          <a:p>
            <a:pPr algn="l"/>
            <a:endParaRPr lang="en-US" sz="2000" i="1" dirty="0">
              <a:latin typeface="Arial" panose="020B0604020202020204" pitchFamily="34" charset="0"/>
              <a:cs typeface="Arial" panose="020B0604020202020204" pitchFamily="34" charset="0"/>
            </a:endParaRPr>
          </a:p>
          <a:p>
            <a:pPr algn="l"/>
            <a:endParaRPr lang="en-US" sz="20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47A54B7-E06B-E640-AE15-58BFA6F38C02}"/>
              </a:ext>
            </a:extLst>
          </p:cNvPr>
          <p:cNvSpPr txBox="1">
            <a:spLocks/>
          </p:cNvSpPr>
          <p:nvPr/>
        </p:nvSpPr>
        <p:spPr>
          <a:xfrm>
            <a:off x="481056" y="1649905"/>
            <a:ext cx="8424407" cy="2689161"/>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Arial" panose="020B0604020202020204" pitchFamily="34" charset="0"/>
                <a:cs typeface="Arial" panose="020B0604020202020204" pitchFamily="34" charset="0"/>
              </a:rPr>
              <a:t>“Users unanimously responded that they would recommend the system to others, and…for a tool they found so useful, they believed that </a:t>
            </a:r>
            <a:r>
              <a:rPr lang="en-US" sz="3200" u="sng" dirty="0">
                <a:latin typeface="Arial" panose="020B0604020202020204" pitchFamily="34" charset="0"/>
                <a:cs typeface="Arial" panose="020B0604020202020204" pitchFamily="34" charset="0"/>
              </a:rPr>
              <a:t>far too few people both within and outside of their network knew about the tool’s existence</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85128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0" name="Title 1">
            <a:extLst>
              <a:ext uri="{FF2B5EF4-FFF2-40B4-BE49-F238E27FC236}">
                <a16:creationId xmlns:a16="http://schemas.microsoft.com/office/drawing/2014/main" id="{94370654-B08C-4A41-A6AC-03A44E3D85EF}"/>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Unstructured vs Structured Data</a:t>
            </a:r>
            <a:endParaRPr lang="en-US" b="1" dirty="0">
              <a:latin typeface="Arial" panose="020B0604020202020204" pitchFamily="34" charset="0"/>
              <a:cs typeface="Arial" panose="020B0604020202020204" pitchFamily="34" charset="0"/>
            </a:endParaRPr>
          </a:p>
        </p:txBody>
      </p:sp>
      <p:graphicFrame>
        <p:nvGraphicFramePr>
          <p:cNvPr id="11" name="Content Placeholder 18">
            <a:extLst>
              <a:ext uri="{FF2B5EF4-FFF2-40B4-BE49-F238E27FC236}">
                <a16:creationId xmlns:a16="http://schemas.microsoft.com/office/drawing/2014/main" id="{5AB76F23-F280-5E42-8E38-041ACBAEAAEA}"/>
              </a:ext>
            </a:extLst>
          </p:cNvPr>
          <p:cNvGraphicFramePr>
            <a:graphicFrameLocks/>
          </p:cNvGraphicFramePr>
          <p:nvPr/>
        </p:nvGraphicFramePr>
        <p:xfrm>
          <a:off x="457200" y="1163575"/>
          <a:ext cx="8229600" cy="3017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61321182"/>
                    </a:ext>
                  </a:extLst>
                </a:gridCol>
                <a:gridCol w="411480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 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Mrs. Jones is a 56 year old</a:t>
                      </a:r>
                      <a:r>
                        <a:rPr lang="en-US" sz="2000" baseline="0" dirty="0">
                          <a:latin typeface="Arial" panose="020B0604020202020204" pitchFamily="34" charset="0"/>
                          <a:cs typeface="Arial" panose="020B0604020202020204" pitchFamily="34" charset="0"/>
                        </a:rPr>
                        <a:t> female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Tree>
    <p:extLst>
      <p:ext uri="{BB962C8B-B14F-4D97-AF65-F5344CB8AC3E}">
        <p14:creationId xmlns:p14="http://schemas.microsoft.com/office/powerpoint/2010/main" val="3125873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473795" cy="584775"/>
          </a:xfrm>
          <a:prstGeom prst="rect">
            <a:avLst/>
          </a:prstGeom>
          <a:noFill/>
        </p:spPr>
        <p:txBody>
          <a:bodyPr wrap="none" rtlCol="0">
            <a:spAutoFit/>
          </a:bodyPr>
          <a:lstStyle/>
          <a:p>
            <a:r>
              <a:rPr lang="en-US" sz="3200" b="1" dirty="0">
                <a:solidFill>
                  <a:schemeClr val="tx1">
                    <a:lumMod val="65000"/>
                    <a:lumOff val="35000"/>
                  </a:schemeClr>
                </a:solidFill>
                <a:latin typeface="Arial"/>
                <a:cs typeface="Arial"/>
              </a:rPr>
              <a:t>80% </a:t>
            </a:r>
            <a:r>
              <a:rPr lang="en-US" sz="3200" dirty="0">
                <a:solidFill>
                  <a:schemeClr val="tx1">
                    <a:lumMod val="65000"/>
                    <a:lumOff val="35000"/>
                  </a:schemeClr>
                </a:solidFill>
                <a:latin typeface="Arial"/>
                <a:cs typeface="Arial"/>
              </a:rPr>
              <a:t>of EHR data are in unstructured free 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425743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solution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9281" y="1255773"/>
            <a:ext cx="8229600" cy="3394472"/>
          </a:xfrm>
        </p:spPr>
        <p:txBody>
          <a:bodyPr>
            <a:normAutofit fontScale="92500" lnSpcReduction="20000"/>
          </a:bodyPr>
          <a:lstStyle/>
          <a:p>
            <a:r>
              <a:rPr lang="en-US" dirty="0">
                <a:latin typeface="Arial" panose="020B0604020202020204" pitchFamily="34" charset="0"/>
                <a:cs typeface="Arial" panose="020B0604020202020204" pitchFamily="34" charset="0"/>
              </a:rPr>
              <a:t>A system “for the people”</a:t>
            </a:r>
          </a:p>
          <a:p>
            <a:r>
              <a:rPr lang="en-US" dirty="0">
                <a:latin typeface="Arial" panose="020B0604020202020204" pitchFamily="34" charset="0"/>
                <a:cs typeface="Arial" panose="020B0604020202020204" pitchFamily="34" charset="0"/>
              </a:rPr>
              <a:t>Users search the EHR on their own</a:t>
            </a:r>
          </a:p>
          <a:p>
            <a:pPr lvl="1"/>
            <a:r>
              <a:rPr lang="en-US" dirty="0">
                <a:latin typeface="Arial" panose="020B0604020202020204" pitchFamily="34" charset="0"/>
                <a:cs typeface="Arial" panose="020B0604020202020204" pitchFamily="34" charset="0"/>
              </a:rPr>
              <a:t>No need to wait in a queue for an analyst or a data scientist</a:t>
            </a:r>
          </a:p>
          <a:p>
            <a:r>
              <a:rPr lang="en-US" dirty="0">
                <a:latin typeface="Arial" panose="020B0604020202020204" pitchFamily="34" charset="0"/>
                <a:cs typeface="Arial" panose="020B0604020202020204" pitchFamily="34" charset="0"/>
              </a:rPr>
              <a:t>Data are kept secure within a centralized, audited system</a:t>
            </a:r>
          </a:p>
          <a:p>
            <a:pPr lvl="1"/>
            <a:r>
              <a:rPr lang="en-US" dirty="0">
                <a:latin typeface="Arial" panose="020B0604020202020204" pitchFamily="34" charset="0"/>
                <a:cs typeface="Arial" panose="020B0604020202020204" pitchFamily="34" charset="0"/>
              </a:rPr>
              <a:t>No need to download/store the data elsewhere</a:t>
            </a:r>
          </a:p>
          <a:p>
            <a:r>
              <a:rPr lang="en-US" dirty="0">
                <a:latin typeface="Arial" panose="020B0604020202020204" pitchFamily="34" charset="0"/>
                <a:cs typeface="Arial" panose="020B0604020202020204" pitchFamily="34" charset="0"/>
              </a:rPr>
              <a:t>Easy-to-use for non-technical researchers</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6" name="Picture 5" descr="A picture containing text&#10;&#10;Description automatically generated">
            <a:extLst>
              <a:ext uri="{FF2B5EF4-FFF2-40B4-BE49-F238E27FC236}">
                <a16:creationId xmlns:a16="http://schemas.microsoft.com/office/drawing/2014/main" id="{30439109-8DC3-1D4A-9DED-5D4B10FD8F04}"/>
              </a:ext>
            </a:extLst>
          </p:cNvPr>
          <p:cNvPicPr>
            <a:picLocks noChangeAspect="1"/>
          </p:cNvPicPr>
          <p:nvPr/>
        </p:nvPicPr>
        <p:blipFill>
          <a:blip r:embed="rId3"/>
          <a:stretch>
            <a:fillRect/>
          </a:stretch>
        </p:blipFill>
        <p:spPr>
          <a:xfrm>
            <a:off x="7072709" y="54490"/>
            <a:ext cx="2048042" cy="2432666"/>
          </a:xfrm>
          <a:prstGeom prst="rect">
            <a:avLst/>
          </a:prstGeom>
        </p:spPr>
      </p:pic>
    </p:spTree>
    <p:extLst>
      <p:ext uri="{BB962C8B-B14F-4D97-AF65-F5344CB8AC3E}">
        <p14:creationId xmlns:p14="http://schemas.microsoft.com/office/powerpoint/2010/main" val="3510988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pPr lvl="1"/>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E5CA699A-6CA1-3D47-BC34-7DDF26B8C0D5}"/>
              </a:ext>
            </a:extLst>
          </p:cNvPr>
          <p:cNvSpPr txBox="1"/>
          <p:nvPr/>
        </p:nvSpPr>
        <p:spPr>
          <a:xfrm>
            <a:off x="979510" y="4611579"/>
            <a:ext cx="1889748" cy="369332"/>
          </a:xfrm>
          <a:prstGeom prst="rect">
            <a:avLst/>
          </a:prstGeom>
          <a:noFill/>
        </p:spPr>
        <p:txBody>
          <a:bodyPr wrap="none" rtlCol="0">
            <a:spAutoFit/>
          </a:bodyPr>
          <a:lstStyle/>
          <a:p>
            <a:r>
              <a:rPr lang="en-US" dirty="0"/>
              <a:t>*if it is mentioned</a:t>
            </a:r>
          </a:p>
        </p:txBody>
      </p:sp>
    </p:spTree>
    <p:extLst>
      <p:ext uri="{BB962C8B-B14F-4D97-AF65-F5344CB8AC3E}">
        <p14:creationId xmlns:p14="http://schemas.microsoft.com/office/powerpoint/2010/main" val="10418627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3282</TotalTime>
  <Words>1021</Words>
  <Application>Microsoft Macintosh PowerPoint</Application>
  <PresentationFormat>On-screen Show (16:9)</PresentationFormat>
  <Paragraphs>160</Paragraphs>
  <Slides>25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EMERSE solution     </vt:lpstr>
      <vt:lpstr>Find cohorts</vt:lpstr>
      <vt:lpstr>Find cohorts</vt:lpstr>
      <vt:lpstr>Highlight documents for chart review</vt:lpstr>
      <vt:lpstr>PowerPoint Presentation</vt:lpstr>
      <vt:lpstr>Typical workflow</vt:lpstr>
      <vt:lpstr>Typical workflow</vt:lpstr>
      <vt:lpstr>Typical workflow</vt:lpstr>
      <vt:lpstr>Statistics at Michigan</vt:lpstr>
      <vt:lpstr>Publications using EMERSE</vt:lpstr>
      <vt:lpstr>Where is EMERSE?</vt:lpstr>
      <vt:lpstr>                            Now available…</vt:lpstr>
      <vt:lpstr>PowerPoint Presentation</vt:lpstr>
      <vt:lpstr>                            The future…</vt:lpstr>
      <vt:lpstr>PowerPoint Presentation</vt:lpstr>
      <vt:lpstr>PowerPoint Presentation</vt:lpstr>
      <vt:lpstr>Interested in learning more?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Hanauer, David</cp:lastModifiedBy>
  <cp:revision>422</cp:revision>
  <dcterms:created xsi:type="dcterms:W3CDTF">2019-11-14T17:52:15Z</dcterms:created>
  <dcterms:modified xsi:type="dcterms:W3CDTF">2022-05-06T16:02:04Z</dcterms:modified>
</cp:coreProperties>
</file>