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4" r:id="rId10"/>
    <p:sldId id="269" r:id="rId11"/>
    <p:sldId id="267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jhFdKdUlhzVUVXMdOiLjmWyehj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478C4C-8467-47A3-BC88-AF7A962B0060}" v="5" dt="2023-05-15T18:54:14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guson, Lisa" userId="c382c9ef-653f-4c49-bf51-d9331d14aa0d" providerId="ADAL" clId="{39478C4C-8467-47A3-BC88-AF7A962B0060}"/>
    <pc:docChg chg="custSel delSld modSld sldOrd">
      <pc:chgData name="Ferguson, Lisa" userId="c382c9ef-653f-4c49-bf51-d9331d14aa0d" providerId="ADAL" clId="{39478C4C-8467-47A3-BC88-AF7A962B0060}" dt="2023-05-15T18:55:45.565" v="664" actId="47"/>
      <pc:docMkLst>
        <pc:docMk/>
      </pc:docMkLst>
      <pc:sldChg chg="modSp mod">
        <pc:chgData name="Ferguson, Lisa" userId="c382c9ef-653f-4c49-bf51-d9331d14aa0d" providerId="ADAL" clId="{39478C4C-8467-47A3-BC88-AF7A962B0060}" dt="2023-05-15T18:43:13.354" v="9" actId="20577"/>
        <pc:sldMkLst>
          <pc:docMk/>
          <pc:sldMk cId="0" sldId="256"/>
        </pc:sldMkLst>
        <pc:spChg chg="mod">
          <ac:chgData name="Ferguson, Lisa" userId="c382c9ef-653f-4c49-bf51-d9331d14aa0d" providerId="ADAL" clId="{39478C4C-8467-47A3-BC88-AF7A962B0060}" dt="2023-05-15T18:43:13.354" v="9" actId="20577"/>
          <ac:spMkLst>
            <pc:docMk/>
            <pc:sldMk cId="0" sldId="256"/>
            <ac:spMk id="87" creationId="{00000000-0000-0000-0000-000000000000}"/>
          </ac:spMkLst>
        </pc:spChg>
      </pc:sldChg>
      <pc:sldChg chg="modSp mod">
        <pc:chgData name="Ferguson, Lisa" userId="c382c9ef-653f-4c49-bf51-d9331d14aa0d" providerId="ADAL" clId="{39478C4C-8467-47A3-BC88-AF7A962B0060}" dt="2023-05-15T18:46:42.815" v="150" actId="20577"/>
        <pc:sldMkLst>
          <pc:docMk/>
          <pc:sldMk cId="0" sldId="257"/>
        </pc:sldMkLst>
        <pc:spChg chg="mod">
          <ac:chgData name="Ferguson, Lisa" userId="c382c9ef-653f-4c49-bf51-d9331d14aa0d" providerId="ADAL" clId="{39478C4C-8467-47A3-BC88-AF7A962B0060}" dt="2023-05-15T18:46:42.815" v="150" actId="20577"/>
          <ac:spMkLst>
            <pc:docMk/>
            <pc:sldMk cId="0" sldId="257"/>
            <ac:spMk id="96" creationId="{00000000-0000-0000-0000-000000000000}"/>
          </ac:spMkLst>
        </pc:spChg>
      </pc:sldChg>
      <pc:sldChg chg="modSp mod">
        <pc:chgData name="Ferguson, Lisa" userId="c382c9ef-653f-4c49-bf51-d9331d14aa0d" providerId="ADAL" clId="{39478C4C-8467-47A3-BC88-AF7A962B0060}" dt="2023-05-15T18:46:57.600" v="166" actId="15"/>
        <pc:sldMkLst>
          <pc:docMk/>
          <pc:sldMk cId="0" sldId="258"/>
        </pc:sldMkLst>
        <pc:spChg chg="mod">
          <ac:chgData name="Ferguson, Lisa" userId="c382c9ef-653f-4c49-bf51-d9331d14aa0d" providerId="ADAL" clId="{39478C4C-8467-47A3-BC88-AF7A962B0060}" dt="2023-05-15T18:46:57.600" v="166" actId="15"/>
          <ac:spMkLst>
            <pc:docMk/>
            <pc:sldMk cId="0" sldId="258"/>
            <ac:spMk id="104" creationId="{00000000-0000-0000-0000-000000000000}"/>
          </ac:spMkLst>
        </pc:spChg>
      </pc:sldChg>
      <pc:sldChg chg="modSp mod">
        <pc:chgData name="Ferguson, Lisa" userId="c382c9ef-653f-4c49-bf51-d9331d14aa0d" providerId="ADAL" clId="{39478C4C-8467-47A3-BC88-AF7A962B0060}" dt="2023-05-15T18:55:42.749" v="663" actId="20577"/>
        <pc:sldMkLst>
          <pc:docMk/>
          <pc:sldMk cId="0" sldId="261"/>
        </pc:sldMkLst>
        <pc:spChg chg="mod">
          <ac:chgData name="Ferguson, Lisa" userId="c382c9ef-653f-4c49-bf51-d9331d14aa0d" providerId="ADAL" clId="{39478C4C-8467-47A3-BC88-AF7A962B0060}" dt="2023-05-15T18:47:38.742" v="207" actId="20577"/>
          <ac:spMkLst>
            <pc:docMk/>
            <pc:sldMk cId="0" sldId="261"/>
            <ac:spMk id="128" creationId="{00000000-0000-0000-0000-000000000000}"/>
          </ac:spMkLst>
        </pc:spChg>
        <pc:spChg chg="mod">
          <ac:chgData name="Ferguson, Lisa" userId="c382c9ef-653f-4c49-bf51-d9331d14aa0d" providerId="ADAL" clId="{39478C4C-8467-47A3-BC88-AF7A962B0060}" dt="2023-05-15T18:55:42.749" v="663" actId="20577"/>
          <ac:spMkLst>
            <pc:docMk/>
            <pc:sldMk cId="0" sldId="261"/>
            <ac:spMk id="129" creationId="{00000000-0000-0000-0000-000000000000}"/>
          </ac:spMkLst>
        </pc:spChg>
      </pc:sldChg>
      <pc:sldChg chg="addSp modSp mod">
        <pc:chgData name="Ferguson, Lisa" userId="c382c9ef-653f-4c49-bf51-d9331d14aa0d" providerId="ADAL" clId="{39478C4C-8467-47A3-BC88-AF7A962B0060}" dt="2023-05-15T18:49:58.356" v="337" actId="1076"/>
        <pc:sldMkLst>
          <pc:docMk/>
          <pc:sldMk cId="0" sldId="262"/>
        </pc:sldMkLst>
        <pc:spChg chg="mod">
          <ac:chgData name="Ferguson, Lisa" userId="c382c9ef-653f-4c49-bf51-d9331d14aa0d" providerId="ADAL" clId="{39478C4C-8467-47A3-BC88-AF7A962B0060}" dt="2023-05-15T18:49:10.010" v="329" actId="20577"/>
          <ac:spMkLst>
            <pc:docMk/>
            <pc:sldMk cId="0" sldId="262"/>
            <ac:spMk id="136" creationId="{00000000-0000-0000-0000-000000000000}"/>
          </ac:spMkLst>
        </pc:spChg>
        <pc:spChg chg="mod">
          <ac:chgData name="Ferguson, Lisa" userId="c382c9ef-653f-4c49-bf51-d9331d14aa0d" providerId="ADAL" clId="{39478C4C-8467-47A3-BC88-AF7A962B0060}" dt="2023-05-15T18:49:33.955" v="334" actId="1076"/>
          <ac:spMkLst>
            <pc:docMk/>
            <pc:sldMk cId="0" sldId="262"/>
            <ac:spMk id="137" creationId="{00000000-0000-0000-0000-000000000000}"/>
          </ac:spMkLst>
        </pc:spChg>
        <pc:picChg chg="add mod">
          <ac:chgData name="Ferguson, Lisa" userId="c382c9ef-653f-4c49-bf51-d9331d14aa0d" providerId="ADAL" clId="{39478C4C-8467-47A3-BC88-AF7A962B0060}" dt="2023-05-15T18:49:58.356" v="337" actId="1076"/>
          <ac:picMkLst>
            <pc:docMk/>
            <pc:sldMk cId="0" sldId="262"/>
            <ac:picMk id="1026" creationId="{D0FC9419-10C5-343C-941D-C1E3AF00794C}"/>
          </ac:picMkLst>
        </pc:picChg>
      </pc:sldChg>
      <pc:sldChg chg="del">
        <pc:chgData name="Ferguson, Lisa" userId="c382c9ef-653f-4c49-bf51-d9331d14aa0d" providerId="ADAL" clId="{39478C4C-8467-47A3-BC88-AF7A962B0060}" dt="2023-05-15T18:50:06.927" v="338" actId="47"/>
        <pc:sldMkLst>
          <pc:docMk/>
          <pc:sldMk cId="0" sldId="263"/>
        </pc:sldMkLst>
      </pc:sldChg>
      <pc:sldChg chg="modSp mod">
        <pc:chgData name="Ferguson, Lisa" userId="c382c9ef-653f-4c49-bf51-d9331d14aa0d" providerId="ADAL" clId="{39478C4C-8467-47A3-BC88-AF7A962B0060}" dt="2023-05-15T18:50:44.374" v="375" actId="20577"/>
        <pc:sldMkLst>
          <pc:docMk/>
          <pc:sldMk cId="0" sldId="264"/>
        </pc:sldMkLst>
        <pc:spChg chg="mod">
          <ac:chgData name="Ferguson, Lisa" userId="c382c9ef-653f-4c49-bf51-d9331d14aa0d" providerId="ADAL" clId="{39478C4C-8467-47A3-BC88-AF7A962B0060}" dt="2023-05-15T18:50:44.374" v="375" actId="20577"/>
          <ac:spMkLst>
            <pc:docMk/>
            <pc:sldMk cId="0" sldId="264"/>
            <ac:spMk id="154" creationId="{00000000-0000-0000-0000-000000000000}"/>
          </ac:spMkLst>
        </pc:spChg>
      </pc:sldChg>
      <pc:sldChg chg="modSp mod">
        <pc:chgData name="Ferguson, Lisa" userId="c382c9ef-653f-4c49-bf51-d9331d14aa0d" providerId="ADAL" clId="{39478C4C-8467-47A3-BC88-AF7A962B0060}" dt="2023-05-15T18:52:31.270" v="569" actId="20577"/>
        <pc:sldMkLst>
          <pc:docMk/>
          <pc:sldMk cId="0" sldId="265"/>
        </pc:sldMkLst>
        <pc:spChg chg="mod">
          <ac:chgData name="Ferguson, Lisa" userId="c382c9ef-653f-4c49-bf51-d9331d14aa0d" providerId="ADAL" clId="{39478C4C-8467-47A3-BC88-AF7A962B0060}" dt="2023-05-15T18:52:31.270" v="569" actId="20577"/>
          <ac:spMkLst>
            <pc:docMk/>
            <pc:sldMk cId="0" sldId="265"/>
            <ac:spMk id="162" creationId="{00000000-0000-0000-0000-000000000000}"/>
          </ac:spMkLst>
        </pc:spChg>
      </pc:sldChg>
      <pc:sldChg chg="modSp del mod ord">
        <pc:chgData name="Ferguson, Lisa" userId="c382c9ef-653f-4c49-bf51-d9331d14aa0d" providerId="ADAL" clId="{39478C4C-8467-47A3-BC88-AF7A962B0060}" dt="2023-05-15T18:55:45.565" v="664" actId="47"/>
        <pc:sldMkLst>
          <pc:docMk/>
          <pc:sldMk cId="0" sldId="266"/>
        </pc:sldMkLst>
        <pc:spChg chg="mod">
          <ac:chgData name="Ferguson, Lisa" userId="c382c9ef-653f-4c49-bf51-d9331d14aa0d" providerId="ADAL" clId="{39478C4C-8467-47A3-BC88-AF7A962B0060}" dt="2023-05-15T18:52:46.587" v="571" actId="27636"/>
          <ac:spMkLst>
            <pc:docMk/>
            <pc:sldMk cId="0" sldId="266"/>
            <ac:spMk id="170" creationId="{00000000-0000-0000-0000-000000000000}"/>
          </ac:spMkLst>
        </pc:spChg>
      </pc:sldChg>
      <pc:sldChg chg="addSp delSp modSp mod">
        <pc:chgData name="Ferguson, Lisa" userId="c382c9ef-653f-4c49-bf51-d9331d14aa0d" providerId="ADAL" clId="{39478C4C-8467-47A3-BC88-AF7A962B0060}" dt="2023-05-15T18:54:19.003" v="642" actId="1076"/>
        <pc:sldMkLst>
          <pc:docMk/>
          <pc:sldMk cId="0" sldId="267"/>
        </pc:sldMkLst>
        <pc:spChg chg="mod">
          <ac:chgData name="Ferguson, Lisa" userId="c382c9ef-653f-4c49-bf51-d9331d14aa0d" providerId="ADAL" clId="{39478C4C-8467-47A3-BC88-AF7A962B0060}" dt="2023-05-15T18:53:59.127" v="638" actId="20577"/>
          <ac:spMkLst>
            <pc:docMk/>
            <pc:sldMk cId="0" sldId="267"/>
            <ac:spMk id="178" creationId="{00000000-0000-0000-0000-000000000000}"/>
          </ac:spMkLst>
        </pc:spChg>
        <pc:picChg chg="add mod">
          <ac:chgData name="Ferguson, Lisa" userId="c382c9ef-653f-4c49-bf51-d9331d14aa0d" providerId="ADAL" clId="{39478C4C-8467-47A3-BC88-AF7A962B0060}" dt="2023-05-15T18:54:19.003" v="642" actId="1076"/>
          <ac:picMkLst>
            <pc:docMk/>
            <pc:sldMk cId="0" sldId="267"/>
            <ac:picMk id="3" creationId="{8D632E91-9910-B6B6-AC9D-12C2CE38BFAA}"/>
          </ac:picMkLst>
        </pc:picChg>
        <pc:picChg chg="del">
          <ac:chgData name="Ferguson, Lisa" userId="c382c9ef-653f-4c49-bf51-d9331d14aa0d" providerId="ADAL" clId="{39478C4C-8467-47A3-BC88-AF7A962B0060}" dt="2023-05-15T18:52:53.031" v="572" actId="478"/>
          <ac:picMkLst>
            <pc:docMk/>
            <pc:sldMk cId="0" sldId="267"/>
            <ac:picMk id="18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8418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0921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emerse-may-2023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roject-emerse.org/presentation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oject-emerse.org/community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546652"/>
            <a:ext cx="10515600" cy="944218"/>
          </a:xfrm>
          <a:prstGeom prst="rect">
            <a:avLst/>
          </a:prstGeom>
          <a:solidFill>
            <a:srgbClr val="EC1B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Calibri"/>
              <a:buNone/>
            </a:pPr>
            <a:r>
              <a:rPr lang="en-US" sz="5200" dirty="0">
                <a:solidFill>
                  <a:schemeClr val="lt1"/>
                </a:solidFill>
              </a:rPr>
              <a:t>EMERSE Community Meeting</a:t>
            </a:r>
            <a:endParaRPr dirty="0"/>
          </a:p>
        </p:txBody>
      </p:sp>
      <p:pic>
        <p:nvPicPr>
          <p:cNvPr id="86" name="Google Shape;86;p1" descr="A picture containing text, clip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2221709"/>
            <a:ext cx="7368366" cy="2023621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838200" y="435590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2023-May-23</a:t>
            </a:r>
            <a:endParaRPr dirty="0"/>
          </a:p>
        </p:txBody>
      </p:sp>
      <p:sp>
        <p:nvSpPr>
          <p:cNvPr id="88" name="Google Shape;88;p1"/>
          <p:cNvSpPr txBox="1"/>
          <p:nvPr/>
        </p:nvSpPr>
        <p:spPr>
          <a:xfrm>
            <a:off x="838200" y="516731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https://project-emerse.org</a:t>
            </a:r>
            <a:endParaRPr sz="3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838200" y="531496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https://project-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emerse.org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"/>
          <p:cNvSpPr/>
          <p:nvPr/>
        </p:nvSpPr>
        <p:spPr>
          <a:xfrm>
            <a:off x="0" y="546652"/>
            <a:ext cx="11353800" cy="944218"/>
          </a:xfrm>
          <a:prstGeom prst="rect">
            <a:avLst/>
          </a:prstGeom>
          <a:solidFill>
            <a:srgbClr val="EC1B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dirty="0">
                <a:solidFill>
                  <a:schemeClr val="lt1"/>
                </a:solidFill>
              </a:rPr>
              <a:t>Administration, Architecture and Technology</a:t>
            </a:r>
            <a:endParaRPr dirty="0"/>
          </a:p>
        </p:txBody>
      </p:sp>
      <p:sp>
        <p:nvSpPr>
          <p:cNvPr id="154" name="Google Shape;154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Synonyms – used for query expansion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Free license if used within EMERSE, and for research only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2.4M total rows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1.8M unique rows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July 4 weekend a good time to update counts (contact David if you want update)</a:t>
            </a:r>
            <a:endParaRPr lang="en-US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pic>
        <p:nvPicPr>
          <p:cNvPr id="155" name="Google Shape;155;p9" descr="A picture containing text, clip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15600" y="6304569"/>
            <a:ext cx="1329485" cy="36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8213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"/>
          <p:cNvSpPr/>
          <p:nvPr/>
        </p:nvSpPr>
        <p:spPr>
          <a:xfrm>
            <a:off x="0" y="546652"/>
            <a:ext cx="11353800" cy="944218"/>
          </a:xfrm>
          <a:prstGeom prst="rect">
            <a:avLst/>
          </a:prstGeom>
          <a:solidFill>
            <a:srgbClr val="EC1B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dirty="0">
                <a:solidFill>
                  <a:schemeClr val="lt1"/>
                </a:solidFill>
              </a:rPr>
              <a:t>Wrap up</a:t>
            </a:r>
            <a:endParaRPr dirty="0"/>
          </a:p>
        </p:txBody>
      </p:sp>
      <p:sp>
        <p:nvSpPr>
          <p:cNvPr id="178" name="Google Shape;178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678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Next Meeting: TBD (Sep/Oct 2023)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Please complete meeting survey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  <a:hlinkClick r:id="rId3"/>
              </a:rPr>
              <a:t>https://bit.ly/emerse-may-2023</a:t>
            </a: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p12" descr="A picture containing text, clipar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515600" y="6304569"/>
            <a:ext cx="1329485" cy="36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8D632E91-9910-B6B6-AC9D-12C2CE38BF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0203" y="4123137"/>
            <a:ext cx="2381250" cy="23812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/>
          <p:nvPr/>
        </p:nvSpPr>
        <p:spPr>
          <a:xfrm>
            <a:off x="0" y="546652"/>
            <a:ext cx="10515600" cy="944218"/>
          </a:xfrm>
          <a:prstGeom prst="rect">
            <a:avLst/>
          </a:prstGeom>
          <a:solidFill>
            <a:srgbClr val="EC1B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dirty="0">
                <a:solidFill>
                  <a:schemeClr val="lt1"/>
                </a:solidFill>
              </a:rPr>
              <a:t>Plan for today</a:t>
            </a:r>
            <a:endParaRPr dirty="0"/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lnSpc>
                <a:spcPct val="150000"/>
              </a:lnSpc>
              <a:spcBef>
                <a:spcPts val="0"/>
              </a:spcBef>
              <a:buSzPts val="3200"/>
            </a:pPr>
            <a:r>
              <a:rPr lang="en-US" sz="3000" dirty="0"/>
              <a:t>Welcome and Housekeeping</a:t>
            </a:r>
          </a:p>
          <a:p>
            <a:pPr indent="-457200">
              <a:lnSpc>
                <a:spcPct val="150000"/>
              </a:lnSpc>
              <a:spcBef>
                <a:spcPts val="0"/>
              </a:spcBef>
              <a:buSzPts val="3200"/>
            </a:pPr>
            <a:r>
              <a:rPr lang="en-US" sz="3000" dirty="0"/>
              <a:t>Announcements and Updates</a:t>
            </a:r>
            <a:endParaRPr sz="3000" dirty="0"/>
          </a:p>
          <a:p>
            <a:pPr indent="-457200">
              <a:lnSpc>
                <a:spcPct val="150000"/>
              </a:lnSpc>
              <a:buSzPts val="3200"/>
            </a:pPr>
            <a:r>
              <a:rPr lang="en-US" sz="3000" dirty="0"/>
              <a:t>EMERSE Evaluation Study:  Kai Zheng, PhD, FACMI</a:t>
            </a:r>
            <a:endParaRPr sz="3000" dirty="0"/>
          </a:p>
          <a:p>
            <a:pPr indent="-457200">
              <a:lnSpc>
                <a:spcPct val="150000"/>
              </a:lnSpc>
              <a:buSzPts val="3200"/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Discussion: Administration, Architecture and Technology</a:t>
            </a:r>
            <a:endParaRPr sz="3000" dirty="0"/>
          </a:p>
          <a:p>
            <a:pPr indent="-457200">
              <a:lnSpc>
                <a:spcPct val="150000"/>
              </a:lnSpc>
              <a:buSzPts val="3200"/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Open Forum</a:t>
            </a:r>
          </a:p>
          <a:p>
            <a:pPr indent="-457200">
              <a:lnSpc>
                <a:spcPct val="150000"/>
              </a:lnSpc>
              <a:buSzPts val="3200"/>
            </a:pPr>
            <a:r>
              <a:rPr lang="en-US" sz="3000" dirty="0"/>
              <a:t>Adjourn</a:t>
            </a:r>
            <a:endParaRPr sz="3000" dirty="0"/>
          </a:p>
        </p:txBody>
      </p:sp>
      <p:pic>
        <p:nvPicPr>
          <p:cNvPr id="97" name="Google Shape;97;p2" descr="A picture containing text, clip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15600" y="6304569"/>
            <a:ext cx="1329485" cy="36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/>
          <p:nvPr/>
        </p:nvSpPr>
        <p:spPr>
          <a:xfrm>
            <a:off x="0" y="546652"/>
            <a:ext cx="10515600" cy="944218"/>
          </a:xfrm>
          <a:prstGeom prst="rect">
            <a:avLst/>
          </a:prstGeom>
          <a:solidFill>
            <a:srgbClr val="EC1B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Housekeeping</a:t>
            </a:r>
            <a:endParaRPr/>
          </a:p>
        </p:txBody>
      </p:sp>
      <p:sp>
        <p:nvSpPr>
          <p:cNvPr id="104" name="Google Shape;104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485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Zoom </a:t>
            </a:r>
            <a:r>
              <a:rPr lang="en-US" sz="3200" i="1" dirty="0">
                <a:latin typeface="Calibri"/>
                <a:ea typeface="Calibri"/>
                <a:cs typeface="Calibri"/>
                <a:sym typeface="Calibri"/>
              </a:rPr>
              <a:t>Meeting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685800" lvl="1" indent="-228600">
              <a:spcBef>
                <a:spcPts val="0"/>
              </a:spcBef>
              <a:buSzPts val="3200"/>
              <a:buFont typeface="Noto Sans Symbols"/>
              <a:buChar char="▪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More opportunities for interaction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Please stay muted, unless you would like to ask a question or make a comment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Feel free to use the chat function to type questions or provide comments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We will answer questions throughout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We will record this meeting, available where prior recordings are location: 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  <a:hlinkClick r:id="rId3"/>
              </a:rPr>
              <a:t>https://project-emerse.org/presentations.html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228600" lvl="0" indent="-25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endParaRPr sz="32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5" name="Google Shape;105;p3" descr="A picture containing text, clipar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515600" y="6304569"/>
            <a:ext cx="1329485" cy="36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/>
          <p:nvPr/>
        </p:nvSpPr>
        <p:spPr>
          <a:xfrm>
            <a:off x="0" y="546652"/>
            <a:ext cx="10515600" cy="944218"/>
          </a:xfrm>
          <a:prstGeom prst="rect">
            <a:avLst/>
          </a:prstGeom>
          <a:solidFill>
            <a:srgbClr val="EC1B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A Growing Community</a:t>
            </a:r>
            <a:endParaRPr/>
          </a:p>
        </p:txBody>
      </p:sp>
      <p:sp>
        <p:nvSpPr>
          <p:cNvPr id="112" name="Google Shape;112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Registrants from 25 organizations and institutions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lang="en-US" sz="28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https://project-emerse.org/community.html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Google Shape;113;p4" descr="A picture containing text, clipar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515600" y="6304569"/>
            <a:ext cx="1329485" cy="36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A map of the world with a location pin&#10;&#10;Description automatically generated with low confidence">
            <a:extLst>
              <a:ext uri="{FF2B5EF4-FFF2-40B4-BE49-F238E27FC236}">
                <a16:creationId xmlns:a16="http://schemas.microsoft.com/office/drawing/2014/main" id="{AA1058FF-0CA9-B6F8-A2EC-E27376169C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2564" y="2878247"/>
            <a:ext cx="9228083" cy="379144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/>
          <p:nvPr/>
        </p:nvSpPr>
        <p:spPr>
          <a:xfrm>
            <a:off x="0" y="546652"/>
            <a:ext cx="10515600" cy="944218"/>
          </a:xfrm>
          <a:prstGeom prst="rect">
            <a:avLst/>
          </a:prstGeom>
          <a:solidFill>
            <a:srgbClr val="EC1B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Acknowledgements</a:t>
            </a:r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EMERSE has been supported by: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NCI ITCR program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NCATS/CTSA/MICHR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Michigan Medicine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▪"/>
            </a:pPr>
            <a:r>
              <a:rPr lang="en-US" sz="2600" dirty="0">
                <a:latin typeface="Calibri"/>
                <a:ea typeface="Calibri"/>
                <a:cs typeface="Calibri"/>
                <a:sym typeface="Calibri"/>
              </a:rPr>
              <a:t>Department of Learning Health Sciences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▪"/>
            </a:pPr>
            <a:r>
              <a:rPr lang="en-US" sz="2600" dirty="0">
                <a:latin typeface="Calibri"/>
                <a:ea typeface="Calibri"/>
                <a:cs typeface="Calibri"/>
                <a:sym typeface="Calibri"/>
              </a:rPr>
              <a:t>Office of Research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▪"/>
            </a:pPr>
            <a:r>
              <a:rPr lang="en-US" sz="2600" dirty="0">
                <a:latin typeface="Calibri"/>
                <a:ea typeface="Calibri"/>
                <a:cs typeface="Calibri"/>
                <a:sym typeface="Calibri"/>
              </a:rPr>
              <a:t>Health Information Technology &amp; Services</a:t>
            </a:r>
            <a:endParaRPr dirty="0"/>
          </a:p>
        </p:txBody>
      </p:sp>
      <p:pic>
        <p:nvPicPr>
          <p:cNvPr id="122" name="Google Shape;122;p5" descr="A picture containing text, clip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15600" y="6304569"/>
            <a:ext cx="1329485" cy="36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/>
          <p:nvPr/>
        </p:nvSpPr>
        <p:spPr>
          <a:xfrm>
            <a:off x="0" y="546652"/>
            <a:ext cx="10515600" cy="944218"/>
          </a:xfrm>
          <a:prstGeom prst="rect">
            <a:avLst/>
          </a:prstGeom>
          <a:solidFill>
            <a:srgbClr val="EC1B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dirty="0">
                <a:solidFill>
                  <a:schemeClr val="lt1"/>
                </a:solidFill>
              </a:rPr>
              <a:t>Updates and Announcements</a:t>
            </a:r>
            <a:endParaRPr dirty="0"/>
          </a:p>
        </p:txBody>
      </p:sp>
      <p:sp>
        <p:nvSpPr>
          <p:cNvPr id="129" name="Google Shape;12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>
              <a:lnSpc>
                <a:spcPct val="150000"/>
              </a:lnSpc>
              <a:spcBef>
                <a:spcPts val="0"/>
              </a:spcBef>
              <a:buSzPts val="3200"/>
            </a:pPr>
            <a:r>
              <a:rPr lang="en-US" dirty="0" err="1"/>
              <a:t>ChatGPT</a:t>
            </a:r>
            <a:r>
              <a:rPr lang="en-US" dirty="0"/>
              <a:t> (and other LLMs)</a:t>
            </a:r>
          </a:p>
          <a:p>
            <a:pPr indent="-457200">
              <a:lnSpc>
                <a:spcPct val="150000"/>
              </a:lnSpc>
              <a:spcBef>
                <a:spcPts val="0"/>
              </a:spcBef>
              <a:buSzPts val="3200"/>
            </a:pPr>
            <a:r>
              <a:rPr lang="en-US" dirty="0"/>
              <a:t>EMERSE Research Collaborative</a:t>
            </a:r>
          </a:p>
          <a:p>
            <a:pPr lvl="1" indent="-457200">
              <a:lnSpc>
                <a:spcPct val="150000"/>
              </a:lnSpc>
              <a:spcBef>
                <a:spcPts val="0"/>
              </a:spcBef>
              <a:buSzPts val="3200"/>
            </a:pPr>
            <a:r>
              <a:rPr lang="en-US" dirty="0"/>
              <a:t>First meeting: May 9, 2023</a:t>
            </a:r>
          </a:p>
          <a:p>
            <a:pPr lvl="1" indent="-457200">
              <a:lnSpc>
                <a:spcPct val="150000"/>
              </a:lnSpc>
              <a:spcBef>
                <a:spcPts val="0"/>
              </a:spcBef>
              <a:buSzPts val="3200"/>
            </a:pPr>
            <a:r>
              <a:rPr lang="en-US" dirty="0"/>
              <a:t>Next meeting: TBD</a:t>
            </a:r>
          </a:p>
          <a:p>
            <a:pPr indent="-457200">
              <a:lnSpc>
                <a:spcPct val="150000"/>
              </a:lnSpc>
              <a:spcBef>
                <a:spcPts val="0"/>
              </a:spcBef>
              <a:buSzPts val="3200"/>
            </a:pPr>
            <a:r>
              <a:rPr lang="en-US" dirty="0"/>
              <a:t>New EMERSE Release (More later……)</a:t>
            </a:r>
          </a:p>
        </p:txBody>
      </p:sp>
      <p:pic>
        <p:nvPicPr>
          <p:cNvPr id="130" name="Google Shape;130;p6" descr="A picture containing text, clip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15600" y="6304569"/>
            <a:ext cx="1329485" cy="36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/>
          <p:nvPr/>
        </p:nvSpPr>
        <p:spPr>
          <a:xfrm>
            <a:off x="0" y="546652"/>
            <a:ext cx="10515600" cy="944218"/>
          </a:xfrm>
          <a:prstGeom prst="rect">
            <a:avLst/>
          </a:prstGeom>
          <a:solidFill>
            <a:srgbClr val="EC1B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dirty="0">
                <a:solidFill>
                  <a:schemeClr val="lt1"/>
                </a:solidFill>
              </a:rPr>
              <a:t>Publications</a:t>
            </a:r>
            <a:endParaRPr dirty="0"/>
          </a:p>
        </p:txBody>
      </p:sp>
      <p:sp>
        <p:nvSpPr>
          <p:cNvPr id="129" name="Google Shape;129;p6"/>
          <p:cNvSpPr txBox="1">
            <a:spLocks noGrp="1"/>
          </p:cNvSpPr>
          <p:nvPr>
            <p:ph type="body" idx="1"/>
          </p:nvPr>
        </p:nvSpPr>
        <p:spPr>
          <a:xfrm>
            <a:off x="228599" y="1690688"/>
            <a:ext cx="11616485" cy="4932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r>
              <a:rPr lang="en-US" sz="1600" b="1" dirty="0"/>
              <a:t>University of Michigan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r>
              <a:rPr lang="en-US" sz="1600" dirty="0" err="1"/>
              <a:t>Gunchick</a:t>
            </a:r>
            <a:r>
              <a:rPr lang="en-US" sz="1600" dirty="0"/>
              <a:t> V, et al. Survival Analysis of 1140 Patients with Biliary Cancer and Benefit from Concurrent Renin-Angiotensin Antagonists, Statins, or Aspirin with Systemic Therapy. Oncologist. 2023 Apr 10:oyad063. PMID: 37036699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r>
              <a:rPr lang="en-US" sz="1600" i="1" dirty="0">
                <a:sym typeface="Wingdings" pitchFamily="2" charset="2"/>
              </a:rPr>
              <a:t> </a:t>
            </a:r>
            <a:r>
              <a:rPr lang="en-US" sz="1600" i="1" dirty="0"/>
              <a:t>"</a:t>
            </a:r>
            <a:r>
              <a:rPr lang="en-US" sz="1600" i="1" dirty="0">
                <a:highlight>
                  <a:srgbClr val="FFFF00"/>
                </a:highlight>
              </a:rPr>
              <a:t>largest retrospective advanced BTC cohort in the literature </a:t>
            </a:r>
            <a:r>
              <a:rPr lang="en-US" sz="1600" i="1" dirty="0"/>
              <a:t>with both OS and PFS data reported"</a:t>
            </a:r>
          </a:p>
          <a:p>
            <a:pPr indent="-457200">
              <a:lnSpc>
                <a:spcPct val="150000"/>
              </a:lnSpc>
              <a:spcBef>
                <a:spcPts val="0"/>
              </a:spcBef>
              <a:buSzPts val="3200"/>
            </a:pPr>
            <a:endParaRPr lang="en-US" sz="16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r>
              <a:rPr lang="en-US" sz="1600" b="1" dirty="0"/>
              <a:t>Case Western Reserve University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r>
              <a:rPr lang="en-US" sz="1600" dirty="0"/>
              <a:t>Rao G, et al. Recognition, diagnostic practices, and cancer outcomes among patients with unintentional weight loss (UWL) in primary care. Diagnosis (</a:t>
            </a:r>
            <a:r>
              <a:rPr lang="en-US" sz="1600" dirty="0" err="1"/>
              <a:t>Berl</a:t>
            </a:r>
            <a:r>
              <a:rPr lang="en-US" sz="1600" dirty="0"/>
              <a:t>). 2023 Apr 21. PMID: 37080911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endParaRPr lang="en-US" sz="16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r>
              <a:rPr lang="en-US" sz="1600" b="1" dirty="0"/>
              <a:t>University of North Carolina-Chapel Hill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r>
              <a:rPr lang="en-US" sz="1600" dirty="0"/>
              <a:t>Powell C, Lancaster K. Natural medical history study of patients with STAC3 disorder from a single center. Genetics in Medicine Open. Volume 1, Issue 1 Supplement, 2023. 2023 ACMG Annual Clinical Genetics Meeting, 14 March 2023 - 18 March 2023.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r>
              <a:rPr lang="en-US" sz="1600" i="1" dirty="0">
                <a:sym typeface="Wingdings" pitchFamily="2" charset="2"/>
              </a:rPr>
              <a:t> </a:t>
            </a:r>
            <a:r>
              <a:rPr lang="en-US" sz="1600" i="1" dirty="0"/>
              <a:t>"</a:t>
            </a:r>
            <a:r>
              <a:rPr lang="en-US" sz="1600" i="1" dirty="0">
                <a:highlight>
                  <a:srgbClr val="FFFF00"/>
                </a:highlight>
              </a:rPr>
              <a:t>largest case series to date </a:t>
            </a:r>
            <a:r>
              <a:rPr lang="en-US" sz="1600" i="1" dirty="0"/>
              <a:t>of patients with a clinical or molecular diagnosis of STAC3 disorder."</a:t>
            </a:r>
          </a:p>
        </p:txBody>
      </p:sp>
      <p:pic>
        <p:nvPicPr>
          <p:cNvPr id="130" name="Google Shape;130;p6" descr="A picture containing text, clip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15600" y="6304569"/>
            <a:ext cx="1329485" cy="36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5070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"/>
          <p:cNvSpPr/>
          <p:nvPr/>
        </p:nvSpPr>
        <p:spPr>
          <a:xfrm>
            <a:off x="0" y="546652"/>
            <a:ext cx="10515600" cy="944218"/>
          </a:xfrm>
          <a:prstGeom prst="rect">
            <a:avLst/>
          </a:prstGeom>
          <a:solidFill>
            <a:srgbClr val="EC1B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dirty="0">
                <a:solidFill>
                  <a:schemeClr val="lt1"/>
                </a:solidFill>
              </a:rPr>
              <a:t>EMERSE Evaluation</a:t>
            </a:r>
            <a:endParaRPr dirty="0"/>
          </a:p>
        </p:txBody>
      </p:sp>
      <p:sp>
        <p:nvSpPr>
          <p:cNvPr id="137" name="Google Shape;137;p7"/>
          <p:cNvSpPr txBox="1">
            <a:spLocks noGrp="1"/>
          </p:cNvSpPr>
          <p:nvPr>
            <p:ph type="body" idx="1"/>
          </p:nvPr>
        </p:nvSpPr>
        <p:spPr>
          <a:xfrm>
            <a:off x="520148" y="1821959"/>
            <a:ext cx="658036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b="1" i="0" dirty="0">
                <a:solidFill>
                  <a:srgbClr val="1C3D5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Kai Zheng, PhD, FACMI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0" i="0" dirty="0">
                <a:solidFill>
                  <a:srgbClr val="1C3D5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Professor in Informatics and Emergency Medicine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0" i="0" dirty="0">
                <a:solidFill>
                  <a:srgbClr val="1C3D5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Chief Research Information Officer, Office of Data and Information Technology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0" i="0" dirty="0">
                <a:solidFill>
                  <a:srgbClr val="1C3D5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Director of Biomedical Informatics, Institute for Clinical and Translational Science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0" i="0" dirty="0">
                <a:solidFill>
                  <a:srgbClr val="1C3D5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Director, Public Health Informatics &amp; Technology Workforce Development Program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0" i="0" dirty="0">
                <a:solidFill>
                  <a:srgbClr val="1C3D5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University of California, Irvine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8" name="Google Shape;138;p7" descr="A picture containing text, clip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15600" y="6304569"/>
            <a:ext cx="1329485" cy="36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0FC9419-10C5-343C-941D-C1E3AF007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233420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"/>
          <p:cNvSpPr/>
          <p:nvPr/>
        </p:nvSpPr>
        <p:spPr>
          <a:xfrm>
            <a:off x="0" y="546652"/>
            <a:ext cx="11353800" cy="944218"/>
          </a:xfrm>
          <a:prstGeom prst="rect">
            <a:avLst/>
          </a:prstGeom>
          <a:solidFill>
            <a:srgbClr val="EC1B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dirty="0">
                <a:solidFill>
                  <a:schemeClr val="lt1"/>
                </a:solidFill>
              </a:rPr>
              <a:t>Administration, Architecture and Technology</a:t>
            </a:r>
            <a:endParaRPr dirty="0"/>
          </a:p>
        </p:txBody>
      </p:sp>
      <p:sp>
        <p:nvSpPr>
          <p:cNvPr id="154" name="Google Shape;154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Recent release 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Enhancements - Demo/discussion of filters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Bug fixes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pic>
        <p:nvPicPr>
          <p:cNvPr id="155" name="Google Shape;155;p9" descr="A picture containing text, clip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15600" y="6304569"/>
            <a:ext cx="1329485" cy="36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9095</TotalTime>
  <Words>505</Words>
  <Application>Microsoft Macintosh PowerPoint</Application>
  <PresentationFormat>Widescreen</PresentationFormat>
  <Paragraphs>65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Noto Sans Symbols</vt:lpstr>
      <vt:lpstr>Office Theme</vt:lpstr>
      <vt:lpstr>EMERSE Community Meeting</vt:lpstr>
      <vt:lpstr>Plan for today</vt:lpstr>
      <vt:lpstr>Housekeeping</vt:lpstr>
      <vt:lpstr>A Growing Community</vt:lpstr>
      <vt:lpstr>Acknowledgements</vt:lpstr>
      <vt:lpstr>Updates and Announcements</vt:lpstr>
      <vt:lpstr>Publications</vt:lpstr>
      <vt:lpstr>EMERSE Evaluation</vt:lpstr>
      <vt:lpstr>Administration, Architecture and Technology</vt:lpstr>
      <vt:lpstr>Administration, Architecture and Technology</vt:lpstr>
      <vt:lpstr>Wrap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EMERSE Community Meeting</dc:title>
  <dc:creator>Hanauer, David</dc:creator>
  <cp:lastModifiedBy>Hanauer, David</cp:lastModifiedBy>
  <cp:revision>19</cp:revision>
  <dcterms:created xsi:type="dcterms:W3CDTF">2023-02-07T01:35:11Z</dcterms:created>
  <dcterms:modified xsi:type="dcterms:W3CDTF">2023-05-23T20:44:16Z</dcterms:modified>
</cp:coreProperties>
</file>