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73" r:id="rId9"/>
    <p:sldId id="280" r:id="rId10"/>
    <p:sldId id="271" r:id="rId11"/>
    <p:sldId id="284" r:id="rId12"/>
    <p:sldId id="286" r:id="rId13"/>
    <p:sldId id="285" r:id="rId14"/>
    <p:sldId id="283" r:id="rId15"/>
    <p:sldId id="276" r:id="rId16"/>
    <p:sldId id="287" r:id="rId17"/>
    <p:sldId id="288" r:id="rId18"/>
    <p:sldId id="289" r:id="rId19"/>
    <p:sldId id="300" r:id="rId20"/>
    <p:sldId id="278" r:id="rId21"/>
    <p:sldId id="301" r:id="rId22"/>
    <p:sldId id="296" r:id="rId23"/>
    <p:sldId id="298" r:id="rId24"/>
    <p:sldId id="292" r:id="rId25"/>
    <p:sldId id="293" r:id="rId26"/>
    <p:sldId id="294" r:id="rId27"/>
    <p:sldId id="295" r:id="rId28"/>
    <p:sldId id="297" r:id="rId29"/>
    <p:sldId id="299" r:id="rId30"/>
    <p:sldId id="302" r:id="rId31"/>
    <p:sldId id="264" r:id="rId32"/>
    <p:sldId id="26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hFdKdUlhzVUVXMdOiLjmWyehj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70DDB-9D57-4022-971B-26CAF95F0814}" v="1" dt="2023-10-05T18:25:3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8"/>
    <p:restoredTop sz="94694"/>
  </p:normalViewPr>
  <p:slideViewPr>
    <p:cSldViewPr snapToGrid="0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isa" userId="c382c9ef-653f-4c49-bf51-d9331d14aa0d" providerId="ADAL" clId="{73270DDB-9D57-4022-971B-26CAF95F0814}"/>
    <pc:docChg chg="undo custSel addSld delSld modSld">
      <pc:chgData name="Ferguson, Lisa" userId="c382c9ef-653f-4c49-bf51-d9331d14aa0d" providerId="ADAL" clId="{73270DDB-9D57-4022-971B-26CAF95F0814}" dt="2023-10-05T18:39:10.910" v="416" actId="1076"/>
      <pc:docMkLst>
        <pc:docMk/>
      </pc:docMkLst>
      <pc:sldChg chg="modSp mod">
        <pc:chgData name="Ferguson, Lisa" userId="c382c9ef-653f-4c49-bf51-d9331d14aa0d" providerId="ADAL" clId="{73270DDB-9D57-4022-971B-26CAF95F0814}" dt="2023-10-05T18:20:28.162" v="9" actId="20577"/>
        <pc:sldMkLst>
          <pc:docMk/>
          <pc:sldMk cId="0" sldId="256"/>
        </pc:sldMkLst>
        <pc:spChg chg="mod">
          <ac:chgData name="Ferguson, Lisa" userId="c382c9ef-653f-4c49-bf51-d9331d14aa0d" providerId="ADAL" clId="{73270DDB-9D57-4022-971B-26CAF95F0814}" dt="2023-10-05T18:20:28.162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0:51.093" v="58" actId="6549"/>
        <pc:sldMkLst>
          <pc:docMk/>
          <pc:sldMk cId="0" sldId="257"/>
        </pc:sldMkLst>
        <pc:spChg chg="mod">
          <ac:chgData name="Ferguson, Lisa" userId="c382c9ef-653f-4c49-bf51-d9331d14aa0d" providerId="ADAL" clId="{73270DDB-9D57-4022-971B-26CAF95F0814}" dt="2023-10-05T18:20:51.093" v="58" actId="6549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1:04.209" v="62" actId="20577"/>
        <pc:sldMkLst>
          <pc:docMk/>
          <pc:sldMk cId="0" sldId="259"/>
        </pc:sldMkLst>
        <pc:spChg chg="mod">
          <ac:chgData name="Ferguson, Lisa" userId="c382c9ef-653f-4c49-bf51-d9331d14aa0d" providerId="ADAL" clId="{73270DDB-9D57-4022-971B-26CAF95F0814}" dt="2023-10-05T18:21:04.209" v="62" actId="20577"/>
          <ac:spMkLst>
            <pc:docMk/>
            <pc:sldMk cId="0" sldId="259"/>
            <ac:spMk id="112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5:00.473" v="245" actId="6549"/>
        <pc:sldMkLst>
          <pc:docMk/>
          <pc:sldMk cId="0" sldId="261"/>
        </pc:sldMkLst>
        <pc:spChg chg="mod">
          <ac:chgData name="Ferguson, Lisa" userId="c382c9ef-653f-4c49-bf51-d9331d14aa0d" providerId="ADAL" clId="{73270DDB-9D57-4022-971B-26CAF95F0814}" dt="2023-10-05T18:25:00.473" v="245" actId="6549"/>
          <ac:spMkLst>
            <pc:docMk/>
            <pc:sldMk cId="0" sldId="261"/>
            <ac:spMk id="129" creationId="{00000000-0000-0000-0000-000000000000}"/>
          </ac:spMkLst>
        </pc:spChg>
      </pc:sldChg>
      <pc:sldChg chg="del">
        <pc:chgData name="Ferguson, Lisa" userId="c382c9ef-653f-4c49-bf51-d9331d14aa0d" providerId="ADAL" clId="{73270DDB-9D57-4022-971B-26CAF95F0814}" dt="2023-10-05T18:25:30.103" v="248" actId="47"/>
        <pc:sldMkLst>
          <pc:docMk/>
          <pc:sldMk cId="0" sldId="262"/>
        </pc:sldMkLst>
      </pc:sldChg>
      <pc:sldChg chg="modSp mod">
        <pc:chgData name="Ferguson, Lisa" userId="c382c9ef-653f-4c49-bf51-d9331d14aa0d" providerId="ADAL" clId="{73270DDB-9D57-4022-971B-26CAF95F0814}" dt="2023-10-05T18:26:39.657" v="386" actId="20577"/>
        <pc:sldMkLst>
          <pc:docMk/>
          <pc:sldMk cId="0" sldId="264"/>
        </pc:sldMkLst>
        <pc:spChg chg="mod">
          <ac:chgData name="Ferguson, Lisa" userId="c382c9ef-653f-4c49-bf51-d9331d14aa0d" providerId="ADAL" clId="{73270DDB-9D57-4022-971B-26CAF95F0814}" dt="2023-10-05T18:26:39.657" v="386" actId="20577"/>
          <ac:spMkLst>
            <pc:docMk/>
            <pc:sldMk cId="0" sldId="264"/>
            <ac:spMk id="154" creationId="{00000000-0000-0000-0000-000000000000}"/>
          </ac:spMkLst>
        </pc:spChg>
      </pc:sldChg>
      <pc:sldChg chg="addSp delSp modSp mod">
        <pc:chgData name="Ferguson, Lisa" userId="c382c9ef-653f-4c49-bf51-d9331d14aa0d" providerId="ADAL" clId="{73270DDB-9D57-4022-971B-26CAF95F0814}" dt="2023-10-05T18:39:10.910" v="416" actId="1076"/>
        <pc:sldMkLst>
          <pc:docMk/>
          <pc:sldMk cId="0" sldId="267"/>
        </pc:sldMkLst>
        <pc:spChg chg="add del">
          <ac:chgData name="Ferguson, Lisa" userId="c382c9ef-653f-4c49-bf51-d9331d14aa0d" providerId="ADAL" clId="{73270DDB-9D57-4022-971B-26CAF95F0814}" dt="2023-10-05T18:38:27.795" v="406" actId="22"/>
          <ac:spMkLst>
            <pc:docMk/>
            <pc:sldMk cId="0" sldId="267"/>
            <ac:spMk id="4" creationId="{51BA8DE2-DB1B-3440-E51D-668B14BBCEAB}"/>
          </ac:spMkLst>
        </pc:spChg>
        <pc:spChg chg="add del">
          <ac:chgData name="Ferguson, Lisa" userId="c382c9ef-653f-4c49-bf51-d9331d14aa0d" providerId="ADAL" clId="{73270DDB-9D57-4022-971B-26CAF95F0814}" dt="2023-10-05T18:38:42.854" v="408" actId="478"/>
          <ac:spMkLst>
            <pc:docMk/>
            <pc:sldMk cId="0" sldId="267"/>
            <ac:spMk id="6" creationId="{946C8119-916A-6468-A1DF-22EE6C0CA593}"/>
          </ac:spMkLst>
        </pc:spChg>
        <pc:spChg chg="mod">
          <ac:chgData name="Ferguson, Lisa" userId="c382c9ef-653f-4c49-bf51-d9331d14aa0d" providerId="ADAL" clId="{73270DDB-9D57-4022-971B-26CAF95F0814}" dt="2023-10-05T18:38:56.006" v="414" actId="122"/>
          <ac:spMkLst>
            <pc:docMk/>
            <pc:sldMk cId="0" sldId="267"/>
            <ac:spMk id="178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38:20.842" v="404" actId="478"/>
          <ac:picMkLst>
            <pc:docMk/>
            <pc:sldMk cId="0" sldId="267"/>
            <ac:picMk id="3" creationId="{8D632E91-9910-B6B6-AC9D-12C2CE38BFAA}"/>
          </ac:picMkLst>
        </pc:picChg>
        <pc:picChg chg="add mod">
          <ac:chgData name="Ferguson, Lisa" userId="c382c9ef-653f-4c49-bf51-d9331d14aa0d" providerId="ADAL" clId="{73270DDB-9D57-4022-971B-26CAF95F0814}" dt="2023-10-05T18:39:10.910" v="416" actId="1076"/>
          <ac:picMkLst>
            <pc:docMk/>
            <pc:sldMk cId="0" sldId="267"/>
            <ac:picMk id="8" creationId="{CC383F59-5DCB-74E5-F264-F6589CAC72F4}"/>
          </ac:picMkLst>
        </pc:picChg>
      </pc:sldChg>
      <pc:sldChg chg="del">
        <pc:chgData name="Ferguson, Lisa" userId="c382c9ef-653f-4c49-bf51-d9331d14aa0d" providerId="ADAL" clId="{73270DDB-9D57-4022-971B-26CAF95F0814}" dt="2023-10-05T18:27:01.562" v="387" actId="47"/>
        <pc:sldMkLst>
          <pc:docMk/>
          <pc:sldMk cId="3918213798" sldId="269"/>
        </pc:sldMkLst>
      </pc:sldChg>
      <pc:sldChg chg="addSp delSp modSp mod">
        <pc:chgData name="Ferguson, Lisa" userId="c382c9ef-653f-4c49-bf51-d9331d14aa0d" providerId="ADAL" clId="{73270DDB-9D57-4022-971B-26CAF95F0814}" dt="2023-10-05T18:25:14.272" v="246" actId="478"/>
        <pc:sldMkLst>
          <pc:docMk/>
          <pc:sldMk cId="2265070259" sldId="270"/>
        </pc:sldMkLst>
        <pc:spChg chg="add mod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3" creationId="{857A0FD0-6C66-AC96-2EF7-5CF8828C68E8}"/>
          </ac:spMkLst>
        </pc:spChg>
        <pc:spChg chg="del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129" creationId="{00000000-0000-0000-0000-000000000000}"/>
          </ac:spMkLst>
        </pc:spChg>
      </pc:sldChg>
      <pc:sldChg chg="delSp modSp add mod">
        <pc:chgData name="Ferguson, Lisa" userId="c382c9ef-653f-4c49-bf51-d9331d14aa0d" providerId="ADAL" clId="{73270DDB-9D57-4022-971B-26CAF95F0814}" dt="2023-10-05T18:26:23.074" v="342" actId="20577"/>
        <pc:sldMkLst>
          <pc:docMk/>
          <pc:sldMk cId="2606995367" sldId="271"/>
        </pc:sldMkLst>
        <pc:spChg chg="mod">
          <ac:chgData name="Ferguson, Lisa" userId="c382c9ef-653f-4c49-bf51-d9331d14aa0d" providerId="ADAL" clId="{73270DDB-9D57-4022-971B-26CAF95F0814}" dt="2023-10-05T18:25:36.404" v="265" actId="20577"/>
          <ac:spMkLst>
            <pc:docMk/>
            <pc:sldMk cId="2606995367" sldId="271"/>
            <ac:spMk id="136" creationId="{00000000-0000-0000-0000-000000000000}"/>
          </ac:spMkLst>
        </pc:spChg>
        <pc:spChg chg="mod">
          <ac:chgData name="Ferguson, Lisa" userId="c382c9ef-653f-4c49-bf51-d9331d14aa0d" providerId="ADAL" clId="{73270DDB-9D57-4022-971B-26CAF95F0814}" dt="2023-10-05T18:26:23.074" v="342" actId="20577"/>
          <ac:spMkLst>
            <pc:docMk/>
            <pc:sldMk cId="2606995367" sldId="271"/>
            <ac:spMk id="137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25:38.504" v="266" actId="478"/>
          <ac:picMkLst>
            <pc:docMk/>
            <pc:sldMk cId="2606995367" sldId="271"/>
            <ac:picMk id="1026" creationId="{D0FC9419-10C5-343C-941D-C1E3AF00794C}"/>
          </ac:picMkLst>
        </pc:picChg>
      </pc:sldChg>
    </pc:docChg>
  </pc:docChgLst>
  <pc:docChgLst>
    <pc:chgData name="Ferguson, Lisa" userId="c382c9ef-653f-4c49-bf51-d9331d14aa0d" providerId="ADAL" clId="{39478C4C-8467-47A3-BC88-AF7A962B0060}"/>
    <pc:docChg chg="custSel delSld modSld sldOrd">
      <pc:chgData name="Ferguson, Lisa" userId="c382c9ef-653f-4c49-bf51-d9331d14aa0d" providerId="ADAL" clId="{39478C4C-8467-47A3-BC88-AF7A962B0060}" dt="2023-05-15T18:55:45.565" v="664" actId="47"/>
      <pc:docMkLst>
        <pc:docMk/>
      </pc:docMkLst>
      <pc:sldChg chg="modSp mod">
        <pc:chgData name="Ferguson, Lisa" userId="c382c9ef-653f-4c49-bf51-d9331d14aa0d" providerId="ADAL" clId="{39478C4C-8467-47A3-BC88-AF7A962B0060}" dt="2023-05-15T18:43:13.354" v="9" actId="20577"/>
        <pc:sldMkLst>
          <pc:docMk/>
          <pc:sldMk cId="0" sldId="256"/>
        </pc:sldMkLst>
        <pc:spChg chg="mod">
          <ac:chgData name="Ferguson, Lisa" userId="c382c9ef-653f-4c49-bf51-d9331d14aa0d" providerId="ADAL" clId="{39478C4C-8467-47A3-BC88-AF7A962B0060}" dt="2023-05-15T18:43:13.354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42.815" v="150" actId="20577"/>
        <pc:sldMkLst>
          <pc:docMk/>
          <pc:sldMk cId="0" sldId="257"/>
        </pc:sldMkLst>
        <pc:spChg chg="mod">
          <ac:chgData name="Ferguson, Lisa" userId="c382c9ef-653f-4c49-bf51-d9331d14aa0d" providerId="ADAL" clId="{39478C4C-8467-47A3-BC88-AF7A962B0060}" dt="2023-05-15T18:46:42.815" v="150" actId="20577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57.600" v="166" actId="15"/>
        <pc:sldMkLst>
          <pc:docMk/>
          <pc:sldMk cId="0" sldId="258"/>
        </pc:sldMkLst>
        <pc:spChg chg="mod">
          <ac:chgData name="Ferguson, Lisa" userId="c382c9ef-653f-4c49-bf51-d9331d14aa0d" providerId="ADAL" clId="{39478C4C-8467-47A3-BC88-AF7A962B0060}" dt="2023-05-15T18:46:57.600" v="166" actId="15"/>
          <ac:spMkLst>
            <pc:docMk/>
            <pc:sldMk cId="0" sldId="258"/>
            <ac:spMk id="10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5:42.749" v="663" actId="20577"/>
        <pc:sldMkLst>
          <pc:docMk/>
          <pc:sldMk cId="0" sldId="261"/>
        </pc:sldMkLst>
        <pc:spChg chg="mod">
          <ac:chgData name="Ferguson, Lisa" userId="c382c9ef-653f-4c49-bf51-d9331d14aa0d" providerId="ADAL" clId="{39478C4C-8467-47A3-BC88-AF7A962B0060}" dt="2023-05-15T18:47:38.742" v="207" actId="20577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55:42.749" v="663" actId="20577"/>
          <ac:spMkLst>
            <pc:docMk/>
            <pc:sldMk cId="0" sldId="261"/>
            <ac:spMk id="129" creationId="{00000000-0000-0000-0000-000000000000}"/>
          </ac:spMkLst>
        </pc:spChg>
      </pc:sldChg>
      <pc:sldChg chg="addSp modSp mod">
        <pc:chgData name="Ferguson, Lisa" userId="c382c9ef-653f-4c49-bf51-d9331d14aa0d" providerId="ADAL" clId="{39478C4C-8467-47A3-BC88-AF7A962B0060}" dt="2023-05-15T18:49:58.356" v="337" actId="1076"/>
        <pc:sldMkLst>
          <pc:docMk/>
          <pc:sldMk cId="0" sldId="262"/>
        </pc:sldMkLst>
        <pc:spChg chg="mod">
          <ac:chgData name="Ferguson, Lisa" userId="c382c9ef-653f-4c49-bf51-d9331d14aa0d" providerId="ADAL" clId="{39478C4C-8467-47A3-BC88-AF7A962B0060}" dt="2023-05-15T18:49:10.010" v="329" actId="20577"/>
          <ac:spMkLst>
            <pc:docMk/>
            <pc:sldMk cId="0" sldId="262"/>
            <ac:spMk id="136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49:33.955" v="334" actId="1076"/>
          <ac:spMkLst>
            <pc:docMk/>
            <pc:sldMk cId="0" sldId="262"/>
            <ac:spMk id="137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49:58.356" v="337" actId="1076"/>
          <ac:picMkLst>
            <pc:docMk/>
            <pc:sldMk cId="0" sldId="262"/>
            <ac:picMk id="1026" creationId="{D0FC9419-10C5-343C-941D-C1E3AF00794C}"/>
          </ac:picMkLst>
        </pc:picChg>
      </pc:sldChg>
      <pc:sldChg chg="del">
        <pc:chgData name="Ferguson, Lisa" userId="c382c9ef-653f-4c49-bf51-d9331d14aa0d" providerId="ADAL" clId="{39478C4C-8467-47A3-BC88-AF7A962B0060}" dt="2023-05-15T18:50:06.927" v="338" actId="47"/>
        <pc:sldMkLst>
          <pc:docMk/>
          <pc:sldMk cId="0" sldId="263"/>
        </pc:sldMkLst>
      </pc:sldChg>
      <pc:sldChg chg="modSp mod">
        <pc:chgData name="Ferguson, Lisa" userId="c382c9ef-653f-4c49-bf51-d9331d14aa0d" providerId="ADAL" clId="{39478C4C-8467-47A3-BC88-AF7A962B0060}" dt="2023-05-15T18:50:44.374" v="375" actId="20577"/>
        <pc:sldMkLst>
          <pc:docMk/>
          <pc:sldMk cId="0" sldId="264"/>
        </pc:sldMkLst>
        <pc:spChg chg="mod">
          <ac:chgData name="Ferguson, Lisa" userId="c382c9ef-653f-4c49-bf51-d9331d14aa0d" providerId="ADAL" clId="{39478C4C-8467-47A3-BC88-AF7A962B0060}" dt="2023-05-15T18:50:44.374" v="375" actId="20577"/>
          <ac:spMkLst>
            <pc:docMk/>
            <pc:sldMk cId="0" sldId="264"/>
            <ac:spMk id="15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2:31.270" v="569" actId="20577"/>
        <pc:sldMkLst>
          <pc:docMk/>
          <pc:sldMk cId="0" sldId="265"/>
        </pc:sldMkLst>
        <pc:spChg chg="mod">
          <ac:chgData name="Ferguson, Lisa" userId="c382c9ef-653f-4c49-bf51-d9331d14aa0d" providerId="ADAL" clId="{39478C4C-8467-47A3-BC88-AF7A962B0060}" dt="2023-05-15T18:52:31.270" v="569" actId="20577"/>
          <ac:spMkLst>
            <pc:docMk/>
            <pc:sldMk cId="0" sldId="265"/>
            <ac:spMk id="162" creationId="{00000000-0000-0000-0000-000000000000}"/>
          </ac:spMkLst>
        </pc:spChg>
      </pc:sldChg>
      <pc:sldChg chg="modSp del mod ord">
        <pc:chgData name="Ferguson, Lisa" userId="c382c9ef-653f-4c49-bf51-d9331d14aa0d" providerId="ADAL" clId="{39478C4C-8467-47A3-BC88-AF7A962B0060}" dt="2023-05-15T18:55:45.565" v="664" actId="47"/>
        <pc:sldMkLst>
          <pc:docMk/>
          <pc:sldMk cId="0" sldId="266"/>
        </pc:sldMkLst>
        <pc:spChg chg="mod">
          <ac:chgData name="Ferguson, Lisa" userId="c382c9ef-653f-4c49-bf51-d9331d14aa0d" providerId="ADAL" clId="{39478C4C-8467-47A3-BC88-AF7A962B0060}" dt="2023-05-15T18:52:46.587" v="571" actId="27636"/>
          <ac:spMkLst>
            <pc:docMk/>
            <pc:sldMk cId="0" sldId="266"/>
            <ac:spMk id="170" creationId="{00000000-0000-0000-0000-000000000000}"/>
          </ac:spMkLst>
        </pc:spChg>
      </pc:sldChg>
      <pc:sldChg chg="addSp delSp modSp mod">
        <pc:chgData name="Ferguson, Lisa" userId="c382c9ef-653f-4c49-bf51-d9331d14aa0d" providerId="ADAL" clId="{39478C4C-8467-47A3-BC88-AF7A962B0060}" dt="2023-05-15T18:54:19.003" v="642" actId="1076"/>
        <pc:sldMkLst>
          <pc:docMk/>
          <pc:sldMk cId="0" sldId="267"/>
        </pc:sldMkLst>
        <pc:spChg chg="mod">
          <ac:chgData name="Ferguson, Lisa" userId="c382c9ef-653f-4c49-bf51-d9331d14aa0d" providerId="ADAL" clId="{39478C4C-8467-47A3-BC88-AF7A962B0060}" dt="2023-05-15T18:53:59.127" v="638" actId="20577"/>
          <ac:spMkLst>
            <pc:docMk/>
            <pc:sldMk cId="0" sldId="267"/>
            <ac:spMk id="178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54:19.003" v="642" actId="1076"/>
          <ac:picMkLst>
            <pc:docMk/>
            <pc:sldMk cId="0" sldId="267"/>
            <ac:picMk id="3" creationId="{8D632E91-9910-B6B6-AC9D-12C2CE38BFAA}"/>
          </ac:picMkLst>
        </pc:picChg>
        <pc:picChg chg="del">
          <ac:chgData name="Ferguson, Lisa" userId="c382c9ef-653f-4c49-bf51-d9331d14aa0d" providerId="ADAL" clId="{39478C4C-8467-47A3-BC88-AF7A962B0060}" dt="2023-05-15T18:52:53.031" v="572" actId="478"/>
          <ac:picMkLst>
            <pc:docMk/>
            <pc:sldMk cId="0" sldId="267"/>
            <ac:picMk id="1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6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34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41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40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255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Operations</a:t>
            </a:r>
          </a:p>
          <a:p>
            <a:r>
              <a:rPr lang="en-US" dirty="0"/>
              <a:t>Prior – 10 years working on a reporting tool for community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2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</a:t>
            </a:r>
            <a:r>
              <a:rPr lang="en-US" baseline="0" dirty="0"/>
              <a:t> of Charlottesville population – 50,000</a:t>
            </a:r>
          </a:p>
          <a:p>
            <a:r>
              <a:rPr lang="en-US" dirty="0"/>
              <a:t>Metropolitan</a:t>
            </a:r>
            <a:r>
              <a:rPr lang="en-US" baseline="0" dirty="0"/>
              <a:t> Area – 250,000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 disciplinary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 – prior to me</a:t>
            </a:r>
          </a:p>
          <a:p>
            <a:r>
              <a:rPr lang="en-US" dirty="0"/>
              <a:t>Windows – impressive – at that point, EMERSE was not supporting all databases – built for Oracle</a:t>
            </a:r>
          </a:p>
          <a:p>
            <a:r>
              <a:rPr lang="en-US" dirty="0"/>
              <a:t>Able to benefit from a lot of work they did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Note_Typ_IC_C</a:t>
            </a:r>
            <a:r>
              <a:rPr lang="en-US" dirty="0"/>
              <a:t> – 6, 8, 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Michigan had Java code/application they used, but we had more python experience on our team</a:t>
            </a:r>
          </a:p>
          <a:p>
            <a:r>
              <a:rPr lang="en-US" dirty="0"/>
              <a:t>Use JAMS to automate the load</a:t>
            </a:r>
          </a:p>
          <a:p>
            <a:endParaRPr lang="en-US" dirty="0"/>
          </a:p>
          <a:p>
            <a:r>
              <a:rPr lang="en-US" dirty="0"/>
              <a:t>Talk through 3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updated weekly with notes</a:t>
            </a:r>
          </a:p>
          <a:p>
            <a:r>
              <a:rPr lang="en-US" dirty="0"/>
              <a:t>In the beginning, weekly access sufficient – easy to change</a:t>
            </a:r>
          </a:p>
          <a:p>
            <a:r>
              <a:rPr lang="en-US" dirty="0"/>
              <a:t>Research studies drive access, so wanted daily runs</a:t>
            </a:r>
          </a:p>
          <a:p>
            <a:r>
              <a:rPr lang="en-US" dirty="0"/>
              <a:t>Make sure no one has been removed from studies, new studies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0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Shayla – IT – most of the heavy lifting here – able to benefit from when Don and Saurav did in 2020 as they had some notes</a:t>
            </a:r>
          </a:p>
          <a:p>
            <a:endParaRPr lang="en-US" dirty="0"/>
          </a:p>
          <a:p>
            <a:r>
              <a:rPr lang="en-US" dirty="0"/>
              <a:t>HTTP Strict Transport Security (HSTS) is a web security policy mechanism, which helps protect web application users against some passive (eavesdropping) and active network attacks.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be the only Windows users but got it 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05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wrote SQL, Dave from research wrote Python</a:t>
            </a:r>
          </a:p>
          <a:p>
            <a:r>
              <a:rPr lang="en-US" dirty="0"/>
              <a:t>Weekly was sufficient for researcher – can be changed later</a:t>
            </a:r>
          </a:p>
          <a:p>
            <a:r>
              <a:rPr lang="en-US" dirty="0"/>
              <a:t>Minimize traffic to real Clarity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0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3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Chunks, queues, joins, threads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 both test and prod – less than 15 minutes</a:t>
            </a:r>
          </a:p>
          <a:p>
            <a:endParaRPr lang="en-US" dirty="0"/>
          </a:p>
          <a:p>
            <a:r>
              <a:rPr lang="en-US" dirty="0"/>
              <a:t>Where clause - backfill, took in a start date and end date</a:t>
            </a:r>
          </a:p>
          <a:p>
            <a:r>
              <a:rPr lang="en-US" dirty="0"/>
              <a:t>	Weekly, days to run</a:t>
            </a:r>
          </a:p>
          <a:p>
            <a:endParaRPr lang="en-US" dirty="0"/>
          </a:p>
          <a:p>
            <a:r>
              <a:rPr lang="en-US" dirty="0"/>
              <a:t>Last 15 days of data - overkill</a:t>
            </a:r>
          </a:p>
          <a:p>
            <a:r>
              <a:rPr lang="en-US" dirty="0"/>
              <a:t>Prod loads all notes, test – space constraints – didn’t backfill history, load 10,000 notes a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4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Blurred out</a:t>
            </a:r>
          </a:p>
          <a:p>
            <a:r>
              <a:rPr lang="en-US" dirty="0"/>
              <a:t>Attestation Code – changes based on what you put in</a:t>
            </a:r>
          </a:p>
          <a:p>
            <a:r>
              <a:rPr lang="en-US" dirty="0"/>
              <a:t>– for research studies, code goes in attestation code and description is name of the study</a:t>
            </a:r>
          </a:p>
          <a:p>
            <a:r>
              <a:rPr lang="en-US" dirty="0"/>
              <a:t>For free text, the code is blank and the free text goes into the description</a:t>
            </a:r>
          </a:p>
          <a:p>
            <a:r>
              <a:rPr lang="en-US" dirty="0"/>
              <a:t>	one tied to a TFS task, so that was entered in the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4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ptos"/>
                <a:ea typeface="Calibri" panose="020F0502020204030204" pitchFamily="34" charset="0"/>
              </a:rPr>
              <a:t>In this study, using EMERSE allowed us to search for the "specific phrases", saving resources, time, and costs for the researcher.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ptos"/>
                <a:ea typeface="Calibri" panose="020F0502020204030204" pitchFamily="34" charset="0"/>
              </a:rPr>
              <a:t>EMERSE had very positive feedback for 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E789-5028-4CD4-A71E-1FEBD93DC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1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4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91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89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FD443E8-3D25-F1C1-EB61-D861DD36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95739" y="1113503"/>
            <a:ext cx="2805498" cy="5599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32AC36-C786-9DFA-8F47-836C13CDC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43" y="4262182"/>
            <a:ext cx="7270744" cy="481074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E271-928F-15CD-4895-1399C9F9D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93" y="1899821"/>
            <a:ext cx="7270744" cy="2037810"/>
          </a:xfrm>
        </p:spPr>
        <p:txBody>
          <a:bodyPr anchor="t" anchorCtr="0">
            <a:noAutofit/>
          </a:bodyPr>
          <a:lstStyle>
            <a:lvl1pPr algn="l">
              <a:lnSpc>
                <a:spcPts val="7300"/>
              </a:lnSpc>
              <a:defRPr sz="7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6A610-EA2C-373D-CFD9-5D92558EF53C}"/>
              </a:ext>
            </a:extLst>
          </p:cNvPr>
          <p:cNvSpPr/>
          <p:nvPr/>
        </p:nvSpPr>
        <p:spPr>
          <a:xfrm>
            <a:off x="808051" y="1308410"/>
            <a:ext cx="1177383" cy="156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0707A5-B842-3E94-72D0-DED8A701A26A}"/>
              </a:ext>
            </a:extLst>
          </p:cNvPr>
          <p:cNvSpPr/>
          <p:nvPr/>
        </p:nvSpPr>
        <p:spPr>
          <a:xfrm>
            <a:off x="8572500" y="0"/>
            <a:ext cx="3619500" cy="49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63B1C-C68B-1CC2-752F-0D0EC57F2605}"/>
              </a:ext>
            </a:extLst>
          </p:cNvPr>
          <p:cNvSpPr/>
          <p:nvPr/>
        </p:nvSpPr>
        <p:spPr>
          <a:xfrm>
            <a:off x="8572500" y="2276706"/>
            <a:ext cx="3619500" cy="3863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823D9F-878A-40DA-6963-A25CFDF0D3F0}"/>
              </a:ext>
            </a:extLst>
          </p:cNvPr>
          <p:cNvSpPr/>
          <p:nvPr/>
        </p:nvSpPr>
        <p:spPr>
          <a:xfrm>
            <a:off x="8572500" y="6140606"/>
            <a:ext cx="36195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7DD633-8515-E75A-B8C3-519101EC25B9}"/>
              </a:ext>
            </a:extLst>
          </p:cNvPr>
          <p:cNvSpPr/>
          <p:nvPr/>
        </p:nvSpPr>
        <p:spPr>
          <a:xfrm>
            <a:off x="8572500" y="6721473"/>
            <a:ext cx="3619500" cy="136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27EB7FA2-30D1-0AB1-6FCE-E66967BC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7BB-F259-4D83-839F-2ABE0F4A8C6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42636D6-1BFB-2FBF-3C1D-ECB34DD0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15B5E49-AFA8-B81B-A7B3-C9C70AF6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8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352">
          <p15:clr>
            <a:srgbClr val="FBAE40"/>
          </p15:clr>
        </p15:guide>
        <p15:guide id="7" orient="horz" pos="2808">
          <p15:clr>
            <a:srgbClr val="FBAE40"/>
          </p15:clr>
        </p15:guide>
        <p15:guide id="13">
          <p15:clr>
            <a:srgbClr val="FBAE40"/>
          </p15:clr>
        </p15:guide>
        <p15:guide id="14" pos="7680">
          <p15:clr>
            <a:srgbClr val="FBAE40"/>
          </p15:clr>
        </p15:guide>
        <p15:guide id="15" pos="5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Slide w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014" y="636870"/>
            <a:ext cx="9951821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4230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992FB40-4BD9-C860-BC05-8DDCF80032D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705600" y="1981200"/>
            <a:ext cx="4764088" cy="3975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4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A06DA-3C58-3AF9-D6BE-E17106FB8540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5EA0D-48A4-C6C4-7CA7-2BFD6C7514FE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9F1C8-0009-D827-8EEE-3BA701AC2EEC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E1CBA-7E35-B977-9B7F-37092F49AB53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82E5A51-D63F-35C7-0CC8-96FA3D07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65698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8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5BB161-9511-37BF-CFA5-978A4331C148}"/>
              </a:ext>
            </a:extLst>
          </p:cNvPr>
          <p:cNvSpPr/>
          <p:nvPr/>
        </p:nvSpPr>
        <p:spPr>
          <a:xfrm>
            <a:off x="0" y="0"/>
            <a:ext cx="3604846" cy="139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F0808-42D4-F9CA-8423-F986453CFE20}"/>
              </a:ext>
            </a:extLst>
          </p:cNvPr>
          <p:cNvSpPr/>
          <p:nvPr/>
        </p:nvSpPr>
        <p:spPr>
          <a:xfrm>
            <a:off x="0" y="1397976"/>
            <a:ext cx="3604846" cy="4734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BA47F-C00E-47CB-49A8-D38CFFD44ABA}"/>
              </a:ext>
            </a:extLst>
          </p:cNvPr>
          <p:cNvSpPr/>
          <p:nvPr/>
        </p:nvSpPr>
        <p:spPr>
          <a:xfrm>
            <a:off x="0" y="6132920"/>
            <a:ext cx="3604846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7A0A2-7B63-423C-6F6E-45F5FCD1CCFE}"/>
              </a:ext>
            </a:extLst>
          </p:cNvPr>
          <p:cNvSpPr/>
          <p:nvPr/>
        </p:nvSpPr>
        <p:spPr>
          <a:xfrm>
            <a:off x="0" y="6713789"/>
            <a:ext cx="3604846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7A5D5-C41D-4812-EF47-59722D273E1B}"/>
              </a:ext>
            </a:extLst>
          </p:cNvPr>
          <p:cNvSpPr/>
          <p:nvPr/>
        </p:nvSpPr>
        <p:spPr>
          <a:xfrm>
            <a:off x="11391900" y="0"/>
            <a:ext cx="800100" cy="139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9D16B-3F8C-BD7E-E229-9B0C0DE5B904}"/>
              </a:ext>
            </a:extLst>
          </p:cNvPr>
          <p:cNvSpPr/>
          <p:nvPr/>
        </p:nvSpPr>
        <p:spPr>
          <a:xfrm>
            <a:off x="11391900" y="1397976"/>
            <a:ext cx="800100" cy="4734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2116E-AC6B-7EDF-1EE4-D2F4426702EE}"/>
              </a:ext>
            </a:extLst>
          </p:cNvPr>
          <p:cNvSpPr/>
          <p:nvPr/>
        </p:nvSpPr>
        <p:spPr>
          <a:xfrm>
            <a:off x="1139190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A1199-9619-3B7B-BBD1-61DF137F6015}"/>
              </a:ext>
            </a:extLst>
          </p:cNvPr>
          <p:cNvSpPr/>
          <p:nvPr/>
        </p:nvSpPr>
        <p:spPr>
          <a:xfrm>
            <a:off x="1139190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89BB0EA-ABC4-F83A-0934-F80988C8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30794" y="3149020"/>
            <a:ext cx="2805498" cy="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ject-emerse/emerse/issu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presenta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commun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MERSE-team@umich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oject-emerse.org/publications.htm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 dirty="0">
                <a:solidFill>
                  <a:schemeClr val="lt1"/>
                </a:solidFill>
              </a:rPr>
              <a:t>EMERSE Community Meeting</a:t>
            </a:r>
            <a:endParaRPr dirty="0"/>
          </a:p>
        </p:txBody>
      </p:sp>
      <p:pic>
        <p:nvPicPr>
          <p:cNvPr id="86" name="Google Shape;86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21709"/>
            <a:ext cx="7368366" cy="20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38200" y="4355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2024-May-15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https://project-emerse.org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38200" y="53149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https://project-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emerse.org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Upcoming software release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Version 7.x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Release date: unknown, but we’re getting close!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Lots of complex changes under the hood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many changes, it will be challenging to cover them all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are discussed in our GitHub issues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https://github.com/project-emerse/emerse/issues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powerful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UI improvements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Undergoing lots of testing, bug fixes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have basic NLP capabilities baked in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Negation, named entity recognition, mapping to UMLS concepts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UMLS license will be required (one per site; free)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require upgrading, re-indexing, re-uploading synonyms</a:t>
            </a: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9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Upcoming software release</a:t>
            </a:r>
            <a:endParaRPr lang="en-US" dirty="0"/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7E189BA-D20B-6FBA-F019-FEFCE9FF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25" y="1575481"/>
            <a:ext cx="9381413" cy="49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Upcoming software </a:t>
            </a:r>
            <a:r>
              <a:rPr lang="en-US" dirty="0">
                <a:solidFill>
                  <a:schemeClr val="lt1"/>
                </a:solidFill>
              </a:rPr>
              <a:t>release</a:t>
            </a:r>
            <a:endParaRPr lang="en-US" dirty="0"/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592C10EF-F4F8-1975-36D0-5B68B47B2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1690688"/>
            <a:ext cx="1011029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Upcoming </a:t>
            </a:r>
            <a:r>
              <a:rPr lang="en-US" dirty="0">
                <a:solidFill>
                  <a:schemeClr val="lt1"/>
                </a:solidFill>
              </a:rPr>
              <a:t>software release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0003D-29CE-D365-B478-9353234720AE}"/>
              </a:ext>
            </a:extLst>
          </p:cNvPr>
          <p:cNvSpPr txBox="1"/>
          <p:nvPr/>
        </p:nvSpPr>
        <p:spPr>
          <a:xfrm>
            <a:off x="3048828" y="327511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Upcoming</a:t>
            </a:r>
            <a:endParaRPr lang="en-US" dirty="0"/>
          </a:p>
        </p:txBody>
      </p:sp>
      <p:pic>
        <p:nvPicPr>
          <p:cNvPr id="5" name="Picture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6FD94A66-5305-DB3E-348B-7ED00DF76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35" y="1582530"/>
            <a:ext cx="8717722" cy="50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Guest speaker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474304" y="174506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sz="2800" b="1" dirty="0">
              <a:latin typeface="Calibri"/>
              <a:cs typeface="Calibri"/>
            </a:endParaRPr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b="1" dirty="0"/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sz="2800" b="1" dirty="0">
              <a:latin typeface="Calibri"/>
              <a:cs typeface="Calibri"/>
            </a:endParaRPr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b="1" dirty="0"/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sz="2800" b="1" dirty="0">
              <a:latin typeface="Calibri"/>
              <a:cs typeface="Calibri"/>
            </a:endParaRPr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sz="2800" b="1" dirty="0">
              <a:latin typeface="Calibri"/>
              <a:cs typeface="Calibri"/>
            </a:endParaRPr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endParaRPr lang="en-US" b="1" dirty="0"/>
          </a:p>
          <a:p>
            <a:pPr marL="0" indent="0">
              <a:lnSpc>
                <a:spcPts val="3180"/>
              </a:lnSpc>
              <a:spcBef>
                <a:spcPts val="100"/>
              </a:spcBef>
              <a:buNone/>
            </a:pPr>
            <a:r>
              <a:rPr lang="en-US" sz="2800" b="1" dirty="0">
                <a:latin typeface="Calibri"/>
                <a:cs typeface="Calibri"/>
              </a:rPr>
              <a:t>Jackie </a:t>
            </a:r>
            <a:r>
              <a:rPr lang="en-US" sz="2800" b="1" dirty="0" err="1">
                <a:latin typeface="Calibri"/>
                <a:cs typeface="Calibri"/>
              </a:rPr>
              <a:t>Gravitt</a:t>
            </a:r>
            <a:endParaRPr lang="en-US" sz="2800" dirty="0">
              <a:latin typeface="Calibri"/>
              <a:cs typeface="Calibri"/>
            </a:endParaRPr>
          </a:p>
          <a:p>
            <a:pPr marL="0" marR="5080" indent="0">
              <a:lnSpc>
                <a:spcPts val="3000"/>
              </a:lnSpc>
              <a:spcBef>
                <a:spcPts val="220"/>
              </a:spcBef>
              <a:buNone/>
            </a:pPr>
            <a:r>
              <a:rPr lang="en-US" sz="2800" dirty="0">
                <a:latin typeface="Calibri"/>
                <a:cs typeface="Calibri"/>
              </a:rPr>
              <a:t>Health Data Engineer</a:t>
            </a:r>
          </a:p>
          <a:p>
            <a:pPr marL="0" marR="5080" indent="0">
              <a:lnSpc>
                <a:spcPts val="3000"/>
              </a:lnSpc>
              <a:spcBef>
                <a:spcPts val="220"/>
              </a:spcBef>
              <a:buNone/>
            </a:pPr>
            <a:r>
              <a:rPr lang="en-US" sz="2800" dirty="0">
                <a:latin typeface="Calibri"/>
                <a:cs typeface="Calibri"/>
              </a:rPr>
              <a:t>Analytics and Reporting Team (ART) Data Operations</a:t>
            </a:r>
          </a:p>
          <a:p>
            <a:pPr marL="0" marR="5080" indent="0">
              <a:lnSpc>
                <a:spcPts val="3000"/>
              </a:lnSpc>
              <a:spcBef>
                <a:spcPts val="220"/>
              </a:spcBef>
              <a:buNone/>
            </a:pPr>
            <a:r>
              <a:rPr lang="en-US" sz="2800" dirty="0">
                <a:latin typeface="Calibri"/>
                <a:cs typeface="Calibri"/>
              </a:rPr>
              <a:t>University of Virginia (UVA) Health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9668EB-108F-FE9B-CE66-DBB85FCC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766" y="2368302"/>
            <a:ext cx="3055495" cy="3055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725FE-39B0-AEC2-AF5B-CBE32ADE6C78}"/>
              </a:ext>
            </a:extLst>
          </p:cNvPr>
          <p:cNvSpPr txBox="1"/>
          <p:nvPr/>
        </p:nvSpPr>
        <p:spPr>
          <a:xfrm>
            <a:off x="1474304" y="1690688"/>
            <a:ext cx="8589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“Implementing EMERSE at UVA:  Lessons Learned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C21C21-4D34-3DCA-2668-360A4D527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0867C-2DD8-F90B-9802-98138BD46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Implementing EMERSE at the 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93658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68B95-EB98-A693-0D15-09DA7DE82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Jackie Gravitt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4230"/>
            <a:ext cx="4927321" cy="12349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Engineering Staff Specialist, Health Data</a:t>
            </a:r>
          </a:p>
          <a:p>
            <a:r>
              <a:rPr lang="en-US" dirty="0"/>
              <a:t>Started with UVA Health in May 2023</a:t>
            </a:r>
          </a:p>
          <a:p>
            <a:r>
              <a:rPr lang="en-US" dirty="0"/>
              <a:t>UVA Alumna – Systems Engineering and Psychology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C2DFB-93A2-4431-8817-A0A23459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655" y="1953408"/>
            <a:ext cx="2406869" cy="204198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A92E7EF-38A1-43BF-8202-DD530D99C2B7}"/>
              </a:ext>
            </a:extLst>
          </p:cNvPr>
          <p:cNvSpPr txBox="1">
            <a:spLocks/>
          </p:cNvSpPr>
          <p:nvPr/>
        </p:nvSpPr>
        <p:spPr>
          <a:xfrm>
            <a:off x="1494014" y="4407764"/>
            <a:ext cx="4927321" cy="123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0020" indent="-16002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Wingdings" pitchFamily="2" charset="2"/>
              <a:buChar char="§"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pple Symbols" panose="02000000000000000000" pitchFamily="2" charset="-79"/>
              <a:buChar char="⎻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Longtime Michigan fan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FA75D8-F22D-459F-B1AB-768D55671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991" y="4852766"/>
            <a:ext cx="1230432" cy="1875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059E3C-1EA7-46DB-9240-097D9E160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050" y="4852766"/>
            <a:ext cx="1276976" cy="1875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248700-B857-4679-9487-1DFF5545A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044" y="4852765"/>
            <a:ext cx="2012409" cy="18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UVA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68B95-EB98-A693-0D15-09DA7DE82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Academic Medical Center in Charlottesville, Virginia</a:t>
            </a:r>
          </a:p>
          <a:p>
            <a:r>
              <a:rPr lang="en-US" dirty="0"/>
              <a:t>Also encompasses 3 community hospitals</a:t>
            </a:r>
          </a:p>
          <a:p>
            <a:pPr lvl="1"/>
            <a:r>
              <a:rPr lang="en-US" dirty="0"/>
              <a:t>1000+ Beds Across 4 Hospitals</a:t>
            </a:r>
          </a:p>
          <a:p>
            <a:r>
              <a:rPr lang="en-US" dirty="0"/>
              <a:t>Level 1 Trauma Center, Transplant Center, Comprehensive Cancer Center	</a:t>
            </a:r>
          </a:p>
          <a:p>
            <a:r>
              <a:rPr lang="en-US" dirty="0"/>
              <a:t>#1 Children’s Hospital in Virginia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EB05C-95B4-4079-B46B-5774178C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95" y="1920582"/>
            <a:ext cx="4748389" cy="31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37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81DB0D-14CA-4422-AB24-AC478206E112}"/>
              </a:ext>
            </a:extLst>
          </p:cNvPr>
          <p:cNvGraphicFramePr>
            <a:graphicFrameLocks noGrp="1"/>
          </p:cNvGraphicFramePr>
          <p:nvPr>
            <p:ph type="tbl" sz="quarter" idx="16"/>
          </p:nvPr>
        </p:nvGraphicFramePr>
        <p:xfrm>
          <a:off x="1576041" y="1424151"/>
          <a:ext cx="976312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056">
                  <a:extLst>
                    <a:ext uri="{9D8B030D-6E8A-4147-A177-3AD203B41FA5}">
                      <a16:colId xmlns:a16="http://schemas.microsoft.com/office/drawing/2014/main" val="2693276724"/>
                    </a:ext>
                  </a:extLst>
                </a:gridCol>
                <a:gridCol w="2701158">
                  <a:extLst>
                    <a:ext uri="{9D8B030D-6E8A-4147-A177-3AD203B41FA5}">
                      <a16:colId xmlns:a16="http://schemas.microsoft.com/office/drawing/2014/main" val="3252563025"/>
                    </a:ext>
                  </a:extLst>
                </a:gridCol>
                <a:gridCol w="2951911">
                  <a:extLst>
                    <a:ext uri="{9D8B030D-6E8A-4147-A177-3AD203B41FA5}">
                      <a16:colId xmlns:a16="http://schemas.microsoft.com/office/drawing/2014/main" val="92253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4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Analytics &amp; Performance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Christine Kelly-Fisher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1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Kapil Parkhi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Jackie Gravitt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RCTA – Research &amp; Clinical Trial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 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Guan, Fauzia Khan, Misha Zemmel, Rob Pates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5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HIT – Heath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Ron Clarke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Shayla Gustafson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827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F6B4E5A-4CE5-975D-DB6A-DA81A15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EMERSE Team at UVA</a:t>
            </a:r>
          </a:p>
        </p:txBody>
      </p:sp>
    </p:spTree>
    <p:extLst>
      <p:ext uri="{BB962C8B-B14F-4D97-AF65-F5344CB8AC3E}">
        <p14:creationId xmlns:p14="http://schemas.microsoft.com/office/powerpoint/2010/main" val="354696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B4E5A-4CE5-975D-DB6A-DA81A15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UVA Strategy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F3B8ADD-196F-4B93-8C38-795FAEA33FC4}"/>
              </a:ext>
            </a:extLst>
          </p:cNvPr>
          <p:cNvSpPr txBox="1">
            <a:spLocks/>
          </p:cNvSpPr>
          <p:nvPr/>
        </p:nvSpPr>
        <p:spPr>
          <a:xfrm>
            <a:off x="1493616" y="1336979"/>
            <a:ext cx="9763125" cy="3623904"/>
          </a:xfrm>
          <a:prstGeom prst="rect">
            <a:avLst/>
          </a:prstGeom>
        </p:spPr>
        <p:txBody>
          <a:bodyPr/>
          <a:lstStyle>
            <a:lvl1pPr marL="160020" indent="-16002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Wingdings" pitchFamily="2" charset="2"/>
              <a:buChar char="§"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pple Symbols" panose="02000000000000000000" pitchFamily="2" charset="-79"/>
              <a:buChar char="⎻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0080" indent="-13716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Background</a:t>
            </a:r>
          </a:p>
          <a:p>
            <a:pPr lvl="1"/>
            <a:r>
              <a:rPr lang="en-US" sz="1800" dirty="0"/>
              <a:t>2020 POC – desktop machine - completed</a:t>
            </a:r>
          </a:p>
          <a:p>
            <a:pPr lvl="2"/>
            <a:r>
              <a:rPr lang="en-US" sz="1600" dirty="0"/>
              <a:t>Prototype with data science institute partners Don Brown and Saurav Sengupta</a:t>
            </a:r>
          </a:p>
          <a:p>
            <a:pPr lvl="2"/>
            <a:r>
              <a:rPr lang="en-US" sz="1600" dirty="0"/>
              <a:t>Completed install on Windows machine with EMERSE dummy data and then with an export of UVA data</a:t>
            </a:r>
            <a:endParaRPr lang="en-US" sz="1800" dirty="0"/>
          </a:p>
          <a:p>
            <a:r>
              <a:rPr lang="en-US" sz="2000" dirty="0"/>
              <a:t>Project Plan</a:t>
            </a:r>
          </a:p>
          <a:p>
            <a:pPr lvl="1"/>
            <a:r>
              <a:rPr lang="en-US" sz="1800" dirty="0"/>
              <a:t>Install on desktop with dummy data</a:t>
            </a:r>
          </a:p>
          <a:p>
            <a:pPr lvl="1"/>
            <a:r>
              <a:rPr lang="en-US" sz="1800" dirty="0"/>
              <a:t>Install on test server with dummy data</a:t>
            </a:r>
          </a:p>
          <a:p>
            <a:pPr lvl="1"/>
            <a:r>
              <a:rPr lang="en-US" sz="1800" dirty="0"/>
              <a:t>Populate test server with limited set of real data</a:t>
            </a:r>
          </a:p>
          <a:p>
            <a:pPr lvl="2"/>
            <a:r>
              <a:rPr lang="en-US" sz="1600" dirty="0"/>
              <a:t>ED Notes – Notes, Provider Notes, Triage Notes for last x many days</a:t>
            </a:r>
          </a:p>
          <a:p>
            <a:pPr lvl="2"/>
            <a:r>
              <a:rPr lang="en-US" sz="1600" dirty="0"/>
              <a:t>Weekly updates</a:t>
            </a:r>
          </a:p>
          <a:p>
            <a:pPr lvl="1"/>
            <a:r>
              <a:rPr lang="en-US" sz="1800" dirty="0"/>
              <a:t>Install on production with all notes</a:t>
            </a:r>
          </a:p>
          <a:p>
            <a:pPr lvl="2"/>
            <a:r>
              <a:rPr lang="en-US" sz="1600" dirty="0"/>
              <a:t>Weekly updates</a:t>
            </a:r>
          </a:p>
          <a:p>
            <a:pPr lvl="1"/>
            <a:r>
              <a:rPr lang="en-US" sz="1800" dirty="0"/>
              <a:t>Backfill on production with historical notes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839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Plan for today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Welcome and Housekeeping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Announcements and Updates</a:t>
            </a:r>
            <a:endParaRPr sz="2600" dirty="0"/>
          </a:p>
          <a:p>
            <a:pPr marL="469265" marR="5080" indent="-457200">
              <a:lnSpc>
                <a:spcPct val="100000"/>
              </a:lnSpc>
              <a:spcBef>
                <a:spcPts val="1485"/>
              </a:spcBef>
              <a:buSzPct val="106666"/>
              <a:buFont typeface="Arial"/>
              <a:buChar char="•"/>
              <a:tabLst>
                <a:tab pos="469265" algn="l"/>
                <a:tab pos="3275965" algn="l"/>
              </a:tabLst>
            </a:pPr>
            <a:r>
              <a:rPr lang="en-US" sz="2600" dirty="0">
                <a:latin typeface="Calibri"/>
                <a:cs typeface="Calibri"/>
              </a:rPr>
              <a:t>Guest speaker: Jackie </a:t>
            </a:r>
            <a:r>
              <a:rPr lang="en-US" sz="2600" dirty="0" err="1">
                <a:latin typeface="Calibri"/>
                <a:cs typeface="Calibri"/>
              </a:rPr>
              <a:t>Gravitt</a:t>
            </a:r>
            <a:r>
              <a:rPr lang="en-US" sz="2600" dirty="0">
                <a:latin typeface="Calibri"/>
                <a:cs typeface="Calibri"/>
              </a:rPr>
              <a:t>, “Implementing EMERSE at UVA:  Lessons Learned</a:t>
            </a:r>
            <a:r>
              <a:rPr lang="en-US" sz="2600" dirty="0"/>
              <a:t>”</a:t>
            </a:r>
            <a:endParaRPr lang="en-US" sz="2600" dirty="0">
              <a:latin typeface="Calibri"/>
              <a:cs typeface="Calibri"/>
            </a:endParaRPr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Discussion: Considerations for implementing and supporting EMERSE</a:t>
            </a:r>
            <a:endParaRPr sz="2600" dirty="0"/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Open Forum</a:t>
            </a:r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/>
              <a:t>Adjourn</a:t>
            </a:r>
            <a:endParaRPr sz="2600" dirty="0"/>
          </a:p>
        </p:txBody>
      </p:sp>
      <p:pic>
        <p:nvPicPr>
          <p:cNvPr id="97" name="Google Shape;97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50F3-D8D0-3C0F-E41D-CDC48622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687B7-E25C-2B86-C2DD-270F126CAD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/>
              <a:t>University of Michigan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D0023-96BA-2C8E-F67F-B2F373665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3600" dirty="0"/>
              <a:t>University of Virginia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E5F6FC-5695-9F35-7862-50310029BE4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2000" dirty="0"/>
              <a:t>Database</a:t>
            </a:r>
          </a:p>
          <a:p>
            <a:pPr lvl="1"/>
            <a:r>
              <a:rPr lang="en-US" sz="2000" dirty="0"/>
              <a:t>Oracle (prod)</a:t>
            </a:r>
          </a:p>
          <a:p>
            <a:pPr lvl="1"/>
            <a:r>
              <a:rPr lang="en-US" sz="2000" dirty="0"/>
              <a:t>Maria DB (test)</a:t>
            </a:r>
          </a:p>
          <a:p>
            <a:r>
              <a:rPr lang="en-US" sz="2000" dirty="0"/>
              <a:t>Server</a:t>
            </a:r>
          </a:p>
          <a:p>
            <a:pPr lvl="1"/>
            <a:r>
              <a:rPr lang="en-US" sz="2000" dirty="0"/>
              <a:t>Linux</a:t>
            </a:r>
          </a:p>
          <a:p>
            <a:r>
              <a:rPr lang="en-US" sz="2000" dirty="0"/>
              <a:t>Indexing Code</a:t>
            </a:r>
          </a:p>
          <a:p>
            <a:pPr lvl="1"/>
            <a:r>
              <a:rPr lang="en-US" sz="2000" dirty="0"/>
              <a:t>Java application that pushes to </a:t>
            </a:r>
            <a:r>
              <a:rPr lang="en-US" sz="2000" dirty="0" err="1"/>
              <a:t>Solr</a:t>
            </a:r>
            <a:r>
              <a:rPr lang="en-US" sz="2000" dirty="0"/>
              <a:t> via </a:t>
            </a:r>
            <a:r>
              <a:rPr lang="en-US" sz="2000" dirty="0" err="1"/>
              <a:t>SolrJ</a:t>
            </a:r>
            <a:r>
              <a:rPr lang="en-US" sz="2000" dirty="0"/>
              <a:t> API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4836B-FC87-9CB5-C4A0-D0BB6503385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000" dirty="0"/>
              <a:t>Database</a:t>
            </a:r>
          </a:p>
          <a:p>
            <a:pPr lvl="1"/>
            <a:r>
              <a:rPr lang="en-US" sz="2000" dirty="0"/>
              <a:t>SQL Server</a:t>
            </a:r>
          </a:p>
          <a:p>
            <a:r>
              <a:rPr lang="en-US" sz="2000" dirty="0"/>
              <a:t>Server</a:t>
            </a:r>
          </a:p>
          <a:p>
            <a:pPr lvl="1"/>
            <a:r>
              <a:rPr lang="en-US" sz="2000" dirty="0"/>
              <a:t>Windows</a:t>
            </a:r>
          </a:p>
          <a:p>
            <a:r>
              <a:rPr lang="en-US" sz="2000" dirty="0"/>
              <a:t>Indexing Code</a:t>
            </a:r>
          </a:p>
          <a:p>
            <a:pPr lvl="1"/>
            <a:r>
              <a:rPr lang="en-US" sz="2000" dirty="0"/>
              <a:t>Python script using </a:t>
            </a:r>
            <a:r>
              <a:rPr lang="en-US" sz="2000" dirty="0" err="1"/>
              <a:t>pysolr</a:t>
            </a:r>
            <a:r>
              <a:rPr lang="en-US" sz="2000" dirty="0"/>
              <a:t> run via JAMS job</a:t>
            </a:r>
          </a:p>
        </p:txBody>
      </p:sp>
    </p:spTree>
    <p:extLst>
      <p:ext uri="{BB962C8B-B14F-4D97-AF65-F5344CB8AC3E}">
        <p14:creationId xmlns:p14="http://schemas.microsoft.com/office/powerpoint/2010/main" val="61894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-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1981200"/>
            <a:ext cx="9812286" cy="369438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Database install – straight forward, Michigan provides scripts</a:t>
            </a:r>
          </a:p>
          <a:p>
            <a:pPr lvl="1"/>
            <a:r>
              <a:rPr lang="en-US" sz="1800" dirty="0"/>
              <a:t>Need to download SQL drivers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Patients – weekly load</a:t>
            </a:r>
          </a:p>
          <a:p>
            <a:pPr lvl="1"/>
            <a:r>
              <a:rPr lang="en-US" sz="1800" dirty="0"/>
              <a:t>Loaded from Clarity via SSIS Package/SQL stored procedure</a:t>
            </a:r>
          </a:p>
          <a:p>
            <a:r>
              <a:rPr lang="en-US" sz="2000" dirty="0"/>
              <a:t>Research Studies and Members – daily load</a:t>
            </a:r>
          </a:p>
          <a:p>
            <a:pPr lvl="1"/>
            <a:r>
              <a:rPr lang="en-US" sz="1800" dirty="0"/>
              <a:t>Python script pulls information from API and lands in staging table</a:t>
            </a:r>
          </a:p>
          <a:p>
            <a:pPr lvl="1"/>
            <a:r>
              <a:rPr lang="en-US" sz="1800" dirty="0"/>
              <a:t>SQL stored procedure moves from staging into EMERSE research tables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E82E5-6F49-42C2-90AB-F3BBBC9C8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586" y="2781300"/>
            <a:ext cx="8229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Server/Desktop - Windows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94014" y="1981199"/>
            <a:ext cx="9836138" cy="414633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Set system variables</a:t>
            </a:r>
          </a:p>
          <a:p>
            <a:pPr lvl="1"/>
            <a:r>
              <a:rPr lang="en-US" sz="1800" dirty="0"/>
              <a:t>JAVA_HOME, JRE_HOME, CATALINA_HOME, SOLR_HOME</a:t>
            </a:r>
          </a:p>
          <a:p>
            <a:r>
              <a:rPr lang="en-US" sz="2000" dirty="0"/>
              <a:t>Tomcat </a:t>
            </a:r>
          </a:p>
          <a:p>
            <a:pPr lvl="1"/>
            <a:r>
              <a:rPr lang="en-US" sz="1800" dirty="0"/>
              <a:t>Set to run on port 8090</a:t>
            </a:r>
          </a:p>
          <a:p>
            <a:pPr lvl="1"/>
            <a:r>
              <a:rPr lang="en-US" sz="1800" dirty="0"/>
              <a:t>Change default credentials</a:t>
            </a:r>
          </a:p>
          <a:p>
            <a:pPr lvl="1"/>
            <a:r>
              <a:rPr lang="en-US" sz="1800" dirty="0"/>
              <a:t>Change allowed IPs</a:t>
            </a:r>
          </a:p>
          <a:p>
            <a:pPr lvl="1"/>
            <a:r>
              <a:rPr lang="en-US" sz="1800" dirty="0"/>
              <a:t>Configure Tomcat to run as a Windows service and to logon using local system account</a:t>
            </a:r>
          </a:p>
          <a:p>
            <a:pPr lvl="1"/>
            <a:r>
              <a:rPr lang="en-US" sz="1800" dirty="0"/>
              <a:t>Change initial and memory pools for Java From 128MB and 256MB to 1536 and 2048 MB, respectively</a:t>
            </a:r>
          </a:p>
          <a:p>
            <a:pPr lvl="1"/>
            <a:r>
              <a:rPr lang="en-US" sz="1800" dirty="0"/>
              <a:t>Change default settings for non-existent resources to not show report or server information</a:t>
            </a:r>
          </a:p>
          <a:p>
            <a:pPr lvl="1"/>
            <a:r>
              <a:rPr lang="en-US" sz="1800" dirty="0"/>
              <a:t>Configure Tomcat to enable HTTP Script Transport Security (HSTS)</a:t>
            </a:r>
          </a:p>
          <a:p>
            <a:pPr lvl="1"/>
            <a:r>
              <a:rPr lang="en-US" sz="1800" dirty="0"/>
              <a:t>Include SQL drivers in lib folder</a:t>
            </a:r>
          </a:p>
          <a:p>
            <a:pPr lvl="1"/>
            <a:r>
              <a:rPr lang="en-US" sz="1800" dirty="0">
                <a:effectLst/>
                <a:latin typeface="Franklin Gothic Book (Body)"/>
                <a:ea typeface="Times New Roman" panose="02020603050405020304" pitchFamily="18" charset="0"/>
                <a:cs typeface="Times New Roman" panose="02020603050405020304" pitchFamily="18" charset="0"/>
              </a:rPr>
              <a:t>NOTE: After SSL is configured, you will have to access the host via port 443</a:t>
            </a:r>
            <a:endParaRPr lang="en-US" sz="1800" dirty="0">
              <a:latin typeface="Franklin Gothic Book (Body)"/>
            </a:endParaRP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068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Server/Desktop – Windows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1981200"/>
            <a:ext cx="9812286" cy="3694386"/>
          </a:xfrm>
        </p:spPr>
        <p:txBody>
          <a:bodyPr/>
          <a:lstStyle/>
          <a:p>
            <a:r>
              <a:rPr lang="en-US" sz="2000" dirty="0" err="1"/>
              <a:t>Solr</a:t>
            </a:r>
            <a:endParaRPr lang="en-US" sz="2000" dirty="0"/>
          </a:p>
          <a:p>
            <a:pPr lvl="1"/>
            <a:r>
              <a:rPr lang="en-US" sz="1800" dirty="0"/>
              <a:t>Configure to run as a Windows service</a:t>
            </a:r>
          </a:p>
          <a:p>
            <a:pPr lvl="1"/>
            <a:r>
              <a:rPr lang="en-US" sz="1800" dirty="0"/>
              <a:t>Enable basic security, create user accounts, and enable roles</a:t>
            </a:r>
          </a:p>
          <a:p>
            <a:pPr lvl="1"/>
            <a:r>
              <a:rPr lang="en-US" sz="1800" dirty="0"/>
              <a:t>Configure audit logging</a:t>
            </a:r>
          </a:p>
          <a:p>
            <a:r>
              <a:rPr lang="en-US" sz="2000" dirty="0"/>
              <a:t>Set Up SSL</a:t>
            </a:r>
          </a:p>
          <a:p>
            <a:pPr lvl="1"/>
            <a:r>
              <a:rPr lang="en-US" sz="1800" dirty="0"/>
              <a:t>Generate keystore file and certificates</a:t>
            </a:r>
          </a:p>
          <a:p>
            <a:pPr lvl="1"/>
            <a:r>
              <a:rPr lang="en-US" sz="1800" dirty="0"/>
              <a:t>Configure </a:t>
            </a:r>
            <a:r>
              <a:rPr lang="en-US" sz="1800" dirty="0" err="1"/>
              <a:t>Solr</a:t>
            </a:r>
            <a:r>
              <a:rPr lang="en-US" sz="1800" dirty="0"/>
              <a:t> to use it once set up</a:t>
            </a:r>
          </a:p>
        </p:txBody>
      </p:sp>
    </p:spTree>
    <p:extLst>
      <p:ext uri="{BB962C8B-B14F-4D97-AF65-F5344CB8AC3E}">
        <p14:creationId xmlns:p14="http://schemas.microsoft.com/office/powerpoint/2010/main" val="28720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– Python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1981200"/>
            <a:ext cx="9812286" cy="36943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SQL query loads data from Clarity</a:t>
            </a:r>
          </a:p>
          <a:p>
            <a:pPr lvl="1"/>
            <a:r>
              <a:rPr lang="en-US" sz="1600" dirty="0"/>
              <a:t>Goes against week old copy of Clarity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Puts notes into data frame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C4F9C-9699-4C12-8E7F-860C3BBD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26" y="2643666"/>
            <a:ext cx="4370498" cy="1635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F3D32-4231-46B7-A863-816B4161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426" y="4465422"/>
            <a:ext cx="5572125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98982A-C50D-471A-9AEE-A4BA0A21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25" y="5968717"/>
            <a:ext cx="40290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5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– Python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1981200"/>
            <a:ext cx="9812286" cy="3694386"/>
          </a:xfrm>
        </p:spPr>
        <p:txBody>
          <a:bodyPr/>
          <a:lstStyle/>
          <a:p>
            <a:r>
              <a:rPr lang="en-US" sz="2000" dirty="0"/>
              <a:t>Pushes to </a:t>
            </a:r>
            <a:r>
              <a:rPr lang="en-US" sz="2000" dirty="0" err="1"/>
              <a:t>Solr</a:t>
            </a:r>
            <a:r>
              <a:rPr lang="en-US" sz="2000" dirty="0"/>
              <a:t> using </a:t>
            </a:r>
            <a:r>
              <a:rPr lang="en-US" sz="2000" dirty="0" err="1"/>
              <a:t>pysolr</a:t>
            </a:r>
            <a:r>
              <a:rPr lang="en-US" sz="2000" dirty="0"/>
              <a:t> in chunks of 1000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B8E35-0E82-4A04-8F16-1402BAA68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96" y="2405719"/>
            <a:ext cx="92678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9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– Python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94013" y="2062163"/>
            <a:ext cx="9951821" cy="3694386"/>
          </a:xfrm>
        </p:spPr>
        <p:txBody>
          <a:bodyPr/>
          <a:lstStyle/>
          <a:p>
            <a:r>
              <a:rPr lang="en-US" sz="2400" dirty="0"/>
              <a:t>Code worked! </a:t>
            </a:r>
          </a:p>
          <a:p>
            <a:pPr lvl="1"/>
            <a:r>
              <a:rPr lang="en-US" sz="1800" dirty="0"/>
              <a:t>…but load times were growing with each run – time to load 100k rows:</a:t>
            </a:r>
          </a:p>
          <a:p>
            <a:pPr lvl="2"/>
            <a:r>
              <a:rPr lang="en-US" sz="1800" dirty="0"/>
              <a:t>10 minutes </a:t>
            </a:r>
            <a:r>
              <a:rPr lang="en-US" sz="1800" dirty="0">
                <a:sym typeface="Wingdings" panose="05000000000000000000" pitchFamily="2" charset="2"/>
              </a:rPr>
              <a:t> 17 minutes  25 minutes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Sufficient for weekly loads, but we wanted to load years worth of older data</a:t>
            </a:r>
          </a:p>
          <a:p>
            <a:r>
              <a:rPr lang="en-US" sz="2200" dirty="0">
                <a:sym typeface="Wingdings" panose="05000000000000000000" pitchFamily="2" charset="2"/>
              </a:rPr>
              <a:t>Asked </a:t>
            </a:r>
            <a:r>
              <a:rPr lang="en-US" sz="2200" dirty="0" err="1">
                <a:sym typeface="Wingdings" panose="05000000000000000000" pitchFamily="2" charset="2"/>
              </a:rPr>
              <a:t>ChatGPT</a:t>
            </a:r>
            <a:r>
              <a:rPr lang="en-US" sz="2200" dirty="0">
                <a:sym typeface="Wingdings" panose="05000000000000000000" pitchFamily="2" charset="2"/>
              </a:rPr>
              <a:t> for some help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Rewrote with threads and queues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Was able to load 7 million documents in the time it had taken to do 744k the with the old script</a:t>
            </a:r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99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– Python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E30D4-A639-409D-95C7-94C5EBCD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60" y="1337030"/>
            <a:ext cx="4752975" cy="188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32AD0-A6D2-4B66-A283-AE629F50C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07" y="3635021"/>
            <a:ext cx="5715000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AE11D-09B1-4BEE-A93B-08FD39ECF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531" y="1337030"/>
            <a:ext cx="6172200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598E78-6936-40B9-8A1F-1DD92B671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465" y="3551665"/>
            <a:ext cx="28860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7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33" y="572744"/>
            <a:ext cx="9951821" cy="1158265"/>
          </a:xfrm>
        </p:spPr>
        <p:txBody>
          <a:bodyPr/>
          <a:lstStyle/>
          <a:p>
            <a:r>
              <a:rPr lang="en-US" dirty="0"/>
              <a:t>Beyond the 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5933" y="1404610"/>
            <a:ext cx="9812286" cy="3694386"/>
          </a:xfrm>
        </p:spPr>
        <p:txBody>
          <a:bodyPr/>
          <a:lstStyle/>
          <a:p>
            <a:r>
              <a:rPr lang="en-US" sz="2000" dirty="0"/>
              <a:t>Access</a:t>
            </a:r>
          </a:p>
          <a:p>
            <a:pPr lvl="1"/>
            <a:r>
              <a:rPr lang="en-US" sz="1800" dirty="0"/>
              <a:t>Access will be granted to those with IRB approval for a particular study</a:t>
            </a:r>
          </a:p>
          <a:p>
            <a:pPr lvl="1"/>
            <a:r>
              <a:rPr lang="en-US" sz="1800" dirty="0"/>
              <a:t>Using </a:t>
            </a:r>
            <a:r>
              <a:rPr lang="en-US" sz="1800" dirty="0" err="1"/>
              <a:t>REDCap</a:t>
            </a:r>
            <a:r>
              <a:rPr lang="en-US" sz="1800" dirty="0"/>
              <a:t> to request/approve</a:t>
            </a:r>
          </a:p>
          <a:p>
            <a:r>
              <a:rPr lang="en-US" sz="2000" dirty="0"/>
              <a:t>Auditing Views</a:t>
            </a:r>
          </a:p>
          <a:p>
            <a:pPr lvl="1"/>
            <a:r>
              <a:rPr lang="en-US" sz="1800" dirty="0"/>
              <a:t>Created views to see who is accessing, attesting, searching</a:t>
            </a:r>
          </a:p>
          <a:p>
            <a:pPr lvl="1"/>
            <a:r>
              <a:rPr lang="en-US" sz="1800" dirty="0"/>
              <a:t>Search History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Attestations – Last 30 Days</a:t>
            </a:r>
          </a:p>
          <a:p>
            <a:pPr marL="228600" lvl="1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2A513-589D-48BD-9559-EC9C53DC0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01" y="4800927"/>
            <a:ext cx="6048375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3F1C6-4327-41D4-A951-8724A3B3C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01" y="3251803"/>
            <a:ext cx="11167899" cy="10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0005-8666-2146-6A0E-F3A4E98D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33" y="572744"/>
            <a:ext cx="9951821" cy="1158265"/>
          </a:xfrm>
        </p:spPr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6D78-5F91-896C-E4F0-0371EFAF76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5933" y="1731009"/>
            <a:ext cx="9812286" cy="3694386"/>
          </a:xfrm>
        </p:spPr>
        <p:txBody>
          <a:bodyPr/>
          <a:lstStyle/>
          <a:p>
            <a:r>
              <a:rPr lang="en-US" sz="1800" dirty="0"/>
              <a:t>Pronouns in EHR with EMERSE partners</a:t>
            </a:r>
          </a:p>
          <a:p>
            <a:pPr lvl="1"/>
            <a:r>
              <a:rPr lang="en-US" sz="1600" dirty="0"/>
              <a:t>Christine and Deb searched according to study protocol</a:t>
            </a:r>
          </a:p>
          <a:p>
            <a:pPr lvl="1"/>
            <a:r>
              <a:rPr lang="en-US" sz="1600" dirty="0"/>
              <a:t>Manually updated aggregate data on study spreadsheet, validated results, submitted to the researcher</a:t>
            </a:r>
          </a:p>
          <a:p>
            <a:pPr lvl="1"/>
            <a:endParaRPr lang="en-US" sz="1600" dirty="0"/>
          </a:p>
          <a:p>
            <a:r>
              <a:rPr lang="en-US" sz="1800" dirty="0"/>
              <a:t>Psoriasis study where needed information was in patient notes</a:t>
            </a:r>
          </a:p>
          <a:p>
            <a:pPr lvl="1"/>
            <a:r>
              <a:rPr lang="en-US" sz="1600" dirty="0"/>
              <a:t>Researcher submitted request to Data Request team; decided EMERSE might be a good fit</a:t>
            </a:r>
          </a:p>
          <a:p>
            <a:pPr lvl="1"/>
            <a:r>
              <a:rPr lang="en-US" sz="1600" dirty="0"/>
              <a:t>Researcher included diagnosis codes as a starting point, then required study team to manually review patient notes for specific phrases to meet inclusion</a:t>
            </a:r>
          </a:p>
          <a:p>
            <a:pPr lvl="1"/>
            <a:r>
              <a:rPr lang="en-US" sz="1600" dirty="0"/>
              <a:t>Deb and Harrison (on her team) did searches, exported patient lists, validated results, submitted to the researcher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140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Housekeeping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Zoom </a:t>
            </a: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Meeting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lvl="1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More opportunities for interaction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stay muted, unless you would like to ask a question or make a comment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Feel free to use the chat function to type questions or provide comments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answer questions throughout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record this meeting; it will be available where prior recordings are located: </a:t>
            </a:r>
          </a:p>
          <a:p>
            <a:pPr lvl="1" indent="-457200">
              <a:spcBef>
                <a:spcPts val="10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https://project-emerse.org/presentations.html</a:t>
            </a:r>
            <a:endParaRPr lang="en-US" sz="2800" dirty="0"/>
          </a:p>
          <a:p>
            <a:pPr lvl="1" indent="-457200">
              <a:spcBef>
                <a:spcPts val="10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</a:t>
            </a:r>
            <a:r>
              <a:rPr lang="en-US" sz="2800" dirty="0">
                <a:hlinkClick r:id="rId3"/>
              </a:rPr>
              <a:t>community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.html</a:t>
            </a:r>
            <a:endParaRPr lang="en-US" sz="28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72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0" y="546652"/>
            <a:ext cx="113538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Open Discussion: Implementation &amp; Support</a:t>
            </a:r>
            <a:endParaRPr dirty="0"/>
          </a:p>
        </p:txBody>
      </p:sp>
      <p:pic>
        <p:nvPicPr>
          <p:cNvPr id="155" name="Google Shape;155;p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/>
          <p:nvPr/>
        </p:nvSpPr>
        <p:spPr>
          <a:xfrm>
            <a:off x="0" y="546652"/>
            <a:ext cx="113538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Wrap up</a:t>
            </a:r>
            <a:endParaRPr dirty="0"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Next Meeting: TBD (</a:t>
            </a:r>
            <a:r>
              <a:rPr lang="en-US" sz="3200" dirty="0"/>
              <a:t>Sep/Oct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2024)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complete meeting survey: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457200" algn="ctr">
              <a:buSzPts val="3200"/>
              <a:buFont typeface="Arial" panose="020B0604020202020204" pitchFamily="34" charset="0"/>
              <a:buChar char="•"/>
            </a:pPr>
            <a:endParaRPr dirty="0"/>
          </a:p>
          <a:p>
            <a:pPr lvl="1" indent="-457200">
              <a:buSzPts val="2800"/>
              <a:buFont typeface="Arial" panose="020B0604020202020204" pitchFamily="34" charset="0"/>
              <a:buChar char="•"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35A7C8A-61C5-EC07-548B-3F961E87F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635" y="3478696"/>
            <a:ext cx="3379304" cy="3379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Community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/>
              <a:t>Updated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page for EMERSE Community</a:t>
            </a:r>
            <a:endParaRPr lang="en-US"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https://project-emerse.org/community.html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FF03A3EA-4653-7B9C-15C6-893554A23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013" y="2859390"/>
            <a:ext cx="6224048" cy="3810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Acknowledgements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EMERSE has been supported by: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NCI ITCR program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NCATS via MICHR CTSA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Michigan Medicine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Department of Learning Health Sciences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Health Information Technology &amp; Services</a:t>
            </a:r>
            <a:endParaRPr dirty="0"/>
          </a:p>
        </p:txBody>
      </p:sp>
      <p:pic>
        <p:nvPicPr>
          <p:cNvPr id="122" name="Google Shape;122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Research Collaborative</a:t>
            </a: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8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Last meeting was April 29, 2024; next meting TBD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>
                <a:latin typeface="Calibri"/>
                <a:cs typeface="Calibri"/>
              </a:rPr>
              <a:t>Initial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research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focus:</a:t>
            </a:r>
            <a:r>
              <a:rPr lang="en-US" spc="-10" dirty="0"/>
              <a:t> </a:t>
            </a:r>
            <a:r>
              <a:rPr lang="en-US" dirty="0">
                <a:latin typeface="Calibri"/>
                <a:cs typeface="Calibri"/>
              </a:rPr>
              <a:t>pronoun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usage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EHR over time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pc="-25" dirty="0"/>
              <a:t>Contributions from U Michigan, UCSF, U Virginia, U Cincinnati, U Iowa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endParaRPr lang="en-US" dirty="0">
              <a:latin typeface="Calibri"/>
              <a:cs typeface="Calibri"/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endParaRPr lang="en-US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endParaRPr lang="en-US" dirty="0">
              <a:latin typeface="Calibri"/>
              <a:cs typeface="Calibri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endParaRPr lang="en-US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415"/>
              </a:spcBef>
              <a:buSzPct val="133333"/>
              <a:tabLst>
                <a:tab pos="926465" algn="l"/>
              </a:tabLst>
            </a:pPr>
            <a:r>
              <a:rPr lang="en-US" dirty="0">
                <a:latin typeface="Calibri"/>
                <a:cs typeface="Calibri"/>
              </a:rPr>
              <a:t>If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interested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participating,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please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contact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  <a:hlinkClick r:id="rId3"/>
              </a:rPr>
              <a:t>EMERSE-team@umich.edu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0CDF42F1-BA27-EA06-9B0D-1F5D19A9A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51" y="3723510"/>
            <a:ext cx="10383569" cy="17330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square with white numbers&#10;&#10;Description automatically generated">
            <a:extLst>
              <a:ext uri="{FF2B5EF4-FFF2-40B4-BE49-F238E27FC236}">
                <a16:creationId xmlns:a16="http://schemas.microsoft.com/office/drawing/2014/main" id="{3773046E-46FD-8BEA-2255-56FFAB854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457" y="2495550"/>
            <a:ext cx="6477000" cy="186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0AF49-ADFC-07BC-29F5-FCF40221B95D}"/>
              </a:ext>
            </a:extLst>
          </p:cNvPr>
          <p:cNvSpPr txBox="1"/>
          <p:nvPr/>
        </p:nvSpPr>
        <p:spPr>
          <a:xfrm>
            <a:off x="2504660" y="5396948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5"/>
              </a:rPr>
              <a:t>https://project-emerse.org/publications.html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02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(new since last meeting)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915" y="1690688"/>
            <a:ext cx="11498170" cy="4844069"/>
          </a:xfrm>
        </p:spPr>
        <p:txBody>
          <a:bodyPr>
            <a:noAutofit/>
          </a:bodyPr>
          <a:lstStyle/>
          <a:p>
            <a:r>
              <a:rPr lang="en-US" sz="1200" dirty="0" err="1"/>
              <a:t>DeCamillo</a:t>
            </a:r>
            <a:r>
              <a:rPr lang="en-US" sz="1200" dirty="0"/>
              <a:t> D, </a:t>
            </a:r>
            <a:r>
              <a:rPr lang="en-US" sz="1200" dirty="0" err="1"/>
              <a:t>Herrel</a:t>
            </a:r>
            <a:r>
              <a:rPr lang="en-US" sz="1200" dirty="0"/>
              <a:t> LA, </a:t>
            </a:r>
            <a:r>
              <a:rPr lang="en-US" sz="1200" dirty="0" err="1"/>
              <a:t>Haymart</a:t>
            </a:r>
            <a:r>
              <a:rPr lang="en-US" sz="1200" dirty="0"/>
              <a:t> B, </a:t>
            </a:r>
            <a:r>
              <a:rPr lang="en-US" sz="1200" dirty="0" err="1"/>
              <a:t>Latfolla</a:t>
            </a:r>
            <a:r>
              <a:rPr lang="en-US" sz="1200" dirty="0"/>
              <a:t> A, Barnes GD. Unexplained hematuria in direct oral anticoagulant use: a single-center retrospective case series. Res </a:t>
            </a:r>
            <a:r>
              <a:rPr lang="en-US" sz="1200" dirty="0" err="1"/>
              <a:t>Pract</a:t>
            </a:r>
            <a:r>
              <a:rPr lang="en-US" sz="1200" dirty="0"/>
              <a:t> </a:t>
            </a:r>
            <a:r>
              <a:rPr lang="en-US" sz="1200" dirty="0" err="1"/>
              <a:t>Thromb</a:t>
            </a:r>
            <a:r>
              <a:rPr lang="en-US" sz="1200" dirty="0"/>
              <a:t> </a:t>
            </a:r>
            <a:r>
              <a:rPr lang="en-US" sz="1200" dirty="0" err="1"/>
              <a:t>Haemost</a:t>
            </a:r>
            <a:r>
              <a:rPr lang="en-US" sz="1200" dirty="0"/>
              <a:t>. 2024;8:e102404 </a:t>
            </a:r>
            <a:r>
              <a:rPr lang="en-US" sz="1200" dirty="0" err="1"/>
              <a:t>www.rpthjournal.org</a:t>
            </a:r>
            <a:r>
              <a:rPr lang="en-US" sz="1200" dirty="0"/>
              <a:t>. PMID: Pending.</a:t>
            </a:r>
          </a:p>
          <a:p>
            <a:r>
              <a:rPr lang="en-US" sz="1200" dirty="0"/>
              <a:t>Kang Y, Chao S, Battles A, </a:t>
            </a:r>
            <a:r>
              <a:rPr lang="en-US" sz="1200" dirty="0" err="1"/>
              <a:t>Firn</a:t>
            </a:r>
            <a:r>
              <a:rPr lang="en-US" sz="1200" dirty="0"/>
              <a:t> J. Clinical Ethics Consultation for Patients Impacted by Incarceration: A Single Center Retrospective Review. J Correct Health Care. 2024 Apr 9. </a:t>
            </a:r>
            <a:r>
              <a:rPr lang="en-US" sz="1200" dirty="0" err="1"/>
              <a:t>doi</a:t>
            </a:r>
            <a:r>
              <a:rPr lang="en-US" sz="1200" dirty="0"/>
              <a:t>: 10.1089/jchc.23.10.0083. </a:t>
            </a:r>
            <a:r>
              <a:rPr lang="en-US" sz="1200" dirty="0" err="1"/>
              <a:t>Epub</a:t>
            </a:r>
            <a:r>
              <a:rPr lang="en-US" sz="1200" dirty="0"/>
              <a:t> ahead of print. PMID: 38597931</a:t>
            </a:r>
          </a:p>
          <a:p>
            <a:r>
              <a:rPr lang="en-US" sz="1200" dirty="0"/>
              <a:t>Drake VE, Smith C, Watkins MO, Rudy SF, Joseph AW, </a:t>
            </a:r>
            <a:r>
              <a:rPr lang="en-US" sz="1200" dirty="0" err="1"/>
              <a:t>Stucken</a:t>
            </a:r>
            <a:r>
              <a:rPr lang="en-US" sz="1200" dirty="0"/>
              <a:t> CL, Brenner MJ, Kim JC, Moyer JS. Outcomes of Autologous Versus Irradiated Homologous Costal Cartilage Graft in Rhinoplasty. Facial </a:t>
            </a:r>
            <a:r>
              <a:rPr lang="en-US" sz="1200" dirty="0" err="1"/>
              <a:t>Plast</a:t>
            </a:r>
            <a:r>
              <a:rPr lang="en-US" sz="1200" dirty="0"/>
              <a:t> Surg </a:t>
            </a:r>
            <a:r>
              <a:rPr lang="en-US" sz="1200" dirty="0" err="1"/>
              <a:t>Aesthet</a:t>
            </a:r>
            <a:r>
              <a:rPr lang="en-US" sz="1200" dirty="0"/>
              <a:t> Med. 2024 Mar 19. </a:t>
            </a:r>
            <a:r>
              <a:rPr lang="en-US" sz="1200" dirty="0" err="1"/>
              <a:t>doi</a:t>
            </a:r>
            <a:r>
              <a:rPr lang="en-US" sz="1200" dirty="0"/>
              <a:t>: 10.1089/fpsam.2023.0334. </a:t>
            </a:r>
            <a:r>
              <a:rPr lang="en-US" sz="1200" dirty="0" err="1"/>
              <a:t>Epub</a:t>
            </a:r>
            <a:r>
              <a:rPr lang="en-US" sz="1200" dirty="0"/>
              <a:t> ahead of print. PMID: 38502836</a:t>
            </a:r>
          </a:p>
          <a:p>
            <a:r>
              <a:rPr lang="en-US" sz="1200" dirty="0"/>
              <a:t>Pradhan S, </a:t>
            </a:r>
            <a:r>
              <a:rPr lang="en-US" sz="1200" dirty="0" err="1"/>
              <a:t>Strohacker</a:t>
            </a:r>
            <a:r>
              <a:rPr lang="en-US" sz="1200" dirty="0"/>
              <a:t> C, </a:t>
            </a:r>
            <a:r>
              <a:rPr lang="en-US" sz="1200" dirty="0" err="1"/>
              <a:t>Schachtner</a:t>
            </a:r>
            <a:r>
              <a:rPr lang="en-US" sz="1200" dirty="0"/>
              <a:t> S, Palm K, </a:t>
            </a:r>
            <a:r>
              <a:rPr lang="en-US" sz="1200" dirty="0" err="1"/>
              <a:t>Trauth</a:t>
            </a:r>
            <a:r>
              <a:rPr lang="en-US" sz="1200" dirty="0"/>
              <a:t> A, Gao Z, </a:t>
            </a:r>
            <a:r>
              <a:rPr lang="en-US" sz="1200" dirty="0" err="1"/>
              <a:t>Marcuccio</a:t>
            </a:r>
            <a:r>
              <a:rPr lang="en-US" sz="1200" dirty="0"/>
              <a:t> E. Management of Hematochezia in Infants with Congenital Heart Disease Admitted to the Acute Care Cardiology Unit: A Multicenter Retrospective Pilot Study. J </a:t>
            </a:r>
            <a:r>
              <a:rPr lang="en-US" sz="1200" dirty="0" err="1"/>
              <a:t>Pediatr</a:t>
            </a:r>
            <a:r>
              <a:rPr lang="en-US" sz="1200" dirty="0"/>
              <a:t>. 2024 Feb 27;269:113992. </a:t>
            </a:r>
            <a:r>
              <a:rPr lang="en-US" sz="1200" dirty="0" err="1"/>
              <a:t>doi</a:t>
            </a:r>
            <a:r>
              <a:rPr lang="en-US" sz="1200" dirty="0"/>
              <a:t>: 10.1016/j.jpeds.2024.113992. </a:t>
            </a:r>
            <a:r>
              <a:rPr lang="en-US" sz="1200" dirty="0" err="1"/>
              <a:t>Epub</a:t>
            </a:r>
            <a:r>
              <a:rPr lang="en-US" sz="1200" dirty="0"/>
              <a:t> ahead of print. PMID: 38417782</a:t>
            </a:r>
          </a:p>
          <a:p>
            <a:r>
              <a:rPr lang="en-US" sz="1200" dirty="0"/>
              <a:t>Lopez-Medina AI, Campos-</a:t>
            </a:r>
            <a:r>
              <a:rPr lang="en-US" sz="1200" dirty="0" err="1"/>
              <a:t>Staffico</a:t>
            </a:r>
            <a:r>
              <a:rPr lang="en-US" sz="1200" dirty="0"/>
              <a:t> AM, A Chahal CA, </a:t>
            </a:r>
            <a:r>
              <a:rPr lang="en-US" sz="1200" dirty="0" err="1"/>
              <a:t>Volkers</a:t>
            </a:r>
            <a:r>
              <a:rPr lang="en-US" sz="1200" dirty="0"/>
              <a:t> I, Jacoby JP, </a:t>
            </a:r>
            <a:r>
              <a:rPr lang="en-US" sz="1200" dirty="0" err="1"/>
              <a:t>Berenfeld</a:t>
            </a:r>
            <a:r>
              <a:rPr lang="en-US" sz="1200" dirty="0"/>
              <a:t> O, </a:t>
            </a:r>
            <a:r>
              <a:rPr lang="en-US" sz="1200" dirty="0" err="1"/>
              <a:t>Luzum</a:t>
            </a:r>
            <a:r>
              <a:rPr lang="en-US" sz="1200" dirty="0"/>
              <a:t> JA. Genetic risk factors for drug-induced long QT syndrome: findings from a large real-world case-control study. Pharmacogenomics. 2024 Feb;25(3):117-131. </a:t>
            </a:r>
            <a:r>
              <a:rPr lang="en-US" sz="1200" dirty="0" err="1"/>
              <a:t>doi</a:t>
            </a:r>
            <a:r>
              <a:rPr lang="en-US" sz="1200" dirty="0"/>
              <a:t>: 10.2217/pgs-2023-0229. </a:t>
            </a:r>
            <a:r>
              <a:rPr lang="en-US" sz="1200" dirty="0" err="1"/>
              <a:t>Epub</a:t>
            </a:r>
            <a:r>
              <a:rPr lang="en-US" sz="1200" dirty="0"/>
              <a:t> 2024 Mar 20. PMCID: PMC10964839. PMID: 38506312</a:t>
            </a:r>
          </a:p>
          <a:p>
            <a:r>
              <a:rPr lang="en-US" sz="1200" dirty="0" err="1"/>
              <a:t>Harake</a:t>
            </a:r>
            <a:r>
              <a:rPr lang="en-US" sz="1200" dirty="0"/>
              <a:t> ES, </a:t>
            </a:r>
            <a:r>
              <a:rPr lang="en-US" sz="1200" dirty="0" err="1"/>
              <a:t>Linzey</a:t>
            </a:r>
            <a:r>
              <a:rPr lang="en-US" sz="1200" dirty="0"/>
              <a:t> JR, Jiang C, Joshi RS, </a:t>
            </a:r>
            <a:r>
              <a:rPr lang="en-US" sz="1200" dirty="0" err="1"/>
              <a:t>Zaki</a:t>
            </a:r>
            <a:r>
              <a:rPr lang="en-US" sz="1200" dirty="0"/>
              <a:t> MM, Jones JC, Khalsa SSS, Lee JH, </a:t>
            </a:r>
            <a:r>
              <a:rPr lang="en-US" sz="1200" dirty="0" err="1"/>
              <a:t>Wilseck</a:t>
            </a:r>
            <a:r>
              <a:rPr lang="en-US" sz="1200" dirty="0"/>
              <a:t> Z, Joseph JR, </a:t>
            </a:r>
            <a:r>
              <a:rPr lang="en-US" sz="1200" dirty="0" err="1"/>
              <a:t>Hollon</a:t>
            </a:r>
            <a:r>
              <a:rPr lang="en-US" sz="1200" dirty="0"/>
              <a:t> TC, Park P. Development and validation of an artificial intelligence model to accurately predict spinopelvic parameters. J </a:t>
            </a:r>
            <a:r>
              <a:rPr lang="en-US" sz="1200" dirty="0" err="1"/>
              <a:t>Neurosurg</a:t>
            </a:r>
            <a:r>
              <a:rPr lang="en-US" sz="1200" dirty="0"/>
              <a:t> Spine. 2024 Mar 29:1-9. </a:t>
            </a:r>
            <a:r>
              <a:rPr lang="en-US" sz="1200" dirty="0" err="1"/>
              <a:t>doi</a:t>
            </a:r>
            <a:r>
              <a:rPr lang="en-US" sz="1200" dirty="0"/>
              <a:t>: 10.3171/2024.1.SPINE231252. </a:t>
            </a:r>
            <a:r>
              <a:rPr lang="en-US" sz="1200" dirty="0" err="1"/>
              <a:t>Epub</a:t>
            </a:r>
            <a:r>
              <a:rPr lang="en-US" sz="1200" dirty="0"/>
              <a:t> ahead of print. PMID: 38552236</a:t>
            </a:r>
          </a:p>
          <a:p>
            <a:r>
              <a:rPr lang="en-US" sz="1200" dirty="0"/>
              <a:t>Haring CT, Heft Neal ME, Jaffe CA, Shuman AG, Rosko AJ, Spector ME. Association of preoperative thyroid hormone replacement with perioperative complications after major abdominal surgery. Am J Surg. 2024 Jan 23:S0002-9610(24)00020-5. </a:t>
            </a:r>
            <a:r>
              <a:rPr lang="en-US" sz="1200" dirty="0" err="1"/>
              <a:t>doi</a:t>
            </a:r>
            <a:r>
              <a:rPr lang="en-US" sz="1200" dirty="0"/>
              <a:t>: 10.1016/j.amjsurg.2024.01.018. </a:t>
            </a:r>
            <a:r>
              <a:rPr lang="en-US" sz="1200" dirty="0" err="1"/>
              <a:t>Epub</a:t>
            </a:r>
            <a:r>
              <a:rPr lang="en-US" sz="1200" dirty="0"/>
              <a:t> ahead of print. PMID: 38311517</a:t>
            </a:r>
          </a:p>
          <a:p>
            <a:r>
              <a:rPr lang="en-US" sz="1200" dirty="0" err="1"/>
              <a:t>Holste</a:t>
            </a:r>
            <a:r>
              <a:rPr lang="en-US" sz="1200" dirty="0"/>
              <a:t> KG, Makar KG, </a:t>
            </a:r>
            <a:r>
              <a:rPr lang="en-US" sz="1200" dirty="0" err="1"/>
              <a:t>Ulma</a:t>
            </a:r>
            <a:r>
              <a:rPr lang="en-US" sz="1200" dirty="0"/>
              <a:t> RM, et al. Advantages of an Image-Guided </a:t>
            </a:r>
            <a:r>
              <a:rPr lang="en-US" sz="1200" dirty="0" err="1"/>
              <a:t>Subcranial</a:t>
            </a:r>
            <a:r>
              <a:rPr lang="en-US" sz="1200" dirty="0"/>
              <a:t> Technique for Le Fort III Osteotomies for Midface Advancement: A Case Series. FACE. 2024;0(0). doi:10.1177/27325016241227446. PMID: Pending</a:t>
            </a:r>
          </a:p>
          <a:p>
            <a:r>
              <a:rPr lang="en-US" sz="1200" dirty="0"/>
              <a:t>Ahmad RA, </a:t>
            </a:r>
            <a:r>
              <a:rPr lang="en-US" sz="1200" dirty="0" err="1"/>
              <a:t>Orelaru</a:t>
            </a:r>
            <a:r>
              <a:rPr lang="en-US" sz="1200" dirty="0"/>
              <a:t> F, Arora A, Ling C, Kim KM, Fukuhara S, Patel H, </a:t>
            </a:r>
            <a:r>
              <a:rPr lang="en-US" sz="1200" dirty="0" err="1"/>
              <a:t>Deeb</a:t>
            </a:r>
            <a:r>
              <a:rPr lang="en-US" sz="1200" dirty="0"/>
              <a:t> GM, Yang B. Acute type A intramural hematoma: The less-deadly acute aortic syndrome? J </a:t>
            </a:r>
            <a:r>
              <a:rPr lang="en-US" sz="1200" dirty="0" err="1"/>
              <a:t>Thorac</a:t>
            </a:r>
            <a:r>
              <a:rPr lang="en-US" sz="1200" dirty="0"/>
              <a:t> Cardiovasc Surg. 2024 Jan 25:S0022-5223(24)00090-4. </a:t>
            </a:r>
            <a:r>
              <a:rPr lang="en-US" sz="1200" dirty="0" err="1"/>
              <a:t>doi</a:t>
            </a:r>
            <a:r>
              <a:rPr lang="en-US" sz="1200" dirty="0"/>
              <a:t>: 10.1016/j.jtcvs.2024.01.032. </a:t>
            </a:r>
            <a:r>
              <a:rPr lang="en-US" sz="1200" dirty="0" err="1"/>
              <a:t>Epub</a:t>
            </a:r>
            <a:r>
              <a:rPr lang="en-US" sz="1200" dirty="0"/>
              <a:t> ahead of print. PMID: 38280668</a:t>
            </a:r>
          </a:p>
          <a:p>
            <a:r>
              <a:rPr lang="en-US" sz="1200" dirty="0"/>
              <a:t>Roseland ME, Ma T, </a:t>
            </a:r>
            <a:r>
              <a:rPr lang="en-US" sz="1200" dirty="0" err="1"/>
              <a:t>Shampain</a:t>
            </a:r>
            <a:r>
              <a:rPr lang="en-US" sz="1200" dirty="0"/>
              <a:t> KL, Stein EB, </a:t>
            </a:r>
            <a:r>
              <a:rPr lang="en-US" sz="1200" dirty="0" err="1"/>
              <a:t>Wasnik</a:t>
            </a:r>
            <a:r>
              <a:rPr lang="en-US" sz="1200" dirty="0"/>
              <a:t> AP, </a:t>
            </a:r>
            <a:r>
              <a:rPr lang="en-US" sz="1200" dirty="0" err="1"/>
              <a:t>Curci</a:t>
            </a:r>
            <a:r>
              <a:rPr lang="en-US" sz="1200" dirty="0"/>
              <a:t> NE, </a:t>
            </a:r>
            <a:r>
              <a:rPr lang="en-US" sz="1200" dirty="0" err="1"/>
              <a:t>Sciallis</a:t>
            </a:r>
            <a:r>
              <a:rPr lang="en-US" sz="1200" dirty="0"/>
              <a:t> AP, Uppal S, Johnson TD, </a:t>
            </a:r>
            <a:r>
              <a:rPr lang="en-US" sz="1200" dirty="0" err="1"/>
              <a:t>Maturen</a:t>
            </a:r>
            <a:r>
              <a:rPr lang="en-US" sz="1200" dirty="0"/>
              <a:t> KE. Neoadjuvant chemotherapy for high-grade serous ovarian cancer: radiologic-pathologic correlation of response assessment and predictors of progression. </a:t>
            </a:r>
            <a:r>
              <a:rPr lang="en-US" sz="1200" dirty="0" err="1"/>
              <a:t>Abdom</a:t>
            </a:r>
            <a:r>
              <a:rPr lang="en-US" sz="1200" dirty="0"/>
              <a:t> </a:t>
            </a:r>
            <a:r>
              <a:rPr lang="en-US" sz="1200" dirty="0" err="1"/>
              <a:t>Radiol</a:t>
            </a:r>
            <a:r>
              <a:rPr lang="en-US" sz="1200" dirty="0"/>
              <a:t> (NY). 2024 Mar 13. </a:t>
            </a:r>
            <a:r>
              <a:rPr lang="en-US" sz="1200" dirty="0" err="1"/>
              <a:t>doi</a:t>
            </a:r>
            <a:r>
              <a:rPr lang="en-US" sz="1200" dirty="0"/>
              <a:t>: 10.1007/s00261-024-04215-w. </a:t>
            </a:r>
            <a:r>
              <a:rPr lang="en-US" sz="1200" dirty="0" err="1"/>
              <a:t>Epub</a:t>
            </a:r>
            <a:r>
              <a:rPr lang="en-US" sz="1200" dirty="0"/>
              <a:t> ahead of print. PMID: 38478037</a:t>
            </a:r>
          </a:p>
        </p:txBody>
      </p:sp>
    </p:spTree>
    <p:extLst>
      <p:ext uri="{BB962C8B-B14F-4D97-AF65-F5344CB8AC3E}">
        <p14:creationId xmlns:p14="http://schemas.microsoft.com/office/powerpoint/2010/main" val="34387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(“The largest”)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“Our report describes the successful technical advantages of using Stealth navigation for </a:t>
            </a:r>
            <a:r>
              <a:rPr lang="en-US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subcranial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Le Fort III osteotomies and presents, to our knowledge, </a:t>
            </a:r>
            <a:r>
              <a:rPr lang="en-US" b="1" i="0" u="none" strike="noStrike" dirty="0">
                <a:solidFill>
                  <a:srgbClr val="212529"/>
                </a:solidFill>
                <a:effectLst/>
                <a:latin typeface="-apple-system"/>
              </a:rPr>
              <a:t>the largest case series of patients with long-term follow-up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.” [doi:10.1177/27325016241227446]</a:t>
            </a:r>
          </a:p>
          <a:p>
            <a:pPr marL="114300" indent="0">
              <a:buNone/>
            </a:pPr>
            <a:endParaRPr lang="en-US" b="0" i="0" u="none" strike="noStrike" dirty="0">
              <a:solidFill>
                <a:srgbClr val="212529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r>
              <a:rPr lang="en-US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“…this is </a:t>
            </a:r>
            <a:r>
              <a:rPr lang="en-US" b="1" i="0" u="none" strike="noStrike" dirty="0">
                <a:solidFill>
                  <a:srgbClr val="212529"/>
                </a:solidFill>
                <a:effectLst/>
                <a:latin typeface="-apple-system"/>
              </a:rPr>
              <a:t>the largest study that investigated the association of candidate genetic variants with the risk of </a:t>
            </a:r>
            <a:r>
              <a:rPr lang="en-US" b="1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diLQTS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.” [PMID 38506312]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1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9482</TotalTime>
  <Words>2240</Words>
  <Application>Microsoft Macintosh PowerPoint</Application>
  <PresentationFormat>Widescreen</PresentationFormat>
  <Paragraphs>302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-apple-system</vt:lpstr>
      <vt:lpstr>Aptos</vt:lpstr>
      <vt:lpstr>Arial</vt:lpstr>
      <vt:lpstr>Calibri</vt:lpstr>
      <vt:lpstr>Franklin Gothic Book (Body)</vt:lpstr>
      <vt:lpstr>Noto Sans Symbols</vt:lpstr>
      <vt:lpstr>Wingdings</vt:lpstr>
      <vt:lpstr>Office Theme</vt:lpstr>
      <vt:lpstr>EMERSE Community Meeting</vt:lpstr>
      <vt:lpstr>Plan for today</vt:lpstr>
      <vt:lpstr>Housekeeping</vt:lpstr>
      <vt:lpstr>Community</vt:lpstr>
      <vt:lpstr>Acknowledgements</vt:lpstr>
      <vt:lpstr>Research Collaborative</vt:lpstr>
      <vt:lpstr>Publications</vt:lpstr>
      <vt:lpstr>Publications (new since last meeting)</vt:lpstr>
      <vt:lpstr>Publications (“The largest”)</vt:lpstr>
      <vt:lpstr>Upcoming software release</vt:lpstr>
      <vt:lpstr>Upcoming software release</vt:lpstr>
      <vt:lpstr>Upcoming software release</vt:lpstr>
      <vt:lpstr>Upcoming software release</vt:lpstr>
      <vt:lpstr>Guest speaker</vt:lpstr>
      <vt:lpstr>Implementing EMERSE at the University of Virginia</vt:lpstr>
      <vt:lpstr>About Me</vt:lpstr>
      <vt:lpstr>UVA Health</vt:lpstr>
      <vt:lpstr>EMERSE Team at UVA</vt:lpstr>
      <vt:lpstr>UVA Strategy</vt:lpstr>
      <vt:lpstr>EMERSE Components</vt:lpstr>
      <vt:lpstr>Database - SQL</vt:lpstr>
      <vt:lpstr>Server/Desktop - Windows</vt:lpstr>
      <vt:lpstr>Server/Desktop – Windows (cont)</vt:lpstr>
      <vt:lpstr>Indexing – Python </vt:lpstr>
      <vt:lpstr>Indexing – Python (cont)</vt:lpstr>
      <vt:lpstr>Indexing – Python (cont)</vt:lpstr>
      <vt:lpstr>Indexing – Python (cont)</vt:lpstr>
      <vt:lpstr>Beyond the Basics</vt:lpstr>
      <vt:lpstr>Pilot Projects</vt:lpstr>
      <vt:lpstr>PowerPoint Presentation</vt:lpstr>
      <vt:lpstr>Open Discussion: Implementation &amp; Support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EMERSE Community Meeting</dc:title>
  <dc:creator>Hanauer, David</dc:creator>
  <cp:lastModifiedBy>Hanauer, David</cp:lastModifiedBy>
  <cp:revision>80</cp:revision>
  <dcterms:created xsi:type="dcterms:W3CDTF">2023-02-07T01:35:11Z</dcterms:created>
  <dcterms:modified xsi:type="dcterms:W3CDTF">2024-05-15T18:20:47Z</dcterms:modified>
</cp:coreProperties>
</file>