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82" r:id="rId8"/>
    <p:sldId id="273" r:id="rId9"/>
    <p:sldId id="280" r:id="rId10"/>
    <p:sldId id="271" r:id="rId11"/>
    <p:sldId id="286" r:id="rId12"/>
    <p:sldId id="293" r:id="rId13"/>
    <p:sldId id="287" r:id="rId14"/>
    <p:sldId id="292" r:id="rId15"/>
    <p:sldId id="285" r:id="rId16"/>
    <p:sldId id="288" r:id="rId17"/>
    <p:sldId id="291" r:id="rId18"/>
    <p:sldId id="289" r:id="rId19"/>
    <p:sldId id="290" r:id="rId20"/>
    <p:sldId id="267"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hFdKdUlhzVUVXMdOiLjmWyehj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060D4-832C-D26E-E664-B0B833D840B3}" name="Ferguson, Lisa" initials="LF" userId="S::ferglisa@med.umich.edu::c382c9ef-653f-4c49-bf51-d9331d14aa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2E6B1-8A16-4C36-A3FA-77D79FE4248B}" v="1" dt="2024-09-25T15:09:2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p:restoredTop sz="94694"/>
  </p:normalViewPr>
  <p:slideViewPr>
    <p:cSldViewPr snapToGrid="0">
      <p:cViewPr varScale="1">
        <p:scale>
          <a:sx n="128" d="100"/>
          <a:sy n="128"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isa" userId="c382c9ef-653f-4c49-bf51-d9331d14aa0d" providerId="ADAL" clId="{73270DDB-9D57-4022-971B-26CAF95F0814}"/>
    <pc:docChg chg="undo custSel addSld delSld modSld">
      <pc:chgData name="Ferguson, Lisa" userId="c382c9ef-653f-4c49-bf51-d9331d14aa0d" providerId="ADAL" clId="{73270DDB-9D57-4022-971B-26CAF95F0814}" dt="2023-10-05T18:39:10.910" v="416" actId="1076"/>
      <pc:docMkLst>
        <pc:docMk/>
      </pc:docMkLst>
      <pc:sldChg chg="modSp mod">
        <pc:chgData name="Ferguson, Lisa" userId="c382c9ef-653f-4c49-bf51-d9331d14aa0d" providerId="ADAL" clId="{73270DDB-9D57-4022-971B-26CAF95F0814}" dt="2023-10-05T18:20:28.162" v="9" actId="20577"/>
        <pc:sldMkLst>
          <pc:docMk/>
          <pc:sldMk cId="0" sldId="256"/>
        </pc:sldMkLst>
        <pc:spChg chg="mod">
          <ac:chgData name="Ferguson, Lisa" userId="c382c9ef-653f-4c49-bf51-d9331d14aa0d" providerId="ADAL" clId="{73270DDB-9D57-4022-971B-26CAF95F0814}" dt="2023-10-05T18:20:28.162" v="9" actId="20577"/>
          <ac:spMkLst>
            <pc:docMk/>
            <pc:sldMk cId="0" sldId="256"/>
            <ac:spMk id="87" creationId="{00000000-0000-0000-0000-000000000000}"/>
          </ac:spMkLst>
        </pc:spChg>
      </pc:sldChg>
      <pc:sldChg chg="modSp mod">
        <pc:chgData name="Ferguson, Lisa" userId="c382c9ef-653f-4c49-bf51-d9331d14aa0d" providerId="ADAL" clId="{73270DDB-9D57-4022-971B-26CAF95F0814}" dt="2023-10-05T18:20:51.093" v="58" actId="6549"/>
        <pc:sldMkLst>
          <pc:docMk/>
          <pc:sldMk cId="0" sldId="257"/>
        </pc:sldMkLst>
        <pc:spChg chg="mod">
          <ac:chgData name="Ferguson, Lisa" userId="c382c9ef-653f-4c49-bf51-d9331d14aa0d" providerId="ADAL" clId="{73270DDB-9D57-4022-971B-26CAF95F0814}" dt="2023-10-05T18:20:51.093" v="58" actId="6549"/>
          <ac:spMkLst>
            <pc:docMk/>
            <pc:sldMk cId="0" sldId="257"/>
            <ac:spMk id="96" creationId="{00000000-0000-0000-0000-000000000000}"/>
          </ac:spMkLst>
        </pc:spChg>
      </pc:sldChg>
      <pc:sldChg chg="modSp mod">
        <pc:chgData name="Ferguson, Lisa" userId="c382c9ef-653f-4c49-bf51-d9331d14aa0d" providerId="ADAL" clId="{73270DDB-9D57-4022-971B-26CAF95F0814}" dt="2023-10-05T18:21:04.209" v="62" actId="20577"/>
        <pc:sldMkLst>
          <pc:docMk/>
          <pc:sldMk cId="0" sldId="259"/>
        </pc:sldMkLst>
        <pc:spChg chg="mod">
          <ac:chgData name="Ferguson, Lisa" userId="c382c9ef-653f-4c49-bf51-d9331d14aa0d" providerId="ADAL" clId="{73270DDB-9D57-4022-971B-26CAF95F0814}" dt="2023-10-05T18:21:04.209" v="62" actId="20577"/>
          <ac:spMkLst>
            <pc:docMk/>
            <pc:sldMk cId="0" sldId="259"/>
            <ac:spMk id="112" creationId="{00000000-0000-0000-0000-000000000000}"/>
          </ac:spMkLst>
        </pc:spChg>
      </pc:sldChg>
      <pc:sldChg chg="modSp mod">
        <pc:chgData name="Ferguson, Lisa" userId="c382c9ef-653f-4c49-bf51-d9331d14aa0d" providerId="ADAL" clId="{73270DDB-9D57-4022-971B-26CAF95F0814}" dt="2023-10-05T18:25:00.473" v="245" actId="6549"/>
        <pc:sldMkLst>
          <pc:docMk/>
          <pc:sldMk cId="0" sldId="261"/>
        </pc:sldMkLst>
        <pc:spChg chg="mod">
          <ac:chgData name="Ferguson, Lisa" userId="c382c9ef-653f-4c49-bf51-d9331d14aa0d" providerId="ADAL" clId="{73270DDB-9D57-4022-971B-26CAF95F0814}" dt="2023-10-05T18:25:00.473" v="245" actId="6549"/>
          <ac:spMkLst>
            <pc:docMk/>
            <pc:sldMk cId="0" sldId="261"/>
            <ac:spMk id="129" creationId="{00000000-0000-0000-0000-000000000000}"/>
          </ac:spMkLst>
        </pc:spChg>
      </pc:sldChg>
      <pc:sldChg chg="del">
        <pc:chgData name="Ferguson, Lisa" userId="c382c9ef-653f-4c49-bf51-d9331d14aa0d" providerId="ADAL" clId="{73270DDB-9D57-4022-971B-26CAF95F0814}" dt="2023-10-05T18:25:30.103" v="248" actId="47"/>
        <pc:sldMkLst>
          <pc:docMk/>
          <pc:sldMk cId="0" sldId="262"/>
        </pc:sldMkLst>
      </pc:sldChg>
      <pc:sldChg chg="modSp mod">
        <pc:chgData name="Ferguson, Lisa" userId="c382c9ef-653f-4c49-bf51-d9331d14aa0d" providerId="ADAL" clId="{73270DDB-9D57-4022-971B-26CAF95F0814}" dt="2023-10-05T18:26:39.657" v="386" actId="20577"/>
        <pc:sldMkLst>
          <pc:docMk/>
          <pc:sldMk cId="0" sldId="264"/>
        </pc:sldMkLst>
        <pc:spChg chg="mod">
          <ac:chgData name="Ferguson, Lisa" userId="c382c9ef-653f-4c49-bf51-d9331d14aa0d" providerId="ADAL" clId="{73270DDB-9D57-4022-971B-26CAF95F0814}" dt="2023-10-05T18:26:39.657" v="386" actId="20577"/>
          <ac:spMkLst>
            <pc:docMk/>
            <pc:sldMk cId="0" sldId="264"/>
            <ac:spMk id="154" creationId="{00000000-0000-0000-0000-000000000000}"/>
          </ac:spMkLst>
        </pc:spChg>
      </pc:sldChg>
      <pc:sldChg chg="addSp delSp modSp mod">
        <pc:chgData name="Ferguson, Lisa" userId="c382c9ef-653f-4c49-bf51-d9331d14aa0d" providerId="ADAL" clId="{73270DDB-9D57-4022-971B-26CAF95F0814}" dt="2023-10-05T18:39:10.910" v="416" actId="1076"/>
        <pc:sldMkLst>
          <pc:docMk/>
          <pc:sldMk cId="0" sldId="267"/>
        </pc:sldMkLst>
        <pc:spChg chg="add del">
          <ac:chgData name="Ferguson, Lisa" userId="c382c9ef-653f-4c49-bf51-d9331d14aa0d" providerId="ADAL" clId="{73270DDB-9D57-4022-971B-26CAF95F0814}" dt="2023-10-05T18:38:27.795" v="406" actId="22"/>
          <ac:spMkLst>
            <pc:docMk/>
            <pc:sldMk cId="0" sldId="267"/>
            <ac:spMk id="4" creationId="{51BA8DE2-DB1B-3440-E51D-668B14BBCEAB}"/>
          </ac:spMkLst>
        </pc:spChg>
        <pc:spChg chg="add del">
          <ac:chgData name="Ferguson, Lisa" userId="c382c9ef-653f-4c49-bf51-d9331d14aa0d" providerId="ADAL" clId="{73270DDB-9D57-4022-971B-26CAF95F0814}" dt="2023-10-05T18:38:42.854" v="408" actId="478"/>
          <ac:spMkLst>
            <pc:docMk/>
            <pc:sldMk cId="0" sldId="267"/>
            <ac:spMk id="6" creationId="{946C8119-916A-6468-A1DF-22EE6C0CA593}"/>
          </ac:spMkLst>
        </pc:spChg>
        <pc:spChg chg="mod">
          <ac:chgData name="Ferguson, Lisa" userId="c382c9ef-653f-4c49-bf51-d9331d14aa0d" providerId="ADAL" clId="{73270DDB-9D57-4022-971B-26CAF95F0814}" dt="2023-10-05T18:38:56.006" v="414" actId="122"/>
          <ac:spMkLst>
            <pc:docMk/>
            <pc:sldMk cId="0" sldId="267"/>
            <ac:spMk id="178" creationId="{00000000-0000-0000-0000-000000000000}"/>
          </ac:spMkLst>
        </pc:spChg>
        <pc:picChg chg="del">
          <ac:chgData name="Ferguson, Lisa" userId="c382c9ef-653f-4c49-bf51-d9331d14aa0d" providerId="ADAL" clId="{73270DDB-9D57-4022-971B-26CAF95F0814}" dt="2023-10-05T18:38:20.842" v="404" actId="478"/>
          <ac:picMkLst>
            <pc:docMk/>
            <pc:sldMk cId="0" sldId="267"/>
            <ac:picMk id="3" creationId="{8D632E91-9910-B6B6-AC9D-12C2CE38BFAA}"/>
          </ac:picMkLst>
        </pc:picChg>
        <pc:picChg chg="add mod">
          <ac:chgData name="Ferguson, Lisa" userId="c382c9ef-653f-4c49-bf51-d9331d14aa0d" providerId="ADAL" clId="{73270DDB-9D57-4022-971B-26CAF95F0814}" dt="2023-10-05T18:39:10.910" v="416" actId="1076"/>
          <ac:picMkLst>
            <pc:docMk/>
            <pc:sldMk cId="0" sldId="267"/>
            <ac:picMk id="8" creationId="{CC383F59-5DCB-74E5-F264-F6589CAC72F4}"/>
          </ac:picMkLst>
        </pc:picChg>
      </pc:sldChg>
      <pc:sldChg chg="del">
        <pc:chgData name="Ferguson, Lisa" userId="c382c9ef-653f-4c49-bf51-d9331d14aa0d" providerId="ADAL" clId="{73270DDB-9D57-4022-971B-26CAF95F0814}" dt="2023-10-05T18:27:01.562" v="387" actId="47"/>
        <pc:sldMkLst>
          <pc:docMk/>
          <pc:sldMk cId="3918213798" sldId="269"/>
        </pc:sldMkLst>
      </pc:sldChg>
      <pc:sldChg chg="addSp delSp modSp mod">
        <pc:chgData name="Ferguson, Lisa" userId="c382c9ef-653f-4c49-bf51-d9331d14aa0d" providerId="ADAL" clId="{73270DDB-9D57-4022-971B-26CAF95F0814}" dt="2023-10-05T18:25:14.272" v="246" actId="478"/>
        <pc:sldMkLst>
          <pc:docMk/>
          <pc:sldMk cId="2265070259" sldId="270"/>
        </pc:sldMkLst>
        <pc:spChg chg="add mod">
          <ac:chgData name="Ferguson, Lisa" userId="c382c9ef-653f-4c49-bf51-d9331d14aa0d" providerId="ADAL" clId="{73270DDB-9D57-4022-971B-26CAF95F0814}" dt="2023-10-05T18:25:14.272" v="246" actId="478"/>
          <ac:spMkLst>
            <pc:docMk/>
            <pc:sldMk cId="2265070259" sldId="270"/>
            <ac:spMk id="3" creationId="{857A0FD0-6C66-AC96-2EF7-5CF8828C68E8}"/>
          </ac:spMkLst>
        </pc:spChg>
        <pc:spChg chg="del">
          <ac:chgData name="Ferguson, Lisa" userId="c382c9ef-653f-4c49-bf51-d9331d14aa0d" providerId="ADAL" clId="{73270DDB-9D57-4022-971B-26CAF95F0814}" dt="2023-10-05T18:25:14.272" v="246" actId="478"/>
          <ac:spMkLst>
            <pc:docMk/>
            <pc:sldMk cId="2265070259" sldId="270"/>
            <ac:spMk id="129" creationId="{00000000-0000-0000-0000-000000000000}"/>
          </ac:spMkLst>
        </pc:spChg>
      </pc:sldChg>
      <pc:sldChg chg="delSp modSp add mod">
        <pc:chgData name="Ferguson, Lisa" userId="c382c9ef-653f-4c49-bf51-d9331d14aa0d" providerId="ADAL" clId="{73270DDB-9D57-4022-971B-26CAF95F0814}" dt="2023-10-05T18:26:23.074" v="342" actId="20577"/>
        <pc:sldMkLst>
          <pc:docMk/>
          <pc:sldMk cId="2606995367" sldId="271"/>
        </pc:sldMkLst>
        <pc:spChg chg="mod">
          <ac:chgData name="Ferguson, Lisa" userId="c382c9ef-653f-4c49-bf51-d9331d14aa0d" providerId="ADAL" clId="{73270DDB-9D57-4022-971B-26CAF95F0814}" dt="2023-10-05T18:25:36.404" v="265" actId="20577"/>
          <ac:spMkLst>
            <pc:docMk/>
            <pc:sldMk cId="2606995367" sldId="271"/>
            <ac:spMk id="136" creationId="{00000000-0000-0000-0000-000000000000}"/>
          </ac:spMkLst>
        </pc:spChg>
        <pc:spChg chg="mod">
          <ac:chgData name="Ferguson, Lisa" userId="c382c9ef-653f-4c49-bf51-d9331d14aa0d" providerId="ADAL" clId="{73270DDB-9D57-4022-971B-26CAF95F0814}" dt="2023-10-05T18:26:23.074" v="342" actId="20577"/>
          <ac:spMkLst>
            <pc:docMk/>
            <pc:sldMk cId="2606995367" sldId="271"/>
            <ac:spMk id="137" creationId="{00000000-0000-0000-0000-000000000000}"/>
          </ac:spMkLst>
        </pc:spChg>
        <pc:picChg chg="del">
          <ac:chgData name="Ferguson, Lisa" userId="c382c9ef-653f-4c49-bf51-d9331d14aa0d" providerId="ADAL" clId="{73270DDB-9D57-4022-971B-26CAF95F0814}" dt="2023-10-05T18:25:38.504" v="266" actId="478"/>
          <ac:picMkLst>
            <pc:docMk/>
            <pc:sldMk cId="2606995367" sldId="271"/>
            <ac:picMk id="1026" creationId="{D0FC9419-10C5-343C-941D-C1E3AF00794C}"/>
          </ac:picMkLst>
        </pc:picChg>
      </pc:sldChg>
    </pc:docChg>
  </pc:docChgLst>
  <pc:docChgLst>
    <pc:chgData name="Ferguson, Lisa" userId="c382c9ef-653f-4c49-bf51-d9331d14aa0d" providerId="ADAL" clId="{30A2E6B1-8A16-4C36-A3FA-77D79FE4248B}"/>
    <pc:docChg chg="custSel delSld modSld">
      <pc:chgData name="Ferguson, Lisa" userId="c382c9ef-653f-4c49-bf51-d9331d14aa0d" providerId="ADAL" clId="{30A2E6B1-8A16-4C36-A3FA-77D79FE4248B}" dt="2024-09-25T15:09:34.684" v="120" actId="1076"/>
      <pc:docMkLst>
        <pc:docMk/>
      </pc:docMkLst>
      <pc:sldChg chg="modSp mod">
        <pc:chgData name="Ferguson, Lisa" userId="c382c9ef-653f-4c49-bf51-d9331d14aa0d" providerId="ADAL" clId="{30A2E6B1-8A16-4C36-A3FA-77D79FE4248B}" dt="2024-09-25T15:01:52.163" v="9" actId="20577"/>
        <pc:sldMkLst>
          <pc:docMk/>
          <pc:sldMk cId="0" sldId="256"/>
        </pc:sldMkLst>
        <pc:spChg chg="mod">
          <ac:chgData name="Ferguson, Lisa" userId="c382c9ef-653f-4c49-bf51-d9331d14aa0d" providerId="ADAL" clId="{30A2E6B1-8A16-4C36-A3FA-77D79FE4248B}" dt="2024-09-25T15:01:52.163" v="9" actId="20577"/>
          <ac:spMkLst>
            <pc:docMk/>
            <pc:sldMk cId="0" sldId="256"/>
            <ac:spMk id="87" creationId="{00000000-0000-0000-0000-000000000000}"/>
          </ac:spMkLst>
        </pc:spChg>
      </pc:sldChg>
      <pc:sldChg chg="modSp mod">
        <pc:chgData name="Ferguson, Lisa" userId="c382c9ef-653f-4c49-bf51-d9331d14aa0d" providerId="ADAL" clId="{30A2E6B1-8A16-4C36-A3FA-77D79FE4248B}" dt="2024-09-25T15:02:17.723" v="91" actId="20577"/>
        <pc:sldMkLst>
          <pc:docMk/>
          <pc:sldMk cId="0" sldId="257"/>
        </pc:sldMkLst>
        <pc:spChg chg="mod">
          <ac:chgData name="Ferguson, Lisa" userId="c382c9ef-653f-4c49-bf51-d9331d14aa0d" providerId="ADAL" clId="{30A2E6B1-8A16-4C36-A3FA-77D79FE4248B}" dt="2024-09-25T15:02:17.723" v="91" actId="20577"/>
          <ac:spMkLst>
            <pc:docMk/>
            <pc:sldMk cId="0" sldId="257"/>
            <ac:spMk id="96" creationId="{00000000-0000-0000-0000-000000000000}"/>
          </ac:spMkLst>
        </pc:spChg>
      </pc:sldChg>
      <pc:sldChg chg="del">
        <pc:chgData name="Ferguson, Lisa" userId="c382c9ef-653f-4c49-bf51-d9331d14aa0d" providerId="ADAL" clId="{30A2E6B1-8A16-4C36-A3FA-77D79FE4248B}" dt="2024-09-25T15:03:37.038" v="93" actId="47"/>
        <pc:sldMkLst>
          <pc:docMk/>
          <pc:sldMk cId="0" sldId="264"/>
        </pc:sldMkLst>
      </pc:sldChg>
      <pc:sldChg chg="addSp delSp modSp mod">
        <pc:chgData name="Ferguson, Lisa" userId="c382c9ef-653f-4c49-bf51-d9331d14aa0d" providerId="ADAL" clId="{30A2E6B1-8A16-4C36-A3FA-77D79FE4248B}" dt="2024-09-25T15:09:34.684" v="120" actId="1076"/>
        <pc:sldMkLst>
          <pc:docMk/>
          <pc:sldMk cId="0" sldId="267"/>
        </pc:sldMkLst>
        <pc:spChg chg="mod">
          <ac:chgData name="Ferguson, Lisa" userId="c382c9ef-653f-4c49-bf51-d9331d14aa0d" providerId="ADAL" clId="{30A2E6B1-8A16-4C36-A3FA-77D79FE4248B}" dt="2024-09-25T15:03:52.859" v="107" actId="20577"/>
          <ac:spMkLst>
            <pc:docMk/>
            <pc:sldMk cId="0" sldId="267"/>
            <ac:spMk id="178" creationId="{00000000-0000-0000-0000-000000000000}"/>
          </ac:spMkLst>
        </pc:spChg>
        <pc:picChg chg="del">
          <ac:chgData name="Ferguson, Lisa" userId="c382c9ef-653f-4c49-bf51-d9331d14aa0d" providerId="ADAL" clId="{30A2E6B1-8A16-4C36-A3FA-77D79FE4248B}" dt="2024-09-25T15:03:55.335" v="108" actId="478"/>
          <ac:picMkLst>
            <pc:docMk/>
            <pc:sldMk cId="0" sldId="267"/>
            <ac:picMk id="3" creationId="{035A7C8A-61C5-EC07-548B-3F961E87FD2D}"/>
          </ac:picMkLst>
        </pc:picChg>
        <pc:picChg chg="add mod">
          <ac:chgData name="Ferguson, Lisa" userId="c382c9ef-653f-4c49-bf51-d9331d14aa0d" providerId="ADAL" clId="{30A2E6B1-8A16-4C36-A3FA-77D79FE4248B}" dt="2024-09-25T15:09:34.684" v="120" actId="1076"/>
          <ac:picMkLst>
            <pc:docMk/>
            <pc:sldMk cId="0" sldId="267"/>
            <ac:picMk id="4" creationId="{D2A36E5B-AB50-B777-B19E-08BF3F23FF7A}"/>
          </ac:picMkLst>
        </pc:picChg>
      </pc:sldChg>
      <pc:sldChg chg="addCm">
        <pc:chgData name="Ferguson, Lisa" userId="c382c9ef-653f-4c49-bf51-d9331d14aa0d" providerId="ADAL" clId="{30A2E6B1-8A16-4C36-A3FA-77D79FE4248B}" dt="2024-09-25T15:04:39.424" v="109"/>
        <pc:sldMkLst>
          <pc:docMk/>
          <pc:sldMk cId="2606995367" sldId="271"/>
        </pc:sldMkLst>
        <pc:extLst>
          <p:ext xmlns:p="http://schemas.openxmlformats.org/presentationml/2006/main" uri="{D6D511B9-2390-475A-947B-AFAB55BFBCF1}">
            <pc226:cmChg xmlns:pc226="http://schemas.microsoft.com/office/powerpoint/2022/06/main/command" chg="add">
              <pc226:chgData name="Ferguson, Lisa" userId="c382c9ef-653f-4c49-bf51-d9331d14aa0d" providerId="ADAL" clId="{30A2E6B1-8A16-4C36-A3FA-77D79FE4248B}" dt="2024-09-25T15:04:39.424" v="109"/>
              <pc2:cmMkLst xmlns:pc2="http://schemas.microsoft.com/office/powerpoint/2019/9/main/command">
                <pc:docMk/>
                <pc:sldMk cId="2606995367" sldId="271"/>
                <pc2:cmMk id="{700C3EEF-9924-495D-B4BE-7000DABC1EDB}"/>
              </pc2:cmMkLst>
            </pc226:cmChg>
          </p:ext>
        </pc:extLst>
      </pc:sldChg>
      <pc:sldChg chg="del">
        <pc:chgData name="Ferguson, Lisa" userId="c382c9ef-653f-4c49-bf51-d9331d14aa0d" providerId="ADAL" clId="{30A2E6B1-8A16-4C36-A3FA-77D79FE4248B}" dt="2024-09-25T15:03:34.173" v="92" actId="47"/>
        <pc:sldMkLst>
          <pc:docMk/>
          <pc:sldMk cId="262521055" sldId="283"/>
        </pc:sldMkLst>
      </pc:sldChg>
    </pc:docChg>
  </pc:docChgLst>
  <pc:docChgLst>
    <pc:chgData name="Ferguson, Lisa" userId="c382c9ef-653f-4c49-bf51-d9331d14aa0d" providerId="ADAL" clId="{39478C4C-8467-47A3-BC88-AF7A962B0060}"/>
    <pc:docChg chg="custSel delSld modSld sldOrd">
      <pc:chgData name="Ferguson, Lisa" userId="c382c9ef-653f-4c49-bf51-d9331d14aa0d" providerId="ADAL" clId="{39478C4C-8467-47A3-BC88-AF7A962B0060}" dt="2023-05-15T18:55:45.565" v="664" actId="47"/>
      <pc:docMkLst>
        <pc:docMk/>
      </pc:docMkLst>
      <pc:sldChg chg="modSp mod">
        <pc:chgData name="Ferguson, Lisa" userId="c382c9ef-653f-4c49-bf51-d9331d14aa0d" providerId="ADAL" clId="{39478C4C-8467-47A3-BC88-AF7A962B0060}" dt="2023-05-15T18:43:13.354" v="9" actId="20577"/>
        <pc:sldMkLst>
          <pc:docMk/>
          <pc:sldMk cId="0" sldId="256"/>
        </pc:sldMkLst>
        <pc:spChg chg="mod">
          <ac:chgData name="Ferguson, Lisa" userId="c382c9ef-653f-4c49-bf51-d9331d14aa0d" providerId="ADAL" clId="{39478C4C-8467-47A3-BC88-AF7A962B0060}" dt="2023-05-15T18:43:13.354" v="9" actId="20577"/>
          <ac:spMkLst>
            <pc:docMk/>
            <pc:sldMk cId="0" sldId="256"/>
            <ac:spMk id="87" creationId="{00000000-0000-0000-0000-000000000000}"/>
          </ac:spMkLst>
        </pc:spChg>
      </pc:sldChg>
      <pc:sldChg chg="modSp mod">
        <pc:chgData name="Ferguson, Lisa" userId="c382c9ef-653f-4c49-bf51-d9331d14aa0d" providerId="ADAL" clId="{39478C4C-8467-47A3-BC88-AF7A962B0060}" dt="2023-05-15T18:46:42.815" v="150" actId="20577"/>
        <pc:sldMkLst>
          <pc:docMk/>
          <pc:sldMk cId="0" sldId="257"/>
        </pc:sldMkLst>
        <pc:spChg chg="mod">
          <ac:chgData name="Ferguson, Lisa" userId="c382c9ef-653f-4c49-bf51-d9331d14aa0d" providerId="ADAL" clId="{39478C4C-8467-47A3-BC88-AF7A962B0060}" dt="2023-05-15T18:46:42.815" v="150" actId="20577"/>
          <ac:spMkLst>
            <pc:docMk/>
            <pc:sldMk cId="0" sldId="257"/>
            <ac:spMk id="96" creationId="{00000000-0000-0000-0000-000000000000}"/>
          </ac:spMkLst>
        </pc:spChg>
      </pc:sldChg>
      <pc:sldChg chg="modSp mod">
        <pc:chgData name="Ferguson, Lisa" userId="c382c9ef-653f-4c49-bf51-d9331d14aa0d" providerId="ADAL" clId="{39478C4C-8467-47A3-BC88-AF7A962B0060}" dt="2023-05-15T18:46:57.600" v="166" actId="15"/>
        <pc:sldMkLst>
          <pc:docMk/>
          <pc:sldMk cId="0" sldId="258"/>
        </pc:sldMkLst>
        <pc:spChg chg="mod">
          <ac:chgData name="Ferguson, Lisa" userId="c382c9ef-653f-4c49-bf51-d9331d14aa0d" providerId="ADAL" clId="{39478C4C-8467-47A3-BC88-AF7A962B0060}" dt="2023-05-15T18:46:57.600" v="166" actId="15"/>
          <ac:spMkLst>
            <pc:docMk/>
            <pc:sldMk cId="0" sldId="258"/>
            <ac:spMk id="104" creationId="{00000000-0000-0000-0000-000000000000}"/>
          </ac:spMkLst>
        </pc:spChg>
      </pc:sldChg>
      <pc:sldChg chg="modSp mod">
        <pc:chgData name="Ferguson, Lisa" userId="c382c9ef-653f-4c49-bf51-d9331d14aa0d" providerId="ADAL" clId="{39478C4C-8467-47A3-BC88-AF7A962B0060}" dt="2023-05-15T18:55:42.749" v="663" actId="20577"/>
        <pc:sldMkLst>
          <pc:docMk/>
          <pc:sldMk cId="0" sldId="261"/>
        </pc:sldMkLst>
        <pc:spChg chg="mod">
          <ac:chgData name="Ferguson, Lisa" userId="c382c9ef-653f-4c49-bf51-d9331d14aa0d" providerId="ADAL" clId="{39478C4C-8467-47A3-BC88-AF7A962B0060}" dt="2023-05-15T18:47:38.742" v="207" actId="20577"/>
          <ac:spMkLst>
            <pc:docMk/>
            <pc:sldMk cId="0" sldId="261"/>
            <ac:spMk id="128" creationId="{00000000-0000-0000-0000-000000000000}"/>
          </ac:spMkLst>
        </pc:spChg>
        <pc:spChg chg="mod">
          <ac:chgData name="Ferguson, Lisa" userId="c382c9ef-653f-4c49-bf51-d9331d14aa0d" providerId="ADAL" clId="{39478C4C-8467-47A3-BC88-AF7A962B0060}" dt="2023-05-15T18:55:42.749" v="663" actId="20577"/>
          <ac:spMkLst>
            <pc:docMk/>
            <pc:sldMk cId="0" sldId="261"/>
            <ac:spMk id="129" creationId="{00000000-0000-0000-0000-000000000000}"/>
          </ac:spMkLst>
        </pc:spChg>
      </pc:sldChg>
      <pc:sldChg chg="addSp modSp mod">
        <pc:chgData name="Ferguson, Lisa" userId="c382c9ef-653f-4c49-bf51-d9331d14aa0d" providerId="ADAL" clId="{39478C4C-8467-47A3-BC88-AF7A962B0060}" dt="2023-05-15T18:49:58.356" v="337" actId="1076"/>
        <pc:sldMkLst>
          <pc:docMk/>
          <pc:sldMk cId="0" sldId="262"/>
        </pc:sldMkLst>
        <pc:spChg chg="mod">
          <ac:chgData name="Ferguson, Lisa" userId="c382c9ef-653f-4c49-bf51-d9331d14aa0d" providerId="ADAL" clId="{39478C4C-8467-47A3-BC88-AF7A962B0060}" dt="2023-05-15T18:49:10.010" v="329" actId="20577"/>
          <ac:spMkLst>
            <pc:docMk/>
            <pc:sldMk cId="0" sldId="262"/>
            <ac:spMk id="136" creationId="{00000000-0000-0000-0000-000000000000}"/>
          </ac:spMkLst>
        </pc:spChg>
        <pc:spChg chg="mod">
          <ac:chgData name="Ferguson, Lisa" userId="c382c9ef-653f-4c49-bf51-d9331d14aa0d" providerId="ADAL" clId="{39478C4C-8467-47A3-BC88-AF7A962B0060}" dt="2023-05-15T18:49:33.955" v="334" actId="1076"/>
          <ac:spMkLst>
            <pc:docMk/>
            <pc:sldMk cId="0" sldId="262"/>
            <ac:spMk id="137" creationId="{00000000-0000-0000-0000-000000000000}"/>
          </ac:spMkLst>
        </pc:spChg>
        <pc:picChg chg="add mod">
          <ac:chgData name="Ferguson, Lisa" userId="c382c9ef-653f-4c49-bf51-d9331d14aa0d" providerId="ADAL" clId="{39478C4C-8467-47A3-BC88-AF7A962B0060}" dt="2023-05-15T18:49:58.356" v="337" actId="1076"/>
          <ac:picMkLst>
            <pc:docMk/>
            <pc:sldMk cId="0" sldId="262"/>
            <ac:picMk id="1026" creationId="{D0FC9419-10C5-343C-941D-C1E3AF00794C}"/>
          </ac:picMkLst>
        </pc:picChg>
      </pc:sldChg>
      <pc:sldChg chg="del">
        <pc:chgData name="Ferguson, Lisa" userId="c382c9ef-653f-4c49-bf51-d9331d14aa0d" providerId="ADAL" clId="{39478C4C-8467-47A3-BC88-AF7A962B0060}" dt="2023-05-15T18:50:06.927" v="338" actId="47"/>
        <pc:sldMkLst>
          <pc:docMk/>
          <pc:sldMk cId="0" sldId="263"/>
        </pc:sldMkLst>
      </pc:sldChg>
      <pc:sldChg chg="modSp mod">
        <pc:chgData name="Ferguson, Lisa" userId="c382c9ef-653f-4c49-bf51-d9331d14aa0d" providerId="ADAL" clId="{39478C4C-8467-47A3-BC88-AF7A962B0060}" dt="2023-05-15T18:50:44.374" v="375" actId="20577"/>
        <pc:sldMkLst>
          <pc:docMk/>
          <pc:sldMk cId="0" sldId="264"/>
        </pc:sldMkLst>
        <pc:spChg chg="mod">
          <ac:chgData name="Ferguson, Lisa" userId="c382c9ef-653f-4c49-bf51-d9331d14aa0d" providerId="ADAL" clId="{39478C4C-8467-47A3-BC88-AF7A962B0060}" dt="2023-05-15T18:50:44.374" v="375" actId="20577"/>
          <ac:spMkLst>
            <pc:docMk/>
            <pc:sldMk cId="0" sldId="264"/>
            <ac:spMk id="154" creationId="{00000000-0000-0000-0000-000000000000}"/>
          </ac:spMkLst>
        </pc:spChg>
      </pc:sldChg>
      <pc:sldChg chg="modSp mod">
        <pc:chgData name="Ferguson, Lisa" userId="c382c9ef-653f-4c49-bf51-d9331d14aa0d" providerId="ADAL" clId="{39478C4C-8467-47A3-BC88-AF7A962B0060}" dt="2023-05-15T18:52:31.270" v="569" actId="20577"/>
        <pc:sldMkLst>
          <pc:docMk/>
          <pc:sldMk cId="0" sldId="265"/>
        </pc:sldMkLst>
        <pc:spChg chg="mod">
          <ac:chgData name="Ferguson, Lisa" userId="c382c9ef-653f-4c49-bf51-d9331d14aa0d" providerId="ADAL" clId="{39478C4C-8467-47A3-BC88-AF7A962B0060}" dt="2023-05-15T18:52:31.270" v="569" actId="20577"/>
          <ac:spMkLst>
            <pc:docMk/>
            <pc:sldMk cId="0" sldId="265"/>
            <ac:spMk id="162" creationId="{00000000-0000-0000-0000-000000000000}"/>
          </ac:spMkLst>
        </pc:spChg>
      </pc:sldChg>
      <pc:sldChg chg="modSp del mod ord">
        <pc:chgData name="Ferguson, Lisa" userId="c382c9ef-653f-4c49-bf51-d9331d14aa0d" providerId="ADAL" clId="{39478C4C-8467-47A3-BC88-AF7A962B0060}" dt="2023-05-15T18:55:45.565" v="664" actId="47"/>
        <pc:sldMkLst>
          <pc:docMk/>
          <pc:sldMk cId="0" sldId="266"/>
        </pc:sldMkLst>
        <pc:spChg chg="mod">
          <ac:chgData name="Ferguson, Lisa" userId="c382c9ef-653f-4c49-bf51-d9331d14aa0d" providerId="ADAL" clId="{39478C4C-8467-47A3-BC88-AF7A962B0060}" dt="2023-05-15T18:52:46.587" v="571" actId="27636"/>
          <ac:spMkLst>
            <pc:docMk/>
            <pc:sldMk cId="0" sldId="266"/>
            <ac:spMk id="170" creationId="{00000000-0000-0000-0000-000000000000}"/>
          </ac:spMkLst>
        </pc:spChg>
      </pc:sldChg>
      <pc:sldChg chg="addSp delSp modSp mod">
        <pc:chgData name="Ferguson, Lisa" userId="c382c9ef-653f-4c49-bf51-d9331d14aa0d" providerId="ADAL" clId="{39478C4C-8467-47A3-BC88-AF7A962B0060}" dt="2023-05-15T18:54:19.003" v="642" actId="1076"/>
        <pc:sldMkLst>
          <pc:docMk/>
          <pc:sldMk cId="0" sldId="267"/>
        </pc:sldMkLst>
        <pc:spChg chg="mod">
          <ac:chgData name="Ferguson, Lisa" userId="c382c9ef-653f-4c49-bf51-d9331d14aa0d" providerId="ADAL" clId="{39478C4C-8467-47A3-BC88-AF7A962B0060}" dt="2023-05-15T18:53:59.127" v="638" actId="20577"/>
          <ac:spMkLst>
            <pc:docMk/>
            <pc:sldMk cId="0" sldId="267"/>
            <ac:spMk id="178" creationId="{00000000-0000-0000-0000-000000000000}"/>
          </ac:spMkLst>
        </pc:spChg>
        <pc:picChg chg="add mod">
          <ac:chgData name="Ferguson, Lisa" userId="c382c9ef-653f-4c49-bf51-d9331d14aa0d" providerId="ADAL" clId="{39478C4C-8467-47A3-BC88-AF7A962B0060}" dt="2023-05-15T18:54:19.003" v="642" actId="1076"/>
          <ac:picMkLst>
            <pc:docMk/>
            <pc:sldMk cId="0" sldId="267"/>
            <ac:picMk id="3" creationId="{8D632E91-9910-B6B6-AC9D-12C2CE38BFAA}"/>
          </ac:picMkLst>
        </pc:picChg>
        <pc:picChg chg="del">
          <ac:chgData name="Ferguson, Lisa" userId="c382c9ef-653f-4c49-bf51-d9331d14aa0d" providerId="ADAL" clId="{39478C4C-8467-47A3-BC88-AF7A962B0060}" dt="2023-05-15T18:52:53.031" v="572" actId="478"/>
          <ac:picMkLst>
            <pc:docMk/>
            <pc:sldMk cId="0" sldId="267"/>
            <ac:picMk id="18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36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324DCD81-DAC2-5844-25B9-E544AE03319B}"/>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371F4826-7185-9735-6D14-532F756A5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DF213BD6-0741-6E2D-81B7-3389832A60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61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92B366B8-4362-C1FA-1BCB-C593CE8960C5}"/>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E4755F02-28A7-D836-1DD6-C06A930013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7CFE565A-D008-2AAE-748C-C168C9FD2C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72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FECDB07-4742-CAE8-5097-43EAC8A1ADA9}"/>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94D3A27-9492-4001-342F-42FBABAFB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14AC7825-F6C7-E54D-A9AD-804FF25E3F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67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C7C7BBE-1449-9B13-76B3-608E115EC3E8}"/>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A70D89E-847F-30FF-795B-85B4AA0A5C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0A01AB7F-77E8-8A36-3FB2-950DA6B66D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06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40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9825743F-2A18-4995-7609-35A4C914B17F}"/>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02CC2A2F-40DF-621F-6111-2D44302FD3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37C06F2D-BFE3-D4BD-C247-52619D9661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42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C84FACC-EE6C-C7EC-2779-2A70BD6D95AD}"/>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F1885F4C-E65E-A24F-EC1A-CD2EA95E2C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1AFE6080-338F-0E66-3D28-EBF7D5076B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47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6BC8D1A7-6C19-B442-748F-7085620AA5AE}"/>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19BC31E-97A7-3706-CB17-8436AC7644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3442EC78-B13E-3FC5-1163-3EA55C2833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62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08EBA76-D783-F856-9883-382CC40DF744}"/>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9E48174-5847-A9FD-6234-9D94E921E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1769FD97-E3F1-D3E7-6292-8F7FBB776F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0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4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91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89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lm.nih.gov/databases/umls.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project-emerse.org/presentation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project-emerse.org/community.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EMERSE-team@umich.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project-emerse.org/publication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Calibri"/>
              <a:buNone/>
            </a:pPr>
            <a:r>
              <a:rPr lang="en-US" sz="5200" dirty="0">
                <a:solidFill>
                  <a:schemeClr val="lt1"/>
                </a:solidFill>
              </a:rPr>
              <a:t>EMERSE Community Meeting</a:t>
            </a:r>
            <a:endParaRPr dirty="0"/>
          </a:p>
        </p:txBody>
      </p:sp>
      <p:pic>
        <p:nvPicPr>
          <p:cNvPr id="86" name="Google Shape;86;p1" descr="A picture containing text, clipart&#10;&#10;Description automatically generated"/>
          <p:cNvPicPr preferRelativeResize="0"/>
          <p:nvPr/>
        </p:nvPicPr>
        <p:blipFill rotWithShape="1">
          <a:blip r:embed="rId3">
            <a:alphaModFix/>
          </a:blip>
          <a:srcRect/>
          <a:stretch/>
        </p:blipFill>
        <p:spPr>
          <a:xfrm>
            <a:off x="838200" y="2221709"/>
            <a:ext cx="7368366" cy="2023621"/>
          </a:xfrm>
          <a:prstGeom prst="rect">
            <a:avLst/>
          </a:prstGeom>
          <a:noFill/>
          <a:ln>
            <a:noFill/>
          </a:ln>
        </p:spPr>
      </p:pic>
      <p:sp>
        <p:nvSpPr>
          <p:cNvPr id="87" name="Google Shape;87;p1"/>
          <p:cNvSpPr txBox="1"/>
          <p:nvPr/>
        </p:nvSpPr>
        <p:spPr>
          <a:xfrm>
            <a:off x="838200" y="435590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2024-Oct-01</a:t>
            </a:r>
            <a:endParaRPr dirty="0"/>
          </a:p>
        </p:txBody>
      </p:sp>
      <p:sp>
        <p:nvSpPr>
          <p:cNvPr id="88" name="Google Shape;88;p1"/>
          <p:cNvSpPr txBox="1"/>
          <p:nvPr/>
        </p:nvSpPr>
        <p:spPr>
          <a:xfrm>
            <a:off x="838200" y="516731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https://project-emerse.org</a:t>
            </a:r>
            <a:endParaRPr sz="36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838200" y="53149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https://project-</a:t>
            </a:r>
            <a:r>
              <a:rPr lang="en-US" sz="3200" b="0" i="0" u="none" strike="noStrike" cap="none" dirty="0" err="1">
                <a:solidFill>
                  <a:schemeClr val="dk1"/>
                </a:solidFill>
                <a:latin typeface="Calibri"/>
                <a:ea typeface="Calibri"/>
                <a:cs typeface="Calibri"/>
                <a:sym typeface="Calibri"/>
              </a:rPr>
              <a:t>emerse.org</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Imminent software release</a:t>
            </a:r>
            <a:endParaRPr dirty="0"/>
          </a:p>
        </p:txBody>
      </p:sp>
      <p:sp>
        <p:nvSpPr>
          <p:cNvPr id="137" name="Google Shape;137;p7"/>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Version 7</a:t>
            </a:r>
          </a:p>
          <a:p>
            <a:pPr indent="-457200">
              <a:spcBef>
                <a:spcPts val="0"/>
              </a:spcBef>
              <a:buSzPts val="3200"/>
            </a:pPr>
            <a:r>
              <a:rPr lang="en-US" dirty="0">
                <a:latin typeface="Calibri" panose="020F0502020204030204" pitchFamily="34" charset="0"/>
                <a:cs typeface="Calibri" panose="020F0502020204030204" pitchFamily="34" charset="0"/>
              </a:rPr>
              <a:t>Has been in production at U of Michigan ~1 month</a:t>
            </a:r>
          </a:p>
          <a:p>
            <a:pPr indent="-457200">
              <a:spcBef>
                <a:spcPts val="0"/>
              </a:spcBef>
              <a:buSzPts val="3200"/>
            </a:pPr>
            <a:r>
              <a:rPr lang="en-US" dirty="0">
                <a:latin typeface="Calibri" panose="020F0502020204030204" pitchFamily="34" charset="0"/>
                <a:cs typeface="Calibri" panose="020F0502020204030204" pitchFamily="34" charset="0"/>
              </a:rPr>
              <a:t>External Release date: We’re getting really, really close!</a:t>
            </a:r>
          </a:p>
          <a:p>
            <a:pPr indent="-457200">
              <a:spcBef>
                <a:spcPts val="0"/>
              </a:spcBef>
              <a:buSzPts val="3200"/>
            </a:pPr>
            <a:r>
              <a:rPr lang="en-US" dirty="0">
                <a:latin typeface="Calibri" panose="020F0502020204030204" pitchFamily="34" charset="0"/>
                <a:cs typeface="Calibri" panose="020F0502020204030204" pitchFamily="34" charset="0"/>
              </a:rPr>
              <a:t>Mostly documentation updates and minor bug fixes</a:t>
            </a:r>
          </a:p>
          <a:p>
            <a:pPr lvl="1" indent="-457200">
              <a:spcBef>
                <a:spcPts val="0"/>
              </a:spcBef>
              <a:buSzPts val="3200"/>
            </a:pPr>
            <a:r>
              <a:rPr lang="en-US" dirty="0">
                <a:latin typeface="Calibri" panose="020F0502020204030204" pitchFamily="34" charset="0"/>
                <a:cs typeface="Calibri" panose="020F0502020204030204" pitchFamily="34" charset="0"/>
              </a:rPr>
              <a:t>Some documentation components have been re-written and re-organized to make them more clear</a:t>
            </a:r>
          </a:p>
        </p:txBody>
      </p:sp>
      <p:pic>
        <p:nvPicPr>
          <p:cNvPr id="138" name="Google Shape;138;p7"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260699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E0A7D91B-7136-7B09-5AF8-1E943EB83C66}"/>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7092253A-29B1-1F79-09F7-D43655D109E2}"/>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7EE5A7E8-AE0C-A611-9275-D2C580C725E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Updating to version 7</a:t>
            </a:r>
            <a:endParaRPr dirty="0"/>
          </a:p>
        </p:txBody>
      </p:sp>
      <p:sp>
        <p:nvSpPr>
          <p:cNvPr id="137" name="Google Shape;137;p7">
            <a:extLst>
              <a:ext uri="{FF2B5EF4-FFF2-40B4-BE49-F238E27FC236}">
                <a16:creationId xmlns:a16="http://schemas.microsoft.com/office/drawing/2014/main" id="{33B628E3-E24B-80E8-6FB8-B5CC3BCD08AF}"/>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Moderate complexity</a:t>
            </a:r>
          </a:p>
          <a:p>
            <a:pPr lvl="1" indent="-457200">
              <a:spcBef>
                <a:spcPts val="0"/>
              </a:spcBef>
              <a:buSzPts val="3200"/>
            </a:pPr>
            <a:r>
              <a:rPr lang="en-US" dirty="0">
                <a:latin typeface="Calibri" panose="020F0502020204030204" pitchFamily="34" charset="0"/>
                <a:cs typeface="Calibri" panose="020F0502020204030204" pitchFamily="34" charset="0"/>
              </a:rPr>
              <a:t>But less than install, since not dealing with DB compatibility, etc.</a:t>
            </a:r>
          </a:p>
          <a:p>
            <a:pPr indent="-457200">
              <a:spcBef>
                <a:spcPts val="0"/>
              </a:spcBef>
              <a:buSzPts val="3200"/>
            </a:pPr>
            <a:r>
              <a:rPr lang="en-US" dirty="0">
                <a:latin typeface="Calibri" panose="020F0502020204030204" pitchFamily="34" charset="0"/>
                <a:cs typeface="Calibri" panose="020F0502020204030204" pitchFamily="34" charset="0"/>
              </a:rPr>
              <a:t>We will work with sites individually on the upgrade</a:t>
            </a:r>
          </a:p>
          <a:p>
            <a:pPr lvl="1" indent="-457200">
              <a:spcBef>
                <a:spcPts val="0"/>
              </a:spcBef>
              <a:buSzPts val="3200"/>
            </a:pPr>
            <a:r>
              <a:rPr lang="en-US" dirty="0">
                <a:latin typeface="Calibri" panose="020F0502020204030204" pitchFamily="34" charset="0"/>
                <a:cs typeface="Calibri" panose="020F0502020204030204" pitchFamily="34" charset="0"/>
              </a:rPr>
              <a:t>Must upgrade from version-to-version, don’t skip steps</a:t>
            </a:r>
          </a:p>
          <a:p>
            <a:pPr lvl="1" indent="-457200">
              <a:spcBef>
                <a:spcPts val="0"/>
              </a:spcBef>
              <a:buSzPts val="3200"/>
            </a:pPr>
            <a:r>
              <a:rPr lang="en-US" dirty="0">
                <a:latin typeface="Calibri" panose="020F0502020204030204" pitchFamily="34" charset="0"/>
                <a:cs typeface="Calibri" panose="020F0502020204030204" pitchFamily="34" charset="0"/>
              </a:rPr>
              <a:t>contact us when you are ready or want to discuss logistics</a:t>
            </a:r>
          </a:p>
          <a:p>
            <a:pPr indent="-457200">
              <a:spcBef>
                <a:spcPts val="0"/>
              </a:spcBef>
              <a:buSzPts val="3200"/>
            </a:pPr>
            <a:r>
              <a:rPr lang="en-US" dirty="0">
                <a:latin typeface="Calibri" panose="020F0502020204030204" pitchFamily="34" charset="0"/>
                <a:cs typeface="Calibri" panose="020F0502020204030204" pitchFamily="34" charset="0"/>
              </a:rPr>
              <a:t>Reindexing is necessary – index is restructured to handle NLP</a:t>
            </a:r>
          </a:p>
          <a:p>
            <a:pPr indent="-457200">
              <a:spcBef>
                <a:spcPts val="0"/>
              </a:spcBef>
              <a:buSzPts val="3200"/>
            </a:pPr>
            <a:r>
              <a:rPr lang="en-US" dirty="0">
                <a:latin typeface="Calibri" panose="020F0502020204030204" pitchFamily="34" charset="0"/>
                <a:cs typeface="Calibri" panose="020F0502020204030204" pitchFamily="34" charset="0"/>
              </a:rPr>
              <a:t>Multiple new components, new DB tables, </a:t>
            </a:r>
            <a:r>
              <a:rPr lang="en-US" dirty="0" err="1">
                <a:latin typeface="Calibri" panose="020F0502020204030204" pitchFamily="34" charset="0"/>
                <a:cs typeface="Calibri" panose="020F0502020204030204" pitchFamily="34" charset="0"/>
              </a:rPr>
              <a:t>etc</a:t>
            </a: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B767BD93-A531-A9C7-327E-C1F03DEE6C11}"/>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53765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62DF82F-D3A2-868C-0511-E2C2CDF1169A}"/>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22325B91-330A-D04C-4901-80B564B28980}"/>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DD797B73-D5C2-6AEF-4B64-EA68FDE14D8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Updating to version 7</a:t>
            </a:r>
            <a:endParaRPr dirty="0"/>
          </a:p>
        </p:txBody>
      </p:sp>
      <p:sp>
        <p:nvSpPr>
          <p:cNvPr id="137" name="Google Shape;137;p7">
            <a:extLst>
              <a:ext uri="{FF2B5EF4-FFF2-40B4-BE49-F238E27FC236}">
                <a16:creationId xmlns:a16="http://schemas.microsoft.com/office/drawing/2014/main" id="{48DA9E0C-3A76-F073-04E8-4BB9F281B265}"/>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Someone at your site will need an active UMLS license</a:t>
            </a:r>
          </a:p>
          <a:p>
            <a:pPr lvl="1" indent="-457200">
              <a:spcBef>
                <a:spcPts val="0"/>
              </a:spcBef>
              <a:buSzPts val="3200"/>
            </a:pPr>
            <a:r>
              <a:rPr lang="en-US" dirty="0">
                <a:latin typeface="Calibri" panose="020F0502020204030204" pitchFamily="34" charset="0"/>
                <a:cs typeface="Calibri" panose="020F0502020204030204" pitchFamily="34" charset="0"/>
                <a:hlinkClick r:id="rId3"/>
              </a:rPr>
              <a:t>https://www.nlm.nih.gov/databases/umls.html</a:t>
            </a:r>
            <a:endParaRPr lang="en-US" dirty="0">
              <a:latin typeface="Calibri" panose="020F0502020204030204" pitchFamily="34" charset="0"/>
              <a:cs typeface="Calibri" panose="020F0502020204030204" pitchFamily="34" charset="0"/>
            </a:endParaRPr>
          </a:p>
          <a:p>
            <a:pPr lvl="1" indent="-457200">
              <a:spcBef>
                <a:spcPts val="0"/>
              </a:spcBef>
              <a:buSzPts val="3200"/>
            </a:pPr>
            <a:r>
              <a:rPr lang="en-US" dirty="0">
                <a:latin typeface="Calibri" panose="020F0502020204030204" pitchFamily="34" charset="0"/>
                <a:cs typeface="Calibri" panose="020F0502020204030204" pitchFamily="34" charset="0"/>
              </a:rPr>
              <a:t>Not required or expected of standard users</a:t>
            </a:r>
          </a:p>
          <a:p>
            <a:pPr indent="-457200">
              <a:spcBef>
                <a:spcPts val="0"/>
              </a:spcBef>
              <a:buSzPts val="3200"/>
            </a:pPr>
            <a:r>
              <a:rPr lang="en-US" dirty="0">
                <a:latin typeface="Calibri" panose="020F0502020204030204" pitchFamily="34" charset="0"/>
                <a:cs typeface="Calibri" panose="020F0502020204030204" pitchFamily="34" charset="0"/>
              </a:rPr>
              <a:t>We will provide a UMLS extract</a:t>
            </a:r>
          </a:p>
          <a:p>
            <a:pPr indent="-457200">
              <a:spcBef>
                <a:spcPts val="0"/>
              </a:spcBef>
              <a:buSzPts val="3200"/>
            </a:pPr>
            <a:r>
              <a:rPr lang="en-US" dirty="0">
                <a:latin typeface="Calibri" panose="020F0502020204030204" pitchFamily="34" charset="0"/>
                <a:cs typeface="Calibri" panose="020F0502020204030204" pitchFamily="34" charset="0"/>
              </a:rPr>
              <a:t>We will provide a new synonyms file to map terms to UMLS CUIs</a:t>
            </a:r>
          </a:p>
          <a:p>
            <a:pPr indent="-457200">
              <a:spcBef>
                <a:spcPts val="0"/>
              </a:spcBef>
              <a:buSzPts val="3200"/>
            </a:pPr>
            <a:r>
              <a:rPr lang="en-US" dirty="0">
                <a:latin typeface="Calibri" panose="020F0502020204030204" pitchFamily="34" charset="0"/>
                <a:cs typeface="Calibri" panose="020F0502020204030204" pitchFamily="34" charset="0"/>
              </a:rPr>
              <a:t>Need to update user search terms</a:t>
            </a:r>
          </a:p>
          <a:p>
            <a:pPr lvl="1" indent="-457200">
              <a:spcBef>
                <a:spcPts val="0"/>
              </a:spcBef>
              <a:buSzPts val="3200"/>
            </a:pPr>
            <a:r>
              <a:rPr lang="en-US" dirty="0">
                <a:latin typeface="Calibri" panose="020F0502020204030204" pitchFamily="34" charset="0"/>
                <a:cs typeface="Calibri" panose="020F0502020204030204" pitchFamily="34" charset="0"/>
              </a:rPr>
              <a:t>Prior systems lacked robust validation</a:t>
            </a:r>
          </a:p>
          <a:p>
            <a:pPr lvl="1" indent="-457200">
              <a:spcBef>
                <a:spcPts val="0"/>
              </a:spcBef>
              <a:buSzPts val="3200"/>
            </a:pPr>
            <a:r>
              <a:rPr lang="en-US" dirty="0">
                <a:latin typeface="Calibri" panose="020F0502020204030204" pitchFamily="34" charset="0"/>
                <a:cs typeface="Calibri" panose="020F0502020204030204" pitchFamily="34" charset="0"/>
              </a:rPr>
              <a:t>We will provide scripts – looks for things that cannot be automatically fixed</a:t>
            </a:r>
          </a:p>
        </p:txBody>
      </p:sp>
      <p:pic>
        <p:nvPicPr>
          <p:cNvPr id="138" name="Google Shape;138;p7" descr="A picture containing text, clipart&#10;&#10;Description automatically generated">
            <a:extLst>
              <a:ext uri="{FF2B5EF4-FFF2-40B4-BE49-F238E27FC236}">
                <a16:creationId xmlns:a16="http://schemas.microsoft.com/office/drawing/2014/main" id="{45C4A89B-5312-8554-2B38-4D189464EA54}"/>
              </a:ext>
            </a:extLst>
          </p:cNvPr>
          <p:cNvPicPr preferRelativeResize="0"/>
          <p:nvPr/>
        </p:nvPicPr>
        <p:blipFill rotWithShape="1">
          <a:blip r:embed="rId4">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33366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40F9DDD-84B8-C9A6-44B1-450F4710A3D7}"/>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E880A1A7-7952-264F-5949-45ADC88FCABD}"/>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F552A200-D44A-5F52-1B67-873628348FF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Updating to version 7</a:t>
            </a:r>
            <a:endParaRPr dirty="0"/>
          </a:p>
        </p:txBody>
      </p:sp>
      <p:sp>
        <p:nvSpPr>
          <p:cNvPr id="137" name="Google Shape;137;p7">
            <a:extLst>
              <a:ext uri="{FF2B5EF4-FFF2-40B4-BE49-F238E27FC236}">
                <a16:creationId xmlns:a16="http://schemas.microsoft.com/office/drawing/2014/main" id="{15B57FC9-6D68-77B2-B3C1-CA6D5A24949E}"/>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NLP is built-in</a:t>
            </a:r>
          </a:p>
          <a:p>
            <a:pPr lvl="1" indent="-457200">
              <a:spcBef>
                <a:spcPts val="0"/>
              </a:spcBef>
              <a:buSzPts val="3200"/>
            </a:pPr>
            <a:r>
              <a:rPr lang="en-US" dirty="0">
                <a:latin typeface="Calibri" panose="020F0502020204030204" pitchFamily="34" charset="0"/>
                <a:cs typeface="Calibri" panose="020F0502020204030204" pitchFamily="34" charset="0"/>
              </a:rPr>
              <a:t>Named entity recognition (NER) – diagnoses, procedures, drugs, etc.</a:t>
            </a:r>
          </a:p>
          <a:p>
            <a:pPr lvl="1" indent="-457200">
              <a:spcBef>
                <a:spcPts val="0"/>
              </a:spcBef>
              <a:buSzPts val="3200"/>
            </a:pPr>
            <a:r>
              <a:rPr lang="en-US" dirty="0">
                <a:latin typeface="Calibri" panose="020F0502020204030204" pitchFamily="34" charset="0"/>
                <a:cs typeface="Calibri" panose="020F0502020204030204" pitchFamily="34" charset="0"/>
              </a:rPr>
              <a:t>Attributes – negation, uncertainty, subject, history of</a:t>
            </a:r>
          </a:p>
          <a:p>
            <a:pPr indent="-457200">
              <a:spcBef>
                <a:spcPts val="0"/>
              </a:spcBef>
              <a:buSzPts val="3200"/>
            </a:pPr>
            <a:r>
              <a:rPr lang="en-US" dirty="0">
                <a:latin typeface="Calibri" panose="020F0502020204030204" pitchFamily="34" charset="0"/>
                <a:cs typeface="Calibri" panose="020F0502020204030204" pitchFamily="34" charset="0"/>
              </a:rPr>
              <a:t>Negation, Uncertainty, </a:t>
            </a:r>
            <a:r>
              <a:rPr lang="en-US" dirty="0" err="1">
                <a:latin typeface="Calibri" panose="020F0502020204030204" pitchFamily="34" charset="0"/>
                <a:cs typeface="Calibri" panose="020F0502020204030204" pitchFamily="34" charset="0"/>
              </a:rPr>
              <a:t>etc</a:t>
            </a:r>
            <a:r>
              <a:rPr lang="en-US" dirty="0">
                <a:latin typeface="Calibri" panose="020F0502020204030204" pitchFamily="34" charset="0"/>
                <a:cs typeface="Calibri" panose="020F0502020204030204" pitchFamily="34" charset="0"/>
              </a:rPr>
              <a:t>, based on sets of regular expressions/patterns</a:t>
            </a:r>
          </a:p>
          <a:p>
            <a:pPr lvl="1" indent="-457200">
              <a:spcBef>
                <a:spcPts val="0"/>
              </a:spcBef>
              <a:buSzPts val="3200"/>
            </a:pPr>
            <a:r>
              <a:rPr lang="en-US" dirty="0">
                <a:latin typeface="Calibri" panose="020F0502020204030204" pitchFamily="34" charset="0"/>
                <a:cs typeface="Calibri" panose="020F0502020204030204" pitchFamily="34" charset="0"/>
              </a:rPr>
              <a:t>Everything possible is tagged with attributes, not just UMLS concepts</a:t>
            </a:r>
          </a:p>
          <a:p>
            <a:pPr lvl="2" indent="-457200">
              <a:spcBef>
                <a:spcPts val="0"/>
              </a:spcBef>
              <a:buSzPts val="3200"/>
            </a:pPr>
            <a:r>
              <a:rPr lang="en-US" dirty="0">
                <a:latin typeface="Calibri" panose="020F0502020204030204" pitchFamily="34" charset="0"/>
                <a:cs typeface="Calibri" panose="020F0502020204030204" pitchFamily="34" charset="0"/>
              </a:rPr>
              <a:t>“possible rain showers for the Michigan game”</a:t>
            </a:r>
          </a:p>
          <a:p>
            <a:pPr lvl="1" indent="-457200">
              <a:spcBef>
                <a:spcPts val="0"/>
              </a:spcBef>
              <a:buSzPts val="3200"/>
            </a:pPr>
            <a:r>
              <a:rPr lang="en-US" dirty="0">
                <a:latin typeface="Calibri" panose="020F0502020204030204" pitchFamily="34" charset="0"/>
                <a:cs typeface="Calibri" panose="020F0502020204030204" pitchFamily="34" charset="0"/>
              </a:rPr>
              <a:t>Sentence/phrase detection is challenging in notes </a:t>
            </a:r>
          </a:p>
          <a:p>
            <a:pPr indent="-457200">
              <a:spcBef>
                <a:spcPts val="0"/>
              </a:spcBef>
              <a:buSzPts val="3200"/>
            </a:pPr>
            <a:r>
              <a:rPr lang="en-US" dirty="0">
                <a:latin typeface="Calibri" panose="020F0502020204030204" pitchFamily="34" charset="0"/>
                <a:cs typeface="Calibri" panose="020F0502020204030204" pitchFamily="34" charset="0"/>
              </a:rPr>
              <a:t>If you don’t like the built-in NLP you can use your own system and add annotations at the time of indexing</a:t>
            </a:r>
          </a:p>
          <a:p>
            <a:pPr lvl="1" indent="-457200">
              <a:spcBef>
                <a:spcPts val="0"/>
              </a:spcBef>
              <a:buSzPts val="3200"/>
            </a:pPr>
            <a:r>
              <a:rPr lang="en-US" dirty="0">
                <a:latin typeface="Calibri" panose="020F0502020204030204" pitchFamily="34" charset="0"/>
                <a:cs typeface="Calibri" panose="020F0502020204030204" pitchFamily="34" charset="0"/>
              </a:rPr>
              <a:t>We have documentation on how to do this</a:t>
            </a:r>
          </a:p>
          <a:p>
            <a:pPr lvl="1" indent="-457200">
              <a:spcBef>
                <a:spcPts val="0"/>
              </a:spcBef>
              <a:buSzPts val="3200"/>
            </a:pPr>
            <a:r>
              <a:rPr lang="en-US" dirty="0">
                <a:latin typeface="Calibri" panose="020F0502020204030204" pitchFamily="34" charset="0"/>
                <a:cs typeface="Calibri" panose="020F0502020204030204" pitchFamily="34" charset="0"/>
              </a:rPr>
              <a:t>We can meet to discuss/plan</a:t>
            </a:r>
          </a:p>
        </p:txBody>
      </p:sp>
      <p:pic>
        <p:nvPicPr>
          <p:cNvPr id="138" name="Google Shape;138;p7" descr="A picture containing text, clipart&#10;&#10;Description automatically generated">
            <a:extLst>
              <a:ext uri="{FF2B5EF4-FFF2-40B4-BE49-F238E27FC236}">
                <a16:creationId xmlns:a16="http://schemas.microsoft.com/office/drawing/2014/main" id="{55C5ECFA-D96B-FE1B-1526-F77172B7CF61}"/>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420990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3BC1FC9-F64A-4046-9AFA-FF18757286B2}"/>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3E4DC004-ACD0-8030-61CB-54254737EDCE}"/>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EFEE3944-7CD6-BAC9-F273-FE59B2E71BA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Example custom NLP header</a:t>
            </a:r>
            <a:endParaRPr dirty="0"/>
          </a:p>
        </p:txBody>
      </p:sp>
      <p:sp>
        <p:nvSpPr>
          <p:cNvPr id="137" name="Google Shape;137;p7">
            <a:extLst>
              <a:ext uri="{FF2B5EF4-FFF2-40B4-BE49-F238E27FC236}">
                <a16:creationId xmlns:a16="http://schemas.microsoft.com/office/drawing/2014/main" id="{B867A31E-400F-A133-4917-EB3F98DE14C1}"/>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fontScale="47500" lnSpcReduction="20000"/>
          </a:bodyPr>
          <a:lstStyle/>
          <a:p>
            <a:pPr marL="0" indent="0">
              <a:spcBef>
                <a:spcPts val="0"/>
              </a:spcBef>
              <a:buSzPts val="3200"/>
              <a:buNone/>
            </a:pPr>
            <a:r>
              <a:rPr lang="en-US" dirty="0">
                <a:latin typeface="Calibri" panose="020F0502020204030204" pitchFamily="34" charset="0"/>
                <a:cs typeface="Calibri" panose="020F0502020204030204" pitchFamily="34" charset="0"/>
              </a:rPr>
              <a:t>RU1FUlNFX0g=2|5|XHRcdEVNRVJTRSoqKioqKioqRVNSRU1FXHRcdA==</a:t>
            </a:r>
          </a:p>
          <a:p>
            <a:pPr marL="0" indent="0">
              <a:spcBef>
                <a:spcPts val="0"/>
              </a:spcBef>
              <a:buSzPts val="3200"/>
              <a:buNone/>
            </a:pPr>
            <a:r>
              <a:rPr lang="en-US" dirty="0">
                <a:latin typeface="Calibri" panose="020F0502020204030204" pitchFamily="34" charset="0"/>
                <a:cs typeface="Calibri" panose="020F0502020204030204" pitchFamily="34" charset="0"/>
              </a:rPr>
              <a:t>800	810	CUI_0015392	R</a:t>
            </a:r>
          </a:p>
          <a:p>
            <a:pPr marL="0" indent="0">
              <a:spcBef>
                <a:spcPts val="0"/>
              </a:spcBef>
              <a:buSzPts val="3200"/>
              <a:buNone/>
            </a:pPr>
            <a:r>
              <a:rPr lang="en-US" dirty="0">
                <a:latin typeface="Calibri" panose="020F0502020204030204" pitchFamily="34" charset="0"/>
                <a:cs typeface="Calibri" panose="020F0502020204030204" pitchFamily="34" charset="0"/>
              </a:rPr>
              <a:t>800	810	SMG_ANATOMY	R</a:t>
            </a:r>
          </a:p>
          <a:p>
            <a:pPr marL="0" indent="0">
              <a:spcBef>
                <a:spcPts val="0"/>
              </a:spcBef>
              <a:buSzPts val="3200"/>
              <a:buNone/>
            </a:pPr>
            <a:r>
              <a:rPr lang="en-US" dirty="0">
                <a:latin typeface="Calibri" panose="020F0502020204030204" pitchFamily="34" charset="0"/>
                <a:cs typeface="Calibri" panose="020F0502020204030204" pitchFamily="34" charset="0"/>
              </a:rPr>
              <a:t>1169	1173	CUI_0023317	R</a:t>
            </a:r>
          </a:p>
          <a:p>
            <a:pPr marL="0" indent="0">
              <a:spcBef>
                <a:spcPts val="0"/>
              </a:spcBef>
              <a:buSzPts val="3200"/>
              <a:buNone/>
            </a:pPr>
            <a:r>
              <a:rPr lang="en-US" dirty="0">
                <a:latin typeface="Calibri" panose="020F0502020204030204" pitchFamily="34" charset="0"/>
                <a:cs typeface="Calibri" panose="020F0502020204030204" pitchFamily="34" charset="0"/>
              </a:rPr>
              <a:t>1169	1173	SMG_ANATOMY	R</a:t>
            </a:r>
          </a:p>
          <a:p>
            <a:pPr marL="0" indent="0">
              <a:spcBef>
                <a:spcPts val="0"/>
              </a:spcBef>
              <a:buSzPts val="3200"/>
              <a:buNone/>
            </a:pPr>
            <a:r>
              <a:rPr lang="en-US" dirty="0">
                <a:latin typeface="Calibri" panose="020F0502020204030204" pitchFamily="34" charset="0"/>
                <a:cs typeface="Calibri" panose="020F0502020204030204" pitchFamily="34" charset="0"/>
              </a:rPr>
              <a:t>1580	1590	CUI_0015392	R</a:t>
            </a:r>
          </a:p>
          <a:p>
            <a:pPr marL="0" indent="0">
              <a:spcBef>
                <a:spcPts val="0"/>
              </a:spcBef>
              <a:buSzPts val="3200"/>
              <a:buNone/>
            </a:pPr>
            <a:r>
              <a:rPr lang="en-US" dirty="0">
                <a:latin typeface="Calibri" panose="020F0502020204030204" pitchFamily="34" charset="0"/>
                <a:cs typeface="Calibri" panose="020F0502020204030204" pitchFamily="34" charset="0"/>
              </a:rPr>
              <a:t>1580	1590	SMG_ANATOMY	R</a:t>
            </a:r>
          </a:p>
          <a:p>
            <a:pPr marL="0" indent="0">
              <a:spcBef>
                <a:spcPts val="0"/>
              </a:spcBef>
              <a:buSzPts val="3200"/>
              <a:buNone/>
            </a:pPr>
            <a:r>
              <a:rPr lang="en-US" dirty="0">
                <a:latin typeface="Calibri" panose="020F0502020204030204" pitchFamily="34" charset="0"/>
                <a:cs typeface="Calibri" panose="020F0502020204030204" pitchFamily="34" charset="0"/>
              </a:rPr>
              <a:t>1672	1675	CUI_0015392	R</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1971	1983	POL_NEG	T</a:t>
            </a:r>
          </a:p>
          <a:p>
            <a:pPr marL="0" indent="0">
              <a:spcBef>
                <a:spcPts val="0"/>
              </a:spcBef>
              <a:buSzPts val="3200"/>
              <a:buNone/>
            </a:pPr>
            <a:r>
              <a:rPr lang="en-US" dirty="0">
                <a:latin typeface="Calibri" panose="020F0502020204030204" pitchFamily="34" charset="0"/>
                <a:cs typeface="Calibri" panose="020F0502020204030204" pitchFamily="34" charset="0"/>
              </a:rPr>
              <a:t>1971	1983	CUI_0025952	R</a:t>
            </a:r>
          </a:p>
          <a:p>
            <a:pPr marL="0" indent="0">
              <a:spcBef>
                <a:spcPts val="0"/>
              </a:spcBef>
              <a:buSzPts val="3200"/>
              <a:buNone/>
            </a:pPr>
            <a:r>
              <a:rPr lang="en-US" dirty="0">
                <a:latin typeface="Calibri" panose="020F0502020204030204" pitchFamily="34" charset="0"/>
                <a:cs typeface="Calibri" panose="020F0502020204030204" pitchFamily="34" charset="0"/>
              </a:rPr>
              <a:t>1971	1983	SMG_TITLE	R</a:t>
            </a:r>
          </a:p>
          <a:p>
            <a:pPr marL="0" indent="0">
              <a:spcBef>
                <a:spcPts val="0"/>
              </a:spcBef>
              <a:buSzPts val="3200"/>
              <a:buNone/>
            </a:pPr>
            <a:r>
              <a:rPr lang="en-US" dirty="0">
                <a:latin typeface="Calibri" panose="020F0502020204030204" pitchFamily="34" charset="0"/>
                <a:cs typeface="Calibri" panose="020F0502020204030204" pitchFamily="34" charset="0"/>
              </a:rPr>
              <a:t>5528	5535	POL_NEG	T</a:t>
            </a:r>
          </a:p>
          <a:p>
            <a:pPr marL="0" indent="0">
              <a:spcBef>
                <a:spcPts val="0"/>
              </a:spcBef>
              <a:buSzPts val="3200"/>
              <a:buNone/>
            </a:pPr>
            <a:r>
              <a:rPr lang="en-US" dirty="0">
                <a:latin typeface="Calibri" panose="020F0502020204030204" pitchFamily="34" charset="0"/>
                <a:cs typeface="Calibri" panose="020F0502020204030204" pitchFamily="34" charset="0"/>
              </a:rPr>
              <a:t>5528	5535	CUI_0020405	R</a:t>
            </a:r>
          </a:p>
          <a:p>
            <a:pPr marL="0" indent="0">
              <a:spcBef>
                <a:spcPts val="0"/>
              </a:spcBef>
              <a:buSzPts val="3200"/>
              <a:buNone/>
            </a:pPr>
            <a:r>
              <a:rPr lang="en-US" dirty="0">
                <a:latin typeface="Calibri" panose="020F0502020204030204" pitchFamily="34" charset="0"/>
                <a:cs typeface="Calibri" panose="020F0502020204030204" pitchFamily="34" charset="0"/>
              </a:rPr>
              <a:t>5528	5535	SMG_TITLE	R</a:t>
            </a:r>
          </a:p>
          <a:p>
            <a:pPr marL="0" indent="0">
              <a:spcBef>
                <a:spcPts val="0"/>
              </a:spcBef>
              <a:buSzPts val="3200"/>
              <a:buNone/>
            </a:pPr>
            <a:r>
              <a:rPr lang="en-US" dirty="0">
                <a:latin typeface="Calibri" panose="020F0502020204030204" pitchFamily="34" charset="0"/>
                <a:cs typeface="Calibri" panose="020F0502020204030204" pitchFamily="34" charset="0"/>
              </a:rPr>
              <a:t>XHRcdEVNRVJTRSoqKioqKioqRVNSRU1FXHRcdA==</a:t>
            </a:r>
          </a:p>
          <a:p>
            <a:pPr marL="0" indent="0">
              <a:spcBef>
                <a:spcPts val="0"/>
              </a:spcBef>
              <a:buSzPts val="3200"/>
              <a:buNone/>
            </a:pPr>
            <a:r>
              <a:rPr lang="en-US" dirty="0">
                <a:latin typeface="Calibri" panose="020F0502020204030204" pitchFamily="34" charset="0"/>
                <a:cs typeface="Calibri" panose="020F0502020204030204" pitchFamily="34" charset="0"/>
              </a:rPr>
              <a:t>Case Report from the Journal of Medical Case Reports</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Title: Reactive arthritis developing after pneumococcal conjunctivitis: a case report | Journal of Medical Case Reports | Full Text</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DOI: 10.1186/1752-1947-1-2</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Abstract</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Background</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S. pneumoniae is a known cause of bacterial conjunctivitis and can be transmitted through contact with infected carriers.</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Case presentation</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r>
              <a:rPr lang="en-US" dirty="0">
                <a:latin typeface="Calibri" panose="020F0502020204030204" pitchFamily="34" charset="0"/>
                <a:cs typeface="Calibri" panose="020F0502020204030204" pitchFamily="34" charset="0"/>
              </a:rPr>
              <a:t>A 38-year-old ophthalmologist developing reactive arthritis following clinic-acquired pneumococcal conjunctivitis.</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79F2384B-55FB-F897-B130-D0A2BC41405B}"/>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225008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For Users</a:t>
            </a:r>
            <a:endParaRPr dirty="0"/>
          </a:p>
        </p:txBody>
      </p:sp>
      <p:pic>
        <p:nvPicPr>
          <p:cNvPr id="138" name="Google Shape;138;p7"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6070003D-29CE-D365-B478-9353234720AE}"/>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D15419AE-4D8B-997C-647C-40C16C540C85}"/>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lnSpcReduction="10000"/>
          </a:bodyPr>
          <a:lstStyle/>
          <a:p>
            <a:pPr indent="-457200">
              <a:spcBef>
                <a:spcPts val="0"/>
              </a:spcBef>
              <a:buSzPts val="3200"/>
            </a:pPr>
            <a:r>
              <a:rPr lang="en-US" dirty="0">
                <a:latin typeface="Calibri" panose="020F0502020204030204" pitchFamily="34" charset="0"/>
                <a:cs typeface="Calibri" panose="020F0502020204030204" pitchFamily="34" charset="0"/>
              </a:rPr>
              <a:t>No changes required if you don’t want to use new features</a:t>
            </a:r>
          </a:p>
          <a:p>
            <a:pPr lvl="1" indent="-457200">
              <a:spcBef>
                <a:spcPts val="0"/>
              </a:spcBef>
              <a:buSzPts val="3200"/>
            </a:pPr>
            <a:r>
              <a:rPr lang="en-US" dirty="0">
                <a:latin typeface="Calibri" panose="020F0502020204030204" pitchFamily="34" charset="0"/>
                <a:cs typeface="Calibri" panose="020F0502020204030204" pitchFamily="34" charset="0"/>
              </a:rPr>
              <a:t>User interface is updated, so will take some learning</a:t>
            </a:r>
          </a:p>
          <a:p>
            <a:pPr lvl="1" indent="-457200">
              <a:spcBef>
                <a:spcPts val="0"/>
              </a:spcBef>
              <a:buSzPts val="3200"/>
            </a:pPr>
            <a:r>
              <a:rPr lang="en-US" dirty="0">
                <a:latin typeface="Calibri" panose="020F0502020204030204" pitchFamily="34" charset="0"/>
                <a:cs typeface="Calibri" panose="020F0502020204030204" pitchFamily="34" charset="0"/>
              </a:rPr>
              <a:t>We think it should be easier to use</a:t>
            </a:r>
          </a:p>
          <a:p>
            <a:pPr indent="-457200">
              <a:spcBef>
                <a:spcPts val="0"/>
              </a:spcBef>
              <a:buSzPts val="3200"/>
            </a:pPr>
            <a:r>
              <a:rPr lang="en-US" dirty="0">
                <a:latin typeface="Calibri" panose="020F0502020204030204" pitchFamily="34" charset="0"/>
                <a:cs typeface="Calibri" panose="020F0502020204030204" pitchFamily="34" charset="0"/>
              </a:rPr>
              <a:t>Many more features previously “hidden” are now exposed</a:t>
            </a:r>
          </a:p>
          <a:p>
            <a:pPr lvl="1" indent="-457200">
              <a:spcBef>
                <a:spcPts val="0"/>
              </a:spcBef>
              <a:buSzPts val="3200"/>
            </a:pPr>
            <a:r>
              <a:rPr lang="en-US" dirty="0">
                <a:latin typeface="Calibri" panose="020F0502020204030204" pitchFamily="34" charset="0"/>
                <a:cs typeface="Calibri" panose="020F0502020204030204" pitchFamily="34" charset="0"/>
              </a:rPr>
              <a:t>No more using ^ to denote case sensitive searches</a:t>
            </a:r>
          </a:p>
          <a:p>
            <a:pPr lvl="1" indent="-457200">
              <a:spcBef>
                <a:spcPts val="0"/>
              </a:spcBef>
              <a:buSzPts val="3200"/>
            </a:pPr>
            <a:r>
              <a:rPr lang="en-US" dirty="0">
                <a:latin typeface="Calibri" panose="020F0502020204030204" pitchFamily="34" charset="0"/>
                <a:cs typeface="Calibri" panose="020F0502020204030204" pitchFamily="34" charset="0"/>
              </a:rPr>
              <a:t>Proximity searches</a:t>
            </a:r>
          </a:p>
          <a:p>
            <a:pPr lvl="1" indent="-457200">
              <a:spcBef>
                <a:spcPts val="0"/>
              </a:spcBef>
              <a:buSzPts val="3200"/>
            </a:pPr>
            <a:r>
              <a:rPr lang="en-US" dirty="0">
                <a:latin typeface="Calibri" panose="020F0502020204030204" pitchFamily="34" charset="0"/>
                <a:cs typeface="Calibri" panose="020F0502020204030204" pitchFamily="34" charset="0"/>
              </a:rPr>
              <a:t>Exclude phrase is now better integrated</a:t>
            </a:r>
          </a:p>
          <a:p>
            <a:pPr lvl="1" indent="-457200">
              <a:spcBef>
                <a:spcPts val="0"/>
              </a:spcBef>
              <a:buSzPts val="3200"/>
            </a:pPr>
            <a:r>
              <a:rPr lang="en-US" dirty="0">
                <a:latin typeface="Calibri" panose="020F0502020204030204" pitchFamily="34" charset="0"/>
                <a:cs typeface="Calibri" panose="020F0502020204030204" pitchFamily="34" charset="0"/>
              </a:rPr>
              <a:t>Exclude notes is now easily available</a:t>
            </a:r>
          </a:p>
          <a:p>
            <a:pPr indent="-457200">
              <a:spcBef>
                <a:spcPts val="0"/>
              </a:spcBef>
              <a:buSzPts val="3200"/>
            </a:pPr>
            <a:r>
              <a:rPr lang="en-US" dirty="0">
                <a:latin typeface="Calibri" panose="020F0502020204030204" pitchFamily="34" charset="0"/>
                <a:cs typeface="Calibri" panose="020F0502020204030204" pitchFamily="34" charset="0"/>
              </a:rPr>
              <a:t>Better checking of terms for potential problems</a:t>
            </a:r>
          </a:p>
          <a:p>
            <a:pPr indent="-457200">
              <a:spcBef>
                <a:spcPts val="0"/>
              </a:spcBef>
              <a:buSzPts val="3200"/>
            </a:pPr>
            <a:r>
              <a:rPr lang="en-US" dirty="0">
                <a:latin typeface="Calibri" panose="020F0502020204030204" pitchFamily="34" charset="0"/>
                <a:cs typeface="Calibri" panose="020F0502020204030204" pitchFamily="34" charset="0"/>
              </a:rPr>
              <a:t>Search terms shown in original form, making it easier to interpret (although some characters are ignored)</a:t>
            </a:r>
          </a:p>
          <a:p>
            <a:pPr lvl="1" indent="-457200">
              <a:spcBef>
                <a:spcPts val="0"/>
              </a:spcBef>
              <a:buSzPts val="3200"/>
            </a:pPr>
            <a:r>
              <a:rPr lang="en-US" dirty="0">
                <a:latin typeface="Calibri" panose="020F0502020204030204" pitchFamily="34" charset="0"/>
                <a:cs typeface="Calibri" panose="020F0502020204030204" pitchFamily="34" charset="0"/>
              </a:rPr>
              <a:t>“s p and” is now “s/p AND”</a:t>
            </a:r>
          </a:p>
          <a:p>
            <a:pPr indent="-457200">
              <a:spcBef>
                <a:spcPts val="0"/>
              </a:spcBef>
              <a:buSzPts val="3200"/>
            </a:pPr>
            <a:r>
              <a:rPr lang="en-US" dirty="0">
                <a:latin typeface="Calibri" panose="020F0502020204030204" pitchFamily="34" charset="0"/>
                <a:cs typeface="Calibri" panose="020F0502020204030204" pitchFamily="34" charset="0"/>
              </a:rPr>
              <a:t>Additional interface enhancements for more clarity (moving some buttons to more logical locations)</a:t>
            </a:r>
          </a:p>
        </p:txBody>
      </p:sp>
    </p:spTree>
    <p:extLst>
      <p:ext uri="{BB962C8B-B14F-4D97-AF65-F5344CB8AC3E}">
        <p14:creationId xmlns:p14="http://schemas.microsoft.com/office/powerpoint/2010/main" val="109134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DA89442-A817-07A2-4422-2643865AE8CB}"/>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2A6EB59B-00C2-C9EE-CD00-21FA95D043E1}"/>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8014988A-4B17-3F73-C10A-700C257EB05C}"/>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For Users</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75D9C28B-DF79-9C4B-2495-AB1CF0AF46A3}"/>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BED94171-D3A7-441D-F8F7-5ADCDC725B0A}"/>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7AE91862-93CF-0705-7343-4B7E0AA426A4}"/>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lnSpcReduction="10000"/>
          </a:bodyPr>
          <a:lstStyle/>
          <a:p>
            <a:pPr indent="-457200">
              <a:spcBef>
                <a:spcPts val="0"/>
              </a:spcBef>
              <a:buSzPts val="3200"/>
            </a:pPr>
            <a:r>
              <a:rPr lang="en-US" dirty="0">
                <a:latin typeface="Calibri" panose="020F0502020204030204" pitchFamily="34" charset="0"/>
                <a:cs typeface="Calibri" panose="020F0502020204030204" pitchFamily="34" charset="0"/>
              </a:rPr>
              <a:t>Can now search by terms (words) or concept unique identifiers (CUIs), or a mix of both</a:t>
            </a:r>
          </a:p>
          <a:p>
            <a:pPr indent="-457200">
              <a:spcBef>
                <a:spcPts val="0"/>
              </a:spcBef>
              <a:buSzPts val="3200"/>
            </a:pPr>
            <a:r>
              <a:rPr lang="en-US" dirty="0">
                <a:latin typeface="Calibri" panose="020F0502020204030204" pitchFamily="34" charset="0"/>
                <a:cs typeface="Calibri" panose="020F0502020204030204" pitchFamily="34" charset="0"/>
              </a:rPr>
              <a:t>NLP enables searching with additional annotations such as negation</a:t>
            </a:r>
          </a:p>
          <a:p>
            <a:pPr lvl="1" indent="-457200">
              <a:spcBef>
                <a:spcPts val="0"/>
              </a:spcBef>
              <a:buSzPts val="3200"/>
            </a:pPr>
            <a:r>
              <a:rPr lang="en-US" dirty="0">
                <a:latin typeface="Calibri" panose="020F0502020204030204" pitchFamily="34" charset="0"/>
                <a:cs typeface="Calibri" panose="020F0502020204030204" pitchFamily="34" charset="0"/>
              </a:rPr>
              <a:t>Our most requested feature over the years</a:t>
            </a:r>
          </a:p>
          <a:p>
            <a:pPr lvl="1" indent="-457200">
              <a:spcBef>
                <a:spcPts val="0"/>
              </a:spcBef>
              <a:buSzPts val="3200"/>
            </a:pPr>
            <a:r>
              <a:rPr lang="en-US" dirty="0">
                <a:latin typeface="Calibri" panose="020F0502020204030204" pitchFamily="34" charset="0"/>
                <a:cs typeface="Calibri" panose="020F0502020204030204" pitchFamily="34" charset="0"/>
              </a:rPr>
              <a:t>Example, search for headache, but exclude “denies headache”</a:t>
            </a:r>
          </a:p>
          <a:p>
            <a:pPr indent="-457200">
              <a:spcBef>
                <a:spcPts val="0"/>
              </a:spcBef>
              <a:buSzPts val="3200"/>
            </a:pPr>
            <a:r>
              <a:rPr lang="en-US" dirty="0">
                <a:latin typeface="Calibri" panose="020F0502020204030204" pitchFamily="34" charset="0"/>
                <a:cs typeface="Calibri" panose="020F0502020204030204" pitchFamily="34" charset="0"/>
              </a:rPr>
              <a:t>When reviewing notes:</a:t>
            </a:r>
          </a:p>
          <a:p>
            <a:pPr lvl="1" indent="-457200">
              <a:spcBef>
                <a:spcPts val="0"/>
              </a:spcBef>
              <a:buSzPts val="3200"/>
            </a:pPr>
            <a:r>
              <a:rPr lang="en-US" dirty="0">
                <a:latin typeface="Calibri" panose="020F0502020204030204" pitchFamily="34" charset="0"/>
                <a:cs typeface="Calibri" panose="020F0502020204030204" pitchFamily="34" charset="0"/>
              </a:rPr>
              <a:t>highlight based on some NLP “semantic groups” – drugs, anatomy, disorders, procedures, etc.</a:t>
            </a:r>
          </a:p>
          <a:p>
            <a:pPr lvl="1" indent="-457200">
              <a:spcBef>
                <a:spcPts val="0"/>
              </a:spcBef>
              <a:buSzPts val="3200"/>
            </a:pPr>
            <a:r>
              <a:rPr lang="en-US" dirty="0">
                <a:latin typeface="Calibri" panose="020F0502020204030204" pitchFamily="34" charset="0"/>
                <a:cs typeface="Calibri" panose="020F0502020204030204" pitchFamily="34" charset="0"/>
              </a:rPr>
              <a:t>Underline based on annotations – negation, uncertainty, history of, etc.</a:t>
            </a:r>
          </a:p>
          <a:p>
            <a:pPr indent="-457200">
              <a:spcBef>
                <a:spcPts val="0"/>
              </a:spcBef>
              <a:buSzPts val="3200"/>
            </a:pPr>
            <a:r>
              <a:rPr lang="en-US" dirty="0">
                <a:latin typeface="Calibri" panose="020F0502020204030204" pitchFamily="34" charset="0"/>
                <a:cs typeface="Calibri" panose="020F0502020204030204" pitchFamily="34" charset="0"/>
              </a:rPr>
              <a:t>With filters, can search based on document date and/or age of patient at the time the document was created</a:t>
            </a:r>
          </a:p>
          <a:p>
            <a:pPr indent="-457200">
              <a:spcBef>
                <a:spcPts val="0"/>
              </a:spcBef>
              <a:buSzPts val="3200"/>
            </a:pPr>
            <a:r>
              <a:rPr lang="en-US" dirty="0">
                <a:latin typeface="Calibri" panose="020F0502020204030204" pitchFamily="34" charset="0"/>
                <a:cs typeface="Calibri" panose="020F0502020204030204" pitchFamily="34" charset="0"/>
              </a:rPr>
              <a:t>Query Details show logical AND/OR relationship which previously was not obvious to users</a:t>
            </a:r>
          </a:p>
          <a:p>
            <a:pPr indent="-457200">
              <a:spcBef>
                <a:spcPts val="0"/>
              </a:spcBef>
              <a:buSzPts val="3200"/>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1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7586E3A-A597-5468-45D4-8D0D536929A2}"/>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7FFAB561-F3DD-1D23-9B9E-F8D442600C95}"/>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41C95C6F-3D2E-4991-7566-36EE24D9100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For Users</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437D5670-B95A-1596-52DA-AEA47407A008}"/>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B6CC4A47-5779-DBE9-7DD3-6373574BECF9}"/>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992D1421-C1E7-1DCA-FDAA-01A3E989987B}"/>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One Implication of the change: Standard term entry is now more powerful/capable than “Advanced Terms”.</a:t>
            </a:r>
          </a:p>
          <a:p>
            <a:pPr lvl="1" indent="-457200">
              <a:spcBef>
                <a:spcPts val="0"/>
              </a:spcBef>
              <a:buSzPts val="3200"/>
            </a:pPr>
            <a:r>
              <a:rPr lang="en-US" dirty="0">
                <a:latin typeface="Calibri" panose="020F0502020204030204" pitchFamily="34" charset="0"/>
                <a:cs typeface="Calibri" panose="020F0502020204030204" pitchFamily="34" charset="0"/>
              </a:rPr>
              <a:t>Only exception (for now) is better control over Boolean searching when using Advanced Terms</a:t>
            </a:r>
          </a:p>
          <a:p>
            <a:pPr indent="-457200">
              <a:spcBef>
                <a:spcPts val="0"/>
              </a:spcBef>
              <a:buSzPts val="3200"/>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44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D98C364D-9C3C-73A1-06D2-7368CA1DB25D}"/>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42390ABA-F737-8E25-E4FB-3A2D6A04FDD4}"/>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3229FC02-4DDF-61E6-DB82-1BC808C29ED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Brief Demo</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253D815A-3FB0-EE44-71DC-CB2992C86E3D}"/>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C9DC08FF-DDA0-1CB0-C6DD-1FE42AA2018A}"/>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3A21412D-A0B4-3CCF-9570-10F36DE6551E}"/>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Demo system is online and available for anyone to test</a:t>
            </a:r>
          </a:p>
          <a:p>
            <a:pPr indent="-457200">
              <a:spcBef>
                <a:spcPts val="0"/>
              </a:spcBef>
              <a:buSzPts val="3200"/>
            </a:pPr>
            <a:r>
              <a:rPr lang="en-US" dirty="0">
                <a:latin typeface="Calibri" panose="020F0502020204030204" pitchFamily="34" charset="0"/>
                <a:cs typeface="Calibri" panose="020F0502020204030204" pitchFamily="34" charset="0"/>
              </a:rPr>
              <a:t>Contact us for an account</a:t>
            </a:r>
          </a:p>
        </p:txBody>
      </p:sp>
    </p:spTree>
    <p:extLst>
      <p:ext uri="{BB962C8B-B14F-4D97-AF65-F5344CB8AC3E}">
        <p14:creationId xmlns:p14="http://schemas.microsoft.com/office/powerpoint/2010/main" val="350786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031F557-89B1-2DFC-BF15-69BAABAC1DFC}"/>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D174AF9F-86DE-E3E7-FD0E-14C91F91E6E8}"/>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7A8CA1C2-0C57-F609-9FB2-7342F8E95DE6}"/>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Open Forum</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1A8415C1-E31D-2657-9065-BEA22846CB22}"/>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239708F0-B6A9-0407-3B21-21C1A52B568D}"/>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257DC4A8-B0CE-609F-B89A-734C687E98FF}"/>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sz="3800" dirty="0">
                <a:latin typeface="Calibri" panose="020F0502020204030204" pitchFamily="34" charset="0"/>
                <a:cs typeface="Calibri" panose="020F0502020204030204" pitchFamily="34" charset="0"/>
              </a:rPr>
              <a:t>Questions/Comments/Discussion</a:t>
            </a: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Next Meeting: TBD (Jan</a:t>
            </a:r>
            <a:r>
              <a:rPr lang="en-US" sz="2800" dirty="0"/>
              <a:t>/Feb</a:t>
            </a:r>
            <a:r>
              <a:rPr lang="en-US" sz="2800" dirty="0">
                <a:latin typeface="Calibri"/>
                <a:ea typeface="Calibri"/>
                <a:cs typeface="Calibri"/>
                <a:sym typeface="Calibri"/>
              </a:rPr>
              <a:t> 2025)</a:t>
            </a:r>
            <a:endParaRPr lang="en-US"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Please complete meeting survey:</a:t>
            </a: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p:txBody>
      </p:sp>
      <p:pic>
        <p:nvPicPr>
          <p:cNvPr id="4" name="Picture 3" descr="A qr code on a white background&#10;&#10;Description automatically generated">
            <a:extLst>
              <a:ext uri="{FF2B5EF4-FFF2-40B4-BE49-F238E27FC236}">
                <a16:creationId xmlns:a16="http://schemas.microsoft.com/office/drawing/2014/main" id="{ADABAD97-60F8-4323-88DD-B265391508DE}"/>
              </a:ext>
            </a:extLst>
          </p:cNvPr>
          <p:cNvPicPr>
            <a:picLocks noChangeAspect="1"/>
          </p:cNvPicPr>
          <p:nvPr/>
        </p:nvPicPr>
        <p:blipFill>
          <a:blip r:embed="rId4"/>
          <a:stretch>
            <a:fillRect/>
          </a:stretch>
        </p:blipFill>
        <p:spPr>
          <a:xfrm>
            <a:off x="6440002" y="3663251"/>
            <a:ext cx="2926080" cy="2926080"/>
          </a:xfrm>
          <a:prstGeom prst="rect">
            <a:avLst/>
          </a:prstGeom>
        </p:spPr>
      </p:pic>
    </p:spTree>
    <p:extLst>
      <p:ext uri="{BB962C8B-B14F-4D97-AF65-F5344CB8AC3E}">
        <p14:creationId xmlns:p14="http://schemas.microsoft.com/office/powerpoint/2010/main" val="229230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Plan for today</a:t>
            </a:r>
            <a:endParaRPr dirty="0"/>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buSzPts val="3200"/>
            </a:pPr>
            <a:r>
              <a:rPr lang="en-US" sz="2600" dirty="0"/>
              <a:t>Welcome and Housekeeping</a:t>
            </a:r>
          </a:p>
          <a:p>
            <a:pPr indent="-457200">
              <a:lnSpc>
                <a:spcPct val="150000"/>
              </a:lnSpc>
              <a:spcBef>
                <a:spcPts val="0"/>
              </a:spcBef>
              <a:buSzPts val="3200"/>
            </a:pPr>
            <a:r>
              <a:rPr lang="en-US" sz="2600" dirty="0"/>
              <a:t>Announcements and Updates</a:t>
            </a:r>
          </a:p>
          <a:p>
            <a:pPr indent="-457200">
              <a:lnSpc>
                <a:spcPct val="150000"/>
              </a:lnSpc>
              <a:spcBef>
                <a:spcPts val="0"/>
              </a:spcBef>
              <a:buSzPts val="3200"/>
            </a:pPr>
            <a:r>
              <a:rPr lang="en-US" sz="2600" dirty="0"/>
              <a:t>Brief System Demo</a:t>
            </a:r>
          </a:p>
          <a:p>
            <a:pPr indent="-457200">
              <a:lnSpc>
                <a:spcPct val="150000"/>
              </a:lnSpc>
              <a:spcBef>
                <a:spcPts val="0"/>
              </a:spcBef>
              <a:buSzPts val="3200"/>
            </a:pPr>
            <a:r>
              <a:rPr lang="en-US" sz="2600" dirty="0">
                <a:latin typeface="Calibri"/>
                <a:ea typeface="Calibri"/>
                <a:cs typeface="Calibri"/>
                <a:sym typeface="Calibri"/>
              </a:rPr>
              <a:t>Open Forum</a:t>
            </a:r>
          </a:p>
          <a:p>
            <a:pPr indent="-457200">
              <a:lnSpc>
                <a:spcPct val="150000"/>
              </a:lnSpc>
              <a:spcBef>
                <a:spcPts val="0"/>
              </a:spcBef>
              <a:buSzPts val="3200"/>
            </a:pPr>
            <a:r>
              <a:rPr lang="en-US" sz="2600" dirty="0"/>
              <a:t>Adjourn</a:t>
            </a:r>
            <a:endParaRPr sz="2600" dirty="0"/>
          </a:p>
        </p:txBody>
      </p:sp>
      <p:pic>
        <p:nvPicPr>
          <p:cNvPr id="97" name="Google Shape;97;p2"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546652"/>
            <a:ext cx="113538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Wrap up</a:t>
            </a:r>
            <a:endParaRPr dirty="0"/>
          </a:p>
        </p:txBody>
      </p:sp>
      <p:sp>
        <p:nvSpPr>
          <p:cNvPr id="178" name="Google Shape;178;p12"/>
          <p:cNvSpPr txBox="1">
            <a:spLocks noGrp="1"/>
          </p:cNvSpPr>
          <p:nvPr>
            <p:ph type="body" idx="1"/>
          </p:nvPr>
        </p:nvSpPr>
        <p:spPr>
          <a:xfrm>
            <a:off x="838200" y="1825625"/>
            <a:ext cx="10515600" cy="4678762"/>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THANK YOU</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Next Meeting: TBD (Jan</a:t>
            </a:r>
            <a:r>
              <a:rPr lang="en-US" sz="3200" dirty="0"/>
              <a:t>/Feb</a:t>
            </a:r>
            <a:r>
              <a:rPr lang="en-US" sz="3200" dirty="0">
                <a:latin typeface="Calibri"/>
                <a:ea typeface="Calibri"/>
                <a:cs typeface="Calibri"/>
                <a:sym typeface="Calibri"/>
              </a:rPr>
              <a:t> 2025)</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Please complete meeting survey:</a:t>
            </a:r>
          </a:p>
          <a:p>
            <a:pPr lvl="0" indent="-457200" algn="l" rtl="0">
              <a:lnSpc>
                <a:spcPct val="90000"/>
              </a:lnSpc>
              <a:spcBef>
                <a:spcPts val="1000"/>
              </a:spcBef>
              <a:spcAft>
                <a:spcPts val="0"/>
              </a:spcAft>
              <a:buClr>
                <a:schemeClr val="dk1"/>
              </a:buClr>
              <a:buSzPts val="3200"/>
              <a:buFont typeface="Arial" panose="020B0604020202020204" pitchFamily="34" charset="0"/>
              <a:buChar char="•"/>
            </a:pPr>
            <a:endParaRPr lang="en-US" sz="3200" dirty="0"/>
          </a:p>
          <a:p>
            <a:pPr indent="-457200" algn="ctr">
              <a:buSzPts val="3200"/>
              <a:buFont typeface="Arial" panose="020B0604020202020204" pitchFamily="34" charset="0"/>
              <a:buChar char="•"/>
            </a:pPr>
            <a:endParaRPr dirty="0"/>
          </a:p>
          <a:p>
            <a:pPr lvl="1" indent="-457200">
              <a:buSzPts val="2800"/>
              <a:buFont typeface="Arial" panose="020B0604020202020204" pitchFamily="34" charset="0"/>
              <a:buChar char="•"/>
            </a:pPr>
            <a:endParaRPr sz="2800" dirty="0">
              <a:latin typeface="Calibri"/>
              <a:ea typeface="Calibri"/>
              <a:cs typeface="Calibri"/>
              <a:sym typeface="Calibri"/>
            </a:endParaRPr>
          </a:p>
        </p:txBody>
      </p:sp>
      <p:pic>
        <p:nvPicPr>
          <p:cNvPr id="179" name="Google Shape;179;p12"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4" name="Picture 3" descr="A qr code on a white background&#10;&#10;Description automatically generated">
            <a:extLst>
              <a:ext uri="{FF2B5EF4-FFF2-40B4-BE49-F238E27FC236}">
                <a16:creationId xmlns:a16="http://schemas.microsoft.com/office/drawing/2014/main" id="{D2A36E5B-AB50-B777-B19E-08BF3F23FF7A}"/>
              </a:ext>
            </a:extLst>
          </p:cNvPr>
          <p:cNvPicPr>
            <a:picLocks noChangeAspect="1"/>
          </p:cNvPicPr>
          <p:nvPr/>
        </p:nvPicPr>
        <p:blipFill>
          <a:blip r:embed="rId4"/>
          <a:stretch>
            <a:fillRect/>
          </a:stretch>
        </p:blipFill>
        <p:spPr>
          <a:xfrm>
            <a:off x="4442237" y="3578307"/>
            <a:ext cx="2926080" cy="2926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Housekeeping</a:t>
            </a:r>
            <a:endParaRPr/>
          </a:p>
        </p:txBody>
      </p:sp>
      <p:sp>
        <p:nvSpPr>
          <p:cNvPr id="104" name="Google Shape;104;p3"/>
          <p:cNvSpPr txBox="1">
            <a:spLocks noGrp="1"/>
          </p:cNvSpPr>
          <p:nvPr>
            <p:ph type="body" idx="1"/>
          </p:nvPr>
        </p:nvSpPr>
        <p:spPr>
          <a:xfrm>
            <a:off x="838200" y="1825625"/>
            <a:ext cx="10515600" cy="4485723"/>
          </a:xfrm>
          <a:prstGeom prst="rect">
            <a:avLst/>
          </a:prstGeom>
          <a:noFill/>
          <a:ln>
            <a:noFill/>
          </a:ln>
        </p:spPr>
        <p:txBody>
          <a:bodyPr spcFirstLastPara="1" wrap="square" lIns="91425" tIns="45700" rIns="91425" bIns="45700" anchor="t" anchorCtr="0">
            <a:normAutofit fontScale="92500" lnSpcReduction="20000"/>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Zoom </a:t>
            </a:r>
            <a:r>
              <a:rPr lang="en-US" sz="3200" i="1" dirty="0">
                <a:latin typeface="Calibri"/>
                <a:ea typeface="Calibri"/>
                <a:cs typeface="Calibri"/>
                <a:sym typeface="Calibri"/>
              </a:rPr>
              <a:t>Meeting</a:t>
            </a:r>
            <a:r>
              <a:rPr lang="en-US" sz="3200" dirty="0">
                <a:latin typeface="Calibri"/>
                <a:ea typeface="Calibri"/>
                <a:cs typeface="Calibri"/>
                <a:sym typeface="Calibri"/>
              </a:rPr>
              <a:t> </a:t>
            </a:r>
          </a:p>
          <a:p>
            <a:pPr marL="800100" lvl="1">
              <a:spcBef>
                <a:spcPts val="0"/>
              </a:spcBef>
              <a:buSzPts val="3200"/>
              <a:buFont typeface="Arial" panose="020B0604020202020204" pitchFamily="34" charset="0"/>
              <a:buChar char="•"/>
            </a:pPr>
            <a:r>
              <a:rPr lang="en-US" dirty="0">
                <a:latin typeface="Calibri"/>
                <a:ea typeface="Calibri"/>
                <a:cs typeface="Calibri"/>
                <a:sym typeface="Calibri"/>
              </a:rPr>
              <a:t>More opportunities for interaction</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Please stay muted, unless you would like to ask a question or make a comment</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Feel free to use the chat function to type questions or provide comments</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answer questions throughout </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record this meeting; it will be available where prior recordings are located: </a:t>
            </a:r>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https://project-emerse.org/presentations.html</a:t>
            </a:r>
            <a:endParaRPr lang="en-US" sz="2800" dirty="0"/>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a:t>
            </a:r>
            <a:r>
              <a:rPr lang="en-US" sz="2800" dirty="0">
                <a:hlinkClick r:id="rId3"/>
              </a:rPr>
              <a:t>community</a:t>
            </a:r>
            <a:r>
              <a:rPr lang="en-US" sz="2800" dirty="0">
                <a:latin typeface="Calibri"/>
                <a:ea typeface="Calibri"/>
                <a:cs typeface="Calibri"/>
                <a:sym typeface="Calibri"/>
                <a:hlinkClick r:id="rId3"/>
              </a:rPr>
              <a:t>.html</a:t>
            </a:r>
            <a:endParaRPr lang="en-US" sz="2800" dirty="0"/>
          </a:p>
          <a:p>
            <a:pPr marL="228600" lvl="0" indent="-25400" algn="l" rtl="0">
              <a:lnSpc>
                <a:spcPct val="90000"/>
              </a:lnSpc>
              <a:spcBef>
                <a:spcPts val="1000"/>
              </a:spcBef>
              <a:spcAft>
                <a:spcPts val="0"/>
              </a:spcAft>
              <a:buClr>
                <a:schemeClr val="dk1"/>
              </a:buClr>
              <a:buSzPts val="3200"/>
              <a:buFont typeface="Noto Sans Symbols"/>
              <a:buNone/>
            </a:pPr>
            <a:endParaRPr sz="3200" dirty="0">
              <a:latin typeface="Calibri"/>
              <a:ea typeface="Calibri"/>
              <a:cs typeface="Calibri"/>
              <a:sym typeface="Calibri"/>
            </a:endParaRPr>
          </a:p>
        </p:txBody>
      </p:sp>
      <p:pic>
        <p:nvPicPr>
          <p:cNvPr id="105" name="Google Shape;105;p3"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Community</a:t>
            </a:r>
            <a:endParaRPr dirty="0"/>
          </a:p>
        </p:txBody>
      </p:sp>
      <p:sp>
        <p:nvSpPr>
          <p:cNvPr id="112"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500"/>
              </a:spcBef>
              <a:buSzPts val="2800"/>
              <a:buFont typeface="Arial" panose="020B0604020202020204" pitchFamily="34" charset="0"/>
              <a:buChar char="•"/>
            </a:pPr>
            <a:r>
              <a:rPr lang="en-US" sz="3200" u="sng" dirty="0">
                <a:solidFill>
                  <a:schemeClr val="hlink"/>
                </a:solidFill>
                <a:latin typeface="Calibri"/>
                <a:ea typeface="Calibri"/>
                <a:cs typeface="Calibri"/>
                <a:sym typeface="Calibri"/>
                <a:hlinkClick r:id="rId3"/>
              </a:rPr>
              <a:t>https://project-emerse.org/community.html</a:t>
            </a:r>
            <a:endParaRPr sz="3200" dirty="0">
              <a:latin typeface="Calibri"/>
              <a:ea typeface="Calibri"/>
              <a:cs typeface="Calibri"/>
              <a:sym typeface="Calibri"/>
            </a:endParaRPr>
          </a:p>
          <a:p>
            <a:pPr marL="457200" lvl="1" indent="0" algn="l" rtl="0">
              <a:lnSpc>
                <a:spcPct val="90000"/>
              </a:lnSpc>
              <a:spcBef>
                <a:spcPts val="500"/>
              </a:spcBef>
              <a:spcAft>
                <a:spcPts val="0"/>
              </a:spcAft>
              <a:buClr>
                <a:schemeClr val="dk1"/>
              </a:buClr>
              <a:buSzPts val="2800"/>
              <a:buNone/>
            </a:pPr>
            <a:endParaRPr sz="2800" dirty="0">
              <a:latin typeface="Calibri"/>
              <a:ea typeface="Calibri"/>
              <a:cs typeface="Calibri"/>
              <a:sym typeface="Calibri"/>
            </a:endParaRPr>
          </a:p>
        </p:txBody>
      </p:sp>
      <p:pic>
        <p:nvPicPr>
          <p:cNvPr id="113" name="Google Shape;113;p4"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pic>
        <p:nvPicPr>
          <p:cNvPr id="6" name="Picture 5" descr="A map of the world&#10;&#10;Description automatically generated">
            <a:extLst>
              <a:ext uri="{FF2B5EF4-FFF2-40B4-BE49-F238E27FC236}">
                <a16:creationId xmlns:a16="http://schemas.microsoft.com/office/drawing/2014/main" id="{FF03A3EA-4653-7B9C-15C6-893554A23D83}"/>
              </a:ext>
            </a:extLst>
          </p:cNvPr>
          <p:cNvPicPr>
            <a:picLocks noChangeAspect="1"/>
          </p:cNvPicPr>
          <p:nvPr/>
        </p:nvPicPr>
        <p:blipFill>
          <a:blip r:embed="rId5"/>
          <a:stretch>
            <a:fillRect/>
          </a:stretch>
        </p:blipFill>
        <p:spPr>
          <a:xfrm>
            <a:off x="1767013" y="2504661"/>
            <a:ext cx="6803490" cy="41650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Acknowledgements</a:t>
            </a:r>
            <a:endParaRPr/>
          </a:p>
        </p:txBody>
      </p:sp>
      <p:sp>
        <p:nvSpPr>
          <p:cNvPr id="121" name="Google Shape;12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EMERSE has been supported by:</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NCI ITCR program</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NCATS via MICHR CTSA</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Michigan Medicine</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Department of Learning Health Sciences</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Office of Research</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Health Information Technology &amp; Services</a:t>
            </a:r>
            <a:endParaRPr dirty="0"/>
          </a:p>
        </p:txBody>
      </p:sp>
      <p:pic>
        <p:nvPicPr>
          <p:cNvPr id="122" name="Google Shape;122;p5"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Research Collaborative</a:t>
            </a:r>
            <a:endParaRPr dirty="0"/>
          </a:p>
        </p:txBody>
      </p:sp>
      <p:sp>
        <p:nvSpPr>
          <p:cNvPr id="129" name="Google Shape;129;p6"/>
          <p:cNvSpPr txBox="1">
            <a:spLocks noGrp="1"/>
          </p:cNvSpPr>
          <p:nvPr>
            <p:ph type="body" idx="1"/>
          </p:nvPr>
        </p:nvSpPr>
        <p:spPr>
          <a:xfrm>
            <a:off x="838200" y="1825624"/>
            <a:ext cx="10515600" cy="4844069"/>
          </a:xfrm>
          <a:prstGeom prst="rect">
            <a:avLst/>
          </a:prstGeom>
          <a:noFill/>
          <a:ln>
            <a:noFill/>
          </a:ln>
        </p:spPr>
        <p:txBody>
          <a:bodyPr spcFirstLastPara="1" wrap="square" lIns="91425" tIns="45700" rIns="91425" bIns="45700" anchor="t" anchorCtr="0">
            <a:normAutofit fontScale="92500"/>
          </a:bodyPr>
          <a:lstStyle/>
          <a:p>
            <a:pPr indent="-457200">
              <a:lnSpc>
                <a:spcPct val="150000"/>
              </a:lnSpc>
              <a:spcBef>
                <a:spcPts val="0"/>
              </a:spcBef>
              <a:buSzPts val="3200"/>
            </a:pPr>
            <a:r>
              <a:rPr lang="en-US" dirty="0">
                <a:latin typeface="Calibri"/>
                <a:cs typeface="Calibri"/>
              </a:rPr>
              <a:t>Initial</a:t>
            </a:r>
            <a:r>
              <a:rPr lang="en-US" spc="-65" dirty="0">
                <a:latin typeface="Calibri"/>
                <a:cs typeface="Calibri"/>
              </a:rPr>
              <a:t> </a:t>
            </a:r>
            <a:r>
              <a:rPr lang="en-US" dirty="0">
                <a:latin typeface="Calibri"/>
                <a:cs typeface="Calibri"/>
              </a:rPr>
              <a:t>research</a:t>
            </a:r>
            <a:r>
              <a:rPr lang="en-US" spc="-55" dirty="0">
                <a:latin typeface="Calibri"/>
                <a:cs typeface="Calibri"/>
              </a:rPr>
              <a:t> </a:t>
            </a:r>
            <a:r>
              <a:rPr lang="en-US" spc="-10" dirty="0">
                <a:latin typeface="Calibri"/>
                <a:cs typeface="Calibri"/>
              </a:rPr>
              <a:t>focus:</a:t>
            </a:r>
            <a:r>
              <a:rPr lang="en-US" spc="-10" dirty="0"/>
              <a:t> </a:t>
            </a:r>
            <a:r>
              <a:rPr lang="en-US" dirty="0">
                <a:latin typeface="Calibri"/>
                <a:cs typeface="Calibri"/>
              </a:rPr>
              <a:t>pronoun</a:t>
            </a:r>
            <a:r>
              <a:rPr lang="en-US" spc="-45" dirty="0">
                <a:latin typeface="Calibri"/>
                <a:cs typeface="Calibri"/>
              </a:rPr>
              <a:t> </a:t>
            </a:r>
            <a:r>
              <a:rPr lang="en-US" dirty="0">
                <a:latin typeface="Calibri"/>
                <a:cs typeface="Calibri"/>
              </a:rPr>
              <a:t>usage</a:t>
            </a:r>
            <a:r>
              <a:rPr lang="en-US" spc="-40" dirty="0">
                <a:latin typeface="Calibri"/>
                <a:cs typeface="Calibri"/>
              </a:rPr>
              <a:t> </a:t>
            </a:r>
            <a:r>
              <a:rPr lang="en-US" dirty="0">
                <a:latin typeface="Calibri"/>
                <a:cs typeface="Calibri"/>
              </a:rPr>
              <a:t>in</a:t>
            </a:r>
            <a:r>
              <a:rPr lang="en-US" spc="-45" dirty="0">
                <a:latin typeface="Calibri"/>
                <a:cs typeface="Calibri"/>
              </a:rPr>
              <a:t> </a:t>
            </a:r>
            <a:r>
              <a:rPr lang="en-US" dirty="0">
                <a:latin typeface="Calibri"/>
                <a:cs typeface="Calibri"/>
              </a:rPr>
              <a:t>the</a:t>
            </a:r>
            <a:r>
              <a:rPr lang="en-US" spc="-40" dirty="0">
                <a:latin typeface="Calibri"/>
                <a:cs typeface="Calibri"/>
              </a:rPr>
              <a:t> </a:t>
            </a:r>
            <a:r>
              <a:rPr lang="en-US" spc="-25" dirty="0">
                <a:latin typeface="Calibri"/>
                <a:cs typeface="Calibri"/>
              </a:rPr>
              <a:t>EHR over time</a:t>
            </a:r>
          </a:p>
          <a:p>
            <a:pPr lvl="1" indent="-457200">
              <a:lnSpc>
                <a:spcPct val="150000"/>
              </a:lnSpc>
              <a:spcBef>
                <a:spcPts val="0"/>
              </a:spcBef>
              <a:buSzPts val="3200"/>
            </a:pPr>
            <a:r>
              <a:rPr lang="en-US" spc="-25" dirty="0"/>
              <a:t>Contributions from U Michigan, UCSF, U Virginia, U Cincinnati, U Iowa</a:t>
            </a:r>
          </a:p>
          <a:p>
            <a:pPr lvl="1" indent="-457200">
              <a:lnSpc>
                <a:spcPct val="150000"/>
              </a:lnSpc>
              <a:spcBef>
                <a:spcPts val="0"/>
              </a:spcBef>
              <a:buSzPts val="3200"/>
            </a:pPr>
            <a:endParaRPr lang="en-US" spc="-25" dirty="0">
              <a:latin typeface="Calibri"/>
              <a:cs typeface="Calibri"/>
            </a:endParaRPr>
          </a:p>
          <a:p>
            <a:pPr lvl="1" indent="-457200">
              <a:lnSpc>
                <a:spcPct val="150000"/>
              </a:lnSpc>
              <a:spcBef>
                <a:spcPts val="0"/>
              </a:spcBef>
              <a:buSzPts val="3200"/>
            </a:pPr>
            <a:endParaRPr lang="en-US" spc="-25" dirty="0"/>
          </a:p>
          <a:p>
            <a:pPr lvl="1" indent="-457200">
              <a:lnSpc>
                <a:spcPct val="150000"/>
              </a:lnSpc>
              <a:spcBef>
                <a:spcPts val="0"/>
              </a:spcBef>
              <a:buSzPts val="3200"/>
            </a:pPr>
            <a:endParaRPr lang="en-US" spc="-25" dirty="0">
              <a:latin typeface="Calibri"/>
              <a:cs typeface="Calibri"/>
            </a:endParaRPr>
          </a:p>
          <a:p>
            <a:pPr indent="-457200">
              <a:lnSpc>
                <a:spcPct val="150000"/>
              </a:lnSpc>
              <a:spcBef>
                <a:spcPts val="0"/>
              </a:spcBef>
              <a:buSzPts val="3200"/>
            </a:pPr>
            <a:r>
              <a:rPr lang="en-US" spc="-25" dirty="0">
                <a:latin typeface="Calibri"/>
                <a:cs typeface="Calibri"/>
              </a:rPr>
              <a:t>Abstract will be presented at </a:t>
            </a:r>
            <a:r>
              <a:rPr lang="en-US" spc="-25" dirty="0"/>
              <a:t>November 2024 AMIA Symposium in SF</a:t>
            </a:r>
          </a:p>
          <a:p>
            <a:pPr indent="-457200">
              <a:lnSpc>
                <a:spcPct val="150000"/>
              </a:lnSpc>
              <a:spcBef>
                <a:spcPts val="0"/>
              </a:spcBef>
              <a:buSzPts val="3200"/>
            </a:pPr>
            <a:r>
              <a:rPr lang="en-US" dirty="0"/>
              <a:t>Next steps: poster, paper, and new projects</a:t>
            </a:r>
            <a:endParaRPr lang="en-US" dirty="0">
              <a:latin typeface="Calibri"/>
              <a:cs typeface="Calibri"/>
            </a:endParaRPr>
          </a:p>
          <a:p>
            <a:pPr marL="469265" indent="-457200">
              <a:lnSpc>
                <a:spcPct val="100000"/>
              </a:lnSpc>
              <a:spcBef>
                <a:spcPts val="1415"/>
              </a:spcBef>
              <a:buSzPct val="133333"/>
              <a:tabLst>
                <a:tab pos="926465" algn="l"/>
              </a:tabLst>
            </a:pPr>
            <a:r>
              <a:rPr lang="en-US" dirty="0">
                <a:latin typeface="Calibri"/>
                <a:cs typeface="Calibri"/>
              </a:rPr>
              <a:t>If</a:t>
            </a:r>
            <a:r>
              <a:rPr lang="en-US" spc="-55" dirty="0">
                <a:latin typeface="Calibri"/>
                <a:cs typeface="Calibri"/>
              </a:rPr>
              <a:t> </a:t>
            </a:r>
            <a:r>
              <a:rPr lang="en-US" dirty="0">
                <a:latin typeface="Calibri"/>
                <a:cs typeface="Calibri"/>
              </a:rPr>
              <a:t>interested</a:t>
            </a:r>
            <a:r>
              <a:rPr lang="en-US" spc="-55" dirty="0">
                <a:latin typeface="Calibri"/>
                <a:cs typeface="Calibri"/>
              </a:rPr>
              <a:t> </a:t>
            </a:r>
            <a:r>
              <a:rPr lang="en-US" dirty="0">
                <a:latin typeface="Calibri"/>
                <a:cs typeface="Calibri"/>
              </a:rPr>
              <a:t>in</a:t>
            </a:r>
            <a:r>
              <a:rPr lang="en-US" spc="-55" dirty="0">
                <a:latin typeface="Calibri"/>
                <a:cs typeface="Calibri"/>
              </a:rPr>
              <a:t> </a:t>
            </a:r>
            <a:r>
              <a:rPr lang="en-US" dirty="0">
                <a:latin typeface="Calibri"/>
                <a:cs typeface="Calibri"/>
              </a:rPr>
              <a:t>participating,</a:t>
            </a:r>
            <a:r>
              <a:rPr lang="en-US" spc="-55" dirty="0">
                <a:latin typeface="Calibri"/>
                <a:cs typeface="Calibri"/>
              </a:rPr>
              <a:t> </a:t>
            </a:r>
            <a:r>
              <a:rPr lang="en-US" dirty="0">
                <a:latin typeface="Calibri"/>
                <a:cs typeface="Calibri"/>
              </a:rPr>
              <a:t>please</a:t>
            </a:r>
            <a:r>
              <a:rPr lang="en-US" spc="-50" dirty="0">
                <a:latin typeface="Calibri"/>
                <a:cs typeface="Calibri"/>
              </a:rPr>
              <a:t> </a:t>
            </a:r>
            <a:r>
              <a:rPr lang="en-US" dirty="0">
                <a:latin typeface="Calibri"/>
                <a:cs typeface="Calibri"/>
              </a:rPr>
              <a:t>contact</a:t>
            </a:r>
            <a:r>
              <a:rPr lang="en-US" spc="-60" dirty="0">
                <a:latin typeface="Calibri"/>
                <a:cs typeface="Calibri"/>
              </a:rPr>
              <a:t> </a:t>
            </a:r>
            <a:r>
              <a:rPr lang="en-US" spc="-10" dirty="0">
                <a:latin typeface="Calibri"/>
                <a:cs typeface="Calibri"/>
                <a:hlinkClick r:id="rId3"/>
              </a:rPr>
              <a:t>EMERSE-team@umich.edu</a:t>
            </a:r>
            <a:endParaRPr lang="en-US" dirty="0">
              <a:latin typeface="Calibri"/>
              <a:cs typeface="Calibri"/>
            </a:endParaRPr>
          </a:p>
        </p:txBody>
      </p:sp>
      <p:pic>
        <p:nvPicPr>
          <p:cNvPr id="130" name="Google Shape;130;p6"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pic>
        <p:nvPicPr>
          <p:cNvPr id="7" name="Picture 6" descr="A table with numbers and numbers&#10;&#10;Description automatically generated">
            <a:extLst>
              <a:ext uri="{FF2B5EF4-FFF2-40B4-BE49-F238E27FC236}">
                <a16:creationId xmlns:a16="http://schemas.microsoft.com/office/drawing/2014/main" id="{0CDF42F1-BA27-EA06-9B0D-1F5D19A9A75E}"/>
              </a:ext>
            </a:extLst>
          </p:cNvPr>
          <p:cNvPicPr>
            <a:picLocks noChangeAspect="1"/>
          </p:cNvPicPr>
          <p:nvPr/>
        </p:nvPicPr>
        <p:blipFill>
          <a:blip r:embed="rId5"/>
          <a:stretch>
            <a:fillRect/>
          </a:stretch>
        </p:blipFill>
        <p:spPr>
          <a:xfrm>
            <a:off x="1848678" y="3071192"/>
            <a:ext cx="7948481" cy="13266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Publications</a:t>
            </a:r>
            <a:endParaRPr dirty="0"/>
          </a:p>
        </p:txBody>
      </p:sp>
      <p:pic>
        <p:nvPicPr>
          <p:cNvPr id="130" name="Google Shape;130;p6"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5" name="TextBox 4">
            <a:extLst>
              <a:ext uri="{FF2B5EF4-FFF2-40B4-BE49-F238E27FC236}">
                <a16:creationId xmlns:a16="http://schemas.microsoft.com/office/drawing/2014/main" id="{09F0AF49-ADFC-07BC-29F5-FCF40221B95D}"/>
              </a:ext>
            </a:extLst>
          </p:cNvPr>
          <p:cNvSpPr txBox="1"/>
          <p:nvPr/>
        </p:nvSpPr>
        <p:spPr>
          <a:xfrm>
            <a:off x="2504660" y="5396948"/>
            <a:ext cx="4596130" cy="646331"/>
          </a:xfrm>
          <a:prstGeom prst="rect">
            <a:avLst/>
          </a:prstGeom>
          <a:noFill/>
        </p:spPr>
        <p:txBody>
          <a:bodyPr wrap="none" rtlCol="0">
            <a:spAutoFit/>
          </a:bodyPr>
          <a:lstStyle/>
          <a:p>
            <a:r>
              <a:rPr lang="en-US" sz="1800" dirty="0">
                <a:hlinkClick r:id="rId4"/>
              </a:rPr>
              <a:t>https://project-emerse.org/publications.html</a:t>
            </a:r>
            <a:endParaRPr lang="en-US" sz="1800" dirty="0"/>
          </a:p>
          <a:p>
            <a:endParaRPr lang="en-US" sz="1800" dirty="0"/>
          </a:p>
        </p:txBody>
      </p:sp>
      <p:pic>
        <p:nvPicPr>
          <p:cNvPr id="4" name="Picture 3" descr="A black square with white numbers&#10;&#10;Description automatically generated">
            <a:extLst>
              <a:ext uri="{FF2B5EF4-FFF2-40B4-BE49-F238E27FC236}">
                <a16:creationId xmlns:a16="http://schemas.microsoft.com/office/drawing/2014/main" id="{6AB2CE67-54EC-B8FD-4E5F-D1BBD3035162}"/>
              </a:ext>
            </a:extLst>
          </p:cNvPr>
          <p:cNvPicPr>
            <a:picLocks noChangeAspect="1"/>
          </p:cNvPicPr>
          <p:nvPr/>
        </p:nvPicPr>
        <p:blipFill>
          <a:blip r:embed="rId5"/>
          <a:stretch>
            <a:fillRect/>
          </a:stretch>
        </p:blipFill>
        <p:spPr>
          <a:xfrm>
            <a:off x="2794000" y="2508250"/>
            <a:ext cx="6604000" cy="1841500"/>
          </a:xfrm>
          <a:prstGeom prst="rect">
            <a:avLst/>
          </a:prstGeom>
        </p:spPr>
      </p:pic>
    </p:spTree>
    <p:extLst>
      <p:ext uri="{BB962C8B-B14F-4D97-AF65-F5344CB8AC3E}">
        <p14:creationId xmlns:p14="http://schemas.microsoft.com/office/powerpoint/2010/main" val="70027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Publications (new since last meeting)</a:t>
            </a:r>
            <a:endParaRPr dirty="0"/>
          </a:p>
        </p:txBody>
      </p:sp>
      <p:pic>
        <p:nvPicPr>
          <p:cNvPr id="130" name="Google Shape;130;p6"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 Placeholder 2">
            <a:extLst>
              <a:ext uri="{FF2B5EF4-FFF2-40B4-BE49-F238E27FC236}">
                <a16:creationId xmlns:a16="http://schemas.microsoft.com/office/drawing/2014/main" id="{857A0FD0-6C66-AC96-2EF7-5CF8828C68E8}"/>
              </a:ext>
            </a:extLst>
          </p:cNvPr>
          <p:cNvSpPr>
            <a:spLocks noGrp="1"/>
          </p:cNvSpPr>
          <p:nvPr>
            <p:ph type="body" idx="1"/>
          </p:nvPr>
        </p:nvSpPr>
        <p:spPr>
          <a:xfrm>
            <a:off x="346915" y="1690688"/>
            <a:ext cx="11498170" cy="4844069"/>
          </a:xfrm>
        </p:spPr>
        <p:txBody>
          <a:bodyPr>
            <a:noAutofit/>
          </a:bodyPr>
          <a:lstStyle/>
          <a:p>
            <a:r>
              <a:rPr lang="en-US" sz="1100" dirty="0" err="1"/>
              <a:t>Derstine</a:t>
            </a:r>
            <a:r>
              <a:rPr lang="en-US" sz="1100" dirty="0"/>
              <a:t> BA, Holcombe SA, Wang NC, Ross BE, Sullivan JA, Wang SC, Su GL. Relative muscle indices and healthy reference values for sarcopenia assessment using T10 through L5 computed tomography skeletal muscle area. Sci Rep. 2024 Sep 18;14(1):21799. </a:t>
            </a:r>
            <a:r>
              <a:rPr lang="en-US" sz="1100" dirty="0" err="1"/>
              <a:t>doi</a:t>
            </a:r>
            <a:r>
              <a:rPr lang="en-US" sz="1100" dirty="0"/>
              <a:t>: 10.1038/s41598-024-71613-x. PMCID: PMC11410951. PMID: 39294201</a:t>
            </a:r>
          </a:p>
          <a:p>
            <a:r>
              <a:rPr lang="en-US" sz="1100" dirty="0" err="1"/>
              <a:t>Stabellini</a:t>
            </a:r>
            <a:r>
              <a:rPr lang="en-US" sz="1100" dirty="0"/>
              <a:t> N, Cullen J, Bittencourt MS, Moore JX, Sutton A, Nain P, </a:t>
            </a:r>
            <a:r>
              <a:rPr lang="en-US" sz="1100" dirty="0" err="1"/>
              <a:t>Hamerschlak</a:t>
            </a:r>
            <a:r>
              <a:rPr lang="en-US" sz="1100" dirty="0"/>
              <a:t> N, Weintraub NL, Dent S, Tsai MH, Banerjee A, Ghosh AK, Sadler D, Coughlin SS, Barac A, Shanahan J, Montero AJ, Guha A. Allostatic Load/Chronic Stress and Cardiovascular Outcomes in Patients Diagnosed With Breast, Lung, or Colorectal Cancer. J Am Heart Assoc. 2024 Jul 16;13(14):e033295. </a:t>
            </a:r>
            <a:r>
              <a:rPr lang="en-US" sz="1100" dirty="0" err="1"/>
              <a:t>doi</a:t>
            </a:r>
            <a:r>
              <a:rPr lang="en-US" sz="1100" dirty="0"/>
              <a:t>: 10.1161/JAHA.123.033295. </a:t>
            </a:r>
            <a:r>
              <a:rPr lang="en-US" sz="1100" dirty="0" err="1"/>
              <a:t>Epub</a:t>
            </a:r>
            <a:r>
              <a:rPr lang="en-US" sz="1100" dirty="0"/>
              <a:t> 2024 Jul 9. PMCID: PMC11292743. PMID: 38979791</a:t>
            </a:r>
          </a:p>
          <a:p>
            <a:r>
              <a:rPr lang="en-US" sz="1100" dirty="0"/>
              <a:t>Mohan A, </a:t>
            </a:r>
            <a:r>
              <a:rPr lang="en-US" sz="1100" dirty="0" err="1"/>
              <a:t>Quingalahua</a:t>
            </a:r>
            <a:r>
              <a:rPr lang="en-US" sz="1100" dirty="0"/>
              <a:t> E, </a:t>
            </a:r>
            <a:r>
              <a:rPr lang="en-US" sz="1100" dirty="0" err="1"/>
              <a:t>Gunchick</a:t>
            </a:r>
            <a:r>
              <a:rPr lang="en-US" sz="1100" dirty="0"/>
              <a:t> V, Paul S, Kumar-Sinha C, </a:t>
            </a:r>
            <a:r>
              <a:rPr lang="en-US" sz="1100" dirty="0" err="1"/>
              <a:t>Crysler</a:t>
            </a:r>
            <a:r>
              <a:rPr lang="en-US" sz="1100" dirty="0"/>
              <a:t> O, </a:t>
            </a:r>
            <a:r>
              <a:rPr lang="en-US" sz="1100" dirty="0" err="1"/>
              <a:t>Zalupski</a:t>
            </a:r>
            <a:r>
              <a:rPr lang="en-US" sz="1100" dirty="0"/>
              <a:t> MM, Sahai V. PARP inhibitor therapy in patients with IDH1 mutated cholangiocarcinoma. Oncologist. 2024 Aug 5;29(8):725-730. </a:t>
            </a:r>
            <a:r>
              <a:rPr lang="en-US" sz="1100" dirty="0" err="1"/>
              <a:t>doi</a:t>
            </a:r>
            <a:r>
              <a:rPr lang="en-US" sz="1100" dirty="0"/>
              <a:t>: 10.1093/</a:t>
            </a:r>
            <a:r>
              <a:rPr lang="en-US" sz="1100" dirty="0" err="1"/>
              <a:t>oncolo</a:t>
            </a:r>
            <a:r>
              <a:rPr lang="en-US" sz="1100" dirty="0"/>
              <a:t>/oyae163. PMCID: PMC11299928. PMID: 39036962</a:t>
            </a:r>
          </a:p>
          <a:p>
            <a:r>
              <a:rPr lang="en-US" sz="1100" dirty="0"/>
              <a:t>Ahmed M, Pu A, Jencks K, </a:t>
            </a:r>
            <a:r>
              <a:rPr lang="en-US" sz="1100" dirty="0" err="1"/>
              <a:t>Bishu</a:t>
            </a:r>
            <a:r>
              <a:rPr lang="en-US" sz="1100" dirty="0"/>
              <a:t> S, Higgins P, Chey WD, Rao K, Lee A. Predictors of irritable bowel syndrome-like symptoms in quiescent inflammatory bowel disease. </a:t>
            </a:r>
            <a:r>
              <a:rPr lang="en-US" sz="1100" dirty="0" err="1"/>
              <a:t>Neurogastroenterol</a:t>
            </a:r>
            <a:r>
              <a:rPr lang="en-US" sz="1100" dirty="0"/>
              <a:t> </a:t>
            </a:r>
            <a:r>
              <a:rPr lang="en-US" sz="1100" dirty="0" err="1"/>
              <a:t>Motil</a:t>
            </a:r>
            <a:r>
              <a:rPr lang="en-US" sz="1100" dirty="0"/>
              <a:t>. 2024 Jun;36(6):e14809. </a:t>
            </a:r>
            <a:r>
              <a:rPr lang="en-US" sz="1100" dirty="0" err="1"/>
              <a:t>doi</a:t>
            </a:r>
            <a:r>
              <a:rPr lang="en-US" sz="1100" dirty="0"/>
              <a:t>: 10.1111/nmo.14809. </a:t>
            </a:r>
            <a:r>
              <a:rPr lang="en-US" sz="1100" dirty="0" err="1"/>
              <a:t>Epub</a:t>
            </a:r>
            <a:r>
              <a:rPr lang="en-US" sz="1100" dirty="0"/>
              <a:t> 2024 Apr 23. PMID: 38651743</a:t>
            </a:r>
          </a:p>
          <a:p>
            <a:r>
              <a:rPr lang="en-US" sz="1100" dirty="0" err="1"/>
              <a:t>Owlett</a:t>
            </a:r>
            <a:r>
              <a:rPr lang="en-US" sz="1100" dirty="0"/>
              <a:t> LD, </a:t>
            </a:r>
            <a:r>
              <a:rPr lang="en-US" sz="1100" dirty="0" err="1"/>
              <a:t>Zapanta</a:t>
            </a:r>
            <a:r>
              <a:rPr lang="en-US" sz="1100" dirty="0"/>
              <a:t> B, </a:t>
            </a:r>
            <a:r>
              <a:rPr lang="en-US" sz="1100" dirty="0" err="1"/>
              <a:t>Sandkuhler</a:t>
            </a:r>
            <a:r>
              <a:rPr lang="en-US" sz="1100" dirty="0"/>
              <a:t> SE, Ames EG, Hickey SE, Mackenzie SJ, Meisner JK. Multicenter appraisal of comorbid TANGO2 deficiency disorder in patients with 22q11.2 deletion syndrome. Am J Med Genet A. 2024 Jun 3:e63778. </a:t>
            </a:r>
            <a:r>
              <a:rPr lang="en-US" sz="1100" dirty="0" err="1"/>
              <a:t>doi</a:t>
            </a:r>
            <a:r>
              <a:rPr lang="en-US" sz="1100" dirty="0"/>
              <a:t>: 10.1002/ajmg.a.63778. </a:t>
            </a:r>
            <a:r>
              <a:rPr lang="en-US" sz="1100" dirty="0" err="1"/>
              <a:t>Epub</a:t>
            </a:r>
            <a:r>
              <a:rPr lang="en-US" sz="1100" dirty="0"/>
              <a:t> ahead of print. PMID: 38829177</a:t>
            </a:r>
          </a:p>
          <a:p>
            <a:r>
              <a:rPr lang="en-US" sz="1100" dirty="0"/>
              <a:t>Huppert LA, Fisch S, </a:t>
            </a:r>
            <a:r>
              <a:rPr lang="en-US" sz="1100" dirty="0" err="1"/>
              <a:t>Tsopurashvili</a:t>
            </a:r>
            <a:r>
              <a:rPr lang="en-US" sz="1100" dirty="0"/>
              <a:t> E, </a:t>
            </a:r>
            <a:r>
              <a:rPr lang="en-US" sz="1100" dirty="0" err="1"/>
              <a:t>Somepalle</a:t>
            </a:r>
            <a:r>
              <a:rPr lang="en-US" sz="1100" dirty="0"/>
              <a:t> SS, </a:t>
            </a:r>
            <a:r>
              <a:rPr lang="en-US" sz="1100" dirty="0" err="1"/>
              <a:t>Salans</a:t>
            </a:r>
            <a:r>
              <a:rPr lang="en-US" sz="1100" dirty="0"/>
              <a:t> M, Vasudevan HN, Jo Chien A, </a:t>
            </a:r>
            <a:r>
              <a:rPr lang="en-US" sz="1100" dirty="0" err="1"/>
              <a:t>Majure</a:t>
            </a:r>
            <a:r>
              <a:rPr lang="en-US" sz="1100" dirty="0"/>
              <a:t> M, </a:t>
            </a:r>
            <a:r>
              <a:rPr lang="en-US" sz="1100" dirty="0" err="1"/>
              <a:t>Rugo</a:t>
            </a:r>
            <a:r>
              <a:rPr lang="en-US" sz="1100" dirty="0"/>
              <a:t> HS, </a:t>
            </a:r>
            <a:r>
              <a:rPr lang="en-US" sz="1100" dirty="0" err="1"/>
              <a:t>Balassanian</a:t>
            </a:r>
            <a:r>
              <a:rPr lang="en-US" sz="1100" dirty="0"/>
              <a:t> R, </a:t>
            </a:r>
            <a:r>
              <a:rPr lang="en-US" sz="1100" dirty="0" err="1"/>
              <a:t>Boreta</a:t>
            </a:r>
            <a:r>
              <a:rPr lang="en-US" sz="1100" dirty="0"/>
              <a:t> L, </a:t>
            </a:r>
            <a:r>
              <a:rPr lang="en-US" sz="1100" dirty="0" err="1"/>
              <a:t>Melisko</a:t>
            </a:r>
            <a:r>
              <a:rPr lang="en-US" sz="1100" dirty="0"/>
              <a:t> ME. Demographic and clinical characteristics of patients with metastatic breast cancer and leptomeningeal disease: a single center retrospective cohort study. Breast Cancer Res Treat. 2024 Jun 18. </a:t>
            </a:r>
            <a:r>
              <a:rPr lang="en-US" sz="1100" dirty="0" err="1"/>
              <a:t>doi</a:t>
            </a:r>
            <a:r>
              <a:rPr lang="en-US" sz="1100" dirty="0"/>
              <a:t>: 10.1007/s10549-024-07339-1. </a:t>
            </a:r>
            <a:r>
              <a:rPr lang="en-US" sz="1100" dirty="0" err="1"/>
              <a:t>Epub</a:t>
            </a:r>
            <a:r>
              <a:rPr lang="en-US" sz="1100" dirty="0"/>
              <a:t> ahead of print. PMID: 38888796</a:t>
            </a:r>
          </a:p>
          <a:p>
            <a:r>
              <a:rPr lang="en-US" sz="1100" dirty="0" err="1"/>
              <a:t>Shabet</a:t>
            </a:r>
            <a:r>
              <a:rPr lang="en-US" sz="1100" dirty="0"/>
              <a:t> C, </a:t>
            </a:r>
            <a:r>
              <a:rPr lang="en-US" sz="1100" dirty="0" err="1"/>
              <a:t>Kattapuram</a:t>
            </a:r>
            <a:r>
              <a:rPr lang="en-US" sz="1100" dirty="0"/>
              <a:t> M, Burton A, </a:t>
            </a:r>
            <a:r>
              <a:rPr lang="en-US" sz="1100" dirty="0" err="1"/>
              <a:t>Thoeny</a:t>
            </a:r>
            <a:r>
              <a:rPr lang="en-US" sz="1100" dirty="0"/>
              <a:t> R, Nielsen H, </a:t>
            </a:r>
            <a:r>
              <a:rPr lang="en-US" sz="1100" dirty="0" err="1"/>
              <a:t>Accardo</a:t>
            </a:r>
            <a:r>
              <a:rPr lang="en-US" sz="1100" dirty="0"/>
              <a:t> ML, Smith EH, </a:t>
            </a:r>
            <a:r>
              <a:rPr lang="en-US" sz="1100" dirty="0" err="1"/>
              <a:t>Koeppe</a:t>
            </a:r>
            <a:r>
              <a:rPr lang="en-US" sz="1100" dirty="0"/>
              <a:t> E, Else T, Cha KB. A retrospective cohort study of genetic referral and diagnosis of </a:t>
            </a:r>
            <a:r>
              <a:rPr lang="en-US" sz="1100" dirty="0" err="1"/>
              <a:t>Birt</a:t>
            </a:r>
            <a:r>
              <a:rPr lang="en-US" sz="1100" dirty="0"/>
              <a:t>-Hogg-Dubé Syndrome in patients with </a:t>
            </a:r>
            <a:r>
              <a:rPr lang="en-US" sz="1100" dirty="0" err="1"/>
              <a:t>Trichodiscoma</a:t>
            </a:r>
            <a:r>
              <a:rPr lang="en-US" sz="1100" dirty="0"/>
              <a:t> and Fibrofolliculoma skin lesions. Fam Cancer. 2024 Jun 1. </a:t>
            </a:r>
            <a:r>
              <a:rPr lang="en-US" sz="1100" dirty="0" err="1"/>
              <a:t>doi</a:t>
            </a:r>
            <a:r>
              <a:rPr lang="en-US" sz="1100" dirty="0"/>
              <a:t>: 10.1007/s10689-024-00402-2. </a:t>
            </a:r>
            <a:r>
              <a:rPr lang="en-US" sz="1100" dirty="0" err="1"/>
              <a:t>Epub</a:t>
            </a:r>
            <a:r>
              <a:rPr lang="en-US" sz="1100" dirty="0"/>
              <a:t> ahead of print. PMID: 38822938</a:t>
            </a:r>
          </a:p>
          <a:p>
            <a:r>
              <a:rPr lang="en-US" sz="1100" dirty="0"/>
              <a:t>Sabharwal B, Lawal NO, Smith MA. Rotating Palliative Care Patients From Full Agonist Opioids to Low Dose Milligram Buprenorphine. J Pain Symptom Manage. 2024 May 21:S0885-3924(24)00786-3. </a:t>
            </a:r>
            <a:r>
              <a:rPr lang="en-US" sz="1100" dirty="0" err="1"/>
              <a:t>doi</a:t>
            </a:r>
            <a:r>
              <a:rPr lang="en-US" sz="1100" dirty="0"/>
              <a:t>: 10.1016/j.jpainsymman.2024.05.018. </a:t>
            </a:r>
            <a:r>
              <a:rPr lang="en-US" sz="1100" dirty="0" err="1"/>
              <a:t>Epub</a:t>
            </a:r>
            <a:r>
              <a:rPr lang="en-US" sz="1100" dirty="0"/>
              <a:t> ahead of print. PMID: 38777074</a:t>
            </a:r>
          </a:p>
          <a:p>
            <a:r>
              <a:rPr lang="en-US" sz="1100" dirty="0"/>
              <a:t>Carrasco M, </a:t>
            </a:r>
            <a:r>
              <a:rPr lang="en-US" sz="1100" dirty="0" err="1"/>
              <a:t>Estiphan</a:t>
            </a:r>
            <a:r>
              <a:rPr lang="en-US" sz="1100" dirty="0"/>
              <a:t> T, McCaffery H, McNamara N. "Is it a seizure?" Prediction tool for seizure likelihood in children aged 1-24 months admitted for electroencephalographic monitoring of paroxysmal, rhythmic, and repetitive events. Epilepsia. 2024 May 29. </a:t>
            </a:r>
            <a:r>
              <a:rPr lang="en-US" sz="1100" dirty="0" err="1"/>
              <a:t>doi</a:t>
            </a:r>
            <a:r>
              <a:rPr lang="en-US" sz="1100" dirty="0"/>
              <a:t>: 10.1111/epi.18018. </a:t>
            </a:r>
            <a:r>
              <a:rPr lang="en-US" sz="1100" dirty="0" err="1"/>
              <a:t>Epub</a:t>
            </a:r>
            <a:r>
              <a:rPr lang="en-US" sz="1100" dirty="0"/>
              <a:t> ahead of print. PMID: 38808646</a:t>
            </a:r>
          </a:p>
          <a:p>
            <a:r>
              <a:rPr lang="en-US" sz="1100" dirty="0"/>
              <a:t>Ahn AB, </a:t>
            </a:r>
            <a:r>
              <a:rPr lang="en-US" sz="1100" dirty="0" err="1"/>
              <a:t>Kulhari</a:t>
            </a:r>
            <a:r>
              <a:rPr lang="en-US" sz="1100" dirty="0"/>
              <a:t> S, Rhee J, Cooper G. Inappropriate Ordering of Multitarget Stool DNA Tests for Colon Cancer Screening. J Am Board Fam Med. 2024 Mar-Apr;37(2):328-331. </a:t>
            </a:r>
            <a:r>
              <a:rPr lang="en-US" sz="1100" dirty="0" err="1"/>
              <a:t>doi</a:t>
            </a:r>
            <a:r>
              <a:rPr lang="en-US" sz="1100" dirty="0"/>
              <a:t>: 10.3122/jabfm.2023.230164R2. PMID: 38740492</a:t>
            </a:r>
          </a:p>
        </p:txBody>
      </p:sp>
    </p:spTree>
    <p:extLst>
      <p:ext uri="{BB962C8B-B14F-4D97-AF65-F5344CB8AC3E}">
        <p14:creationId xmlns:p14="http://schemas.microsoft.com/office/powerpoint/2010/main" val="343879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Publications - quotation</a:t>
            </a:r>
            <a:endParaRPr dirty="0"/>
          </a:p>
        </p:txBody>
      </p:sp>
      <p:pic>
        <p:nvPicPr>
          <p:cNvPr id="130" name="Google Shape;130;p6"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 Placeholder 2">
            <a:extLst>
              <a:ext uri="{FF2B5EF4-FFF2-40B4-BE49-F238E27FC236}">
                <a16:creationId xmlns:a16="http://schemas.microsoft.com/office/drawing/2014/main" id="{857A0FD0-6C66-AC96-2EF7-5CF8828C68E8}"/>
              </a:ext>
            </a:extLst>
          </p:cNvPr>
          <p:cNvSpPr>
            <a:spLocks noGrp="1"/>
          </p:cNvSpPr>
          <p:nvPr>
            <p:ph type="body" idx="1"/>
          </p:nvPr>
        </p:nvSpPr>
        <p:spPr/>
        <p:txBody>
          <a:bodyPr>
            <a:normAutofit/>
          </a:bodyPr>
          <a:lstStyle/>
          <a:p>
            <a:r>
              <a:rPr lang="en-US" b="0" i="0" u="none" strike="noStrike" dirty="0">
                <a:solidFill>
                  <a:srgbClr val="212529"/>
                </a:solidFill>
                <a:effectLst/>
                <a:highlight>
                  <a:srgbClr val="FFFFFF"/>
                </a:highlight>
                <a:latin typeface="-apple-system"/>
              </a:rPr>
              <a:t>“</a:t>
            </a:r>
            <a:r>
              <a:rPr lang="en-US" b="0" i="0" u="none" strike="noStrike" dirty="0">
                <a:solidFill>
                  <a:srgbClr val="212529"/>
                </a:solidFill>
                <a:effectLst/>
                <a:latin typeface="-apple-system"/>
              </a:rPr>
              <a:t>A retrospective cohort was obtained through use of...EMERSE...Cohort 1 contained one previously diagnosed patient with comorbid 22q11.2DS and TDD, and this patient was identified as high risk using this screening system and </a:t>
            </a:r>
            <a:r>
              <a:rPr lang="en-US" b="1" i="0" u="none" strike="noStrike" dirty="0">
                <a:solidFill>
                  <a:srgbClr val="212529"/>
                </a:solidFill>
                <a:effectLst/>
                <a:latin typeface="-apple-system"/>
              </a:rPr>
              <a:t>demonstrated the efficacy of the screening methodology</a:t>
            </a:r>
            <a:r>
              <a:rPr lang="en-US" b="0" i="0" u="none" strike="noStrike" dirty="0">
                <a:solidFill>
                  <a:srgbClr val="212529"/>
                </a:solidFill>
                <a:effectLst/>
                <a:latin typeface="-apple-system"/>
              </a:rPr>
              <a:t>.” [PMID 38829177]</a:t>
            </a:r>
            <a:endParaRPr lang="en-US" b="0" i="0" u="none" strike="noStrike" dirty="0">
              <a:solidFill>
                <a:srgbClr val="212529"/>
              </a:solidFill>
              <a:effectLst/>
              <a:highlight>
                <a:srgbClr val="FFFFFF"/>
              </a:highlight>
              <a:latin typeface="-apple-system"/>
            </a:endParaRPr>
          </a:p>
        </p:txBody>
      </p:sp>
    </p:spTree>
    <p:extLst>
      <p:ext uri="{BB962C8B-B14F-4D97-AF65-F5344CB8AC3E}">
        <p14:creationId xmlns:p14="http://schemas.microsoft.com/office/powerpoint/2010/main" val="13250136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9667</TotalTime>
  <Words>1787</Words>
  <Application>Microsoft Macintosh PowerPoint</Application>
  <PresentationFormat>Widescreen</PresentationFormat>
  <Paragraphs>168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Calibri</vt:lpstr>
      <vt:lpstr>Noto Sans Symbols</vt:lpstr>
      <vt:lpstr>Office Theme</vt:lpstr>
      <vt:lpstr>EMERSE Community Meeting</vt:lpstr>
      <vt:lpstr>Plan for today</vt:lpstr>
      <vt:lpstr>Housekeeping</vt:lpstr>
      <vt:lpstr>Community</vt:lpstr>
      <vt:lpstr>Acknowledgements</vt:lpstr>
      <vt:lpstr>Research Collaborative</vt:lpstr>
      <vt:lpstr>Publications</vt:lpstr>
      <vt:lpstr>Publications (new since last meeting)</vt:lpstr>
      <vt:lpstr>Publications - quotation</vt:lpstr>
      <vt:lpstr>Imminent software release</vt:lpstr>
      <vt:lpstr>Updating to version 7</vt:lpstr>
      <vt:lpstr>Updating to version 7</vt:lpstr>
      <vt:lpstr>Updating to version 7</vt:lpstr>
      <vt:lpstr>Example custom NLP header</vt:lpstr>
      <vt:lpstr>For Users</vt:lpstr>
      <vt:lpstr>For Users</vt:lpstr>
      <vt:lpstr>For Users</vt:lpstr>
      <vt:lpstr>Brief Demo</vt:lpstr>
      <vt:lpstr>Open Forum</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EMERSE Community Meeting</dc:title>
  <dc:creator>Hanauer, David</dc:creator>
  <cp:lastModifiedBy>Hanauer, David</cp:lastModifiedBy>
  <cp:revision>108</cp:revision>
  <dcterms:created xsi:type="dcterms:W3CDTF">2023-02-07T01:35:11Z</dcterms:created>
  <dcterms:modified xsi:type="dcterms:W3CDTF">2024-10-01T16:14:46Z</dcterms:modified>
</cp:coreProperties>
</file>