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20" r:id="rId2"/>
    <p:sldId id="256" r:id="rId3"/>
    <p:sldId id="407" r:id="rId4"/>
    <p:sldId id="347" r:id="rId5"/>
    <p:sldId id="366" r:id="rId6"/>
    <p:sldId id="367" r:id="rId7"/>
    <p:sldId id="365" r:id="rId8"/>
    <p:sldId id="390" r:id="rId9"/>
    <p:sldId id="391" r:id="rId10"/>
    <p:sldId id="360" r:id="rId11"/>
    <p:sldId id="392" r:id="rId12"/>
    <p:sldId id="408" r:id="rId13"/>
    <p:sldId id="406" r:id="rId14"/>
    <p:sldId id="393" r:id="rId15"/>
    <p:sldId id="412" r:id="rId16"/>
    <p:sldId id="394" r:id="rId17"/>
    <p:sldId id="395" r:id="rId18"/>
    <p:sldId id="400" r:id="rId19"/>
    <p:sldId id="396" r:id="rId20"/>
    <p:sldId id="289" r:id="rId21"/>
    <p:sldId id="401" r:id="rId22"/>
    <p:sldId id="290" r:id="rId23"/>
    <p:sldId id="293" r:id="rId24"/>
    <p:sldId id="380" r:id="rId25"/>
    <p:sldId id="378" r:id="rId26"/>
    <p:sldId id="381" r:id="rId27"/>
    <p:sldId id="382" r:id="rId28"/>
    <p:sldId id="362" r:id="rId29"/>
    <p:sldId id="385" r:id="rId30"/>
    <p:sldId id="399" r:id="rId31"/>
    <p:sldId id="405" r:id="rId32"/>
    <p:sldId id="402" r:id="rId33"/>
    <p:sldId id="403" r:id="rId34"/>
    <p:sldId id="404" r:id="rId35"/>
    <p:sldId id="371" r:id="rId36"/>
    <p:sldId id="363" r:id="rId37"/>
    <p:sldId id="409" r:id="rId38"/>
    <p:sldId id="397" r:id="rId39"/>
    <p:sldId id="398" r:id="rId40"/>
    <p:sldId id="306" r:id="rId41"/>
    <p:sldId id="350" r:id="rId42"/>
    <p:sldId id="368" r:id="rId43"/>
    <p:sldId id="410" r:id="rId44"/>
    <p:sldId id="305" r:id="rId45"/>
    <p:sldId id="411"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2"/>
    <p:restoredTop sz="94694"/>
  </p:normalViewPr>
  <p:slideViewPr>
    <p:cSldViewPr snapToGrid="0" snapToObjects="1" showGuides="1">
      <p:cViewPr varScale="1">
        <p:scale>
          <a:sx n="118" d="100"/>
          <a:sy n="118" d="100"/>
        </p:scale>
        <p:origin x="200" y="896"/>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9/29/24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17</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29</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30</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31</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32</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33</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34</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9/29/24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9/29/24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9/29/24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9/29/24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9/29/24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9/29/24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dirty="0">
                <a:solidFill>
                  <a:srgbClr val="000000"/>
                </a:solidFill>
                <a:effectLst/>
                <a:latin typeface="Helvetica Neue" panose="02000503000000020004" pitchFamily="2" charset="0"/>
              </a:rPr>
              <a:t> Unlocking Insights from Clinical Notes with the EMERSE Text Processing Tool</a:t>
            </a:r>
          </a:p>
        </p:txBody>
      </p:sp>
      <p:sp>
        <p:nvSpPr>
          <p:cNvPr id="3" name="TextBox 2">
            <a:extLst>
              <a:ext uri="{FF2B5EF4-FFF2-40B4-BE49-F238E27FC236}">
                <a16:creationId xmlns:a16="http://schemas.microsoft.com/office/drawing/2014/main" id="{8D0A45FC-F0B1-FDE4-5604-B011E94BD3D9}"/>
              </a:ext>
            </a:extLst>
          </p:cNvPr>
          <p:cNvSpPr txBox="1"/>
          <p:nvPr/>
        </p:nvSpPr>
        <p:spPr>
          <a:xfrm>
            <a:off x="2623866" y="1485176"/>
            <a:ext cx="3542958" cy="954107"/>
          </a:xfrm>
          <a:prstGeom prst="rect">
            <a:avLst/>
          </a:prstGeom>
          <a:noFill/>
        </p:spPr>
        <p:txBody>
          <a:bodyPr wrap="none" rtlCol="0">
            <a:spAutoFit/>
          </a:bodyPr>
          <a:lstStyle/>
          <a:p>
            <a:pPr algn="ctr"/>
            <a:r>
              <a:rPr lang="en-US" sz="2200" dirty="0">
                <a:solidFill>
                  <a:srgbClr val="000000"/>
                </a:solidFill>
                <a:latin typeface="Helvetica" pitchFamily="2" charset="0"/>
              </a:rPr>
              <a:t>Presentation for NCI/CBIIT</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September </a:t>
            </a:r>
            <a:r>
              <a:rPr lang="en-US" sz="2200" dirty="0">
                <a:solidFill>
                  <a:srgbClr val="000000"/>
                </a:solidFill>
                <a:latin typeface="Helvetica" pitchFamily="2" charset="0"/>
              </a:rPr>
              <a:t>3</a:t>
            </a:r>
            <a:r>
              <a:rPr lang="en-US" sz="2200" i="0" u="none" strike="noStrike" dirty="0">
                <a:solidFill>
                  <a:srgbClr val="000000"/>
                </a:solidFill>
                <a:effectLst/>
                <a:latin typeface="Helvetica" pitchFamily="2" charset="0"/>
              </a:rPr>
              <a:t>0, 2024</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19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The EMERSE solution     </a:t>
            </a:r>
            <a:endParaRPr lang="en-US" b="1" dirty="0">
              <a:latin typeface="Arial" panose="020B0604020202020204" pitchFamily="34" charset="0"/>
              <a:cs typeface="Arial" panose="020B0604020202020204" pitchFamily="34" charset="0"/>
            </a:endParaRP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5"/>
            <a:ext cx="8229600" cy="369536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granular roles/privileges to control access (</a:t>
            </a:r>
            <a:r>
              <a:rPr lang="en-US" sz="3000" dirty="0" err="1">
                <a:latin typeface="Arial" panose="020B0604020202020204" pitchFamily="34" charset="0"/>
                <a:cs typeface="Arial" panose="020B0604020202020204" pitchFamily="34" charset="0"/>
              </a:rPr>
              <a:t>e.g</a:t>
            </a:r>
            <a:r>
              <a:rPr lang="en-US" sz="3000" dirty="0">
                <a:latin typeface="Arial" panose="020B0604020202020204" pitchFamily="34" charset="0"/>
                <a:cs typeface="Arial" panose="020B0604020202020204" pitchFamily="34" charset="0"/>
              </a:rPr>
              <a:t>, all patients vs. some patients)</a:t>
            </a:r>
          </a:p>
          <a:p>
            <a:r>
              <a:rPr lang="en-US" sz="3000"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10" name="Down Arrow 9">
            <a:extLst>
              <a:ext uri="{FF2B5EF4-FFF2-40B4-BE49-F238E27FC236}">
                <a16:creationId xmlns:a16="http://schemas.microsoft.com/office/drawing/2014/main" id="{E123ED11-CEB7-C0F9-F9F5-853E7FBAB1C1}"/>
              </a:ext>
            </a:extLst>
          </p:cNvPr>
          <p:cNvSpPr/>
          <p:nvPr/>
        </p:nvSpPr>
        <p:spPr>
          <a:xfrm rot="3548088">
            <a:off x="5781011" y="-279753"/>
            <a:ext cx="540461" cy="205946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338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a bazillion features</a:t>
            </a:r>
            <a:endParaRPr lang="en-US" i="1" dirty="0"/>
          </a:p>
        </p:txBody>
      </p:sp>
      <p:sp>
        <p:nvSpPr>
          <p:cNvPr id="9" name="Right Arrow 8">
            <a:extLst>
              <a:ext uri="{FF2B5EF4-FFF2-40B4-BE49-F238E27FC236}">
                <a16:creationId xmlns:a16="http://schemas.microsoft.com/office/drawing/2014/main" id="{54A8F77A-ECB8-35C4-739E-0BD38A95B375}"/>
              </a:ext>
            </a:extLst>
          </p:cNvPr>
          <p:cNvSpPr/>
          <p:nvPr/>
        </p:nvSpPr>
        <p:spPr>
          <a:xfrm rot="4273793">
            <a:off x="2844153" y="1557293"/>
            <a:ext cx="811033"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F7F9A36-BFDA-C6B5-043F-4160E68BFA01}"/>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2140673"/>
            <a:ext cx="2073000" cy="1754326"/>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been laser-focused on it</a:t>
            </a:r>
          </a:p>
        </p:txBody>
      </p:sp>
    </p:spTree>
    <p:extLst>
      <p:ext uri="{BB962C8B-B14F-4D97-AF65-F5344CB8AC3E}">
        <p14:creationId xmlns:p14="http://schemas.microsoft.com/office/powerpoint/2010/main" val="379804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2138456086"/>
              </p:ext>
            </p:extLst>
          </p:nvPr>
        </p:nvGraphicFramePr>
        <p:xfrm>
          <a:off x="989971" y="1382094"/>
          <a:ext cx="7164057" cy="347472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r h="275009">
                <a:tc>
                  <a:txBody>
                    <a:bodyPr/>
                    <a:lstStyle/>
                    <a:p>
                      <a:r>
                        <a:rPr lang="en-US" sz="1300" dirty="0">
                          <a:latin typeface="Arial" panose="020B0604020202020204" pitchFamily="34" charset="0"/>
                          <a:cs typeface="Arial" panose="020B0604020202020204" pitchFamily="34" charset="0"/>
                        </a:rPr>
                        <a:t>U of Iowa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386929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Top-tier medical centers trust it</a:t>
            </a:r>
          </a:p>
        </p:txBody>
      </p:sp>
    </p:spTree>
    <p:extLst>
      <p:ext uri="{BB962C8B-B14F-4D97-AF65-F5344CB8AC3E}">
        <p14:creationId xmlns:p14="http://schemas.microsoft.com/office/powerpoint/2010/main" val="340998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2.6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1A995FD-46CA-5F2B-7E9D-50E4B09F6AD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17FBEE-5524-5BC0-319C-55A66C5A7736}"/>
              </a:ext>
            </a:extLst>
          </p:cNvPr>
          <p:cNvSpPr/>
          <p:nvPr/>
        </p:nvSpPr>
        <p:spPr>
          <a:xfrm>
            <a:off x="4572000" y="1451029"/>
            <a:ext cx="5995541" cy="769441"/>
          </a:xfrm>
          <a:prstGeom prst="rect">
            <a:avLst/>
          </a:prstGeom>
        </p:spPr>
        <p:txBody>
          <a:bodyPr wrap="square">
            <a:spAutoFit/>
          </a:bodyPr>
          <a:lstStyle/>
          <a:p>
            <a:r>
              <a:rPr lang="en-US" sz="2200" dirty="0">
                <a:latin typeface="Arial"/>
                <a:cs typeface="Arial"/>
              </a:rPr>
              <a:t>To the NCI ITCR program</a:t>
            </a:r>
          </a:p>
          <a:p>
            <a:r>
              <a:rPr lang="en-US" sz="2200" dirty="0">
                <a:latin typeface="Arial"/>
                <a:cs typeface="Arial"/>
              </a:rPr>
              <a:t>for helping our project grow</a:t>
            </a:r>
          </a:p>
        </p:txBody>
      </p:sp>
      <p:pic>
        <p:nvPicPr>
          <p:cNvPr id="14" name="Picture 13" descr="transparent background.png">
            <a:extLst>
              <a:ext uri="{FF2B5EF4-FFF2-40B4-BE49-F238E27FC236}">
                <a16:creationId xmlns:a16="http://schemas.microsoft.com/office/drawing/2014/main" id="{D5EDC840-2F71-0AEF-07B8-C776A0EE2063}"/>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F23231F6-6293-B442-A51C-1C6A6BD71127}"/>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Thank You</a:t>
            </a:r>
          </a:p>
        </p:txBody>
      </p:sp>
      <p:sp>
        <p:nvSpPr>
          <p:cNvPr id="9" name="Rectangle 8">
            <a:extLst>
              <a:ext uri="{FF2B5EF4-FFF2-40B4-BE49-F238E27FC236}">
                <a16:creationId xmlns:a16="http://schemas.microsoft.com/office/drawing/2014/main" id="{8675F192-BEA4-6ADF-E2F9-8ED056704D2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A hand holding a growing graph&#10;&#10;Description automatically generated">
            <a:extLst>
              <a:ext uri="{FF2B5EF4-FFF2-40B4-BE49-F238E27FC236}">
                <a16:creationId xmlns:a16="http://schemas.microsoft.com/office/drawing/2014/main" id="{5BEDF266-0AED-A981-086F-1187F84CB501}"/>
              </a:ext>
            </a:extLst>
          </p:cNvPr>
          <p:cNvPicPr>
            <a:picLocks noChangeAspect="1"/>
          </p:cNvPicPr>
          <p:nvPr/>
        </p:nvPicPr>
        <p:blipFill>
          <a:blip r:embed="rId3"/>
          <a:stretch>
            <a:fillRect/>
          </a:stretch>
        </p:blipFill>
        <p:spPr>
          <a:xfrm>
            <a:off x="-337433" y="215310"/>
            <a:ext cx="5143500" cy="5143500"/>
          </a:xfrm>
          <a:prstGeom prst="rect">
            <a:avLst/>
          </a:prstGeom>
        </p:spPr>
      </p:pic>
    </p:spTree>
    <p:extLst>
      <p:ext uri="{BB962C8B-B14F-4D97-AF65-F5344CB8AC3E}">
        <p14:creationId xmlns:p14="http://schemas.microsoft.com/office/powerpoint/2010/main" val="234785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665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Just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you don’t like our built-in NLP, add your own</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275393"/>
            <a:ext cx="8662083"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Software							$0.00</a:t>
            </a:r>
          </a:p>
          <a:p>
            <a:pPr marL="0" indent="0">
              <a:buNone/>
            </a:pPr>
            <a:r>
              <a:rPr lang="en-US" sz="2800" dirty="0">
                <a:latin typeface="Arial" panose="020B0604020202020204" pitchFamily="34" charset="0"/>
                <a:cs typeface="Arial" panose="020B0604020202020204" pitchFamily="34" charset="0"/>
              </a:rPr>
              <a:t>Installation Guidance 			$0.00</a:t>
            </a:r>
          </a:p>
          <a:p>
            <a:pPr marL="0" indent="0">
              <a:buNone/>
            </a:pPr>
            <a:r>
              <a:rPr lang="en-US" sz="2800" dirty="0">
                <a:latin typeface="Arial" panose="020B0604020202020204" pitchFamily="34" charset="0"/>
                <a:cs typeface="Arial" panose="020B0604020202020204" pitchFamily="34" charset="0"/>
              </a:rPr>
              <a:t>Access to Documentation		$0.00</a:t>
            </a:r>
          </a:p>
          <a:p>
            <a:pPr marL="0" indent="0">
              <a:buNone/>
            </a:pPr>
            <a:r>
              <a:rPr lang="en-US" sz="2800" dirty="0">
                <a:latin typeface="Arial" panose="020B0604020202020204" pitchFamily="34" charset="0"/>
                <a:cs typeface="Arial" panose="020B0604020202020204" pitchFamily="34" charset="0"/>
              </a:rPr>
              <a:t>Training </a:t>
            </a:r>
            <a:r>
              <a:rPr lang="en-US" sz="2200" dirty="0">
                <a:latin typeface="Arial" panose="020B0604020202020204" pitchFamily="34" charset="0"/>
                <a:cs typeface="Arial" panose="020B0604020202020204" pitchFamily="34" charset="0"/>
              </a:rPr>
              <a:t>(within reason)</a:t>
            </a:r>
            <a:r>
              <a:rPr lang="en-US" sz="2800" dirty="0">
                <a:latin typeface="Arial" panose="020B0604020202020204" pitchFamily="34" charset="0"/>
                <a:cs typeface="Arial" panose="020B0604020202020204" pitchFamily="34" charset="0"/>
              </a:rPr>
              <a:t>			$0.00</a:t>
            </a:r>
          </a:p>
          <a:p>
            <a:pPr marL="0" indent="0">
              <a:buNone/>
            </a:pPr>
            <a:r>
              <a:rPr lang="en-US" sz="2800" dirty="0">
                <a:latin typeface="Arial" panose="020B0604020202020204" pitchFamily="34" charset="0"/>
                <a:cs typeface="Arial" panose="020B0604020202020204" pitchFamily="34" charset="0"/>
              </a:rPr>
              <a:t>Synonyms dataset </a:t>
            </a:r>
            <a:r>
              <a:rPr lang="en-US" sz="2200" dirty="0">
                <a:latin typeface="Arial" panose="020B0604020202020204" pitchFamily="34" charset="0"/>
                <a:cs typeface="Arial" panose="020B0604020202020204" pitchFamily="34" charset="0"/>
              </a:rPr>
              <a:t>(optional)</a:t>
            </a:r>
            <a:r>
              <a:rPr lang="en-US" sz="2800" dirty="0">
                <a:latin typeface="Arial" panose="020B0604020202020204" pitchFamily="34" charset="0"/>
                <a:cs typeface="Arial" panose="020B0604020202020204" pitchFamily="34" charset="0"/>
              </a:rPr>
              <a:t>	$0.00*</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For research use within EMERSE</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cash register with a dollar sign&#10;&#10;Description automatically generated">
            <a:extLst>
              <a:ext uri="{FF2B5EF4-FFF2-40B4-BE49-F238E27FC236}">
                <a16:creationId xmlns:a16="http://schemas.microsoft.com/office/drawing/2014/main" id="{D67B46C4-1020-0619-08A8-8526295FFF0E}"/>
              </a:ext>
            </a:extLst>
          </p:cNvPr>
          <p:cNvPicPr>
            <a:picLocks noChangeAspect="1"/>
          </p:cNvPicPr>
          <p:nvPr/>
        </p:nvPicPr>
        <p:blipFill>
          <a:blip r:embed="rId3"/>
          <a:stretch>
            <a:fillRect/>
          </a:stretch>
        </p:blipFill>
        <p:spPr>
          <a:xfrm>
            <a:off x="6377757" y="1236153"/>
            <a:ext cx="2254052" cy="1893404"/>
          </a:xfrm>
          <a:prstGeom prst="rect">
            <a:avLst/>
          </a:prstGeom>
        </p:spPr>
      </p:pic>
    </p:spTree>
    <p:extLst>
      <p:ext uri="{BB962C8B-B14F-4D97-AF65-F5344CB8AC3E}">
        <p14:creationId xmlns:p14="http://schemas.microsoft.com/office/powerpoint/2010/main" val="2043896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1" y="255675"/>
            <a:ext cx="8080513" cy="857250"/>
          </a:xfrm>
        </p:spPr>
        <p:txBody>
          <a:bodyPr/>
          <a:lstStyle/>
          <a:p>
            <a:r>
              <a:rPr lang="en-US" b="1" dirty="0">
                <a:latin typeface="Arial" panose="020B0604020202020204" pitchFamily="34" charset="0"/>
                <a:cs typeface="Arial" panose="020B0604020202020204" pitchFamily="34" charset="0"/>
              </a:rPr>
              <a:t>Fine Print</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white sign from a pole&#10;&#10;Description automatically generated">
            <a:extLst>
              <a:ext uri="{FF2B5EF4-FFF2-40B4-BE49-F238E27FC236}">
                <a16:creationId xmlns:a16="http://schemas.microsoft.com/office/drawing/2014/main" id="{88800055-A891-B106-720E-D79AFC5506F2}"/>
              </a:ext>
            </a:extLst>
          </p:cNvPr>
          <p:cNvPicPr>
            <a:picLocks noChangeAspect="1"/>
          </p:cNvPicPr>
          <p:nvPr/>
        </p:nvPicPr>
        <p:blipFill>
          <a:blip r:embed="rId3"/>
          <a:stretch>
            <a:fillRect/>
          </a:stretch>
        </p:blipFill>
        <p:spPr>
          <a:xfrm>
            <a:off x="6644304" y="171010"/>
            <a:ext cx="2328675" cy="2859613"/>
          </a:xfrm>
          <a:prstGeom prst="rect">
            <a:avLst/>
          </a:prstGeom>
        </p:spPr>
      </p:pic>
      <p:pic>
        <p:nvPicPr>
          <p:cNvPr id="6" name="Picture 5">
            <a:extLst>
              <a:ext uri="{FF2B5EF4-FFF2-40B4-BE49-F238E27FC236}">
                <a16:creationId xmlns:a16="http://schemas.microsoft.com/office/drawing/2014/main" id="{AD30A139-4E9A-1195-DE5F-9678F228CA70}"/>
              </a:ext>
            </a:extLst>
          </p:cNvPr>
          <p:cNvPicPr>
            <a:picLocks noChangeAspect="1"/>
          </p:cNvPicPr>
          <p:nvPr/>
        </p:nvPicPr>
        <p:blipFill>
          <a:blip r:embed="rId4"/>
          <a:stretch>
            <a:fillRect/>
          </a:stretch>
        </p:blipFill>
        <p:spPr>
          <a:xfrm>
            <a:off x="7319931" y="2062423"/>
            <a:ext cx="1323859" cy="1284699"/>
          </a:xfrm>
          <a:prstGeom prst="rect">
            <a:avLst/>
          </a:prstGeom>
        </p:spPr>
      </p:pic>
      <p:sp>
        <p:nvSpPr>
          <p:cNvPr id="17" name="TextBox 16">
            <a:extLst>
              <a:ext uri="{FF2B5EF4-FFF2-40B4-BE49-F238E27FC236}">
                <a16:creationId xmlns:a16="http://schemas.microsoft.com/office/drawing/2014/main" id="{288BC41A-E604-913A-4995-FE5674B9CBC7}"/>
              </a:ext>
            </a:extLst>
          </p:cNvPr>
          <p:cNvSpPr txBox="1"/>
          <p:nvPr/>
        </p:nvSpPr>
        <p:spPr>
          <a:xfrm>
            <a:off x="6838122" y="978428"/>
            <a:ext cx="1323859" cy="892552"/>
          </a:xfrm>
          <a:prstGeom prst="rect">
            <a:avLst/>
          </a:prstGeom>
          <a:noFill/>
        </p:spPr>
        <p:txBody>
          <a:bodyPr wrap="square">
            <a:spAutoFit/>
          </a:bodyPr>
          <a:lstStyle/>
          <a:p>
            <a:pPr algn="ctr"/>
            <a:r>
              <a:rPr lang="en-US" sz="2600" i="1" dirty="0">
                <a:latin typeface="Bradley Hand" pitchFamily="2" charset="77"/>
                <a:cs typeface="Arial" panose="020B0604020202020204" pitchFamily="34" charset="0"/>
              </a:rPr>
              <a:t>Free</a:t>
            </a:r>
          </a:p>
          <a:p>
            <a:pPr algn="ctr"/>
            <a:r>
              <a:rPr lang="en-US" sz="2600" i="1" dirty="0">
                <a:latin typeface="Bradley Hand" pitchFamily="2" charset="77"/>
                <a:cs typeface="Arial" panose="020B0604020202020204" pitchFamily="34" charset="0"/>
              </a:rPr>
              <a:t>Kitten</a:t>
            </a:r>
            <a:endParaRPr lang="en-US" sz="2600" i="1" dirty="0">
              <a:latin typeface="Bradley Hand" pitchFamily="2" charset="77"/>
            </a:endParaRPr>
          </a:p>
        </p:txBody>
      </p:sp>
      <p:sp>
        <p:nvSpPr>
          <p:cNvPr id="18" name="Content Placeholder 2">
            <a:extLst>
              <a:ext uri="{FF2B5EF4-FFF2-40B4-BE49-F238E27FC236}">
                <a16:creationId xmlns:a16="http://schemas.microsoft.com/office/drawing/2014/main" id="{13C141AC-77C5-6A5F-FBF4-6057B06310CB}"/>
              </a:ext>
            </a:extLst>
          </p:cNvPr>
          <p:cNvSpPr>
            <a:spLocks noGrp="1"/>
          </p:cNvSpPr>
          <p:nvPr>
            <p:ph idx="1"/>
          </p:nvPr>
        </p:nvSpPr>
        <p:spPr>
          <a:xfrm>
            <a:off x="171021" y="1275393"/>
            <a:ext cx="6473283" cy="3394472"/>
          </a:xfrm>
        </p:spPr>
        <p:txBody>
          <a:bodyPr>
            <a:normAutofit fontScale="92500" lnSpcReduction="20000"/>
          </a:bodyPr>
          <a:lstStyle/>
          <a:p>
            <a:r>
              <a:rPr lang="en-US" sz="2800" dirty="0">
                <a:latin typeface="Arial" panose="020B0604020202020204" pitchFamily="34" charset="0"/>
                <a:cs typeface="Arial" panose="020B0604020202020204" pitchFamily="34" charset="0"/>
              </a:rPr>
              <a:t>There will be local operational costs</a:t>
            </a:r>
          </a:p>
          <a:p>
            <a:pPr lvl="1"/>
            <a:r>
              <a:rPr lang="en-US" sz="2400" dirty="0">
                <a:latin typeface="Arial" panose="020B0604020202020204" pitchFamily="34" charset="0"/>
                <a:cs typeface="Arial" panose="020B0604020202020204" pitchFamily="34" charset="0"/>
              </a:rPr>
              <a:t> free kitten &lt; free pony</a:t>
            </a:r>
          </a:p>
          <a:p>
            <a:r>
              <a:rPr lang="en-US" sz="2800" dirty="0">
                <a:latin typeface="Arial" panose="020B0604020202020204" pitchFamily="34" charset="0"/>
                <a:cs typeface="Arial" panose="020B0604020202020204" pitchFamily="34" charset="0"/>
              </a:rPr>
              <a:t>Sites need to determine how to extract their data to get it into EMERSE</a:t>
            </a:r>
          </a:p>
          <a:p>
            <a:pPr lvl="1"/>
            <a:r>
              <a:rPr lang="en-US" sz="2400" dirty="0">
                <a:latin typeface="Arial" panose="020B0604020202020204" pitchFamily="34" charset="0"/>
                <a:cs typeface="Arial" panose="020B0604020202020204" pitchFamily="34" charset="0"/>
              </a:rPr>
              <a:t>We can provide recommendations</a:t>
            </a:r>
          </a:p>
          <a:p>
            <a:r>
              <a:rPr lang="en-US" sz="2800" dirty="0">
                <a:latin typeface="Arial" panose="020B0604020202020204" pitchFamily="34" charset="0"/>
                <a:cs typeface="Arial" panose="020B0604020202020204" pitchFamily="34" charset="0"/>
              </a:rPr>
              <a:t>Sites install EMERSE themselves</a:t>
            </a:r>
          </a:p>
          <a:p>
            <a:pPr lvl="1"/>
            <a:r>
              <a:rPr lang="en-US" sz="2400" dirty="0">
                <a:latin typeface="Arial" panose="020B0604020202020204" pitchFamily="34" charset="0"/>
                <a:cs typeface="Arial" panose="020B0604020202020204" pitchFamily="34" charset="0"/>
              </a:rPr>
              <a:t>on premise or in the cloud</a:t>
            </a:r>
          </a:p>
          <a:p>
            <a:r>
              <a:rPr lang="en-US" sz="2800" dirty="0">
                <a:latin typeface="Arial" panose="020B0604020202020204" pitchFamily="34" charset="0"/>
                <a:cs typeface="Arial" panose="020B0604020202020204" pitchFamily="34" charset="0"/>
              </a:rPr>
              <a:t>Our team does not have access to anyone’s data other than U of Michigan</a:t>
            </a:r>
          </a:p>
        </p:txBody>
      </p:sp>
      <p:pic>
        <p:nvPicPr>
          <p:cNvPr id="4" name="Picture 3" descr="A black and white logo&#10;&#10;Description automatically generated">
            <a:extLst>
              <a:ext uri="{FF2B5EF4-FFF2-40B4-BE49-F238E27FC236}">
                <a16:creationId xmlns:a16="http://schemas.microsoft.com/office/drawing/2014/main" id="{B4E5B315-2B6B-46E9-2539-2A1F661E3363}"/>
              </a:ext>
            </a:extLst>
          </p:cNvPr>
          <p:cNvPicPr>
            <a:picLocks noChangeAspect="1"/>
          </p:cNvPicPr>
          <p:nvPr/>
        </p:nvPicPr>
        <p:blipFill>
          <a:blip r:embed="rId5"/>
          <a:stretch>
            <a:fillRect/>
          </a:stretch>
        </p:blipFill>
        <p:spPr>
          <a:xfrm>
            <a:off x="226397" y="398550"/>
            <a:ext cx="2273300" cy="571500"/>
          </a:xfrm>
          <a:prstGeom prst="rect">
            <a:avLst/>
          </a:prstGeom>
        </p:spPr>
      </p:pic>
    </p:spTree>
    <p:extLst>
      <p:ext uri="{BB962C8B-B14F-4D97-AF65-F5344CB8AC3E}">
        <p14:creationId xmlns:p14="http://schemas.microsoft.com/office/powerpoint/2010/main" val="4234918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785104"/>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Royalties/Licensing: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TOMORROW: October 1, 2024, 1-2 PM ET</a:t>
            </a:r>
          </a:p>
          <a:p>
            <a:pPr marL="0" indent="0">
              <a:buNone/>
            </a:pPr>
            <a:r>
              <a:rPr lang="en-US" sz="2600" dirty="0">
                <a:latin typeface="Arial" panose="020B0604020202020204" pitchFamily="34" charset="0"/>
                <a:cs typeface="Arial" panose="020B0604020202020204" pitchFamily="34" charset="0"/>
              </a:rPr>
              <a:t>Open to everyone, find registration link at</a:t>
            </a:r>
          </a:p>
          <a:p>
            <a:pPr marL="0" indent="0">
              <a:buNone/>
            </a:pPr>
            <a:r>
              <a:rPr lang="en-US" sz="2600" dirty="0">
                <a:latin typeface="Arial" panose="020B0604020202020204" pitchFamily="34" charset="0"/>
                <a:cs typeface="Arial" panose="020B0604020202020204" pitchFamily="34" charset="0"/>
              </a:rPr>
              <a:t>http://project-</a:t>
            </a:r>
            <a:r>
              <a:rPr lang="en-US" sz="2600" dirty="0" err="1">
                <a:latin typeface="Arial" panose="020B0604020202020204" pitchFamily="34" charset="0"/>
                <a:cs typeface="Arial" panose="020B0604020202020204" pitchFamily="34" charset="0"/>
              </a:rPr>
              <a:t>emerse.org</a:t>
            </a:r>
            <a:r>
              <a:rPr lang="en-US" sz="2600" dirty="0">
                <a:latin typeface="Arial" panose="020B0604020202020204" pitchFamily="34" charset="0"/>
                <a:cs typeface="Arial" panose="020B0604020202020204" pitchFamily="34" charset="0"/>
              </a:rPr>
              <a:t>/</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4562</TotalTime>
  <Words>3742</Words>
  <Application>Microsoft Macintosh PowerPoint</Application>
  <PresentationFormat>On-screen Show (16:9)</PresentationFormat>
  <Paragraphs>518</Paragraphs>
  <Slides>45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Bradley Hand</vt:lpstr>
      <vt:lpstr>Calibri</vt:lpstr>
      <vt:lpstr>Georgia</vt:lpstr>
      <vt:lpstr>Helvetica</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Just released…</vt:lpstr>
      <vt:lpstr>Future Work</vt:lpstr>
      <vt:lpstr>How much does it cost?</vt:lpstr>
      <vt:lpstr>Fine Print</vt:lpstr>
      <vt:lpstr>PowerPoint Presentation</vt:lpstr>
      <vt:lpstr>PowerPoint Presentation</vt:lpstr>
      <vt:lpstr>Interested in EMERSE?</vt:lpstr>
      <vt:lpstr>Community Meeting</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553</cp:revision>
  <dcterms:created xsi:type="dcterms:W3CDTF">2019-11-14T17:52:15Z</dcterms:created>
  <dcterms:modified xsi:type="dcterms:W3CDTF">2024-09-30T01:21:35Z</dcterms:modified>
</cp:coreProperties>
</file>