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20" r:id="rId2"/>
    <p:sldId id="256" r:id="rId3"/>
    <p:sldId id="366" r:id="rId4"/>
    <p:sldId id="367" r:id="rId5"/>
    <p:sldId id="365" r:id="rId6"/>
    <p:sldId id="390" r:id="rId7"/>
    <p:sldId id="391" r:id="rId8"/>
    <p:sldId id="360" r:id="rId9"/>
    <p:sldId id="408" r:id="rId10"/>
    <p:sldId id="393" r:id="rId11"/>
    <p:sldId id="412" r:id="rId12"/>
    <p:sldId id="394" r:id="rId13"/>
    <p:sldId id="395" r:id="rId14"/>
    <p:sldId id="396" r:id="rId15"/>
    <p:sldId id="289" r:id="rId16"/>
    <p:sldId id="401" r:id="rId17"/>
    <p:sldId id="290" r:id="rId18"/>
    <p:sldId id="293" r:id="rId19"/>
    <p:sldId id="362" r:id="rId20"/>
    <p:sldId id="385" r:id="rId21"/>
    <p:sldId id="399" r:id="rId22"/>
    <p:sldId id="405" r:id="rId23"/>
    <p:sldId id="363" r:id="rId24"/>
    <p:sldId id="409" r:id="rId25"/>
    <p:sldId id="306" r:id="rId26"/>
    <p:sldId id="368" r:id="rId27"/>
    <p:sldId id="413" r:id="rId28"/>
    <p:sldId id="305" r:id="rId29"/>
    <p:sldId id="411"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82"/>
    <p:restoredTop sz="94694"/>
  </p:normalViewPr>
  <p:slideViewPr>
    <p:cSldViewPr snapToGrid="0" snapToObjects="1" showGuides="1">
      <p:cViewPr varScale="1">
        <p:scale>
          <a:sx n="118" d="100"/>
          <a:sy n="118" d="100"/>
        </p:scale>
        <p:origin x="200" y="896"/>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10/10/24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13</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20</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21</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22</a:t>
            </a:fld>
            <a:endParaRPr lang="en-US"/>
          </a:p>
        </p:txBody>
      </p:sp>
    </p:spTree>
    <p:extLst>
      <p:ext uri="{BB962C8B-B14F-4D97-AF65-F5344CB8AC3E}">
        <p14:creationId xmlns:p14="http://schemas.microsoft.com/office/powerpoint/2010/main" val="289148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10/10/24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10/10/24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10/10/24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10/10/24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10/10/24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631216"/>
          </a:xfrm>
          <a:prstGeom prst="rect">
            <a:avLst/>
          </a:prstGeom>
        </p:spPr>
        <p:txBody>
          <a:bodyPr wrap="none">
            <a:spAutoFit/>
          </a:bodyPr>
          <a:lstStyle/>
          <a:p>
            <a:r>
              <a:rPr lang="en-US" sz="2000" dirty="0">
                <a:latin typeface="Arial"/>
                <a:cs typeface="Arial"/>
              </a:rPr>
              <a:t>Twitter/X: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2568564" y="1485176"/>
            <a:ext cx="3653565" cy="954107"/>
          </a:xfrm>
          <a:prstGeom prst="rect">
            <a:avLst/>
          </a:prstGeom>
          <a:noFill/>
        </p:spPr>
        <p:txBody>
          <a:bodyPr wrap="none" rtlCol="0">
            <a:spAutoFit/>
          </a:bodyPr>
          <a:lstStyle/>
          <a:p>
            <a:pPr algn="ctr"/>
            <a:r>
              <a:rPr lang="en-US" sz="2200" dirty="0">
                <a:solidFill>
                  <a:srgbClr val="000000"/>
                </a:solidFill>
                <a:latin typeface="Helvetica" pitchFamily="2" charset="0"/>
              </a:rPr>
              <a:t>Presentation for UM Quality</a:t>
            </a:r>
          </a:p>
          <a:p>
            <a:pPr algn="ctr"/>
            <a:endParaRPr lang="en-US" sz="1200" dirty="0">
              <a:solidFill>
                <a:srgbClr val="000000"/>
              </a:solidFill>
              <a:latin typeface="Helvetica" pitchFamily="2" charset="0"/>
            </a:endParaRPr>
          </a:p>
          <a:p>
            <a:pPr algn="ctr"/>
            <a:r>
              <a:rPr lang="en-US" sz="2200" i="0" u="none" strike="noStrike" dirty="0">
                <a:solidFill>
                  <a:srgbClr val="000000"/>
                </a:solidFill>
                <a:effectLst/>
                <a:latin typeface="Helvetica" pitchFamily="2" charset="0"/>
              </a:rPr>
              <a:t>October 10, 2024</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We think EMERSE </a:t>
            </a:r>
            <a:r>
              <a:rPr lang="en-US" b="1" dirty="0">
                <a:latin typeface="Arial" panose="020B0604020202020204" pitchFamily="34" charset="0"/>
                <a:cs typeface="Arial" panose="020B0604020202020204" pitchFamily="34" charset="0"/>
              </a:rPr>
              <a:t>is really good</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C65A9E3F-F86B-7D54-AFD9-DCCD5C73AB4E}"/>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 created</a:t>
            </a:r>
          </a:p>
          <a:p>
            <a:r>
              <a:rPr lang="en-US" dirty="0">
                <a:latin typeface="Arial" panose="020B0604020202020204" pitchFamily="34" charset="0"/>
                <a:cs typeface="Arial" panose="020B0604020202020204" pitchFamily="34" charset="0"/>
              </a:rPr>
              <a:t>We think it’s better than other software tools that cost $$$</a:t>
            </a:r>
          </a:p>
        </p:txBody>
      </p:sp>
      <p:pic>
        <p:nvPicPr>
          <p:cNvPr id="10" name="Picture 9" descr="A group of hands giving thumbs up&#10;&#10;Description automatically generated">
            <a:extLst>
              <a:ext uri="{FF2B5EF4-FFF2-40B4-BE49-F238E27FC236}">
                <a16:creationId xmlns:a16="http://schemas.microsoft.com/office/drawing/2014/main" id="{1F4A52E7-CBD3-A6E0-E803-5DB0EACA4A24}"/>
              </a:ext>
            </a:extLst>
          </p:cNvPr>
          <p:cNvPicPr>
            <a:picLocks noChangeAspect="1"/>
          </p:cNvPicPr>
          <p:nvPr/>
        </p:nvPicPr>
        <p:blipFill>
          <a:blip r:embed="rId3"/>
          <a:stretch>
            <a:fillRect/>
          </a:stretch>
        </p:blipFill>
        <p:spPr>
          <a:xfrm>
            <a:off x="1200242" y="2215105"/>
            <a:ext cx="5224612" cy="2928395"/>
          </a:xfrm>
          <a:prstGeom prst="rect">
            <a:avLst/>
          </a:prstGeom>
        </p:spPr>
      </p:pic>
    </p:spTree>
    <p:extLst>
      <p:ext uri="{BB962C8B-B14F-4D97-AF65-F5344CB8AC3E}">
        <p14:creationId xmlns:p14="http://schemas.microsoft.com/office/powerpoint/2010/main" val="122849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199" y="1063229"/>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a bazillion features</a:t>
            </a:r>
            <a:endParaRPr lang="en-US" i="1" dirty="0"/>
          </a:p>
        </p:txBody>
      </p:sp>
      <p:sp>
        <p:nvSpPr>
          <p:cNvPr id="9" name="Right Arrow 8">
            <a:extLst>
              <a:ext uri="{FF2B5EF4-FFF2-40B4-BE49-F238E27FC236}">
                <a16:creationId xmlns:a16="http://schemas.microsoft.com/office/drawing/2014/main" id="{54A8F77A-ECB8-35C4-739E-0BD38A95B375}"/>
              </a:ext>
            </a:extLst>
          </p:cNvPr>
          <p:cNvSpPr/>
          <p:nvPr/>
        </p:nvSpPr>
        <p:spPr>
          <a:xfrm rot="4273793">
            <a:off x="2844153" y="1557293"/>
            <a:ext cx="811033"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6F7F9A36-BFDA-C6B5-043F-4160E68BFA01}"/>
              </a:ext>
            </a:extLst>
          </p:cNvPr>
          <p:cNvSpPr/>
          <p:nvPr/>
        </p:nvSpPr>
        <p:spPr>
          <a:xfrm rot="13382889">
            <a:off x="6028584" y="2284115"/>
            <a:ext cx="1125541" cy="40419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2140673"/>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18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We’ve been laser-focused on it</a:t>
            </a:r>
          </a:p>
        </p:txBody>
      </p:sp>
    </p:spTree>
    <p:extLst>
      <p:ext uri="{BB962C8B-B14F-4D97-AF65-F5344CB8AC3E}">
        <p14:creationId xmlns:p14="http://schemas.microsoft.com/office/powerpoint/2010/main" val="3798048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2138456086"/>
              </p:ext>
            </p:extLst>
          </p:nvPr>
        </p:nvGraphicFramePr>
        <p:xfrm>
          <a:off x="989971" y="1382094"/>
          <a:ext cx="7164057" cy="347472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Installed</a:t>
                      </a:r>
                    </a:p>
                  </a:txBody>
                  <a:tcPr/>
                </a:tc>
                <a:tc>
                  <a:txBody>
                    <a:bodyPr/>
                    <a:lstStyle/>
                    <a:p>
                      <a:r>
                        <a:rPr lang="en-US" sz="1300" dirty="0">
                          <a:latin typeface="Arial" panose="020B0604020202020204" pitchFamily="34" charset="0"/>
                          <a:cs typeface="Arial" panose="020B0604020202020204" pitchFamily="34" charset="0"/>
                        </a:rPr>
                        <a:t>Installing</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U of California – Irvine</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0399181"/>
                  </a:ext>
                </a:extLst>
              </a:tr>
              <a:tr h="275009">
                <a:tc>
                  <a:txBody>
                    <a:bodyPr/>
                    <a:lstStyle/>
                    <a:p>
                      <a:r>
                        <a:rPr lang="en-US" sz="1300" dirty="0">
                          <a:latin typeface="Arial" panose="020B0604020202020204" pitchFamily="34" charset="0"/>
                          <a:cs typeface="Arial" panose="020B0604020202020204" pitchFamily="34" charset="0"/>
                        </a:rPr>
                        <a:t>Case Western Reserve U</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41065708"/>
                  </a:ext>
                </a:extLst>
              </a:tr>
              <a:tr h="275009">
                <a:tc>
                  <a:txBody>
                    <a:bodyPr/>
                    <a:lstStyle/>
                    <a:p>
                      <a:r>
                        <a:rPr lang="en-US" sz="1300" dirty="0">
                          <a:latin typeface="Arial" panose="020B0604020202020204" pitchFamily="34" charset="0"/>
                          <a:cs typeface="Arial" panose="020B0604020202020204" pitchFamily="34" charset="0"/>
                        </a:rPr>
                        <a:t>U of Minnesota – Minneapolis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2250952"/>
                  </a:ext>
                </a:extLst>
              </a:tr>
              <a:tr h="275009">
                <a:tc>
                  <a:txBody>
                    <a:bodyPr/>
                    <a:lstStyle/>
                    <a:p>
                      <a:r>
                        <a:rPr lang="en-US" sz="1300" dirty="0">
                          <a:latin typeface="Arial" panose="020B0604020202020204" pitchFamily="34" charset="0"/>
                          <a:cs typeface="Arial" panose="020B0604020202020204" pitchFamily="34" charset="0"/>
                        </a:rPr>
                        <a:t>Utrecht University, Netherlands</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021569"/>
                  </a:ext>
                </a:extLst>
              </a:tr>
              <a:tr h="275009">
                <a:tc>
                  <a:txBody>
                    <a:bodyPr/>
                    <a:lstStyle/>
                    <a:p>
                      <a:r>
                        <a:rPr lang="en-US" sz="1300" dirty="0">
                          <a:latin typeface="Arial" panose="020B0604020202020204" pitchFamily="34" charset="0"/>
                          <a:cs typeface="Arial" panose="020B0604020202020204" pitchFamily="34" charset="0"/>
                        </a:rPr>
                        <a:t>U of Iowa</a:t>
                      </a:r>
                    </a:p>
                  </a:txBody>
                  <a:tcPr/>
                </a:tc>
                <a:tc>
                  <a:txBody>
                    <a:bodyPr/>
                    <a:lstStyle/>
                    <a:p>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3869291"/>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do we know it’s better?</a:t>
            </a:r>
          </a:p>
          <a:p>
            <a:r>
              <a:rPr lang="en-US" i="1" dirty="0">
                <a:latin typeface="Arial" panose="020B0604020202020204" pitchFamily="34" charset="0"/>
                <a:cs typeface="Arial" panose="020B0604020202020204" pitchFamily="34" charset="0"/>
              </a:rPr>
              <a:t>Top-tier medical centers trust it</a:t>
            </a:r>
          </a:p>
        </p:txBody>
      </p:sp>
    </p:spTree>
    <p:extLst>
      <p:ext uri="{BB962C8B-B14F-4D97-AF65-F5344CB8AC3E}">
        <p14:creationId xmlns:p14="http://schemas.microsoft.com/office/powerpoint/2010/main" val="340998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2.6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
        <p:nvSpPr>
          <p:cNvPr id="2" name="Rectangle 1">
            <a:extLst>
              <a:ext uri="{FF2B5EF4-FFF2-40B4-BE49-F238E27FC236}">
                <a16:creationId xmlns:a16="http://schemas.microsoft.com/office/drawing/2014/main" id="{190883E6-A382-2A6B-C352-085380B03E2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5984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pPr algn="l"/>
            <a:r>
              <a:rPr lang="en-US" b="1" dirty="0">
                <a:latin typeface="Arial" panose="020B0604020202020204" pitchFamily="34" charset="0"/>
                <a:cs typeface="Arial" panose="020B0604020202020204" pitchFamily="34" charset="0"/>
              </a:rPr>
              <a:t>Application Programming Interface (API)</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4019049" cy="3108543"/>
          </a:xfrm>
          <a:prstGeom prst="rect">
            <a:avLst/>
          </a:prstGeom>
          <a:noFill/>
        </p:spPr>
        <p:txBody>
          <a:bodyPr wrap="none" rtlCol="0">
            <a:spAutoFit/>
          </a:bodyPr>
          <a:lstStyle/>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For technical teams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Can pull notes based</a:t>
            </a:r>
          </a:p>
          <a:p>
            <a:r>
              <a:rPr lang="en-US" sz="2800" dirty="0">
                <a:latin typeface="Arial" panose="020B0604020202020204" pitchFamily="34" charset="0"/>
                <a:cs typeface="Arial" panose="020B0604020202020204" pitchFamily="34" charset="0"/>
              </a:rPr>
              <a:t>on keywords, CSNs, </a:t>
            </a:r>
            <a:r>
              <a:rPr lang="en-US" sz="2800" dirty="0" err="1">
                <a:latin typeface="Arial" panose="020B0604020202020204" pitchFamily="34" charset="0"/>
                <a:cs typeface="Arial" panose="020B0604020202020204" pitchFamily="34" charset="0"/>
              </a:rPr>
              <a:t>etc</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Contact us for details</a:t>
            </a:r>
          </a:p>
        </p:txBody>
      </p:sp>
      <p:pic>
        <p:nvPicPr>
          <p:cNvPr id="4" name="Picture 3" descr="A black background with white text&#10;&#10;Description automatically generated">
            <a:extLst>
              <a:ext uri="{FF2B5EF4-FFF2-40B4-BE49-F238E27FC236}">
                <a16:creationId xmlns:a16="http://schemas.microsoft.com/office/drawing/2014/main" id="{DF869B88-C442-5189-81E7-033E64296A6C}"/>
              </a:ext>
            </a:extLst>
          </p:cNvPr>
          <p:cNvPicPr>
            <a:picLocks noChangeAspect="1"/>
          </p:cNvPicPr>
          <p:nvPr/>
        </p:nvPicPr>
        <p:blipFill>
          <a:blip r:embed="rId3"/>
          <a:stretch>
            <a:fillRect/>
          </a:stretch>
        </p:blipFill>
        <p:spPr>
          <a:xfrm>
            <a:off x="4705275" y="1031917"/>
            <a:ext cx="3375547" cy="337554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8" y="2375784"/>
            <a:ext cx="663348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tools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&amp; more…</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1F845FF-F60C-ACB5-7BC9-44961A0164BF}"/>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C7DA3E3F-4BF9-228D-B87A-950CE6D2653C}"/>
              </a:ext>
            </a:extLst>
          </p:cNvPr>
          <p:cNvSpPr>
            <a:spLocks noGrp="1"/>
          </p:cNvSpPr>
          <p:nvPr>
            <p:ph type="title"/>
          </p:nvPr>
        </p:nvSpPr>
        <p:spPr>
          <a:xfrm>
            <a:off x="1427259" y="106881"/>
            <a:ext cx="8229600" cy="857250"/>
          </a:xfrm>
        </p:spPr>
        <p:txBody>
          <a:bodyPr>
            <a:normAutofit/>
          </a:bodyPr>
          <a:lstStyle/>
          <a:p>
            <a:r>
              <a:rPr lang="en-US" b="1" dirty="0">
                <a:latin typeface="Arial" panose="020B0604020202020204" pitchFamily="34" charset="0"/>
                <a:cs typeface="Arial" panose="020B0604020202020204" pitchFamily="34" charset="0"/>
              </a:rPr>
              <a:t>Getting an account</a:t>
            </a:r>
          </a:p>
        </p:txBody>
      </p:sp>
      <p:pic>
        <p:nvPicPr>
          <p:cNvPr id="14" name="Picture 13" descr="transparent background.png">
            <a:extLst>
              <a:ext uri="{FF2B5EF4-FFF2-40B4-BE49-F238E27FC236}">
                <a16:creationId xmlns:a16="http://schemas.microsoft.com/office/drawing/2014/main" id="{57C94D53-4902-CD26-7D50-885FC23ABF0A}"/>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111B06B5-630A-FF78-BFC4-67F81D451B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DBD362E6-5977-6393-8131-2D49C3470E03}"/>
              </a:ext>
            </a:extLst>
          </p:cNvPr>
          <p:cNvSpPr>
            <a:spLocks noGrp="1"/>
          </p:cNvSpPr>
          <p:nvPr>
            <p:ph idx="1"/>
          </p:nvPr>
        </p:nvSpPr>
        <p:spPr>
          <a:xfrm>
            <a:off x="3212327" y="1154961"/>
            <a:ext cx="5388302" cy="3596095"/>
          </a:xfrm>
        </p:spPr>
        <p:txBody>
          <a:bodyPr>
            <a:noAutofit/>
          </a:bodyPr>
          <a:lstStyle/>
          <a:p>
            <a:pPr marL="0" indent="0">
              <a:buNone/>
            </a:pPr>
            <a:r>
              <a:rPr lang="en-US" sz="2800" dirty="0">
                <a:latin typeface="Arial" panose="020B0604020202020204" pitchFamily="34" charset="0"/>
                <a:cs typeface="Arial" panose="020B0604020202020204" pitchFamily="34" charset="0"/>
              </a:rPr>
              <a:t>If you already have access to </a:t>
            </a:r>
            <a:r>
              <a:rPr lang="en-US" sz="2800" dirty="0" err="1">
                <a:latin typeface="Arial" panose="020B0604020202020204" pitchFamily="34" charset="0"/>
                <a:cs typeface="Arial" panose="020B0604020202020204" pitchFamily="34" charset="0"/>
              </a:rPr>
              <a:t>MiChart</a:t>
            </a:r>
            <a:r>
              <a:rPr lang="en-US" sz="2800" dirty="0">
                <a:latin typeface="Arial" panose="020B0604020202020204" pitchFamily="34" charset="0"/>
                <a:cs typeface="Arial" panose="020B0604020202020204" pitchFamily="34" charset="0"/>
              </a:rPr>
              <a:t>, you have access to EMERSE</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if you have questions/problems</a:t>
            </a:r>
          </a:p>
        </p:txBody>
      </p:sp>
      <p:pic>
        <p:nvPicPr>
          <p:cNvPr id="6" name="Picture 5" descr="A screenshot of a medical report&#10;&#10;Description automatically generated">
            <a:extLst>
              <a:ext uri="{FF2B5EF4-FFF2-40B4-BE49-F238E27FC236}">
                <a16:creationId xmlns:a16="http://schemas.microsoft.com/office/drawing/2014/main" id="{84AB8EE2-EA2D-A2D0-23A7-5D37E3DC2F45}"/>
              </a:ext>
            </a:extLst>
          </p:cNvPr>
          <p:cNvPicPr>
            <a:picLocks noChangeAspect="1"/>
          </p:cNvPicPr>
          <p:nvPr/>
        </p:nvPicPr>
        <p:blipFill>
          <a:blip r:embed="rId3"/>
          <a:stretch>
            <a:fillRect/>
          </a:stretch>
        </p:blipFill>
        <p:spPr>
          <a:xfrm>
            <a:off x="202825" y="135176"/>
            <a:ext cx="2608242" cy="4912912"/>
          </a:xfrm>
          <a:prstGeom prst="rect">
            <a:avLst/>
          </a:prstGeom>
        </p:spPr>
      </p:pic>
      <p:cxnSp>
        <p:nvCxnSpPr>
          <p:cNvPr id="8" name="Straight Arrow Connector 7">
            <a:extLst>
              <a:ext uri="{FF2B5EF4-FFF2-40B4-BE49-F238E27FC236}">
                <a16:creationId xmlns:a16="http://schemas.microsoft.com/office/drawing/2014/main" id="{8947E577-4CF5-575C-6717-58A0D8FFB3AD}"/>
              </a:ext>
            </a:extLst>
          </p:cNvPr>
          <p:cNvCxnSpPr>
            <a:cxnSpLocks/>
          </p:cNvCxnSpPr>
          <p:nvPr/>
        </p:nvCxnSpPr>
        <p:spPr>
          <a:xfrm>
            <a:off x="609600" y="250371"/>
            <a:ext cx="1274859" cy="580080"/>
          </a:xfrm>
          <a:prstGeom prst="straightConnector1">
            <a:avLst/>
          </a:prstGeom>
          <a:ln w="698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8D3178F-D0E8-BE01-7978-7842B95CF805}"/>
              </a:ext>
            </a:extLst>
          </p:cNvPr>
          <p:cNvCxnSpPr>
            <a:cxnSpLocks/>
          </p:cNvCxnSpPr>
          <p:nvPr/>
        </p:nvCxnSpPr>
        <p:spPr>
          <a:xfrm flipH="1">
            <a:off x="609600" y="3135086"/>
            <a:ext cx="158568" cy="950194"/>
          </a:xfrm>
          <a:prstGeom prst="straightConnector1">
            <a:avLst/>
          </a:prstGeom>
          <a:ln w="698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53F0C73-8DE4-887B-137A-2D0793E8761D}"/>
              </a:ext>
            </a:extLst>
          </p:cNvPr>
          <p:cNvCxnSpPr>
            <a:cxnSpLocks/>
          </p:cNvCxnSpPr>
          <p:nvPr/>
        </p:nvCxnSpPr>
        <p:spPr>
          <a:xfrm flipH="1" flipV="1">
            <a:off x="2839977" y="4226794"/>
            <a:ext cx="2257051" cy="491604"/>
          </a:xfrm>
          <a:prstGeom prst="straightConnector1">
            <a:avLst/>
          </a:prstGeom>
          <a:ln w="698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5199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9E9EC0-05CA-148D-A942-1C34AEFE614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4613B67-82CE-2AED-E692-BF91D01EDA7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9D181C6-4DBA-15A8-BAC8-8251FB762D5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AB77E187-94AF-DD01-2BA2-92DE84CD789C}"/>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Live Demo (if we have time)</a:t>
            </a:r>
          </a:p>
        </p:txBody>
      </p:sp>
      <p:sp>
        <p:nvSpPr>
          <p:cNvPr id="10" name="Content Placeholder 2">
            <a:extLst>
              <a:ext uri="{FF2B5EF4-FFF2-40B4-BE49-F238E27FC236}">
                <a16:creationId xmlns:a16="http://schemas.microsoft.com/office/drawing/2014/main" id="{5EADA50E-0A22-BAB6-D985-B76F9F255267}"/>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5F97D4E2-3B17-3AA9-B7E0-5CBC5C0ABC8B}"/>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984813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almost 19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4669</TotalTime>
  <Words>1467</Words>
  <Application>Microsoft Macintosh PowerPoint</Application>
  <PresentationFormat>On-screen Show (16:9)</PresentationFormat>
  <Paragraphs>203</Paragraphs>
  <Slides>29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The EMERSE solution     </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PowerPoint Presentation</vt:lpstr>
      <vt:lpstr>Synonyms</vt:lpstr>
      <vt:lpstr>PowerPoint Presentation</vt:lpstr>
      <vt:lpstr>PowerPoint Presentation</vt:lpstr>
      <vt:lpstr>Application Programming Interface (API)</vt:lpstr>
      <vt:lpstr>Future Work</vt:lpstr>
      <vt:lpstr>PowerPoint Presentation</vt:lpstr>
      <vt:lpstr>Interested in EMERSE?</vt:lpstr>
      <vt:lpstr>Getting an account</vt:lpstr>
      <vt:lpstr>PowerPoint Presentation</vt:lpstr>
      <vt:lpstr>Live Demo (if we have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559</cp:revision>
  <dcterms:created xsi:type="dcterms:W3CDTF">2019-11-14T17:52:15Z</dcterms:created>
  <dcterms:modified xsi:type="dcterms:W3CDTF">2024-10-10T14:43:24Z</dcterms:modified>
</cp:coreProperties>
</file>