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20" r:id="rId2"/>
    <p:sldId id="367" r:id="rId3"/>
    <p:sldId id="366" r:id="rId4"/>
    <p:sldId id="412" r:id="rId5"/>
    <p:sldId id="365" r:id="rId6"/>
    <p:sldId id="390" r:id="rId7"/>
    <p:sldId id="360" r:id="rId8"/>
    <p:sldId id="408" r:id="rId9"/>
    <p:sldId id="289" r:id="rId10"/>
    <p:sldId id="401" r:id="rId11"/>
    <p:sldId id="290" r:id="rId12"/>
    <p:sldId id="293" r:id="rId13"/>
    <p:sldId id="362" r:id="rId14"/>
    <p:sldId id="385" r:id="rId15"/>
    <p:sldId id="399" r:id="rId16"/>
    <p:sldId id="405" r:id="rId17"/>
    <p:sldId id="402" r:id="rId18"/>
    <p:sldId id="403" r:id="rId19"/>
    <p:sldId id="404" r:id="rId20"/>
    <p:sldId id="363" r:id="rId21"/>
    <p:sldId id="409" r:id="rId22"/>
    <p:sldId id="306" r:id="rId23"/>
    <p:sldId id="368" r:id="rId24"/>
    <p:sldId id="413" r:id="rId25"/>
    <p:sldId id="305" r:id="rId26"/>
    <p:sldId id="411"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66"/>
    <p:restoredTop sz="94673"/>
  </p:normalViewPr>
  <p:slideViewPr>
    <p:cSldViewPr snapToGrid="0" snapToObjects="1" showGuides="1">
      <p:cViewPr varScale="1">
        <p:scale>
          <a:sx n="154" d="100"/>
          <a:sy n="154" d="100"/>
        </p:scale>
        <p:origin x="368" y="192"/>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14</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15</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16</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17</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19</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10/22/24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edresearch.umich.edu/office-research/about-office-research/our-units/data-office-clinical-translational-research/self-serve-data-tool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074355" y="402679"/>
            <a:ext cx="4439227" cy="1219247"/>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8D0A45FC-F0B1-FDE4-5604-B011E94BD3D9}"/>
              </a:ext>
            </a:extLst>
          </p:cNvPr>
          <p:cNvSpPr txBox="1"/>
          <p:nvPr/>
        </p:nvSpPr>
        <p:spPr>
          <a:xfrm>
            <a:off x="2074355" y="1867422"/>
            <a:ext cx="4572277" cy="1600438"/>
          </a:xfrm>
          <a:prstGeom prst="rect">
            <a:avLst/>
          </a:prstGeom>
          <a:noFill/>
        </p:spPr>
        <p:txBody>
          <a:bodyPr wrap="none" rtlCol="0">
            <a:spAutoFit/>
          </a:bodyPr>
          <a:lstStyle/>
          <a:p>
            <a:pPr algn="ctr"/>
            <a:r>
              <a:rPr lang="en-US" sz="3200" dirty="0">
                <a:solidFill>
                  <a:srgbClr val="000000"/>
                </a:solidFill>
                <a:latin typeface="Helvetica" pitchFamily="2" charset="0"/>
              </a:rPr>
              <a:t>Data Tools for Research</a:t>
            </a:r>
          </a:p>
          <a:p>
            <a:pPr algn="ctr"/>
            <a:endParaRPr lang="en-US" sz="2200" dirty="0">
              <a:solidFill>
                <a:srgbClr val="000000"/>
              </a:solidFill>
              <a:latin typeface="Helvetica" pitchFamily="2" charset="0"/>
            </a:endParaRPr>
          </a:p>
          <a:p>
            <a:pPr algn="ctr"/>
            <a:r>
              <a:rPr lang="en-US" sz="2200" dirty="0">
                <a:solidFill>
                  <a:srgbClr val="000000"/>
                </a:solidFill>
                <a:latin typeface="Helvetica" pitchFamily="2" charset="0"/>
              </a:rPr>
              <a:t>Presentation for UM Psychiatry</a:t>
            </a: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October 22, 2024</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2.6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Data Direct, ENACT</a:t>
            </a:r>
          </a:p>
        </p:txBody>
      </p:sp>
    </p:spTree>
    <p:extLst>
      <p:ext uri="{BB962C8B-B14F-4D97-AF65-F5344CB8AC3E}">
        <p14:creationId xmlns:p14="http://schemas.microsoft.com/office/powerpoint/2010/main" val="138197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CB91D8-12BE-E329-0BD0-EED55CDB4914}"/>
              </a:ext>
            </a:extLst>
          </p:cNvPr>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3" name="Straight Arrow Connector 2">
            <a:extLst>
              <a:ext uri="{FF2B5EF4-FFF2-40B4-BE49-F238E27FC236}">
                <a16:creationId xmlns:a16="http://schemas.microsoft.com/office/drawing/2014/main" id="{CAD4AA74-177C-E9C6-8B33-AD899A2AA458}"/>
              </a:ext>
            </a:extLst>
          </p:cNvPr>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4" name="Picture 3" descr="transparent background.png">
            <a:extLst>
              <a:ext uri="{FF2B5EF4-FFF2-40B4-BE49-F238E27FC236}">
                <a16:creationId xmlns:a16="http://schemas.microsoft.com/office/drawing/2014/main" id="{BEA765BA-3C54-6E1E-6E92-ECF83EE4B7BA}"/>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5" name="Title 1">
            <a:extLst>
              <a:ext uri="{FF2B5EF4-FFF2-40B4-BE49-F238E27FC236}">
                <a16:creationId xmlns:a16="http://schemas.microsoft.com/office/drawing/2014/main" id="{8E684EF9-92E8-E407-124C-30938D10C8E4}"/>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7" name="Rectangle 6">
            <a:extLst>
              <a:ext uri="{FF2B5EF4-FFF2-40B4-BE49-F238E27FC236}">
                <a16:creationId xmlns:a16="http://schemas.microsoft.com/office/drawing/2014/main" id="{DC658DF4-1DAC-739B-9DFE-C55C59577668}"/>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10" name="Picture 9">
            <a:extLst>
              <a:ext uri="{FF2B5EF4-FFF2-40B4-BE49-F238E27FC236}">
                <a16:creationId xmlns:a16="http://schemas.microsoft.com/office/drawing/2014/main" id="{0C2063DC-1F5B-3663-72A2-99B02D6AEA52}"/>
              </a:ext>
            </a:extLst>
          </p:cNvPr>
          <p:cNvPicPr>
            <a:picLocks noChangeAspect="1"/>
          </p:cNvPicPr>
          <p:nvPr/>
        </p:nvPicPr>
        <p:blipFill>
          <a:blip r:embed="rId3"/>
          <a:stretch>
            <a:fillRect/>
          </a:stretch>
        </p:blipFill>
        <p:spPr>
          <a:xfrm>
            <a:off x="21094" y="1034266"/>
            <a:ext cx="5386076" cy="4109234"/>
          </a:xfrm>
          <a:prstGeom prst="rect">
            <a:avLst/>
          </a:prstGeom>
        </p:spPr>
      </p:pic>
      <p:sp>
        <p:nvSpPr>
          <p:cNvPr id="11" name="Rectangle 10">
            <a:extLst>
              <a:ext uri="{FF2B5EF4-FFF2-40B4-BE49-F238E27FC236}">
                <a16:creationId xmlns:a16="http://schemas.microsoft.com/office/drawing/2014/main" id="{1B7F7976-19CA-771C-6E27-3B5352962EC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12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Just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47F1D2A-84B1-FEA8-2E83-F600166358E8}"/>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59CBED57-5B07-0B4E-EF83-35BCED8DA01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Getting access (for research)</a:t>
            </a:r>
          </a:p>
        </p:txBody>
      </p:sp>
      <p:pic>
        <p:nvPicPr>
          <p:cNvPr id="14" name="Picture 13" descr="transparent background.png">
            <a:extLst>
              <a:ext uri="{FF2B5EF4-FFF2-40B4-BE49-F238E27FC236}">
                <a16:creationId xmlns:a16="http://schemas.microsoft.com/office/drawing/2014/main" id="{BCDB0048-05AD-14F6-4050-A705E3DFC78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B152218B-B363-54AE-1FB6-AE71CCC9CA3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FBA5DF9C-F5D6-D61C-9CF2-3289999B0868}"/>
              </a:ext>
            </a:extLst>
          </p:cNvPr>
          <p:cNvSpPr>
            <a:spLocks noGrp="1"/>
          </p:cNvSpPr>
          <p:nvPr>
            <p:ph idx="1"/>
          </p:nvPr>
        </p:nvSpPr>
        <p:spPr>
          <a:xfrm>
            <a:off x="689674" y="1608574"/>
            <a:ext cx="8143429" cy="3596095"/>
          </a:xfrm>
        </p:spPr>
        <p:txBody>
          <a:bodyPr>
            <a:noAutofit/>
          </a:bodyPr>
          <a:lstStyle/>
          <a:p>
            <a:pPr marL="0" indent="0">
              <a:buNone/>
            </a:pPr>
            <a:r>
              <a:rPr lang="en-US" sz="2800" dirty="0">
                <a:latin typeface="Arial" panose="020B0604020202020204" pitchFamily="34" charset="0"/>
                <a:cs typeface="Arial" panose="020B0604020202020204" pitchFamily="34" charset="0"/>
              </a:rPr>
              <a:t>Apply through the Data Office on the Self Service Tools Page:</a:t>
            </a:r>
          </a:p>
          <a:p>
            <a:pPr marL="0" indent="0">
              <a:buNone/>
            </a:pPr>
            <a:r>
              <a:rPr lang="en-US" sz="2800" dirty="0">
                <a:latin typeface="Arial" panose="020B0604020202020204" pitchFamily="34" charset="0"/>
                <a:cs typeface="Arial" panose="020B0604020202020204" pitchFamily="34" charset="0"/>
                <a:hlinkClick r:id="rId3"/>
              </a:rPr>
              <a:t>https://medresearch.umich.edu/office-research/about-office-research/our-units/data-office-clinical-translational-research/self-serve-data-tools</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5056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BE1426F-329C-8146-BC2A-E57CF6A00665}"/>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279A9D02-97DF-6C38-B5C7-AC206117787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2B338888-4C1E-E60D-6731-E6D225842E0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C7B5C31A-A623-012A-D514-AFFCC80572DD}"/>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274E404-EAAB-646A-5D18-510FBBC14290}"/>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9952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19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4595</TotalTime>
  <Words>1076</Words>
  <Application>Microsoft Macintosh PowerPoint</Application>
  <PresentationFormat>On-screen Show (16:9)</PresentationFormat>
  <Paragraphs>168</Paragraphs>
  <Slides>26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The EMERSE solution     </vt:lpstr>
      <vt:lpstr>PowerPoint Presentation</vt:lpstr>
      <vt:lpstr>What can EMERSE do?</vt:lpstr>
      <vt:lpstr>Find cohorts</vt:lpstr>
      <vt:lpstr>Find cohorts</vt:lpstr>
      <vt:lpstr>Highlight documents for chart review</vt:lpstr>
      <vt:lpstr>PowerPoint Presentation</vt:lpstr>
      <vt:lpstr>Synonyms</vt:lpstr>
      <vt:lpstr>PowerPoint Presentation</vt:lpstr>
      <vt:lpstr>PowerPoint Presentation</vt:lpstr>
      <vt:lpstr>Typical workflow</vt:lpstr>
      <vt:lpstr>Typical workflow</vt:lpstr>
      <vt:lpstr>Typical workflow</vt:lpstr>
      <vt:lpstr>Just released…</vt:lpstr>
      <vt:lpstr>Future Work</vt:lpstr>
      <vt:lpstr>PowerPoint Presentation</vt:lpstr>
      <vt:lpstr>Interested in EMERSE?</vt:lpstr>
      <vt:lpstr>Getting access (for research)</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563</cp:revision>
  <dcterms:created xsi:type="dcterms:W3CDTF">2019-11-14T17:52:15Z</dcterms:created>
  <dcterms:modified xsi:type="dcterms:W3CDTF">2024-10-22T16:06:28Z</dcterms:modified>
</cp:coreProperties>
</file>