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320" r:id="rId2"/>
    <p:sldId id="256" r:id="rId3"/>
    <p:sldId id="347" r:id="rId4"/>
    <p:sldId id="366" r:id="rId5"/>
    <p:sldId id="367" r:id="rId6"/>
    <p:sldId id="365" r:id="rId7"/>
    <p:sldId id="390" r:id="rId8"/>
    <p:sldId id="391" r:id="rId9"/>
    <p:sldId id="360" r:id="rId10"/>
    <p:sldId id="393" r:id="rId11"/>
    <p:sldId id="394" r:id="rId12"/>
    <p:sldId id="395" r:id="rId13"/>
    <p:sldId id="400" r:id="rId14"/>
    <p:sldId id="396" r:id="rId15"/>
    <p:sldId id="289" r:id="rId16"/>
    <p:sldId id="401" r:id="rId17"/>
    <p:sldId id="290" r:id="rId18"/>
    <p:sldId id="293" r:id="rId19"/>
    <p:sldId id="380" r:id="rId20"/>
    <p:sldId id="378" r:id="rId21"/>
    <p:sldId id="381" r:id="rId22"/>
    <p:sldId id="382" r:id="rId23"/>
    <p:sldId id="362" r:id="rId24"/>
    <p:sldId id="385" r:id="rId25"/>
    <p:sldId id="399" r:id="rId26"/>
    <p:sldId id="405" r:id="rId27"/>
    <p:sldId id="402" r:id="rId28"/>
    <p:sldId id="403" r:id="rId29"/>
    <p:sldId id="404" r:id="rId30"/>
    <p:sldId id="371" r:id="rId31"/>
    <p:sldId id="363" r:id="rId32"/>
    <p:sldId id="376" r:id="rId33"/>
    <p:sldId id="306" r:id="rId34"/>
    <p:sldId id="350" r:id="rId35"/>
    <p:sldId id="368" r:id="rId36"/>
    <p:sldId id="305"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35"/>
    <p:restoredTop sz="94694"/>
  </p:normalViewPr>
  <p:slideViewPr>
    <p:cSldViewPr snapToGrid="0" snapToObjects="1" showGuides="1">
      <p:cViewPr varScale="1">
        <p:scale>
          <a:sx n="160" d="100"/>
          <a:sy n="160" d="100"/>
        </p:scale>
        <p:origin x="168"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24</a:t>
            </a:fld>
            <a:endParaRPr lang="en-US"/>
          </a:p>
        </p:txBody>
      </p:sp>
    </p:spTree>
    <p:extLst>
      <p:ext uri="{BB962C8B-B14F-4D97-AF65-F5344CB8AC3E}">
        <p14:creationId xmlns:p14="http://schemas.microsoft.com/office/powerpoint/2010/main" val="354239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25</a:t>
            </a:fld>
            <a:endParaRPr lang="en-US"/>
          </a:p>
        </p:txBody>
      </p:sp>
    </p:spTree>
    <p:extLst>
      <p:ext uri="{BB962C8B-B14F-4D97-AF65-F5344CB8AC3E}">
        <p14:creationId xmlns:p14="http://schemas.microsoft.com/office/powerpoint/2010/main" val="552407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26</a:t>
            </a:fld>
            <a:endParaRPr lang="en-US"/>
          </a:p>
        </p:txBody>
      </p:sp>
    </p:spTree>
    <p:extLst>
      <p:ext uri="{BB962C8B-B14F-4D97-AF65-F5344CB8AC3E}">
        <p14:creationId xmlns:p14="http://schemas.microsoft.com/office/powerpoint/2010/main" val="289148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27</a:t>
            </a:fld>
            <a:endParaRPr lang="en-US"/>
          </a:p>
        </p:txBody>
      </p:sp>
    </p:spTree>
    <p:extLst>
      <p:ext uri="{BB962C8B-B14F-4D97-AF65-F5344CB8AC3E}">
        <p14:creationId xmlns:p14="http://schemas.microsoft.com/office/powerpoint/2010/main" val="64327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28</a:t>
            </a:fld>
            <a:endParaRPr lang="en-US"/>
          </a:p>
        </p:txBody>
      </p:sp>
    </p:spTree>
    <p:extLst>
      <p:ext uri="{BB962C8B-B14F-4D97-AF65-F5344CB8AC3E}">
        <p14:creationId xmlns:p14="http://schemas.microsoft.com/office/powerpoint/2010/main" val="2153285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29</a:t>
            </a:fld>
            <a:endParaRPr lang="en-US"/>
          </a:p>
        </p:txBody>
      </p:sp>
    </p:spTree>
    <p:extLst>
      <p:ext uri="{BB962C8B-B14F-4D97-AF65-F5344CB8AC3E}">
        <p14:creationId xmlns:p14="http://schemas.microsoft.com/office/powerpoint/2010/main" val="53222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2/7/24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775520" y="2716940"/>
            <a:ext cx="3060740" cy="840641"/>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059125" cy="1631216"/>
          </a:xfrm>
          <a:prstGeom prst="rect">
            <a:avLst/>
          </a:prstGeom>
        </p:spPr>
        <p:txBody>
          <a:bodyPr wrap="none">
            <a:spAutoFit/>
          </a:bodyPr>
          <a:lstStyle/>
          <a:p>
            <a:r>
              <a:rPr lang="en-US" sz="2000" dirty="0">
                <a:latin typeface="Arial"/>
                <a:cs typeface="Arial"/>
              </a:rPr>
              <a:t>Twitter: 	@</a:t>
            </a:r>
            <a:r>
              <a:rPr lang="en-US" sz="2000" dirty="0" err="1">
                <a:latin typeface="Arial"/>
                <a:cs typeface="Arial"/>
              </a:rPr>
              <a:t>projectEMERSE</a:t>
            </a:r>
            <a:endParaRPr lang="en-US" sz="2000" dirty="0">
              <a:latin typeface="Arial"/>
              <a:cs typeface="Arial"/>
            </a:endParaRPr>
          </a:p>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hanauer@umich.edu</a:t>
            </a: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an easy-to-use, self-service search engine and chart review tool for EHR notes</a:t>
            </a:r>
          </a:p>
        </p:txBody>
      </p:sp>
      <p:sp>
        <p:nvSpPr>
          <p:cNvPr id="3" name="TextBox 2">
            <a:extLst>
              <a:ext uri="{FF2B5EF4-FFF2-40B4-BE49-F238E27FC236}">
                <a16:creationId xmlns:a16="http://schemas.microsoft.com/office/drawing/2014/main" id="{8D0A45FC-F0B1-FDE4-5604-B011E94BD3D9}"/>
              </a:ext>
            </a:extLst>
          </p:cNvPr>
          <p:cNvSpPr txBox="1"/>
          <p:nvPr/>
        </p:nvSpPr>
        <p:spPr>
          <a:xfrm>
            <a:off x="560002" y="1485176"/>
            <a:ext cx="7670690" cy="1107996"/>
          </a:xfrm>
          <a:prstGeom prst="rect">
            <a:avLst/>
          </a:prstGeom>
          <a:noFill/>
        </p:spPr>
        <p:txBody>
          <a:bodyPr wrap="none" rtlCol="0">
            <a:spAutoFit/>
          </a:bodyPr>
          <a:lstStyle/>
          <a:p>
            <a:pPr algn="ctr"/>
            <a:r>
              <a:rPr lang="en-US" sz="2200" dirty="0">
                <a:solidFill>
                  <a:srgbClr val="000000"/>
                </a:solidFill>
                <a:latin typeface="Helvetica" pitchFamily="2" charset="0"/>
              </a:rPr>
              <a:t>Presentation for</a:t>
            </a:r>
          </a:p>
          <a:p>
            <a:pPr algn="ctr"/>
            <a:r>
              <a:rPr lang="en-US" sz="2200" dirty="0">
                <a:solidFill>
                  <a:srgbClr val="000000"/>
                </a:solidFill>
                <a:latin typeface="Helvetica" pitchFamily="2" charset="0"/>
              </a:rPr>
              <a:t>University of Michigan Pediatric Fellowship Core Curriculum</a:t>
            </a:r>
            <a:endParaRPr lang="en-US" sz="1200" dirty="0">
              <a:solidFill>
                <a:srgbClr val="000000"/>
              </a:solidFill>
              <a:latin typeface="Helvetica" pitchFamily="2" charset="0"/>
            </a:endParaRPr>
          </a:p>
          <a:p>
            <a:pPr algn="ctr"/>
            <a:r>
              <a:rPr lang="en-US" sz="2200" i="0" u="none" strike="noStrike" dirty="0">
                <a:solidFill>
                  <a:srgbClr val="000000"/>
                </a:solidFill>
                <a:effectLst/>
                <a:latin typeface="Helvetica" pitchFamily="2" charset="0"/>
              </a:rPr>
              <a:t>February 7, 2024</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457200" y="204932"/>
            <a:ext cx="8229600" cy="857250"/>
          </a:xfrm>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341302" y="23644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is EMERSE better?</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screenshot of a computer&#10;&#10;Description automatically generated">
            <a:extLst>
              <a:ext uri="{FF2B5EF4-FFF2-40B4-BE49-F238E27FC236}">
                <a16:creationId xmlns:a16="http://schemas.microsoft.com/office/drawing/2014/main" id="{294A09BF-6CC8-BE6E-9040-CCED7277F74F}"/>
              </a:ext>
            </a:extLst>
          </p:cNvPr>
          <p:cNvPicPr>
            <a:picLocks noChangeAspect="1"/>
          </p:cNvPicPr>
          <p:nvPr/>
        </p:nvPicPr>
        <p:blipFill>
          <a:blip r:embed="rId3"/>
          <a:stretch>
            <a:fillRect/>
          </a:stretch>
        </p:blipFill>
        <p:spPr>
          <a:xfrm>
            <a:off x="171021" y="1527854"/>
            <a:ext cx="6800958" cy="3291663"/>
          </a:xfrm>
          <a:prstGeom prst="rect">
            <a:avLst/>
          </a:prstGeom>
        </p:spPr>
      </p:pic>
      <p:sp>
        <p:nvSpPr>
          <p:cNvPr id="8" name="TextBox 7">
            <a:extLst>
              <a:ext uri="{FF2B5EF4-FFF2-40B4-BE49-F238E27FC236}">
                <a16:creationId xmlns:a16="http://schemas.microsoft.com/office/drawing/2014/main" id="{95F783C9-9EA9-7363-B055-C740E94405F6}"/>
              </a:ext>
            </a:extLst>
          </p:cNvPr>
          <p:cNvSpPr txBox="1"/>
          <p:nvPr/>
        </p:nvSpPr>
        <p:spPr>
          <a:xfrm>
            <a:off x="457199" y="1063229"/>
            <a:ext cx="3669527" cy="369332"/>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EHRs have a bazillion features</a:t>
            </a:r>
            <a:endParaRPr lang="en-US" i="1" dirty="0"/>
          </a:p>
        </p:txBody>
      </p:sp>
      <p:sp>
        <p:nvSpPr>
          <p:cNvPr id="9" name="Right Arrow 8">
            <a:extLst>
              <a:ext uri="{FF2B5EF4-FFF2-40B4-BE49-F238E27FC236}">
                <a16:creationId xmlns:a16="http://schemas.microsoft.com/office/drawing/2014/main" id="{FF6179E8-6C1A-8CE4-8822-6A79F9F611DC}"/>
              </a:ext>
            </a:extLst>
          </p:cNvPr>
          <p:cNvSpPr/>
          <p:nvPr/>
        </p:nvSpPr>
        <p:spPr>
          <a:xfrm rot="4273793">
            <a:off x="2844153" y="1557293"/>
            <a:ext cx="811033" cy="40419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0A250740-1CE3-1EFD-5658-9FE00B272079}"/>
              </a:ext>
            </a:extLst>
          </p:cNvPr>
          <p:cNvSpPr/>
          <p:nvPr/>
        </p:nvSpPr>
        <p:spPr>
          <a:xfrm rot="13382889">
            <a:off x="6028584" y="2284115"/>
            <a:ext cx="1125541" cy="40419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326FE52-2DAF-E3F3-6718-98D825E77CE8}"/>
              </a:ext>
            </a:extLst>
          </p:cNvPr>
          <p:cNvSpPr txBox="1"/>
          <p:nvPr/>
        </p:nvSpPr>
        <p:spPr>
          <a:xfrm>
            <a:off x="7071000" y="2140673"/>
            <a:ext cx="2073000" cy="2031325"/>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The EMERSE team has invested $millions and 18 years on just this one feature (search) because it’s so important</a:t>
            </a:r>
            <a:endParaRPr lang="en-US" i="1" dirty="0"/>
          </a:p>
        </p:txBody>
      </p:sp>
    </p:spTree>
    <p:extLst>
      <p:ext uri="{BB962C8B-B14F-4D97-AF65-F5344CB8AC3E}">
        <p14:creationId xmlns:p14="http://schemas.microsoft.com/office/powerpoint/2010/main" val="122849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We’ve studied it</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9281" y="1380299"/>
            <a:ext cx="8229600" cy="339447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“new users of the EMERSE system are able to complete basic but critical workflow tasks in the system with a high rate of success…are highly satisfied with the interface, and have highly positive perceptions of its expected utility in their 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“survey results indicate very high ratings of usability and satisfaction with the EMERSE system by new users after only one session of use.”</a:t>
            </a:r>
          </a:p>
        </p:txBody>
      </p:sp>
      <p:sp>
        <p:nvSpPr>
          <p:cNvPr id="4" name="TextBox 3">
            <a:extLst>
              <a:ext uri="{FF2B5EF4-FFF2-40B4-BE49-F238E27FC236}">
                <a16:creationId xmlns:a16="http://schemas.microsoft.com/office/drawing/2014/main" id="{96AF8959-BA33-02FC-236E-8C733CDA1502}"/>
              </a:ext>
            </a:extLst>
          </p:cNvPr>
          <p:cNvSpPr txBox="1"/>
          <p:nvPr/>
        </p:nvSpPr>
        <p:spPr>
          <a:xfrm>
            <a:off x="171021" y="4497772"/>
            <a:ext cx="5396947"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https://project-</a:t>
            </a:r>
            <a:r>
              <a:rPr lang="en-US" sz="1200" dirty="0" err="1">
                <a:latin typeface="Arial" panose="020B0604020202020204" pitchFamily="34" charset="0"/>
                <a:cs typeface="Arial" panose="020B0604020202020204" pitchFamily="34" charset="0"/>
              </a:rPr>
              <a:t>emerse.org</a:t>
            </a:r>
            <a:r>
              <a:rPr lang="en-US" sz="1200" dirty="0">
                <a:latin typeface="Arial" panose="020B0604020202020204" pitchFamily="34" charset="0"/>
                <a:cs typeface="Arial" panose="020B0604020202020204" pitchFamily="34" charset="0"/>
              </a:rPr>
              <a:t>/documents/reyes_masters_thesis_2021.pdf</a:t>
            </a:r>
          </a:p>
        </p:txBody>
      </p:sp>
    </p:spTree>
    <p:extLst>
      <p:ext uri="{BB962C8B-B14F-4D97-AF65-F5344CB8AC3E}">
        <p14:creationId xmlns:p14="http://schemas.microsoft.com/office/powerpoint/2010/main" val="2863443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865237" y="287014"/>
            <a:ext cx="8229600" cy="857250"/>
          </a:xfrm>
        </p:spPr>
        <p:txBody>
          <a:bodyPr/>
          <a:lstStyle/>
          <a:p>
            <a:endParaRPr lang="en-US"/>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Rectangular Callout 4">
            <a:extLst>
              <a:ext uri="{FF2B5EF4-FFF2-40B4-BE49-F238E27FC236}">
                <a16:creationId xmlns:a16="http://schemas.microsoft.com/office/drawing/2014/main" id="{86C1F6EE-0D56-5849-4782-9BA72F6B97E7}"/>
              </a:ext>
            </a:extLst>
          </p:cNvPr>
          <p:cNvSpPr/>
          <p:nvPr/>
        </p:nvSpPr>
        <p:spPr>
          <a:xfrm>
            <a:off x="457200" y="1345780"/>
            <a:ext cx="3091070" cy="1500808"/>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Thank you for…this important tool which is proving extremely valuable in enhancing patient safety and quality of care delivered at Michigan Medicine.</a:t>
            </a:r>
            <a:endParaRPr lang="en-US" sz="1600" b="0" i="0" u="none" strike="noStrike" dirty="0">
              <a:solidFill>
                <a:srgbClr val="000000"/>
              </a:solidFill>
              <a:effectLst/>
            </a:endParaRPr>
          </a:p>
        </p:txBody>
      </p:sp>
      <p:sp>
        <p:nvSpPr>
          <p:cNvPr id="6" name="Rectangular Callout 5">
            <a:extLst>
              <a:ext uri="{FF2B5EF4-FFF2-40B4-BE49-F238E27FC236}">
                <a16:creationId xmlns:a16="http://schemas.microsoft.com/office/drawing/2014/main" id="{6C8AF2C3-7BB4-D633-ADD8-40D908385209}"/>
              </a:ext>
            </a:extLst>
          </p:cNvPr>
          <p:cNvSpPr/>
          <p:nvPr/>
        </p:nvSpPr>
        <p:spPr>
          <a:xfrm>
            <a:off x="3849757" y="1569381"/>
            <a:ext cx="2918792" cy="1148470"/>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..continued gratitude for the availability of this powerful research tool. As always, thank you for this innovation!</a:t>
            </a:r>
            <a:endParaRPr lang="en-US" sz="1600" b="0" i="0" u="none" strike="noStrike" dirty="0">
              <a:solidFill>
                <a:srgbClr val="000000"/>
              </a:solidFill>
              <a:effectLst/>
            </a:endParaRPr>
          </a:p>
        </p:txBody>
      </p:sp>
      <p:sp>
        <p:nvSpPr>
          <p:cNvPr id="8" name="Rectangular Callout 7">
            <a:extLst>
              <a:ext uri="{FF2B5EF4-FFF2-40B4-BE49-F238E27FC236}">
                <a16:creationId xmlns:a16="http://schemas.microsoft.com/office/drawing/2014/main" id="{AF26B659-FC79-8F7F-4A3B-E4CC1F0A66B5}"/>
              </a:ext>
            </a:extLst>
          </p:cNvPr>
          <p:cNvSpPr/>
          <p:nvPr/>
        </p:nvSpPr>
        <p:spPr>
          <a:xfrm>
            <a:off x="159027" y="3220241"/>
            <a:ext cx="2663686" cy="1374382"/>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To say “it is the most useful tool I use in my job” would be an understatement, so thank you for creating and sharing it with others!!</a:t>
            </a:r>
          </a:p>
        </p:txBody>
      </p:sp>
      <p:sp>
        <p:nvSpPr>
          <p:cNvPr id="9" name="Rectangular Callout 8">
            <a:extLst>
              <a:ext uri="{FF2B5EF4-FFF2-40B4-BE49-F238E27FC236}">
                <a16:creationId xmlns:a16="http://schemas.microsoft.com/office/drawing/2014/main" id="{7A0BE0A2-FD8E-D307-B2CF-D6F7C88A2571}"/>
              </a:ext>
            </a:extLst>
          </p:cNvPr>
          <p:cNvSpPr/>
          <p:nvPr/>
        </p:nvSpPr>
        <p:spPr>
          <a:xfrm>
            <a:off x="3179398" y="3065240"/>
            <a:ext cx="3601278" cy="1687634"/>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an absolute gem</a:t>
            </a:r>
          </a:p>
          <a:p>
            <a:pPr algn="l" rtl="0">
              <a:spcBef>
                <a:spcPts val="0"/>
              </a:spcBef>
              <a:spcAft>
                <a:spcPts val="0"/>
              </a:spcAft>
            </a:pPr>
            <a:r>
              <a:rPr lang="en-US" sz="1600" b="0" i="0" u="none" strike="noStrike" dirty="0">
                <a:solidFill>
                  <a:srgbClr val="000000"/>
                </a:solidFill>
                <a:effectLst/>
                <a:latin typeface="Arial" panose="020B0604020202020204" pitchFamily="34" charset="0"/>
              </a:rPr>
              <a:t>@</a:t>
            </a:r>
            <a:r>
              <a:rPr lang="en-US" sz="1600" b="0" i="0" u="none" strike="noStrike" dirty="0" err="1">
                <a:solidFill>
                  <a:srgbClr val="000000"/>
                </a:solidFill>
                <a:effectLst/>
                <a:latin typeface="Arial" panose="020B0604020202020204" pitchFamily="34" charset="0"/>
              </a:rPr>
              <a:t>umichmedicine</a:t>
            </a:r>
            <a:r>
              <a:rPr lang="en-US" sz="1600" b="0" i="0" u="none" strike="noStrike" dirty="0">
                <a:solidFill>
                  <a:srgbClr val="000000"/>
                </a:solidFill>
                <a:effectLst/>
                <a:latin typeface="Arial" panose="020B0604020202020204" pitchFamily="34" charset="0"/>
              </a:rPr>
              <a:t>. The functionality is very friendly and it saved hours of time during the data collection process. Thank you to the team that created this powerful research tool!</a:t>
            </a:r>
          </a:p>
        </p:txBody>
      </p:sp>
      <p:sp>
        <p:nvSpPr>
          <p:cNvPr id="10" name="Rectangular Callout 9">
            <a:extLst>
              <a:ext uri="{FF2B5EF4-FFF2-40B4-BE49-F238E27FC236}">
                <a16:creationId xmlns:a16="http://schemas.microsoft.com/office/drawing/2014/main" id="{D290C289-FAD8-94E4-540B-3D25C1259AEF}"/>
              </a:ext>
            </a:extLst>
          </p:cNvPr>
          <p:cNvSpPr/>
          <p:nvPr/>
        </p:nvSpPr>
        <p:spPr>
          <a:xfrm>
            <a:off x="6949211" y="1324958"/>
            <a:ext cx="2122005" cy="2396416"/>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working out great for </a:t>
            </a:r>
            <a:r>
              <a:rPr lang="en-US" sz="1600" b="0" i="0" u="none" strike="noStrike" dirty="0" err="1">
                <a:solidFill>
                  <a:srgbClr val="000000"/>
                </a:solidFill>
                <a:effectLst/>
                <a:latin typeface="Arial" panose="020B0604020202020204" pitchFamily="34" charset="0"/>
              </a:rPr>
              <a:t>casefinding</a:t>
            </a:r>
            <a:r>
              <a:rPr lang="en-US" sz="1600" b="0" i="0" u="none" strike="noStrike" dirty="0">
                <a:solidFill>
                  <a:srgbClr val="000000"/>
                </a:solidFill>
                <a:effectLst/>
                <a:latin typeface="Arial" panose="020B0604020202020204" pitchFamily="34" charset="0"/>
              </a:rPr>
              <a:t>...have found quite a bit of cases that we would have missed otherwise. Thank you and everyone on your team!</a:t>
            </a:r>
            <a:endParaRPr lang="en-US" sz="1600" b="0" i="0" u="none" strike="noStrike" dirty="0">
              <a:solidFill>
                <a:srgbClr val="000000"/>
              </a:solidFill>
              <a:effectLst/>
            </a:endParaRPr>
          </a:p>
        </p:txBody>
      </p:sp>
      <p:sp useBgFill="1">
        <p:nvSpPr>
          <p:cNvPr id="15" name="Title 1">
            <a:extLst>
              <a:ext uri="{FF2B5EF4-FFF2-40B4-BE49-F238E27FC236}">
                <a16:creationId xmlns:a16="http://schemas.microsoft.com/office/drawing/2014/main" id="{9570FF28-2781-16D8-69AC-DCC5CBCE2C24}"/>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Our users tell us</a:t>
            </a:r>
          </a:p>
        </p:txBody>
      </p:sp>
    </p:spTree>
    <p:extLst>
      <p:ext uri="{BB962C8B-B14F-4D97-AF65-F5344CB8AC3E}">
        <p14:creationId xmlns:p14="http://schemas.microsoft.com/office/powerpoint/2010/main" val="3759361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Researchers mention it in their publications</a:t>
            </a: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0" y="1347320"/>
            <a:ext cx="8825948" cy="36851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“Reviewers used the EMERSE search tool to ensure thorough review of the available documentation...” </a:t>
            </a:r>
            <a:r>
              <a:rPr lang="en-US" sz="1400" dirty="0">
                <a:latin typeface="Arial" panose="020B0604020202020204" pitchFamily="34" charset="0"/>
                <a:cs typeface="Arial" panose="020B0604020202020204" pitchFamily="34" charset="0"/>
              </a:rPr>
              <a:t>[PMID 36119396]</a:t>
            </a:r>
          </a:p>
          <a:p>
            <a:r>
              <a:rPr lang="en-US" sz="2200" dirty="0">
                <a:latin typeface="Arial" panose="020B0604020202020204" pitchFamily="34" charset="0"/>
                <a:cs typeface="Arial" panose="020B0604020202020204" pitchFamily="34" charset="0"/>
              </a:rPr>
              <a:t>“the tool avoids the pitfalls of diagnostic inaccuracy seen with tools querying on ICD and billing codes…” </a:t>
            </a:r>
            <a:r>
              <a:rPr lang="en-US" sz="1400" dirty="0">
                <a:latin typeface="Arial" panose="020B0604020202020204" pitchFamily="34" charset="0"/>
                <a:cs typeface="Arial" panose="020B0604020202020204" pitchFamily="34" charset="0"/>
              </a:rPr>
              <a:t>[PMID 36114099]</a:t>
            </a:r>
          </a:p>
          <a:p>
            <a:r>
              <a:rPr lang="en-US" sz="2200" dirty="0">
                <a:latin typeface="Arial" panose="020B0604020202020204" pitchFamily="34" charset="0"/>
                <a:cs typeface="Arial" panose="020B0604020202020204" pitchFamily="34" charset="0"/>
              </a:rPr>
              <a:t>“[EMERSE] provides software features to comprehensively scan all clinical documents…for keywords and phrases to ensure that even rarely mentioned events are detected.” </a:t>
            </a:r>
            <a:r>
              <a:rPr lang="en-US" sz="1400" dirty="0">
                <a:latin typeface="Arial" panose="020B0604020202020204" pitchFamily="34" charset="0"/>
                <a:cs typeface="Arial" panose="020B0604020202020204" pitchFamily="34" charset="0"/>
              </a:rPr>
              <a:t>[PMID 36550198]</a:t>
            </a:r>
          </a:p>
          <a:p>
            <a:r>
              <a:rPr lang="en-US" sz="2200" dirty="0">
                <a:latin typeface="Arial" panose="020B0604020202020204" pitchFamily="34" charset="0"/>
                <a:cs typeface="Arial" panose="020B0604020202020204" pitchFamily="34" charset="0"/>
              </a:rPr>
              <a:t>“…information [was] captured via EMERSE…in order to obtain the most accurate and complete information per patient.”</a:t>
            </a:r>
            <a:r>
              <a:rPr lang="en-US" sz="1400" dirty="0">
                <a:latin typeface="Arial" panose="020B0604020202020204" pitchFamily="34" charset="0"/>
                <a:cs typeface="Arial" panose="020B0604020202020204" pitchFamily="34" charset="0"/>
              </a:rPr>
              <a:t>[PMID 36752520]</a:t>
            </a:r>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68306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2" name="Table 1">
            <a:extLst>
              <a:ext uri="{FF2B5EF4-FFF2-40B4-BE49-F238E27FC236}">
                <a16:creationId xmlns:a16="http://schemas.microsoft.com/office/drawing/2014/main" id="{3820E8C1-3AA2-6657-BD38-F224CF57F601}"/>
              </a:ext>
            </a:extLst>
          </p:cNvPr>
          <p:cNvGraphicFramePr>
            <a:graphicFrameLocks noGrp="1"/>
          </p:cNvGraphicFramePr>
          <p:nvPr>
            <p:extLst>
              <p:ext uri="{D42A27DB-BD31-4B8C-83A1-F6EECF244321}">
                <p14:modId xmlns:p14="http://schemas.microsoft.com/office/powerpoint/2010/main" val="2138456086"/>
              </p:ext>
            </p:extLst>
          </p:nvPr>
        </p:nvGraphicFramePr>
        <p:xfrm>
          <a:off x="989971" y="1382094"/>
          <a:ext cx="7164057" cy="3474720"/>
        </p:xfrm>
        <a:graphic>
          <a:graphicData uri="http://schemas.openxmlformats.org/drawingml/2006/table">
            <a:tbl>
              <a:tblPr firstRow="1" bandRow="1">
                <a:tableStyleId>{5C22544A-7EE6-4342-B048-85BDC9FD1C3A}</a:tableStyleId>
              </a:tblPr>
              <a:tblGrid>
                <a:gridCol w="3615789">
                  <a:extLst>
                    <a:ext uri="{9D8B030D-6E8A-4147-A177-3AD203B41FA5}">
                      <a16:colId xmlns:a16="http://schemas.microsoft.com/office/drawing/2014/main" val="1788178649"/>
                    </a:ext>
                  </a:extLst>
                </a:gridCol>
                <a:gridCol w="3548268">
                  <a:extLst>
                    <a:ext uri="{9D8B030D-6E8A-4147-A177-3AD203B41FA5}">
                      <a16:colId xmlns:a16="http://schemas.microsoft.com/office/drawing/2014/main" val="4195158298"/>
                    </a:ext>
                  </a:extLst>
                </a:gridCol>
              </a:tblGrid>
              <a:tr h="267895">
                <a:tc>
                  <a:txBody>
                    <a:bodyPr/>
                    <a:lstStyle/>
                    <a:p>
                      <a:r>
                        <a:rPr lang="en-US" sz="1300" dirty="0">
                          <a:latin typeface="Arial" panose="020B0604020202020204" pitchFamily="34" charset="0"/>
                          <a:cs typeface="Arial" panose="020B0604020202020204" pitchFamily="34" charset="0"/>
                        </a:rPr>
                        <a:t>Installed</a:t>
                      </a:r>
                    </a:p>
                  </a:txBody>
                  <a:tcPr/>
                </a:tc>
                <a:tc>
                  <a:txBody>
                    <a:bodyPr/>
                    <a:lstStyle/>
                    <a:p>
                      <a:r>
                        <a:rPr lang="en-US" sz="1300" dirty="0">
                          <a:latin typeface="Arial" panose="020B0604020202020204" pitchFamily="34" charset="0"/>
                          <a:cs typeface="Arial" panose="020B0604020202020204" pitchFamily="34" charset="0"/>
                        </a:rPr>
                        <a:t>Installing</a:t>
                      </a:r>
                    </a:p>
                  </a:txBody>
                  <a:tcPr/>
                </a:tc>
                <a:extLst>
                  <a:ext uri="{0D108BD9-81ED-4DB2-BD59-A6C34878D82A}">
                    <a16:rowId xmlns:a16="http://schemas.microsoft.com/office/drawing/2014/main" val="3847097442"/>
                  </a:ext>
                </a:extLst>
              </a:tr>
              <a:tr h="275009">
                <a:tc>
                  <a:txBody>
                    <a:bodyPr/>
                    <a:lstStyle/>
                    <a:p>
                      <a:r>
                        <a:rPr lang="en-US" sz="1300" dirty="0">
                          <a:latin typeface="Arial" panose="020B0604020202020204" pitchFamily="34" charset="0"/>
                          <a:cs typeface="Arial" panose="020B0604020202020204" pitchFamily="34" charset="0"/>
                        </a:rPr>
                        <a:t>U of Michigan</a:t>
                      </a:r>
                    </a:p>
                  </a:txBody>
                  <a:tcPr/>
                </a:tc>
                <a:tc>
                  <a:txBody>
                    <a:bodyPr/>
                    <a:lstStyle/>
                    <a:p>
                      <a:r>
                        <a:rPr lang="en-US" sz="1300" dirty="0">
                          <a:latin typeface="Arial" panose="020B0604020202020204" pitchFamily="34" charset="0"/>
                          <a:cs typeface="Arial" panose="020B0604020202020204" pitchFamily="34" charset="0"/>
                        </a:rPr>
                        <a:t>Weill Cornell Medical Center</a:t>
                      </a:r>
                    </a:p>
                  </a:txBody>
                  <a:tcPr/>
                </a:tc>
                <a:extLst>
                  <a:ext uri="{0D108BD9-81ED-4DB2-BD59-A6C34878D82A}">
                    <a16:rowId xmlns:a16="http://schemas.microsoft.com/office/drawing/2014/main" val="4216536583"/>
                  </a:ext>
                </a:extLst>
              </a:tr>
              <a:tr h="243002">
                <a:tc>
                  <a:txBody>
                    <a:bodyPr/>
                    <a:lstStyle/>
                    <a:p>
                      <a:r>
                        <a:rPr lang="en-US" sz="1300" dirty="0">
                          <a:latin typeface="Arial" panose="020B0604020202020204" pitchFamily="34" charset="0"/>
                          <a:cs typeface="Arial" panose="020B0604020202020204" pitchFamily="34" charset="0"/>
                        </a:rPr>
                        <a:t>Harvard U – Dana Farber Cancer Center</a:t>
                      </a:r>
                    </a:p>
                  </a:txBody>
                  <a:tcPr/>
                </a:tc>
                <a:tc>
                  <a:txBody>
                    <a:bodyPr/>
                    <a:lstStyle/>
                    <a:p>
                      <a:r>
                        <a:rPr lang="en-US" sz="1300" dirty="0">
                          <a:latin typeface="Arial" panose="020B0604020202020204" pitchFamily="34" charset="0"/>
                          <a:cs typeface="Arial" panose="020B0604020202020204" pitchFamily="34" charset="0"/>
                        </a:rPr>
                        <a:t>U of Virginia</a:t>
                      </a:r>
                    </a:p>
                  </a:txBody>
                  <a:tcPr/>
                </a:tc>
                <a:extLst>
                  <a:ext uri="{0D108BD9-81ED-4DB2-BD59-A6C34878D82A}">
                    <a16:rowId xmlns:a16="http://schemas.microsoft.com/office/drawing/2014/main" val="2936392042"/>
                  </a:ext>
                </a:extLst>
              </a:tr>
              <a:tr h="275009">
                <a:tc>
                  <a:txBody>
                    <a:bodyPr/>
                    <a:lstStyle/>
                    <a:p>
                      <a:r>
                        <a:rPr lang="en-US" sz="1300" dirty="0">
                          <a:latin typeface="Arial" panose="020B0604020202020204" pitchFamily="34" charset="0"/>
                          <a:cs typeface="Arial" panose="020B0604020202020204" pitchFamily="34" charset="0"/>
                        </a:rPr>
                        <a:t>Columbia U Cancer Center</a:t>
                      </a:r>
                    </a:p>
                  </a:txBody>
                  <a:tcPr/>
                </a:tc>
                <a:tc>
                  <a:txBody>
                    <a:bodyPr/>
                    <a:lstStyle/>
                    <a:p>
                      <a:r>
                        <a:rPr lang="en-US" sz="1300" dirty="0">
                          <a:latin typeface="Arial" panose="020B0604020202020204" pitchFamily="34" charset="0"/>
                          <a:cs typeface="Arial" panose="020B0604020202020204" pitchFamily="34" charset="0"/>
                        </a:rPr>
                        <a:t>Moffitt Cancer Center, Tampa, FL</a:t>
                      </a:r>
                    </a:p>
                  </a:txBody>
                  <a:tcPr/>
                </a:tc>
                <a:extLst>
                  <a:ext uri="{0D108BD9-81ED-4DB2-BD59-A6C34878D82A}">
                    <a16:rowId xmlns:a16="http://schemas.microsoft.com/office/drawing/2014/main" val="515364853"/>
                  </a:ext>
                </a:extLst>
              </a:tr>
              <a:tr h="275009">
                <a:tc>
                  <a:txBody>
                    <a:bodyPr/>
                    <a:lstStyle/>
                    <a:p>
                      <a:r>
                        <a:rPr lang="en-US" sz="1300" dirty="0">
                          <a:latin typeface="Arial" panose="020B0604020202020204" pitchFamily="34" charset="0"/>
                          <a:cs typeface="Arial" panose="020B0604020202020204" pitchFamily="34" charset="0"/>
                        </a:rPr>
                        <a:t>U of North Carolina – Chapel Hill</a:t>
                      </a:r>
                    </a:p>
                  </a:txBody>
                  <a:tcPr/>
                </a:tc>
                <a:tc>
                  <a:txBody>
                    <a:bodyPr/>
                    <a:lstStyle/>
                    <a:p>
                      <a:r>
                        <a:rPr lang="en-US" sz="1300" dirty="0">
                          <a:latin typeface="Arial" panose="020B0604020202020204" pitchFamily="34" charset="0"/>
                          <a:cs typeface="Arial" panose="020B0604020202020204" pitchFamily="34" charset="0"/>
                        </a:rPr>
                        <a:t>U of California – Irvine</a:t>
                      </a:r>
                    </a:p>
                  </a:txBody>
                  <a:tcPr/>
                </a:tc>
                <a:extLst>
                  <a:ext uri="{0D108BD9-81ED-4DB2-BD59-A6C34878D82A}">
                    <a16:rowId xmlns:a16="http://schemas.microsoft.com/office/drawing/2014/main" val="1839191810"/>
                  </a:ext>
                </a:extLst>
              </a:tr>
              <a:tr h="275009">
                <a:tc>
                  <a:txBody>
                    <a:bodyPr/>
                    <a:lstStyle/>
                    <a:p>
                      <a:r>
                        <a:rPr lang="en-US" sz="1300" dirty="0">
                          <a:latin typeface="Arial" panose="020B0604020202020204" pitchFamily="34" charset="0"/>
                          <a:cs typeface="Arial" panose="020B0604020202020204" pitchFamily="34" charset="0"/>
                        </a:rPr>
                        <a:t>U of California – San Francisco</a:t>
                      </a:r>
                    </a:p>
                  </a:txBody>
                  <a:tcPr/>
                </a:tc>
                <a:tc>
                  <a:txBody>
                    <a:bodyPr/>
                    <a:lstStyle/>
                    <a:p>
                      <a:r>
                        <a:rPr lang="en-US" sz="1300" dirty="0">
                          <a:latin typeface="Arial" panose="020B0604020202020204" pitchFamily="34" charset="0"/>
                          <a:cs typeface="Arial" panose="020B0604020202020204" pitchFamily="34" charset="0"/>
                        </a:rPr>
                        <a:t>Children’s Health Orange County, Calif.</a:t>
                      </a:r>
                    </a:p>
                  </a:txBody>
                  <a:tcPr/>
                </a:tc>
                <a:extLst>
                  <a:ext uri="{0D108BD9-81ED-4DB2-BD59-A6C34878D82A}">
                    <a16:rowId xmlns:a16="http://schemas.microsoft.com/office/drawing/2014/main" val="1932007091"/>
                  </a:ext>
                </a:extLst>
              </a:tr>
              <a:tr h="275009">
                <a:tc>
                  <a:txBody>
                    <a:bodyPr/>
                    <a:lstStyle/>
                    <a:p>
                      <a:r>
                        <a:rPr lang="en-US" sz="1300" dirty="0">
                          <a:latin typeface="Arial" panose="020B0604020202020204" pitchFamily="34" charset="0"/>
                          <a:cs typeface="Arial" panose="020B0604020202020204" pitchFamily="34" charset="0"/>
                        </a:rPr>
                        <a:t>U of Kentucky</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75857555"/>
                  </a:ext>
                </a:extLst>
              </a:tr>
              <a:tr h="275009">
                <a:tc>
                  <a:txBody>
                    <a:bodyPr/>
                    <a:lstStyle/>
                    <a:p>
                      <a:r>
                        <a:rPr lang="en-US" sz="1300" dirty="0">
                          <a:latin typeface="Arial" panose="020B0604020202020204" pitchFamily="34" charset="0"/>
                          <a:cs typeface="Arial" panose="020B0604020202020204" pitchFamily="34" charset="0"/>
                        </a:rPr>
                        <a:t>U of Cincinnati</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20399181"/>
                  </a:ext>
                </a:extLst>
              </a:tr>
              <a:tr h="275009">
                <a:tc>
                  <a:txBody>
                    <a:bodyPr/>
                    <a:lstStyle/>
                    <a:p>
                      <a:r>
                        <a:rPr lang="en-US" sz="1300" dirty="0">
                          <a:latin typeface="Arial" panose="020B0604020202020204" pitchFamily="34" charset="0"/>
                          <a:cs typeface="Arial" panose="020B0604020202020204" pitchFamily="34" charset="0"/>
                        </a:rPr>
                        <a:t>Case Western Reserve U</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1065708"/>
                  </a:ext>
                </a:extLst>
              </a:tr>
              <a:tr h="275009">
                <a:tc>
                  <a:txBody>
                    <a:bodyPr/>
                    <a:lstStyle/>
                    <a:p>
                      <a:r>
                        <a:rPr lang="en-US" sz="1300" dirty="0">
                          <a:latin typeface="Arial" panose="020B0604020202020204" pitchFamily="34" charset="0"/>
                          <a:cs typeface="Arial" panose="020B0604020202020204" pitchFamily="34" charset="0"/>
                        </a:rPr>
                        <a:t>U of Minnesota – Minneapolis</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2250952"/>
                  </a:ext>
                </a:extLst>
              </a:tr>
              <a:tr h="275009">
                <a:tc>
                  <a:txBody>
                    <a:bodyPr/>
                    <a:lstStyle/>
                    <a:p>
                      <a:r>
                        <a:rPr lang="en-US" sz="1300" dirty="0">
                          <a:latin typeface="Arial" panose="020B0604020202020204" pitchFamily="34" charset="0"/>
                          <a:cs typeface="Arial" panose="020B0604020202020204" pitchFamily="34" charset="0"/>
                        </a:rPr>
                        <a:t>Utrecht University, Netherlands</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10021569"/>
                  </a:ext>
                </a:extLst>
              </a:tr>
              <a:tr h="275009">
                <a:tc>
                  <a:txBody>
                    <a:bodyPr/>
                    <a:lstStyle/>
                    <a:p>
                      <a:r>
                        <a:rPr lang="en-US" sz="1300" dirty="0">
                          <a:latin typeface="Arial" panose="020B0604020202020204" pitchFamily="34" charset="0"/>
                          <a:cs typeface="Arial" panose="020B0604020202020204" pitchFamily="34" charset="0"/>
                        </a:rPr>
                        <a:t>U of Iowa</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53869291"/>
                  </a:ext>
                </a:extLst>
              </a:tr>
            </a:tbl>
          </a:graphicData>
        </a:graphic>
      </p:graphicFrame>
      <p:sp useBgFill="1">
        <p:nvSpPr>
          <p:cNvPr id="3" name="Title 1">
            <a:extLst>
              <a:ext uri="{FF2B5EF4-FFF2-40B4-BE49-F238E27FC236}">
                <a16:creationId xmlns:a16="http://schemas.microsoft.com/office/drawing/2014/main" id="{1261E2AB-4B9F-96DD-0C5F-D09B3AE0705D}"/>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Top-tier medical centers trust it</a:t>
            </a:r>
          </a:p>
        </p:txBody>
      </p:sp>
    </p:spTree>
    <p:extLst>
      <p:ext uri="{BB962C8B-B14F-4D97-AF65-F5344CB8AC3E}">
        <p14:creationId xmlns:p14="http://schemas.microsoft.com/office/powerpoint/2010/main" val="3409982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can EMERSE do?</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063229"/>
            <a:ext cx="8375904" cy="4037648"/>
          </a:xfrm>
        </p:spPr>
        <p:txBody>
          <a:bodyPr>
            <a:noAutofit/>
          </a:bodyPr>
          <a:lstStyle/>
          <a:p>
            <a:pPr marL="0" indent="0">
              <a:buNone/>
            </a:pPr>
            <a:r>
              <a:rPr lang="en-US" sz="2400" dirty="0">
                <a:latin typeface="Arial" panose="020B0604020202020204" pitchFamily="34" charset="0"/>
                <a:cs typeface="Arial" panose="020B0604020202020204" pitchFamily="34" charset="0"/>
              </a:rPr>
              <a:t>Lots of things!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Watch our videos: https://project-</a:t>
            </a:r>
            <a:r>
              <a:rPr lang="en-US" sz="2400" dirty="0" err="1">
                <a:latin typeface="Arial" panose="020B0604020202020204" pitchFamily="34" charset="0"/>
                <a:cs typeface="Arial" panose="020B0604020202020204" pitchFamily="34" charset="0"/>
              </a:rPr>
              <a:t>emerse.org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use_cases.html</a:t>
            </a:r>
            <a:endParaRPr lang="en-US" sz="2400" dirty="0">
              <a:latin typeface="Arial" panose="020B0604020202020204" pitchFamily="34" charset="0"/>
              <a:cs typeface="Arial" panose="020B0604020202020204" pitchFamily="34" charset="0"/>
            </a:endParaRPr>
          </a:p>
        </p:txBody>
      </p:sp>
      <p:pic>
        <p:nvPicPr>
          <p:cNvPr id="7" name="Picture 6" descr="A screenshot of a video&#10;&#10;Description automatically generated">
            <a:extLst>
              <a:ext uri="{FF2B5EF4-FFF2-40B4-BE49-F238E27FC236}">
                <a16:creationId xmlns:a16="http://schemas.microsoft.com/office/drawing/2014/main" id="{CD1306C6-EFB1-2B52-871B-3B35A1825DD1}"/>
              </a:ext>
            </a:extLst>
          </p:cNvPr>
          <p:cNvPicPr>
            <a:picLocks noChangeAspect="1"/>
          </p:cNvPicPr>
          <p:nvPr/>
        </p:nvPicPr>
        <p:blipFill>
          <a:blip r:embed="rId2"/>
          <a:stretch>
            <a:fillRect/>
          </a:stretch>
        </p:blipFill>
        <p:spPr>
          <a:xfrm>
            <a:off x="202219" y="1794981"/>
            <a:ext cx="2743200" cy="2435822"/>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51DC6B61-26A2-EEBB-3DA8-EE95B05160D6}"/>
              </a:ext>
            </a:extLst>
          </p:cNvPr>
          <p:cNvPicPr>
            <a:picLocks noChangeAspect="1"/>
          </p:cNvPicPr>
          <p:nvPr/>
        </p:nvPicPr>
        <p:blipFill>
          <a:blip r:embed="rId3"/>
          <a:stretch>
            <a:fillRect/>
          </a:stretch>
        </p:blipFill>
        <p:spPr>
          <a:xfrm>
            <a:off x="6127531" y="1798499"/>
            <a:ext cx="2851877" cy="2432304"/>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7E094B83-33C7-96ED-306D-A3F85A413F14}"/>
              </a:ext>
            </a:extLst>
          </p:cNvPr>
          <p:cNvPicPr>
            <a:picLocks noChangeAspect="1"/>
          </p:cNvPicPr>
          <p:nvPr/>
        </p:nvPicPr>
        <p:blipFill>
          <a:blip r:embed="rId4"/>
          <a:stretch>
            <a:fillRect/>
          </a:stretch>
        </p:blipFill>
        <p:spPr>
          <a:xfrm>
            <a:off x="3106751" y="1798499"/>
            <a:ext cx="2893290" cy="2432304"/>
          </a:xfrm>
          <a:prstGeom prst="rect">
            <a:avLst/>
          </a:prstGeom>
        </p:spPr>
      </p:pic>
    </p:spTree>
    <p:extLst>
      <p:ext uri="{BB962C8B-B14F-4D97-AF65-F5344CB8AC3E}">
        <p14:creationId xmlns:p14="http://schemas.microsoft.com/office/powerpoint/2010/main" val="104186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176519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Our philosophy</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5" name="Content Placeholder 2">
            <a:extLst>
              <a:ext uri="{FF2B5EF4-FFF2-40B4-BE49-F238E27FC236}">
                <a16:creationId xmlns:a16="http://schemas.microsoft.com/office/drawing/2014/main" id="{1458F14C-4EBE-F9B4-4BB8-92B59D0FCED6}"/>
              </a:ext>
            </a:extLst>
          </p:cNvPr>
          <p:cNvSpPr>
            <a:spLocks noGrp="1"/>
          </p:cNvSpPr>
          <p:nvPr>
            <p:ph idx="1"/>
          </p:nvPr>
        </p:nvSpPr>
        <p:spPr>
          <a:xfrm>
            <a:off x="3209079" y="1401773"/>
            <a:ext cx="5199425" cy="3394472"/>
          </a:xfrm>
        </p:spPr>
        <p:txBody>
          <a:bodyPr>
            <a:normAutofit/>
          </a:bodyPr>
          <a:lstStyle/>
          <a:p>
            <a:pPr marL="0" indent="0">
              <a:buNone/>
            </a:pPr>
            <a:r>
              <a:rPr lang="en-US" dirty="0">
                <a:latin typeface="Arial" panose="020B0604020202020204" pitchFamily="34" charset="0"/>
                <a:cs typeface="Arial" panose="020B0604020202020204" pitchFamily="34" charset="0"/>
              </a:rPr>
              <a:t>It’s important to view the terms/concepts in the context of the original text to truly understand the clinical meaning.</a:t>
            </a:r>
          </a:p>
        </p:txBody>
      </p:sp>
      <p:pic>
        <p:nvPicPr>
          <p:cNvPr id="19" name="Picture 18" descr="A picture containing toy, doll&#10;&#10;Description automatically generated">
            <a:extLst>
              <a:ext uri="{FF2B5EF4-FFF2-40B4-BE49-F238E27FC236}">
                <a16:creationId xmlns:a16="http://schemas.microsoft.com/office/drawing/2014/main" id="{A56ED418-B7DC-9167-F8CC-88F1587025C8}"/>
              </a:ext>
            </a:extLst>
          </p:cNvPr>
          <p:cNvPicPr>
            <a:picLocks noChangeAspect="1"/>
          </p:cNvPicPr>
          <p:nvPr/>
        </p:nvPicPr>
        <p:blipFill>
          <a:blip r:embed="rId3"/>
          <a:stretch>
            <a:fillRect/>
          </a:stretch>
        </p:blipFill>
        <p:spPr>
          <a:xfrm>
            <a:off x="1" y="2178054"/>
            <a:ext cx="2926080" cy="2965445"/>
          </a:xfrm>
          <a:prstGeom prst="rect">
            <a:avLst/>
          </a:prstGeom>
        </p:spPr>
      </p:pic>
    </p:spTree>
    <p:extLst>
      <p:ext uri="{BB962C8B-B14F-4D97-AF65-F5344CB8AC3E}">
        <p14:creationId xmlns:p14="http://schemas.microsoft.com/office/powerpoint/2010/main" val="1881229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a:off x="7233106" y="2771229"/>
            <a:ext cx="0" cy="1880284"/>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 want to take notes or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399403"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Content Placeholder 6">
            <a:extLst>
              <a:ext uri="{FF2B5EF4-FFF2-40B4-BE49-F238E27FC236}">
                <a16:creationId xmlns:a16="http://schemas.microsoft.com/office/drawing/2014/main" id="{82AC40AB-CB4C-1967-7B35-0FBB404E6315}"/>
              </a:ext>
            </a:extLst>
          </p:cNvPr>
          <p:cNvSpPr>
            <a:spLocks noGrp="1"/>
          </p:cNvSpPr>
          <p:nvPr>
            <p:ph idx="1"/>
          </p:nvPr>
        </p:nvSpPr>
        <p:spPr>
          <a:xfrm>
            <a:off x="385639" y="248166"/>
            <a:ext cx="8229600" cy="4594623"/>
          </a:xfrm>
        </p:spPr>
        <p:txBody>
          <a:bodyPr numCol="5">
            <a:noAutofit/>
          </a:bodyPr>
          <a:lstStyle/>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(702):</a:t>
            </a:r>
          </a:p>
          <a:p>
            <a:pPr marL="0" indent="0">
              <a:buNone/>
            </a:pPr>
            <a:r>
              <a:rPr lang="en-US" sz="500" dirty="0"/>
              <a:t>   742   Presented (Presentation) [Idea or Concept]</a:t>
            </a:r>
          </a:p>
          <a:p>
            <a:pPr marL="0" indent="0">
              <a:buNone/>
            </a:pPr>
            <a:r>
              <a:rPr lang="en-US" sz="500" dirty="0"/>
              <a:t>   742   PALPABLE (Palpable) [Qualitative Concept]</a:t>
            </a:r>
          </a:p>
          <a:p>
            <a:pPr marL="0" indent="0">
              <a:buNone/>
            </a:pPr>
            <a:r>
              <a:rPr lang="en-US" sz="500" dirty="0"/>
              <a:t>   784   right Breast mass (Lump in right breast) [Finding]</a:t>
            </a:r>
          </a:p>
          <a:p>
            <a:pPr marL="0" indent="0">
              <a:buNone/>
            </a:pPr>
            <a:r>
              <a:rPr lang="en-US" sz="500" dirty="0"/>
              <a:t>Meta Mapping (1000):</a:t>
            </a:r>
          </a:p>
          <a:p>
            <a:pPr marL="0" indent="0">
              <a:buNone/>
            </a:pPr>
            <a:r>
              <a:rPr lang="en-US" sz="500" dirty="0"/>
              <a:t>  1000   Clinical Laboratory (Clinical Laboratory Services) [Health Care Activity]</a:t>
            </a:r>
          </a:p>
          <a:p>
            <a:pPr marL="0" indent="0">
              <a:buNone/>
            </a:pPr>
            <a:r>
              <a:rPr lang="en-US" sz="500" dirty="0"/>
              <a:t>Meta Mapping (1000):</a:t>
            </a:r>
          </a:p>
          <a:p>
            <a:pPr marL="0" indent="0">
              <a:buNone/>
            </a:pPr>
            <a:r>
              <a:rPr lang="en-US" sz="500" dirty="0"/>
              <a:t>  1000   Clinical Laboratory (Laboratories, Clinical) [Health Care Related </a:t>
            </a:r>
            <a:r>
              <a:rPr lang="en-US" sz="500" dirty="0" err="1"/>
              <a:t>Organization,Manufactured</a:t>
            </a:r>
            <a:r>
              <a:rPr lang="en-US" sz="500" dirty="0"/>
              <a:t> Object]</a:t>
            </a:r>
          </a:p>
          <a:p>
            <a:pPr marL="0" indent="0">
              <a:buNone/>
            </a:pPr>
            <a:r>
              <a:rPr lang="en-US" sz="500" dirty="0"/>
              <a:t>Meta Mapping (947):</a:t>
            </a:r>
          </a:p>
          <a:p>
            <a:pPr marL="0" indent="0">
              <a:buNone/>
            </a:pPr>
            <a:r>
              <a:rPr lang="en-US" sz="500" dirty="0"/>
              <a:t>   947   Mammography finding [Finding]</a:t>
            </a:r>
          </a:p>
          <a:p>
            <a:pPr marL="0" indent="0">
              <a:buNone/>
            </a:pPr>
            <a:r>
              <a:rPr lang="en-US" sz="500" dirty="0"/>
              <a:t>Meta Mapping (743):</a:t>
            </a:r>
          </a:p>
          <a:p>
            <a:pPr marL="0" indent="0">
              <a:buNone/>
            </a:pPr>
            <a:r>
              <a:rPr lang="en-US" sz="500" dirty="0"/>
              <a:t>   715   CARCINOMA OF BREAST (Breast Carcinoma) [Neoplastic Process]</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LUMPECTOMY (Lumpectomy of breast) [Therapeutic or Preventive Procedure]</a:t>
            </a:r>
          </a:p>
          <a:p>
            <a:pPr marL="0" indent="0">
              <a:buNone/>
            </a:pPr>
            <a:r>
              <a:rPr lang="en-US" sz="500" dirty="0"/>
              <a:t>Meta Mapping (1000):</a:t>
            </a:r>
          </a:p>
          <a:p>
            <a:pPr marL="0" indent="0">
              <a:buNone/>
            </a:pPr>
            <a:r>
              <a:rPr lang="en-US" sz="500" dirty="0"/>
              <a:t>  1000   SENTINEL LYMPH NODE BIOPSY (Sentinel Lymph Node Biopsy) [Diagnostic Procedure]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Mass) [Finding]</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Mass) [Finding]</a:t>
            </a:r>
          </a:p>
          <a:p>
            <a:pPr marL="0" indent="0">
              <a:buNone/>
            </a:pPr>
            <a:r>
              <a:rPr lang="en-US" sz="500" dirty="0"/>
              <a:t>Meta Mapping (1000):</a:t>
            </a:r>
          </a:p>
          <a:p>
            <a:pPr marL="0" indent="0">
              <a:buNone/>
            </a:pPr>
            <a:r>
              <a:rPr lang="en-US" sz="500" dirty="0"/>
              <a:t>  1000   Sentinel node (Sentinel node (disorder)) [Disease or Syndrome]</a:t>
            </a:r>
          </a:p>
          <a:p>
            <a:pPr marL="0" indent="0">
              <a:buNone/>
            </a:pPr>
            <a:r>
              <a:rPr lang="en-US" sz="500" dirty="0"/>
              <a:t>Meta Mapping (1000):</a:t>
            </a:r>
          </a:p>
          <a:p>
            <a:pPr marL="0" indent="0">
              <a:buNone/>
            </a:pPr>
            <a:r>
              <a:rPr lang="en-US" sz="500" dirty="0"/>
              <a:t>  1000   Sentinel Node (Sentinel Lymph Node) [Body Part, Organ, or Organ Component]</a:t>
            </a:r>
          </a:p>
          <a:p>
            <a:pPr marL="0" indent="0">
              <a:buNone/>
            </a:pPr>
            <a:r>
              <a:rPr lang="en-US" sz="500" dirty="0"/>
              <a:t>Meta Mapping (1000):</a:t>
            </a:r>
          </a:p>
          <a:p>
            <a:pPr marL="0" indent="0">
              <a:buNone/>
            </a:pPr>
            <a:r>
              <a:rPr lang="en-US" sz="500" dirty="0"/>
              <a:t>  1000   Revealed [Qualitative Concept]</a:t>
            </a:r>
          </a:p>
          <a:p>
            <a:pPr marL="0" indent="0">
              <a:buNone/>
            </a:pPr>
            <a:r>
              <a:rPr lang="en-US" sz="500" dirty="0"/>
              <a:t>Meta Mapping (1000):</a:t>
            </a:r>
          </a:p>
          <a:p>
            <a:pPr marL="0" indent="0">
              <a:buNone/>
            </a:pPr>
            <a:r>
              <a:rPr lang="en-US" sz="500" dirty="0"/>
              <a:t>  1000   Granulomatous Inflammation (Granulomatous inflammation) [Pathologic Function]</a:t>
            </a:r>
          </a:p>
          <a:p>
            <a:pPr marL="0" indent="0">
              <a:buNone/>
            </a:pPr>
            <a:r>
              <a:rPr lang="en-US" sz="500" dirty="0"/>
              <a:t>Meta Mapping (1000):</a:t>
            </a:r>
          </a:p>
          <a:p>
            <a:pPr marL="0" indent="0">
              <a:buNone/>
            </a:pPr>
            <a:r>
              <a:rPr lang="en-US" sz="500" dirty="0"/>
              <a:t>  1000   Gross examination (Sample macroscopy) [Laboratory Procedure]</a:t>
            </a:r>
          </a:p>
          <a:p>
            <a:pPr marL="0" indent="0">
              <a:buNone/>
            </a:pPr>
            <a:r>
              <a:rPr lang="en-US" sz="500" dirty="0"/>
              <a:t>Meta Mapping (1000):</a:t>
            </a:r>
          </a:p>
          <a:p>
            <a:pPr marL="0" indent="0">
              <a:buNone/>
            </a:pPr>
            <a:r>
              <a:rPr lang="en-US" sz="500" dirty="0"/>
              <a:t>  1000   confirmed (Confirmed by) [Qualitative Concept]</a:t>
            </a:r>
          </a:p>
          <a:p>
            <a:pPr marL="0" indent="0">
              <a:buNone/>
            </a:pPr>
            <a:r>
              <a:rPr lang="en-US" sz="500" dirty="0"/>
              <a:t>Meta Mapping (1000):</a:t>
            </a:r>
          </a:p>
          <a:p>
            <a:pPr marL="0" indent="0">
              <a:buNone/>
            </a:pPr>
            <a:r>
              <a:rPr lang="en-US" sz="500" dirty="0"/>
              <a:t>  1000   Confirmed (Confirmation) [Finding]</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RECEIVED (Receive) [Qualitative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aspects) [Functional Concept]</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procedure) [Therapeutic or Preventive Procedure]</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(Therapy Object (animal model)) [Finding]</a:t>
            </a:r>
          </a:p>
          <a:p>
            <a:pPr marL="0" indent="0">
              <a:buNone/>
            </a:pPr>
            <a:r>
              <a:rPr lang="en-US" sz="500" dirty="0"/>
              <a:t>   623   Six months [Temporal Concept]</a:t>
            </a:r>
          </a:p>
          <a:p>
            <a:pPr marL="0" indent="0">
              <a:buNone/>
            </a:pPr>
            <a:r>
              <a:rPr lang="en-US" sz="500" dirty="0"/>
              <a:t>Meta Mapping (1000):</a:t>
            </a:r>
          </a:p>
          <a:p>
            <a:pPr marL="0" indent="0">
              <a:buNone/>
            </a:pPr>
            <a:r>
              <a:rPr lang="en-US" sz="500" dirty="0"/>
              <a:t>  1000   side effects (aspects of adverse effects) [Functional Concept]</a:t>
            </a:r>
          </a:p>
          <a:p>
            <a:pPr marL="0" indent="0">
              <a:buNone/>
            </a:pPr>
            <a:r>
              <a:rPr lang="en-US" sz="500" dirty="0"/>
              <a:t>Meta Mapping (1000):</a:t>
            </a:r>
          </a:p>
          <a:p>
            <a:pPr marL="0" indent="0">
              <a:buNone/>
            </a:pPr>
            <a:r>
              <a:rPr lang="en-US" sz="500" dirty="0"/>
              <a:t>  1000 N side effects (Adverse event) [Pathologic Function]</a:t>
            </a:r>
          </a:p>
          <a:p>
            <a:pPr marL="0" indent="0">
              <a:buNone/>
            </a:pPr>
            <a:r>
              <a:rPr lang="en-US" sz="500" dirty="0"/>
              <a:t>Meta Mapping (1000):</a:t>
            </a:r>
          </a:p>
          <a:p>
            <a:pPr marL="0" indent="0">
              <a:buNone/>
            </a:pPr>
            <a:r>
              <a:rPr lang="en-US" sz="500" dirty="0"/>
              <a:t>  1000 N Side effects (Adverse effects)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N Complications (Complication)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complications (Complication Aspects) [Functional Concept]</a:t>
            </a:r>
          </a:p>
          <a:p>
            <a:pPr marL="0" indent="0">
              <a:buNone/>
            </a:pPr>
            <a:r>
              <a:rPr lang="en-US" sz="500" dirty="0"/>
              <a:t> </a:t>
            </a:r>
          </a:p>
        </p:txBody>
      </p:sp>
      <p:sp>
        <p:nvSpPr>
          <p:cNvPr id="12" name="TextBox 11">
            <a:extLst>
              <a:ext uri="{FF2B5EF4-FFF2-40B4-BE49-F238E27FC236}">
                <a16:creationId xmlns:a16="http://schemas.microsoft.com/office/drawing/2014/main" id="{127D7DB1-63A9-8025-8516-209FDC1AFC15}"/>
              </a:ext>
            </a:extLst>
          </p:cNvPr>
          <p:cNvSpPr txBox="1"/>
          <p:nvPr/>
        </p:nvSpPr>
        <p:spPr>
          <a:xfrm>
            <a:off x="7098762" y="248166"/>
            <a:ext cx="1874217" cy="369332"/>
          </a:xfrm>
          <a:prstGeom prst="rect">
            <a:avLst/>
          </a:prstGeom>
          <a:noFill/>
        </p:spPr>
        <p:txBody>
          <a:bodyPr wrap="square">
            <a:spAutoFit/>
          </a:bodyPr>
          <a:lstStyle/>
          <a:p>
            <a:r>
              <a:rPr lang="en-US" dirty="0" err="1"/>
              <a:t>MetaMap</a:t>
            </a:r>
            <a:r>
              <a:rPr lang="en-US" dirty="0"/>
              <a:t> output</a:t>
            </a:r>
          </a:p>
        </p:txBody>
      </p:sp>
    </p:spTree>
    <p:extLst>
      <p:ext uri="{BB962C8B-B14F-4D97-AF65-F5344CB8AC3E}">
        <p14:creationId xmlns:p14="http://schemas.microsoft.com/office/powerpoint/2010/main" val="1728538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7" name="Table 4">
            <a:extLst>
              <a:ext uri="{FF2B5EF4-FFF2-40B4-BE49-F238E27FC236}">
                <a16:creationId xmlns:a16="http://schemas.microsoft.com/office/drawing/2014/main" id="{D632BBC0-9EEE-C3E5-F44C-C88A60AAF01A}"/>
              </a:ext>
            </a:extLst>
          </p:cNvPr>
          <p:cNvGraphicFramePr>
            <a:graphicFrameLocks noGrp="1"/>
          </p:cNvGraphicFramePr>
          <p:nvPr>
            <p:ph idx="1"/>
            <p:extLst>
              <p:ext uri="{D42A27DB-BD31-4B8C-83A1-F6EECF244321}">
                <p14:modId xmlns:p14="http://schemas.microsoft.com/office/powerpoint/2010/main" val="2149964057"/>
              </p:ext>
            </p:extLst>
          </p:nvPr>
        </p:nvGraphicFramePr>
        <p:xfrm>
          <a:off x="429438" y="192677"/>
          <a:ext cx="6110509" cy="4401946"/>
        </p:xfrm>
        <a:graphic>
          <a:graphicData uri="http://schemas.openxmlformats.org/drawingml/2006/table">
            <a:tbl>
              <a:tblPr firstRow="1" bandRow="1">
                <a:tableStyleId>{5C22544A-7EE6-4342-B048-85BDC9FD1C3A}</a:tableStyleId>
              </a:tblPr>
              <a:tblGrid>
                <a:gridCol w="1170762">
                  <a:extLst>
                    <a:ext uri="{9D8B030D-6E8A-4147-A177-3AD203B41FA5}">
                      <a16:colId xmlns:a16="http://schemas.microsoft.com/office/drawing/2014/main" val="4146759419"/>
                    </a:ext>
                  </a:extLst>
                </a:gridCol>
                <a:gridCol w="1073426">
                  <a:extLst>
                    <a:ext uri="{9D8B030D-6E8A-4147-A177-3AD203B41FA5}">
                      <a16:colId xmlns:a16="http://schemas.microsoft.com/office/drawing/2014/main" val="3626332455"/>
                    </a:ext>
                  </a:extLst>
                </a:gridCol>
                <a:gridCol w="1103244">
                  <a:extLst>
                    <a:ext uri="{9D8B030D-6E8A-4147-A177-3AD203B41FA5}">
                      <a16:colId xmlns:a16="http://schemas.microsoft.com/office/drawing/2014/main" val="3188636891"/>
                    </a:ext>
                  </a:extLst>
                </a:gridCol>
                <a:gridCol w="2763077">
                  <a:extLst>
                    <a:ext uri="{9D8B030D-6E8A-4147-A177-3AD203B41FA5}">
                      <a16:colId xmlns:a16="http://schemas.microsoft.com/office/drawing/2014/main" val="2564382820"/>
                    </a:ext>
                  </a:extLst>
                </a:gridCol>
              </a:tblGrid>
              <a:tr h="258938">
                <a:tc>
                  <a:txBody>
                    <a:bodyPr/>
                    <a:lstStyle/>
                    <a:p>
                      <a:pPr algn="l" fontAlgn="b"/>
                      <a:r>
                        <a:rPr lang="en-US" sz="1100" b="1" i="0" u="none" strike="noStrike" dirty="0" err="1">
                          <a:solidFill>
                            <a:schemeClr val="bg1"/>
                          </a:solidFill>
                          <a:effectLst/>
                          <a:latin typeface="Arial" panose="020B0604020202020204" pitchFamily="34" charset="0"/>
                        </a:rPr>
                        <a:t>Location_Start</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err="1">
                          <a:solidFill>
                            <a:schemeClr val="bg1"/>
                          </a:solidFill>
                          <a:effectLst/>
                          <a:latin typeface="Arial" panose="020B0604020202020204" pitchFamily="34" charset="0"/>
                        </a:rPr>
                        <a:t>Location_End</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Semantic</a:t>
                      </a: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Entity</a:t>
                      </a:r>
                    </a:p>
                  </a:txBody>
                  <a:tcPr marR="9525" marT="9525" marB="0" anchor="ctr"/>
                </a:tc>
                <a:extLst>
                  <a:ext uri="{0D108BD9-81ED-4DB2-BD59-A6C34878D82A}">
                    <a16:rowId xmlns:a16="http://schemas.microsoft.com/office/drawing/2014/main" val="467166765"/>
                  </a:ext>
                </a:extLst>
              </a:tr>
              <a:tr h="258938">
                <a:tc>
                  <a:txBody>
                    <a:bodyPr/>
                    <a:lstStyle/>
                    <a:p>
                      <a:pPr algn="l" fontAlgn="b"/>
                      <a:r>
                        <a:rPr lang="en-US" sz="1100" b="0" i="0" u="none" strike="noStrike" dirty="0">
                          <a:solidFill>
                            <a:srgbClr val="000000"/>
                          </a:solidFill>
                          <a:effectLst/>
                          <a:latin typeface="Arial" panose="020B0604020202020204" pitchFamily="34" charset="0"/>
                        </a:rPr>
                        <a:t>28</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 palpable mass of the right breast</a:t>
                      </a:r>
                    </a:p>
                  </a:txBody>
                  <a:tcPr marR="0" marT="0" marB="0" anchor="ctr"/>
                </a:tc>
                <a:extLst>
                  <a:ext uri="{0D108BD9-81ED-4DB2-BD59-A6C34878D82A}">
                    <a16:rowId xmlns:a16="http://schemas.microsoft.com/office/drawing/2014/main" val="227755023"/>
                  </a:ext>
                </a:extLst>
              </a:tr>
              <a:tr h="258938">
                <a:tc>
                  <a:txBody>
                    <a:bodyPr/>
                    <a:lstStyle/>
                    <a:p>
                      <a:pPr algn="l" fontAlgn="b"/>
                      <a:r>
                        <a:rPr lang="en-US" sz="1100" b="0" i="0" u="none" strike="noStrike" dirty="0">
                          <a:solidFill>
                            <a:srgbClr val="000000"/>
                          </a:solidFill>
                          <a:effectLst/>
                          <a:latin typeface="Arial" panose="020B0604020202020204" pitchFamily="34" charset="0"/>
                        </a:rPr>
                        <a:t>51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right breast</a:t>
                      </a:r>
                    </a:p>
                  </a:txBody>
                  <a:tcPr marR="0" marT="0" marB="0" anchor="ctr"/>
                </a:tc>
                <a:extLst>
                  <a:ext uri="{0D108BD9-81ED-4DB2-BD59-A6C34878D82A}">
                    <a16:rowId xmlns:a16="http://schemas.microsoft.com/office/drawing/2014/main" val="1435362066"/>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136</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a:t>
                      </a:r>
                    </a:p>
                  </a:txBody>
                  <a:tcPr marR="0" marT="0" marB="0" anchor="ctr"/>
                </a:tc>
                <a:extLst>
                  <a:ext uri="{0D108BD9-81ED-4DB2-BD59-A6C34878D82A}">
                    <a16:rowId xmlns:a16="http://schemas.microsoft.com/office/drawing/2014/main" val="2612967788"/>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146</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 carcinoma</a:t>
                      </a:r>
                    </a:p>
                  </a:txBody>
                  <a:tcPr marR="0" marT="0" marB="0" anchor="ctr"/>
                </a:tc>
                <a:extLst>
                  <a:ext uri="{0D108BD9-81ED-4DB2-BD59-A6C34878D82A}">
                    <a16:rowId xmlns:a16="http://schemas.microsoft.com/office/drawing/2014/main" val="3326359981"/>
                  </a:ext>
                </a:extLst>
              </a:tr>
              <a:tr h="258938">
                <a:tc>
                  <a:txBody>
                    <a:bodyPr/>
                    <a:lstStyle/>
                    <a:p>
                      <a:pPr algn="l" fontAlgn="b"/>
                      <a:r>
                        <a:rPr lang="en-US" sz="1100" b="0" i="0" u="none" strike="noStrike">
                          <a:solidFill>
                            <a:srgbClr val="000000"/>
                          </a:solidFill>
                          <a:effectLst/>
                          <a:latin typeface="Arial" panose="020B0604020202020204" pitchFamily="34" charset="0"/>
                        </a:rPr>
                        <a:t>170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180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lumpectomy</a:t>
                      </a:r>
                    </a:p>
                  </a:txBody>
                  <a:tcPr marR="0" marT="0" marB="0" anchor="ctr"/>
                </a:tc>
                <a:extLst>
                  <a:ext uri="{0D108BD9-81ED-4DB2-BD59-A6C34878D82A}">
                    <a16:rowId xmlns:a16="http://schemas.microsoft.com/office/drawing/2014/main" val="3250628970"/>
                  </a:ext>
                </a:extLst>
              </a:tr>
              <a:tr h="258938">
                <a:tc>
                  <a:txBody>
                    <a:bodyPr/>
                    <a:lstStyle/>
                    <a:p>
                      <a:pPr algn="l" fontAlgn="b"/>
                      <a:r>
                        <a:rPr lang="en-US" sz="1100" b="0" i="0" u="none" strike="noStrike">
                          <a:solidFill>
                            <a:srgbClr val="000000"/>
                          </a:solidFill>
                          <a:effectLst/>
                          <a:latin typeface="Arial" panose="020B0604020202020204" pitchFamily="34" charset="0"/>
                        </a:rPr>
                        <a:t>185</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211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sentinel lymph node biopsy</a:t>
                      </a:r>
                    </a:p>
                  </a:txBody>
                  <a:tcPr marR="0" marT="0" marB="0" anchor="ctr"/>
                </a:tc>
                <a:extLst>
                  <a:ext uri="{0D108BD9-81ED-4DB2-BD59-A6C34878D82A}">
                    <a16:rowId xmlns:a16="http://schemas.microsoft.com/office/drawing/2014/main" val="1163581419"/>
                  </a:ext>
                </a:extLst>
              </a:tr>
              <a:tr h="258938">
                <a:tc>
                  <a:txBody>
                    <a:bodyPr/>
                    <a:lstStyle/>
                    <a:p>
                      <a:pPr algn="l" fontAlgn="b"/>
                      <a:r>
                        <a:rPr lang="en-US" sz="1100" b="0" i="0" u="none" strike="noStrike">
                          <a:solidFill>
                            <a:srgbClr val="000000"/>
                          </a:solidFill>
                          <a:effectLst/>
                          <a:latin typeface="Arial" panose="020B0604020202020204" pitchFamily="34" charset="0"/>
                        </a:rPr>
                        <a:t>213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240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Frozen section of the tumor</a:t>
                      </a:r>
                    </a:p>
                  </a:txBody>
                  <a:tcPr marR="0" marT="0" marB="0" anchor="ctr"/>
                </a:tc>
                <a:extLst>
                  <a:ext uri="{0D108BD9-81ED-4DB2-BD59-A6C34878D82A}">
                    <a16:rowId xmlns:a16="http://schemas.microsoft.com/office/drawing/2014/main" val="1691232671"/>
                  </a:ext>
                </a:extLst>
              </a:tr>
              <a:tr h="258938">
                <a:tc>
                  <a:txBody>
                    <a:bodyPr/>
                    <a:lstStyle/>
                    <a:p>
                      <a:pPr algn="l" fontAlgn="b"/>
                      <a:r>
                        <a:rPr lang="en-US" sz="1100" b="0" i="0" u="none" strike="noStrike">
                          <a:solidFill>
                            <a:srgbClr val="000000"/>
                          </a:solidFill>
                          <a:effectLst/>
                          <a:latin typeface="Arial" panose="020B0604020202020204" pitchFamily="34" charset="0"/>
                        </a:rPr>
                        <a:t>249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262</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sentinel node</a:t>
                      </a:r>
                    </a:p>
                  </a:txBody>
                  <a:tcPr marR="0" marT="0" marB="0" anchor="ctr"/>
                </a:tc>
                <a:extLst>
                  <a:ext uri="{0D108BD9-81ED-4DB2-BD59-A6C34878D82A}">
                    <a16:rowId xmlns:a16="http://schemas.microsoft.com/office/drawing/2014/main" val="3430909711"/>
                  </a:ext>
                </a:extLst>
              </a:tr>
              <a:tr h="258938">
                <a:tc>
                  <a:txBody>
                    <a:bodyPr/>
                    <a:lstStyle/>
                    <a:p>
                      <a:pPr algn="l" fontAlgn="b"/>
                      <a:r>
                        <a:rPr lang="en-US" sz="1100" b="0" i="0" u="none" strike="noStrike">
                          <a:solidFill>
                            <a:srgbClr val="000000"/>
                          </a:solidFill>
                          <a:effectLst/>
                          <a:latin typeface="Arial" panose="020B0604020202020204" pitchFamily="34" charset="0"/>
                        </a:rPr>
                        <a:t>273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299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granulomatous inflammation</a:t>
                      </a:r>
                    </a:p>
                  </a:txBody>
                  <a:tcPr marR="0" marT="0" marB="0" anchor="ctr"/>
                </a:tc>
                <a:extLst>
                  <a:ext uri="{0D108BD9-81ED-4DB2-BD59-A6C34878D82A}">
                    <a16:rowId xmlns:a16="http://schemas.microsoft.com/office/drawing/2014/main" val="3599884154"/>
                  </a:ext>
                </a:extLst>
              </a:tr>
              <a:tr h="258938">
                <a:tc>
                  <a:txBody>
                    <a:bodyPr/>
                    <a:lstStyle/>
                    <a:p>
                      <a:pPr algn="l" fontAlgn="b"/>
                      <a:r>
                        <a:rPr lang="en-US" sz="1100" b="0" i="0" u="none" strike="noStrike">
                          <a:solidFill>
                            <a:srgbClr val="000000"/>
                          </a:solidFill>
                          <a:effectLst/>
                          <a:latin typeface="Arial" panose="020B0604020202020204" pitchFamily="34" charset="0"/>
                        </a:rPr>
                        <a:t>308</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325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gross examination</a:t>
                      </a:r>
                    </a:p>
                  </a:txBody>
                  <a:tcPr marR="0" marT="0" marB="0" anchor="ctr"/>
                </a:tc>
                <a:extLst>
                  <a:ext uri="{0D108BD9-81ED-4DB2-BD59-A6C34878D82A}">
                    <a16:rowId xmlns:a16="http://schemas.microsoft.com/office/drawing/2014/main" val="2650499345"/>
                  </a:ext>
                </a:extLst>
              </a:tr>
              <a:tr h="258938">
                <a:tc>
                  <a:txBody>
                    <a:bodyPr/>
                    <a:lstStyle/>
                    <a:p>
                      <a:pPr algn="l" fontAlgn="b"/>
                      <a:r>
                        <a:rPr lang="en-US" sz="1100" b="0" i="0" u="none" strike="noStrike">
                          <a:solidFill>
                            <a:srgbClr val="000000"/>
                          </a:solidFill>
                          <a:effectLst/>
                          <a:latin typeface="Arial" panose="020B0604020202020204" pitchFamily="34" charset="0"/>
                        </a:rPr>
                        <a:t>353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tuberculous mastitis</a:t>
                      </a:r>
                    </a:p>
                  </a:txBody>
                  <a:tcPr marR="0" marT="0" marB="0" anchor="ctr"/>
                </a:tc>
                <a:extLst>
                  <a:ext uri="{0D108BD9-81ED-4DB2-BD59-A6C34878D82A}">
                    <a16:rowId xmlns:a16="http://schemas.microsoft.com/office/drawing/2014/main" val="674660615"/>
                  </a:ext>
                </a:extLst>
              </a:tr>
              <a:tr h="258938">
                <a:tc>
                  <a:txBody>
                    <a:bodyPr/>
                    <a:lstStyle/>
                    <a:p>
                      <a:pPr algn="l" fontAlgn="b"/>
                      <a:r>
                        <a:rPr lang="en-US" sz="1100" b="0" i="0" u="none" strike="noStrike">
                          <a:solidFill>
                            <a:srgbClr val="000000"/>
                          </a:solidFill>
                          <a:effectLst/>
                          <a:latin typeface="Arial" panose="020B0604020202020204" pitchFamily="34" charset="0"/>
                        </a:rPr>
                        <a:t>396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421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anti-tuberculosis therapy</a:t>
                      </a:r>
                    </a:p>
                  </a:txBody>
                  <a:tcPr marR="0" marT="0" marB="0" anchor="ctr"/>
                </a:tc>
                <a:extLst>
                  <a:ext uri="{0D108BD9-81ED-4DB2-BD59-A6C34878D82A}">
                    <a16:rowId xmlns:a16="http://schemas.microsoft.com/office/drawing/2014/main" val="4195714793"/>
                  </a:ext>
                </a:extLst>
              </a:tr>
              <a:tr h="258938">
                <a:tc>
                  <a:txBody>
                    <a:bodyPr/>
                    <a:lstStyle/>
                    <a:p>
                      <a:pPr algn="l" fontAlgn="b"/>
                      <a:r>
                        <a:rPr lang="en-US" sz="1100" b="0" i="0" u="none" strike="noStrike">
                          <a:solidFill>
                            <a:srgbClr val="000000"/>
                          </a:solidFill>
                          <a:effectLst/>
                          <a:latin typeface="Arial" panose="020B0604020202020204" pitchFamily="34" charset="0"/>
                        </a:rPr>
                        <a:t>426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436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temporal</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six months</a:t>
                      </a:r>
                    </a:p>
                  </a:txBody>
                  <a:tcPr marR="0" marT="0" marB="0" anchor="ctr"/>
                </a:tc>
                <a:extLst>
                  <a:ext uri="{0D108BD9-81ED-4DB2-BD59-A6C34878D82A}">
                    <a16:rowId xmlns:a16="http://schemas.microsoft.com/office/drawing/2014/main" val="3747854858"/>
                  </a:ext>
                </a:extLst>
              </a:tr>
              <a:tr h="258938">
                <a:tc>
                  <a:txBody>
                    <a:bodyPr/>
                    <a:lstStyle/>
                    <a:p>
                      <a:pPr algn="l" fontAlgn="b"/>
                      <a:r>
                        <a:rPr lang="en-US" sz="1100" b="0" i="0" u="none" strike="noStrike">
                          <a:solidFill>
                            <a:srgbClr val="000000"/>
                          </a:solidFill>
                          <a:effectLst/>
                          <a:latin typeface="Arial" panose="020B0604020202020204" pitchFamily="34" charset="0"/>
                        </a:rPr>
                        <a:t>442</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444</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negation</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no</a:t>
                      </a:r>
                    </a:p>
                  </a:txBody>
                  <a:tcPr marR="0" marT="0" marB="0" anchor="ctr"/>
                </a:tc>
                <a:extLst>
                  <a:ext uri="{0D108BD9-81ED-4DB2-BD59-A6C34878D82A}">
                    <a16:rowId xmlns:a16="http://schemas.microsoft.com/office/drawing/2014/main" val="766461505"/>
                  </a:ext>
                </a:extLst>
              </a:tr>
              <a:tr h="258938">
                <a:tc>
                  <a:txBody>
                    <a:bodyPr/>
                    <a:lstStyle/>
                    <a:p>
                      <a:pPr algn="l" fontAlgn="b"/>
                      <a:r>
                        <a:rPr lang="en-US" sz="1100" b="0" i="0" u="none" strike="noStrike">
                          <a:solidFill>
                            <a:srgbClr val="000000"/>
                          </a:solidFill>
                          <a:effectLst/>
                          <a:latin typeface="Arial" panose="020B0604020202020204" pitchFamily="34" charset="0"/>
                        </a:rPr>
                        <a:t>445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457</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side effects</a:t>
                      </a:r>
                    </a:p>
                  </a:txBody>
                  <a:tcPr marR="0" marT="0" marB="0" anchor="ctr"/>
                </a:tc>
                <a:extLst>
                  <a:ext uri="{0D108BD9-81ED-4DB2-BD59-A6C34878D82A}">
                    <a16:rowId xmlns:a16="http://schemas.microsoft.com/office/drawing/2014/main" val="3146379146"/>
                  </a:ext>
                </a:extLst>
              </a:tr>
              <a:tr h="258938">
                <a:tc>
                  <a:txBody>
                    <a:bodyPr/>
                    <a:lstStyle/>
                    <a:p>
                      <a:pPr algn="l" fontAlgn="b"/>
                      <a:r>
                        <a:rPr lang="en-US" sz="1100" b="0" i="0" u="none" strike="noStrike">
                          <a:solidFill>
                            <a:srgbClr val="000000"/>
                          </a:solidFill>
                          <a:effectLst/>
                          <a:latin typeface="Arial" panose="020B0604020202020204" pitchFamily="34" charset="0"/>
                        </a:rPr>
                        <a:t>461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486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any further complications</a:t>
                      </a:r>
                    </a:p>
                  </a:txBody>
                  <a:tcPr marR="0" marT="0" marB="0" anchor="ctr"/>
                </a:tc>
                <a:extLst>
                  <a:ext uri="{0D108BD9-81ED-4DB2-BD59-A6C34878D82A}">
                    <a16:rowId xmlns:a16="http://schemas.microsoft.com/office/drawing/2014/main" val="4179398648"/>
                  </a:ext>
                </a:extLst>
              </a:tr>
            </a:tbl>
          </a:graphicData>
        </a:graphic>
      </p:graphicFrame>
    </p:spTree>
    <p:extLst>
      <p:ext uri="{BB962C8B-B14F-4D97-AF65-F5344CB8AC3E}">
        <p14:creationId xmlns:p14="http://schemas.microsoft.com/office/powerpoint/2010/main" val="690452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TextBox 5">
            <a:extLst>
              <a:ext uri="{FF2B5EF4-FFF2-40B4-BE49-F238E27FC236}">
                <a16:creationId xmlns:a16="http://schemas.microsoft.com/office/drawing/2014/main" id="{3DB663DC-65C9-7CD3-A315-82B61671140E}"/>
              </a:ext>
            </a:extLst>
          </p:cNvPr>
          <p:cNvSpPr txBox="1"/>
          <p:nvPr/>
        </p:nvSpPr>
        <p:spPr>
          <a:xfrm>
            <a:off x="457200" y="3826203"/>
            <a:ext cx="4947188" cy="261610"/>
          </a:xfrm>
          <a:prstGeom prst="rect">
            <a:avLst/>
          </a:prstGeom>
          <a:noFill/>
        </p:spPr>
        <p:txBody>
          <a:bodyPr wrap="none" rtlCol="0">
            <a:spAutoFit/>
          </a:bodyPr>
          <a:lstStyle/>
          <a:p>
            <a:r>
              <a:rPr lang="en-US" sz="1100" dirty="0"/>
              <a:t>https://</a:t>
            </a:r>
            <a:r>
              <a:rPr lang="en-US" sz="1100" dirty="0" err="1"/>
              <a:t>jmedicalcasereports.</a:t>
            </a:r>
            <a:r>
              <a:rPr lang="en-US" sz="1100" dirty="0" err="1">
                <a:latin typeface="Arial" panose="020B0604020202020204" pitchFamily="34" charset="0"/>
                <a:cs typeface="Arial" panose="020B0604020202020204" pitchFamily="34" charset="0"/>
              </a:rPr>
              <a:t>biomedcentral</a:t>
            </a:r>
            <a:r>
              <a:rPr lang="en-US" sz="1100" dirty="0" err="1"/>
              <a:t>.com</a:t>
            </a:r>
            <a:r>
              <a:rPr lang="en-US" sz="1100" dirty="0"/>
              <a:t>/articles/10.1186/1752-1947-2-34</a:t>
            </a:r>
          </a:p>
        </p:txBody>
      </p:sp>
      <p:sp>
        <p:nvSpPr>
          <p:cNvPr id="7" name="TextBox 6">
            <a:extLst>
              <a:ext uri="{FF2B5EF4-FFF2-40B4-BE49-F238E27FC236}">
                <a16:creationId xmlns:a16="http://schemas.microsoft.com/office/drawing/2014/main" id="{810E08FB-69F6-7B40-F5DA-A06F6FDB9DCE}"/>
              </a:ext>
            </a:extLst>
          </p:cNvPr>
          <p:cNvSpPr txBox="1"/>
          <p:nvPr/>
        </p:nvSpPr>
        <p:spPr>
          <a:xfrm>
            <a:off x="337930" y="742750"/>
            <a:ext cx="8468139" cy="2862322"/>
          </a:xfrm>
          <a:prstGeom prst="rect">
            <a:avLst/>
          </a:prstGeom>
          <a:solidFill>
            <a:schemeClr val="bg1"/>
          </a:solidFill>
        </p:spPr>
        <p:txBody>
          <a:bodyPr wrap="square" rtlCol="0">
            <a:spAutoFit/>
          </a:bodyPr>
          <a:lstStyle/>
          <a:p>
            <a:r>
              <a:rPr lang="en-US" sz="2000" b="0" i="0" u="none" strike="noStrike" dirty="0">
                <a:solidFill>
                  <a:srgbClr val="333333"/>
                </a:solidFill>
                <a:effectLst/>
                <a:latin typeface="Georgia" panose="02040502050405020303" pitchFamily="18" charset="0"/>
              </a:rPr>
              <a:t>CASE PRESENTATION</a:t>
            </a:r>
          </a:p>
          <a:p>
            <a:endParaRPr lang="en-US" sz="2000" b="0" i="0" u="none" strike="noStrike" dirty="0">
              <a:solidFill>
                <a:srgbClr val="333333"/>
              </a:solidFill>
              <a:effectLst/>
              <a:latin typeface="Georgia" panose="02040502050405020303" pitchFamily="18" charset="0"/>
            </a:endParaRPr>
          </a:p>
          <a:p>
            <a:r>
              <a:rPr lang="en-US" sz="2000" b="0" i="0" u="none" strike="noStrike" dirty="0">
                <a:solidFill>
                  <a:srgbClr val="333333"/>
                </a:solidFill>
                <a:effectLst/>
                <a:latin typeface="Georgia" panose="02040502050405020303" pitchFamily="18" charset="0"/>
              </a:rPr>
              <a:t>The patient presented with a palpable mass of the right breast with clinical, laboratory and mammographic findings indicative of breast carcinoma. The patient underwent lumpectomy and sentinel lymph node biopsy. Frozen section of the tumor and the sentinel node revealed "granulomatous inflammation", while gross examination confirmed the diagnosis of tuberculous mastitis. The patient received anti-tuberculosis therapy for six months with no side effects or any further complications.</a:t>
            </a:r>
            <a:endParaRPr lang="en-US" sz="2000" dirty="0"/>
          </a:p>
        </p:txBody>
      </p:sp>
    </p:spTree>
    <p:extLst>
      <p:ext uri="{BB962C8B-B14F-4D97-AF65-F5344CB8AC3E}">
        <p14:creationId xmlns:p14="http://schemas.microsoft.com/office/powerpoint/2010/main" val="3622910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2 million unique entries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32BAFBF-717C-4283-90E8-609702CFCAC1}"/>
              </a:ext>
            </a:extLst>
          </p:cNvPr>
          <p:cNvPicPr>
            <a:picLocks noChangeAspect="1"/>
          </p:cNvPicPr>
          <p:nvPr/>
        </p:nvPicPr>
        <p:blipFill>
          <a:blip r:embed="rId4"/>
          <a:stretch>
            <a:fillRect/>
          </a:stretch>
        </p:blipFill>
        <p:spPr>
          <a:xfrm>
            <a:off x="171021" y="119299"/>
            <a:ext cx="7041215" cy="4904901"/>
          </a:xfrm>
          <a:prstGeom prst="rect">
            <a:avLst/>
          </a:prstGeom>
        </p:spPr>
      </p:pic>
    </p:spTree>
    <p:extLst>
      <p:ext uri="{BB962C8B-B14F-4D97-AF65-F5344CB8AC3E}">
        <p14:creationId xmlns:p14="http://schemas.microsoft.com/office/powerpoint/2010/main" val="3949480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E6CF4976-CD02-2C7E-FEBF-ECCAAACCB6FF}"/>
              </a:ext>
            </a:extLst>
          </p:cNvPr>
          <p:cNvPicPr>
            <a:picLocks noChangeAspect="1"/>
          </p:cNvPicPr>
          <p:nvPr/>
        </p:nvPicPr>
        <p:blipFill>
          <a:blip r:embed="rId4"/>
          <a:stretch>
            <a:fillRect/>
          </a:stretch>
        </p:blipFill>
        <p:spPr>
          <a:xfrm>
            <a:off x="171021" y="174171"/>
            <a:ext cx="5792355" cy="4969329"/>
          </a:xfrm>
          <a:prstGeom prst="rect">
            <a:avLst/>
          </a:prstGeom>
        </p:spPr>
      </p:pic>
    </p:spTree>
    <p:extLst>
      <p:ext uri="{BB962C8B-B14F-4D97-AF65-F5344CB8AC3E}">
        <p14:creationId xmlns:p14="http://schemas.microsoft.com/office/powerpoint/2010/main" val="2285984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6" name="Title 1">
            <a:extLst>
              <a:ext uri="{FF2B5EF4-FFF2-40B4-BE49-F238E27FC236}">
                <a16:creationId xmlns:a16="http://schemas.microsoft.com/office/drawing/2014/main" id="{F9CD36E6-D91B-22D4-A136-4EA9D94C5EC8}"/>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7" name="Picture 6" descr="transparent background.png">
            <a:extLst>
              <a:ext uri="{FF2B5EF4-FFF2-40B4-BE49-F238E27FC236}">
                <a16:creationId xmlns:a16="http://schemas.microsoft.com/office/drawing/2014/main" id="{73F6C196-E6E9-9C37-721C-C1690BE312B5}"/>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1" name="Oval 10">
            <a:extLst>
              <a:ext uri="{FF2B5EF4-FFF2-40B4-BE49-F238E27FC236}">
                <a16:creationId xmlns:a16="http://schemas.microsoft.com/office/drawing/2014/main" id="{A0236486-CCEC-23D0-2AA5-54B588805F97}"/>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5303D78-E1E2-E345-CD0A-91F4AB98FBFF}"/>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0D8098F-30F0-26AC-992C-2314E95E5D28}"/>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78F2AA6-D3C6-FF72-52D8-BD1562D91D3C}"/>
              </a:ext>
            </a:extLst>
          </p:cNvPr>
          <p:cNvCxnSpPr>
            <a:cxnSpLocks/>
            <a:stCxn id="11" idx="6"/>
            <a:endCxn id="12"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7D00D00-F185-E32E-8F34-BD5CAAECE36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C88B3798-9325-14B2-A1DA-2779A6D72CA6}"/>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7" name="Straight Connector 16">
            <a:extLst>
              <a:ext uri="{FF2B5EF4-FFF2-40B4-BE49-F238E27FC236}">
                <a16:creationId xmlns:a16="http://schemas.microsoft.com/office/drawing/2014/main" id="{12C9DD62-73AA-A5F9-B3AC-FED1AE2550EC}"/>
              </a:ext>
            </a:extLst>
          </p:cNvPr>
          <p:cNvCxnSpPr>
            <a:cxnSpLocks/>
            <a:stCxn id="16"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2D84DAD0-1D13-5B4E-0ACE-18833742812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1" name="TextBox 20">
            <a:extLst>
              <a:ext uri="{FF2B5EF4-FFF2-40B4-BE49-F238E27FC236}">
                <a16:creationId xmlns:a16="http://schemas.microsoft.com/office/drawing/2014/main" id="{2617D447-7443-75AA-838E-7B9F59E05BFF}"/>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err="1">
                <a:latin typeface="Arial" panose="020B0604020202020204" pitchFamily="34" charset="0"/>
                <a:cs typeface="Arial" panose="020B0604020202020204" pitchFamily="34" charset="0"/>
              </a:rPr>
              <a:t>DataDirect</a:t>
            </a:r>
            <a:r>
              <a:rPr lang="en-US" sz="1400" dirty="0">
                <a:latin typeface="Arial" panose="020B0604020202020204" pitchFamily="34" charset="0"/>
                <a:cs typeface="Arial" panose="020B0604020202020204" pitchFamily="34" charset="0"/>
              </a:rPr>
              <a:t>, etc.</a:t>
            </a:r>
          </a:p>
        </p:txBody>
      </p:sp>
    </p:spTree>
    <p:extLst>
      <p:ext uri="{BB962C8B-B14F-4D97-AF65-F5344CB8AC3E}">
        <p14:creationId xmlns:p14="http://schemas.microsoft.com/office/powerpoint/2010/main" val="1381973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FBF8206D-B1C9-630D-7966-35D91438557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204BD130-8717-9F1A-EA5A-5806E19495E0}"/>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2AF2D045-E581-822F-F0AF-278FE89CF7E1}"/>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6BAF237-547F-2E86-7C2B-8F402D782749}"/>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41635CD-9453-BFE4-E72D-0517B1C76327}"/>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1C61FF8-84F8-2774-9B21-49A2914425BF}"/>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07AC16E-6185-F975-6C5C-6AA577BCE9BF}"/>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2889D8E2-6697-4F71-39E7-788EE176DC1A}"/>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0" name="Straight Connector 9">
            <a:extLst>
              <a:ext uri="{FF2B5EF4-FFF2-40B4-BE49-F238E27FC236}">
                <a16:creationId xmlns:a16="http://schemas.microsoft.com/office/drawing/2014/main" id="{2C77604C-61B6-445D-D99D-DAC5101A0C53}"/>
              </a:ext>
            </a:extLst>
          </p:cNvPr>
          <p:cNvCxnSpPr>
            <a:cxnSpLocks/>
            <a:stCxn id="9"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250196A-0C4B-EE18-4AA8-870C33EA519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712521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285DA575-9D77-A494-2651-BECB8F0B8C95}"/>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F773AA9B-A0D1-7640-FC11-3A27EE785D53}"/>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E2C66AEC-58B8-0A9B-B2B8-CA2B7BEECB0C}"/>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B4BA4309-F65C-ED8F-0489-6C4B585F785B}"/>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BF2B84F-543B-DE43-6CBF-17185CE426C0}"/>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9A237DE-BF6D-055E-9F87-CCE35576BF1E}"/>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13AFDC3-39D4-6F56-C11E-CCD0BF12343C}"/>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AFFF6102-1356-FD5D-A20C-A441FEBDA4AE}"/>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9CA90CEF-3249-FB2D-14FF-357CC9976067}"/>
              </a:ext>
            </a:extLst>
          </p:cNvPr>
          <p:cNvCxnSpPr>
            <a:cxnSpLocks/>
            <a:stCxn id="9"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C1C6C10-9360-9258-58D8-E874C7327F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851570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995541" cy="1446550"/>
          </a:xfrm>
          <a:prstGeom prst="rect">
            <a:avLst/>
          </a:prstGeom>
        </p:spPr>
        <p:txBody>
          <a:bodyPr wrap="square">
            <a:spAutoFit/>
          </a:bodyPr>
          <a:lstStyle/>
          <a:p>
            <a:r>
              <a:rPr lang="en-US" sz="2200" dirty="0">
                <a:latin typeface="Arial"/>
                <a:cs typeface="Arial"/>
              </a:rPr>
              <a:t>Funding: NIH (NCI-ITCR, NCATS-CTSA)</a:t>
            </a:r>
          </a:p>
          <a:p>
            <a:endParaRPr lang="en-US" sz="2200" dirty="0">
              <a:latin typeface="Arial"/>
              <a:cs typeface="Arial"/>
            </a:endParaRPr>
          </a:p>
          <a:p>
            <a:r>
              <a:rPr lang="en-US" sz="2200" dirty="0">
                <a:latin typeface="Arial"/>
                <a:cs typeface="Arial"/>
              </a:rPr>
              <a:t>U of Michigan Royalties: “Synonyms” dataset–optional “plugin” for EMERSE.</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1"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661</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Coming soon…</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650125"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negation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uncertainty</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subject (patient vs other)</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named entity recognition/mapping to ontologies</a:t>
            </a:r>
          </a:p>
          <a:p>
            <a:r>
              <a:rPr lang="en-US" sz="2800" dirty="0">
                <a:latin typeface="Arial" panose="020B0604020202020204" pitchFamily="34" charset="0"/>
                <a:cs typeface="Arial" panose="020B0604020202020204" pitchFamily="34" charset="0"/>
              </a:rPr>
              <a:t>Data extraction from templated notes</a:t>
            </a:r>
          </a:p>
          <a:p>
            <a:r>
              <a:rPr lang="en-US" sz="2800" dirty="0">
                <a:latin typeface="Arial" panose="020B0604020202020204" pitchFamily="34" charset="0"/>
                <a:cs typeface="Arial" panose="020B0604020202020204" pitchFamily="34" charset="0"/>
              </a:rPr>
              <a:t>(?) Integration with </a:t>
            </a:r>
            <a:r>
              <a:rPr lang="en-US" sz="2800" dirty="0" err="1">
                <a:latin typeface="Arial" panose="020B0604020202020204" pitchFamily="34" charset="0"/>
                <a:cs typeface="Arial" panose="020B0604020202020204" pitchFamily="34" charset="0"/>
              </a:rPr>
              <a:t>ChatGPT</a:t>
            </a:r>
            <a:r>
              <a:rPr lang="en-US" sz="2800" dirty="0">
                <a:latin typeface="Arial" panose="020B0604020202020204" pitchFamily="34" charset="0"/>
                <a:cs typeface="Arial" panose="020B0604020202020204" pitchFamily="34" charset="0"/>
              </a:rPr>
              <a:t> or similar tools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picture containing text&#10;&#10;Description automatically generated">
            <a:extLst>
              <a:ext uri="{FF2B5EF4-FFF2-40B4-BE49-F238E27FC236}">
                <a16:creationId xmlns:a16="http://schemas.microsoft.com/office/drawing/2014/main" id="{A2AABD2D-4B79-D1C2-625A-D4CDC6D934E5}"/>
              </a:ext>
            </a:extLst>
          </p:cNvPr>
          <p:cNvPicPr>
            <a:picLocks noChangeAspect="1"/>
          </p:cNvPicPr>
          <p:nvPr/>
        </p:nvPicPr>
        <p:blipFill>
          <a:blip r:embed="rId3"/>
          <a:stretch>
            <a:fillRect/>
          </a:stretch>
        </p:blipFill>
        <p:spPr>
          <a:xfrm>
            <a:off x="240077" y="190832"/>
            <a:ext cx="6239456" cy="4476584"/>
          </a:xfrm>
          <a:prstGeom prst="rect">
            <a:avLst/>
          </a:prstGeom>
        </p:spPr>
      </p:pic>
      <p:sp>
        <p:nvSpPr>
          <p:cNvPr id="10" name="Rectangle 9">
            <a:extLst>
              <a:ext uri="{FF2B5EF4-FFF2-40B4-BE49-F238E27FC236}">
                <a16:creationId xmlns:a16="http://schemas.microsoft.com/office/drawing/2014/main" id="{33F7B107-91AC-13A0-FEC1-F7F65F68683A}"/>
              </a:ext>
            </a:extLst>
          </p:cNvPr>
          <p:cNvSpPr/>
          <p:nvPr/>
        </p:nvSpPr>
        <p:spPr>
          <a:xfrm>
            <a:off x="171021" y="4719678"/>
            <a:ext cx="4709092" cy="246221"/>
          </a:xfrm>
          <a:prstGeom prst="rect">
            <a:avLst/>
          </a:prstGeom>
        </p:spPr>
        <p:txBody>
          <a:bodyPr wrap="square">
            <a:spAutoFit/>
          </a:bodyPr>
          <a:lstStyle/>
          <a:p>
            <a:r>
              <a:rPr lang="en-US" sz="1000" dirty="0">
                <a:latin typeface="Arial"/>
                <a:cs typeface="Arial"/>
              </a:rPr>
              <a:t>Case report from: https://</a:t>
            </a:r>
            <a:r>
              <a:rPr lang="en-US" sz="1000" dirty="0" err="1">
                <a:latin typeface="Arial"/>
                <a:cs typeface="Arial"/>
              </a:rPr>
              <a:t>www.ncbi.nlm.nih.gov</a:t>
            </a:r>
            <a:r>
              <a:rPr lang="en-US" sz="1000" dirty="0">
                <a:latin typeface="Arial"/>
                <a:cs typeface="Arial"/>
              </a:rPr>
              <a:t>/</a:t>
            </a:r>
            <a:r>
              <a:rPr lang="en-US" sz="1000" dirty="0" err="1">
                <a:latin typeface="Arial"/>
                <a:cs typeface="Arial"/>
              </a:rPr>
              <a:t>pmc</a:t>
            </a:r>
            <a:r>
              <a:rPr lang="en-US" sz="1000" dirty="0">
                <a:latin typeface="Arial"/>
                <a:cs typeface="Arial"/>
              </a:rPr>
              <a:t>/articles/PMC4140142/</a:t>
            </a:r>
          </a:p>
        </p:txBody>
      </p:sp>
      <p:sp>
        <p:nvSpPr>
          <p:cNvPr id="11" name="TextBox 10">
            <a:extLst>
              <a:ext uri="{FF2B5EF4-FFF2-40B4-BE49-F238E27FC236}">
                <a16:creationId xmlns:a16="http://schemas.microsoft.com/office/drawing/2014/main" id="{70E59B6A-C8CA-BAC5-B107-45CBD3F7EA4F}"/>
              </a:ext>
            </a:extLst>
          </p:cNvPr>
          <p:cNvSpPr txBox="1"/>
          <p:nvPr/>
        </p:nvSpPr>
        <p:spPr>
          <a:xfrm>
            <a:off x="6479533" y="138570"/>
            <a:ext cx="2289974" cy="110799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From our NLP proof-of-concept system</a:t>
            </a:r>
          </a:p>
        </p:txBody>
      </p:sp>
    </p:spTree>
    <p:extLst>
      <p:ext uri="{BB962C8B-B14F-4D97-AF65-F5344CB8AC3E}">
        <p14:creationId xmlns:p14="http://schemas.microsoft.com/office/powerpoint/2010/main" val="339555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usage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 (abstractors, IT teams, </a:t>
            </a:r>
            <a:r>
              <a:rPr lang="en-US" sz="2800" dirty="0" err="1">
                <a:latin typeface="Arial" panose="020B0604020202020204" pitchFamily="34" charset="0"/>
                <a:cs typeface="Arial" panose="020B0604020202020204" pitchFamily="34" charset="0"/>
              </a:rPr>
              <a:t>etc</a:t>
            </a:r>
            <a:r>
              <a:rPr lang="en-US" sz="2800" dirty="0">
                <a:latin typeface="Arial" panose="020B0604020202020204" pitchFamily="34" charset="0"/>
                <a:cs typeface="Arial" panose="020B0604020202020204" pitchFamily="34" charset="0"/>
              </a:rPr>
              <a:t>)</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u="sng" dirty="0">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384358312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Most medical centers lack tools for free-text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712488"/>
          </a:xfrm>
        </p:spPr>
        <p:txBody>
          <a:bodyPr>
            <a:normAutofit fontScale="92500" lnSpcReduction="100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users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a:p>
            <a:r>
              <a:rPr lang="en-US" sz="3000" dirty="0">
                <a:latin typeface="Arial" panose="020B0604020202020204" pitchFamily="34" charset="0"/>
                <a:cs typeface="Arial" panose="020B0604020202020204" pitchFamily="34" charset="0"/>
              </a:rPr>
              <a:t>Continuous refinements for 18 years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4439</TotalTime>
  <Words>3383</Words>
  <Application>Microsoft Macintosh PowerPoint</Application>
  <PresentationFormat>On-screen Show (16:9)</PresentationFormat>
  <Paragraphs>460</Paragraphs>
  <Slides>36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Georgia</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medical centers lack tools for free-text</vt:lpstr>
      <vt:lpstr>The EMERSE solution     </vt:lpstr>
      <vt:lpstr>PowerPoint Presentation</vt:lpstr>
      <vt:lpstr>PowerPoint Presentation</vt:lpstr>
      <vt:lpstr>PowerPoint Presentation</vt:lpstr>
      <vt:lpstr>PowerPoint Presentation</vt:lpstr>
      <vt:lpstr>PowerPoint Presentation</vt:lpstr>
      <vt:lpstr>What can EMERSE do?</vt:lpstr>
      <vt:lpstr>Find cohorts</vt:lpstr>
      <vt:lpstr>Find cohorts</vt:lpstr>
      <vt:lpstr>Highlight documents for chart review</vt:lpstr>
      <vt:lpstr>Our philosophy</vt:lpstr>
      <vt:lpstr>PowerPoint Presentation</vt:lpstr>
      <vt:lpstr>PowerPoint Presentation</vt:lpstr>
      <vt:lpstr>PowerPoint Presentation</vt:lpstr>
      <vt:lpstr>PowerPoint Presentation</vt:lpstr>
      <vt:lpstr>Synonyms</vt:lpstr>
      <vt:lpstr>PowerPoint Presentation</vt:lpstr>
      <vt:lpstr>PowerPoint Presentation</vt:lpstr>
      <vt:lpstr>Typical workflow</vt:lpstr>
      <vt:lpstr>Typical workflow</vt:lpstr>
      <vt:lpstr>Typical workflow</vt:lpstr>
      <vt:lpstr>Publications using EMERSE</vt:lpstr>
      <vt:lpstr>Coming soon…</vt:lpstr>
      <vt:lpstr>PowerPoint Presentation</vt:lpstr>
      <vt:lpstr>PowerPoint Presentation</vt:lpstr>
      <vt:lpstr>PowerPoint Presentation</vt:lpstr>
      <vt:lpstr>Interested in EMERSE?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533</cp:revision>
  <dcterms:created xsi:type="dcterms:W3CDTF">2019-11-14T17:52:15Z</dcterms:created>
  <dcterms:modified xsi:type="dcterms:W3CDTF">2024-02-07T19:41:07Z</dcterms:modified>
</cp:coreProperties>
</file>