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73" r:id="rId9"/>
    <p:sldId id="294" r:id="rId10"/>
    <p:sldId id="271" r:id="rId11"/>
    <p:sldId id="300" r:id="rId12"/>
    <p:sldId id="301" r:id="rId13"/>
    <p:sldId id="302" r:id="rId14"/>
    <p:sldId id="296" r:id="rId15"/>
    <p:sldId id="307" r:id="rId16"/>
    <p:sldId id="308" r:id="rId17"/>
    <p:sldId id="309" r:id="rId18"/>
    <p:sldId id="297" r:id="rId19"/>
    <p:sldId id="298" r:id="rId20"/>
    <p:sldId id="299" r:id="rId21"/>
    <p:sldId id="303" r:id="rId22"/>
    <p:sldId id="304" r:id="rId23"/>
    <p:sldId id="305" r:id="rId24"/>
    <p:sldId id="306" r:id="rId25"/>
    <p:sldId id="289" r:id="rId26"/>
    <p:sldId id="310" r:id="rId27"/>
    <p:sldId id="29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hFdKdUlhzVUVXMdOiLjmWyehjt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060D4-832C-D26E-E664-B0B833D840B3}" name="Ferguson, Lisa" initials="LF" userId="S::ferglisa@med.umich.edu::c382c9ef-653f-4c49-bf51-d9331d14aa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2E6B1-8A16-4C36-A3FA-77D79FE4248B}" v="1" dt="2024-09-25T15:09:22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/>
    <p:restoredTop sz="94694"/>
  </p:normalViewPr>
  <p:slideViewPr>
    <p:cSldViewPr snapToGrid="0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isa" userId="c382c9ef-653f-4c49-bf51-d9331d14aa0d" providerId="ADAL" clId="{73270DDB-9D57-4022-971B-26CAF95F0814}"/>
    <pc:docChg chg="undo custSel addSld delSld modSld">
      <pc:chgData name="Ferguson, Lisa" userId="c382c9ef-653f-4c49-bf51-d9331d14aa0d" providerId="ADAL" clId="{73270DDB-9D57-4022-971B-26CAF95F0814}" dt="2023-10-05T18:39:10.910" v="416" actId="1076"/>
      <pc:docMkLst>
        <pc:docMk/>
      </pc:docMkLst>
      <pc:sldChg chg="modSp mod">
        <pc:chgData name="Ferguson, Lisa" userId="c382c9ef-653f-4c49-bf51-d9331d14aa0d" providerId="ADAL" clId="{73270DDB-9D57-4022-971B-26CAF95F0814}" dt="2023-10-05T18:20:28.162" v="9" actId="20577"/>
        <pc:sldMkLst>
          <pc:docMk/>
          <pc:sldMk cId="0" sldId="256"/>
        </pc:sldMkLst>
        <pc:spChg chg="mod">
          <ac:chgData name="Ferguson, Lisa" userId="c382c9ef-653f-4c49-bf51-d9331d14aa0d" providerId="ADAL" clId="{73270DDB-9D57-4022-971B-26CAF95F0814}" dt="2023-10-05T18:20:28.162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0:51.093" v="58" actId="6549"/>
        <pc:sldMkLst>
          <pc:docMk/>
          <pc:sldMk cId="0" sldId="257"/>
        </pc:sldMkLst>
        <pc:spChg chg="mod">
          <ac:chgData name="Ferguson, Lisa" userId="c382c9ef-653f-4c49-bf51-d9331d14aa0d" providerId="ADAL" clId="{73270DDB-9D57-4022-971B-26CAF95F0814}" dt="2023-10-05T18:20:51.093" v="58" actId="6549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1:04.209" v="62" actId="20577"/>
        <pc:sldMkLst>
          <pc:docMk/>
          <pc:sldMk cId="0" sldId="259"/>
        </pc:sldMkLst>
        <pc:spChg chg="mod">
          <ac:chgData name="Ferguson, Lisa" userId="c382c9ef-653f-4c49-bf51-d9331d14aa0d" providerId="ADAL" clId="{73270DDB-9D57-4022-971B-26CAF95F0814}" dt="2023-10-05T18:21:04.209" v="62" actId="20577"/>
          <ac:spMkLst>
            <pc:docMk/>
            <pc:sldMk cId="0" sldId="259"/>
            <ac:spMk id="112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5:00.473" v="245" actId="6549"/>
        <pc:sldMkLst>
          <pc:docMk/>
          <pc:sldMk cId="0" sldId="261"/>
        </pc:sldMkLst>
        <pc:spChg chg="mod">
          <ac:chgData name="Ferguson, Lisa" userId="c382c9ef-653f-4c49-bf51-d9331d14aa0d" providerId="ADAL" clId="{73270DDB-9D57-4022-971B-26CAF95F0814}" dt="2023-10-05T18:25:00.473" v="245" actId="6549"/>
          <ac:spMkLst>
            <pc:docMk/>
            <pc:sldMk cId="0" sldId="261"/>
            <ac:spMk id="129" creationId="{00000000-0000-0000-0000-000000000000}"/>
          </ac:spMkLst>
        </pc:spChg>
      </pc:sldChg>
      <pc:sldChg chg="del">
        <pc:chgData name="Ferguson, Lisa" userId="c382c9ef-653f-4c49-bf51-d9331d14aa0d" providerId="ADAL" clId="{73270DDB-9D57-4022-971B-26CAF95F0814}" dt="2023-10-05T18:25:30.103" v="248" actId="47"/>
        <pc:sldMkLst>
          <pc:docMk/>
          <pc:sldMk cId="0" sldId="262"/>
        </pc:sldMkLst>
      </pc:sldChg>
      <pc:sldChg chg="modSp mod">
        <pc:chgData name="Ferguson, Lisa" userId="c382c9ef-653f-4c49-bf51-d9331d14aa0d" providerId="ADAL" clId="{73270DDB-9D57-4022-971B-26CAF95F0814}" dt="2023-10-05T18:26:39.657" v="386" actId="20577"/>
        <pc:sldMkLst>
          <pc:docMk/>
          <pc:sldMk cId="0" sldId="264"/>
        </pc:sldMkLst>
        <pc:spChg chg="mod">
          <ac:chgData name="Ferguson, Lisa" userId="c382c9ef-653f-4c49-bf51-d9331d14aa0d" providerId="ADAL" clId="{73270DDB-9D57-4022-971B-26CAF95F0814}" dt="2023-10-05T18:26:39.657" v="386" actId="20577"/>
          <ac:spMkLst>
            <pc:docMk/>
            <pc:sldMk cId="0" sldId="264"/>
            <ac:spMk id="154" creationId="{00000000-0000-0000-0000-000000000000}"/>
          </ac:spMkLst>
        </pc:spChg>
      </pc:sldChg>
      <pc:sldChg chg="addSp delSp modSp mod">
        <pc:chgData name="Ferguson, Lisa" userId="c382c9ef-653f-4c49-bf51-d9331d14aa0d" providerId="ADAL" clId="{73270DDB-9D57-4022-971B-26CAF95F0814}" dt="2023-10-05T18:39:10.910" v="416" actId="1076"/>
        <pc:sldMkLst>
          <pc:docMk/>
          <pc:sldMk cId="0" sldId="267"/>
        </pc:sldMkLst>
        <pc:spChg chg="add del">
          <ac:chgData name="Ferguson, Lisa" userId="c382c9ef-653f-4c49-bf51-d9331d14aa0d" providerId="ADAL" clId="{73270DDB-9D57-4022-971B-26CAF95F0814}" dt="2023-10-05T18:38:27.795" v="406" actId="22"/>
          <ac:spMkLst>
            <pc:docMk/>
            <pc:sldMk cId="0" sldId="267"/>
            <ac:spMk id="4" creationId="{51BA8DE2-DB1B-3440-E51D-668B14BBCEAB}"/>
          </ac:spMkLst>
        </pc:spChg>
        <pc:spChg chg="add del">
          <ac:chgData name="Ferguson, Lisa" userId="c382c9ef-653f-4c49-bf51-d9331d14aa0d" providerId="ADAL" clId="{73270DDB-9D57-4022-971B-26CAF95F0814}" dt="2023-10-05T18:38:42.854" v="408" actId="478"/>
          <ac:spMkLst>
            <pc:docMk/>
            <pc:sldMk cId="0" sldId="267"/>
            <ac:spMk id="6" creationId="{946C8119-916A-6468-A1DF-22EE6C0CA593}"/>
          </ac:spMkLst>
        </pc:spChg>
        <pc:spChg chg="mod">
          <ac:chgData name="Ferguson, Lisa" userId="c382c9ef-653f-4c49-bf51-d9331d14aa0d" providerId="ADAL" clId="{73270DDB-9D57-4022-971B-26CAF95F0814}" dt="2023-10-05T18:38:56.006" v="414" actId="122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38:20.842" v="404" actId="478"/>
          <ac:picMkLst>
            <pc:docMk/>
            <pc:sldMk cId="0" sldId="267"/>
            <ac:picMk id="3" creationId="{8D632E91-9910-B6B6-AC9D-12C2CE38BFAA}"/>
          </ac:picMkLst>
        </pc:picChg>
        <pc:picChg chg="add mod">
          <ac:chgData name="Ferguson, Lisa" userId="c382c9ef-653f-4c49-bf51-d9331d14aa0d" providerId="ADAL" clId="{73270DDB-9D57-4022-971B-26CAF95F0814}" dt="2023-10-05T18:39:10.910" v="416" actId="1076"/>
          <ac:picMkLst>
            <pc:docMk/>
            <pc:sldMk cId="0" sldId="267"/>
            <ac:picMk id="8" creationId="{CC383F59-5DCB-74E5-F264-F6589CAC72F4}"/>
          </ac:picMkLst>
        </pc:picChg>
      </pc:sldChg>
      <pc:sldChg chg="del">
        <pc:chgData name="Ferguson, Lisa" userId="c382c9ef-653f-4c49-bf51-d9331d14aa0d" providerId="ADAL" clId="{73270DDB-9D57-4022-971B-26CAF95F0814}" dt="2023-10-05T18:27:01.562" v="387" actId="47"/>
        <pc:sldMkLst>
          <pc:docMk/>
          <pc:sldMk cId="3918213798" sldId="269"/>
        </pc:sldMkLst>
      </pc:sldChg>
      <pc:sldChg chg="addSp delSp modSp mod">
        <pc:chgData name="Ferguson, Lisa" userId="c382c9ef-653f-4c49-bf51-d9331d14aa0d" providerId="ADAL" clId="{73270DDB-9D57-4022-971B-26CAF95F0814}" dt="2023-10-05T18:25:14.272" v="246" actId="478"/>
        <pc:sldMkLst>
          <pc:docMk/>
          <pc:sldMk cId="2265070259" sldId="270"/>
        </pc:sldMkLst>
        <pc:spChg chg="add mod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3" creationId="{857A0FD0-6C66-AC96-2EF7-5CF8828C68E8}"/>
          </ac:spMkLst>
        </pc:spChg>
        <pc:spChg chg="del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129" creationId="{00000000-0000-0000-0000-000000000000}"/>
          </ac:spMkLst>
        </pc:spChg>
      </pc:sldChg>
      <pc:sldChg chg="delSp modSp add mod">
        <pc:chgData name="Ferguson, Lisa" userId="c382c9ef-653f-4c49-bf51-d9331d14aa0d" providerId="ADAL" clId="{73270DDB-9D57-4022-971B-26CAF95F0814}" dt="2023-10-05T18:26:23.074" v="342" actId="20577"/>
        <pc:sldMkLst>
          <pc:docMk/>
          <pc:sldMk cId="2606995367" sldId="271"/>
        </pc:sldMkLst>
        <pc:spChg chg="mod">
          <ac:chgData name="Ferguson, Lisa" userId="c382c9ef-653f-4c49-bf51-d9331d14aa0d" providerId="ADAL" clId="{73270DDB-9D57-4022-971B-26CAF95F0814}" dt="2023-10-05T18:25:36.404" v="265" actId="20577"/>
          <ac:spMkLst>
            <pc:docMk/>
            <pc:sldMk cId="2606995367" sldId="271"/>
            <ac:spMk id="136" creationId="{00000000-0000-0000-0000-000000000000}"/>
          </ac:spMkLst>
        </pc:spChg>
        <pc:spChg chg="mod">
          <ac:chgData name="Ferguson, Lisa" userId="c382c9ef-653f-4c49-bf51-d9331d14aa0d" providerId="ADAL" clId="{73270DDB-9D57-4022-971B-26CAF95F0814}" dt="2023-10-05T18:26:23.074" v="342" actId="20577"/>
          <ac:spMkLst>
            <pc:docMk/>
            <pc:sldMk cId="2606995367" sldId="271"/>
            <ac:spMk id="137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25:38.504" v="266" actId="478"/>
          <ac:picMkLst>
            <pc:docMk/>
            <pc:sldMk cId="2606995367" sldId="271"/>
            <ac:picMk id="1026" creationId="{D0FC9419-10C5-343C-941D-C1E3AF00794C}"/>
          </ac:picMkLst>
        </pc:picChg>
      </pc:sldChg>
    </pc:docChg>
  </pc:docChgLst>
  <pc:docChgLst>
    <pc:chgData name="Ferguson, Lisa" userId="c382c9ef-653f-4c49-bf51-d9331d14aa0d" providerId="ADAL" clId="{30A2E6B1-8A16-4C36-A3FA-77D79FE4248B}"/>
    <pc:docChg chg="custSel delSld modSld">
      <pc:chgData name="Ferguson, Lisa" userId="c382c9ef-653f-4c49-bf51-d9331d14aa0d" providerId="ADAL" clId="{30A2E6B1-8A16-4C36-A3FA-77D79FE4248B}" dt="2024-09-25T15:09:34.684" v="120" actId="1076"/>
      <pc:docMkLst>
        <pc:docMk/>
      </pc:docMkLst>
      <pc:sldChg chg="modSp mod">
        <pc:chgData name="Ferguson, Lisa" userId="c382c9ef-653f-4c49-bf51-d9331d14aa0d" providerId="ADAL" clId="{30A2E6B1-8A16-4C36-A3FA-77D79FE4248B}" dt="2024-09-25T15:01:52.163" v="9" actId="20577"/>
        <pc:sldMkLst>
          <pc:docMk/>
          <pc:sldMk cId="0" sldId="256"/>
        </pc:sldMkLst>
        <pc:spChg chg="mod">
          <ac:chgData name="Ferguson, Lisa" userId="c382c9ef-653f-4c49-bf51-d9331d14aa0d" providerId="ADAL" clId="{30A2E6B1-8A16-4C36-A3FA-77D79FE4248B}" dt="2024-09-25T15:01:52.163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0A2E6B1-8A16-4C36-A3FA-77D79FE4248B}" dt="2024-09-25T15:02:17.723" v="91" actId="20577"/>
        <pc:sldMkLst>
          <pc:docMk/>
          <pc:sldMk cId="0" sldId="257"/>
        </pc:sldMkLst>
        <pc:spChg chg="mod">
          <ac:chgData name="Ferguson, Lisa" userId="c382c9ef-653f-4c49-bf51-d9331d14aa0d" providerId="ADAL" clId="{30A2E6B1-8A16-4C36-A3FA-77D79FE4248B}" dt="2024-09-25T15:02:17.723" v="91" actId="20577"/>
          <ac:spMkLst>
            <pc:docMk/>
            <pc:sldMk cId="0" sldId="257"/>
            <ac:spMk id="96" creationId="{00000000-0000-0000-0000-000000000000}"/>
          </ac:spMkLst>
        </pc:spChg>
      </pc:sldChg>
      <pc:sldChg chg="del">
        <pc:chgData name="Ferguson, Lisa" userId="c382c9ef-653f-4c49-bf51-d9331d14aa0d" providerId="ADAL" clId="{30A2E6B1-8A16-4C36-A3FA-77D79FE4248B}" dt="2024-09-25T15:03:37.038" v="93" actId="47"/>
        <pc:sldMkLst>
          <pc:docMk/>
          <pc:sldMk cId="0" sldId="264"/>
        </pc:sldMkLst>
      </pc:sldChg>
      <pc:sldChg chg="addSp delSp modSp mod">
        <pc:chgData name="Ferguson, Lisa" userId="c382c9ef-653f-4c49-bf51-d9331d14aa0d" providerId="ADAL" clId="{30A2E6B1-8A16-4C36-A3FA-77D79FE4248B}" dt="2024-09-25T15:09:34.684" v="120" actId="1076"/>
        <pc:sldMkLst>
          <pc:docMk/>
          <pc:sldMk cId="0" sldId="267"/>
        </pc:sldMkLst>
        <pc:spChg chg="mod">
          <ac:chgData name="Ferguson, Lisa" userId="c382c9ef-653f-4c49-bf51-d9331d14aa0d" providerId="ADAL" clId="{30A2E6B1-8A16-4C36-A3FA-77D79FE4248B}" dt="2024-09-25T15:03:52.859" v="107" actId="20577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30A2E6B1-8A16-4C36-A3FA-77D79FE4248B}" dt="2024-09-25T15:03:55.335" v="108" actId="478"/>
          <ac:picMkLst>
            <pc:docMk/>
            <pc:sldMk cId="0" sldId="267"/>
            <ac:picMk id="3" creationId="{035A7C8A-61C5-EC07-548B-3F961E87FD2D}"/>
          </ac:picMkLst>
        </pc:picChg>
        <pc:picChg chg="add mod">
          <ac:chgData name="Ferguson, Lisa" userId="c382c9ef-653f-4c49-bf51-d9331d14aa0d" providerId="ADAL" clId="{30A2E6B1-8A16-4C36-A3FA-77D79FE4248B}" dt="2024-09-25T15:09:34.684" v="120" actId="1076"/>
          <ac:picMkLst>
            <pc:docMk/>
            <pc:sldMk cId="0" sldId="267"/>
            <ac:picMk id="4" creationId="{D2A36E5B-AB50-B777-B19E-08BF3F23FF7A}"/>
          </ac:picMkLst>
        </pc:picChg>
      </pc:sldChg>
      <pc:sldChg chg="addCm">
        <pc:chgData name="Ferguson, Lisa" userId="c382c9ef-653f-4c49-bf51-d9331d14aa0d" providerId="ADAL" clId="{30A2E6B1-8A16-4C36-A3FA-77D79FE4248B}" dt="2024-09-25T15:04:39.424" v="109"/>
        <pc:sldMkLst>
          <pc:docMk/>
          <pc:sldMk cId="2606995367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guson, Lisa" userId="c382c9ef-653f-4c49-bf51-d9331d14aa0d" providerId="ADAL" clId="{30A2E6B1-8A16-4C36-A3FA-77D79FE4248B}" dt="2024-09-25T15:04:39.424" v="109"/>
              <pc2:cmMkLst xmlns:pc2="http://schemas.microsoft.com/office/powerpoint/2019/9/main/command">
                <pc:docMk/>
                <pc:sldMk cId="2606995367" sldId="271"/>
                <pc2:cmMk id="{700C3EEF-9924-495D-B4BE-7000DABC1EDB}"/>
              </pc2:cmMkLst>
            </pc226:cmChg>
          </p:ext>
        </pc:extLst>
      </pc:sldChg>
      <pc:sldChg chg="del">
        <pc:chgData name="Ferguson, Lisa" userId="c382c9ef-653f-4c49-bf51-d9331d14aa0d" providerId="ADAL" clId="{30A2E6B1-8A16-4C36-A3FA-77D79FE4248B}" dt="2024-09-25T15:03:34.173" v="92" actId="47"/>
        <pc:sldMkLst>
          <pc:docMk/>
          <pc:sldMk cId="262521055" sldId="283"/>
        </pc:sldMkLst>
      </pc:sldChg>
    </pc:docChg>
  </pc:docChgLst>
  <pc:docChgLst>
    <pc:chgData name="Ferguson, Lisa" userId="c382c9ef-653f-4c49-bf51-d9331d14aa0d" providerId="ADAL" clId="{39478C4C-8467-47A3-BC88-AF7A962B0060}"/>
    <pc:docChg chg="custSel delSld modSld sldOrd">
      <pc:chgData name="Ferguson, Lisa" userId="c382c9ef-653f-4c49-bf51-d9331d14aa0d" providerId="ADAL" clId="{39478C4C-8467-47A3-BC88-AF7A962B0060}" dt="2023-05-15T18:55:45.565" v="664" actId="47"/>
      <pc:docMkLst>
        <pc:docMk/>
      </pc:docMkLst>
      <pc:sldChg chg="modSp mod">
        <pc:chgData name="Ferguson, Lisa" userId="c382c9ef-653f-4c49-bf51-d9331d14aa0d" providerId="ADAL" clId="{39478C4C-8467-47A3-BC88-AF7A962B0060}" dt="2023-05-15T18:43:13.354" v="9" actId="20577"/>
        <pc:sldMkLst>
          <pc:docMk/>
          <pc:sldMk cId="0" sldId="256"/>
        </pc:sldMkLst>
        <pc:spChg chg="mod">
          <ac:chgData name="Ferguson, Lisa" userId="c382c9ef-653f-4c49-bf51-d9331d14aa0d" providerId="ADAL" clId="{39478C4C-8467-47A3-BC88-AF7A962B0060}" dt="2023-05-15T18:43:13.354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42.815" v="150" actId="20577"/>
        <pc:sldMkLst>
          <pc:docMk/>
          <pc:sldMk cId="0" sldId="257"/>
        </pc:sldMkLst>
        <pc:spChg chg="mod">
          <ac:chgData name="Ferguson, Lisa" userId="c382c9ef-653f-4c49-bf51-d9331d14aa0d" providerId="ADAL" clId="{39478C4C-8467-47A3-BC88-AF7A962B0060}" dt="2023-05-15T18:46:42.815" v="150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57.600" v="166" actId="15"/>
        <pc:sldMkLst>
          <pc:docMk/>
          <pc:sldMk cId="0" sldId="258"/>
        </pc:sldMkLst>
        <pc:spChg chg="mod">
          <ac:chgData name="Ferguson, Lisa" userId="c382c9ef-653f-4c49-bf51-d9331d14aa0d" providerId="ADAL" clId="{39478C4C-8467-47A3-BC88-AF7A962B0060}" dt="2023-05-15T18:46:57.600" v="166" actId="15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5:42.749" v="663" actId="20577"/>
        <pc:sldMkLst>
          <pc:docMk/>
          <pc:sldMk cId="0" sldId="261"/>
        </pc:sldMkLst>
        <pc:spChg chg="mod">
          <ac:chgData name="Ferguson, Lisa" userId="c382c9ef-653f-4c49-bf51-d9331d14aa0d" providerId="ADAL" clId="{39478C4C-8467-47A3-BC88-AF7A962B0060}" dt="2023-05-15T18:47:38.742" v="207" actId="20577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55:42.749" v="663" actId="20577"/>
          <ac:spMkLst>
            <pc:docMk/>
            <pc:sldMk cId="0" sldId="261"/>
            <ac:spMk id="129" creationId="{00000000-0000-0000-0000-000000000000}"/>
          </ac:spMkLst>
        </pc:spChg>
      </pc:sldChg>
      <pc:sldChg chg="addSp modSp mod">
        <pc:chgData name="Ferguson, Lisa" userId="c382c9ef-653f-4c49-bf51-d9331d14aa0d" providerId="ADAL" clId="{39478C4C-8467-47A3-BC88-AF7A962B0060}" dt="2023-05-15T18:49:58.356" v="337" actId="1076"/>
        <pc:sldMkLst>
          <pc:docMk/>
          <pc:sldMk cId="0" sldId="262"/>
        </pc:sldMkLst>
        <pc:spChg chg="mod">
          <ac:chgData name="Ferguson, Lisa" userId="c382c9ef-653f-4c49-bf51-d9331d14aa0d" providerId="ADAL" clId="{39478C4C-8467-47A3-BC88-AF7A962B0060}" dt="2023-05-15T18:49:10.010" v="329" actId="20577"/>
          <ac:spMkLst>
            <pc:docMk/>
            <pc:sldMk cId="0" sldId="262"/>
            <ac:spMk id="136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49:33.955" v="334" actId="1076"/>
          <ac:spMkLst>
            <pc:docMk/>
            <pc:sldMk cId="0" sldId="262"/>
            <ac:spMk id="137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49:58.356" v="337" actId="1076"/>
          <ac:picMkLst>
            <pc:docMk/>
            <pc:sldMk cId="0" sldId="262"/>
            <ac:picMk id="1026" creationId="{D0FC9419-10C5-343C-941D-C1E3AF00794C}"/>
          </ac:picMkLst>
        </pc:picChg>
      </pc:sldChg>
      <pc:sldChg chg="del">
        <pc:chgData name="Ferguson, Lisa" userId="c382c9ef-653f-4c49-bf51-d9331d14aa0d" providerId="ADAL" clId="{39478C4C-8467-47A3-BC88-AF7A962B0060}" dt="2023-05-15T18:50:06.927" v="338" actId="47"/>
        <pc:sldMkLst>
          <pc:docMk/>
          <pc:sldMk cId="0" sldId="263"/>
        </pc:sldMkLst>
      </pc:sldChg>
      <pc:sldChg chg="modSp mod">
        <pc:chgData name="Ferguson, Lisa" userId="c382c9ef-653f-4c49-bf51-d9331d14aa0d" providerId="ADAL" clId="{39478C4C-8467-47A3-BC88-AF7A962B0060}" dt="2023-05-15T18:50:44.374" v="375" actId="20577"/>
        <pc:sldMkLst>
          <pc:docMk/>
          <pc:sldMk cId="0" sldId="264"/>
        </pc:sldMkLst>
        <pc:spChg chg="mod">
          <ac:chgData name="Ferguson, Lisa" userId="c382c9ef-653f-4c49-bf51-d9331d14aa0d" providerId="ADAL" clId="{39478C4C-8467-47A3-BC88-AF7A962B0060}" dt="2023-05-15T18:50:44.374" v="375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2:31.270" v="569" actId="20577"/>
        <pc:sldMkLst>
          <pc:docMk/>
          <pc:sldMk cId="0" sldId="265"/>
        </pc:sldMkLst>
        <pc:spChg chg="mod">
          <ac:chgData name="Ferguson, Lisa" userId="c382c9ef-653f-4c49-bf51-d9331d14aa0d" providerId="ADAL" clId="{39478C4C-8467-47A3-BC88-AF7A962B0060}" dt="2023-05-15T18:52:31.270" v="569" actId="20577"/>
          <ac:spMkLst>
            <pc:docMk/>
            <pc:sldMk cId="0" sldId="265"/>
            <ac:spMk id="162" creationId="{00000000-0000-0000-0000-000000000000}"/>
          </ac:spMkLst>
        </pc:spChg>
      </pc:sldChg>
      <pc:sldChg chg="modSp del mod ord">
        <pc:chgData name="Ferguson, Lisa" userId="c382c9ef-653f-4c49-bf51-d9331d14aa0d" providerId="ADAL" clId="{39478C4C-8467-47A3-BC88-AF7A962B0060}" dt="2023-05-15T18:55:45.565" v="664" actId="47"/>
        <pc:sldMkLst>
          <pc:docMk/>
          <pc:sldMk cId="0" sldId="266"/>
        </pc:sldMkLst>
        <pc:spChg chg="mod">
          <ac:chgData name="Ferguson, Lisa" userId="c382c9ef-653f-4c49-bf51-d9331d14aa0d" providerId="ADAL" clId="{39478C4C-8467-47A3-BC88-AF7A962B0060}" dt="2023-05-15T18:52:46.587" v="571" actId="27636"/>
          <ac:spMkLst>
            <pc:docMk/>
            <pc:sldMk cId="0" sldId="266"/>
            <ac:spMk id="170" creationId="{00000000-0000-0000-0000-000000000000}"/>
          </ac:spMkLst>
        </pc:spChg>
      </pc:sldChg>
      <pc:sldChg chg="addSp delSp modSp mod">
        <pc:chgData name="Ferguson, Lisa" userId="c382c9ef-653f-4c49-bf51-d9331d14aa0d" providerId="ADAL" clId="{39478C4C-8467-47A3-BC88-AF7A962B0060}" dt="2023-05-15T18:54:19.003" v="642" actId="1076"/>
        <pc:sldMkLst>
          <pc:docMk/>
          <pc:sldMk cId="0" sldId="267"/>
        </pc:sldMkLst>
        <pc:spChg chg="mod">
          <ac:chgData name="Ferguson, Lisa" userId="c382c9ef-653f-4c49-bf51-d9331d14aa0d" providerId="ADAL" clId="{39478C4C-8467-47A3-BC88-AF7A962B0060}" dt="2023-05-15T18:53:59.127" v="638" actId="20577"/>
          <ac:spMkLst>
            <pc:docMk/>
            <pc:sldMk cId="0" sldId="267"/>
            <ac:spMk id="178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54:19.003" v="642" actId="1076"/>
          <ac:picMkLst>
            <pc:docMk/>
            <pc:sldMk cId="0" sldId="267"/>
            <ac:picMk id="3" creationId="{8D632E91-9910-B6B6-AC9D-12C2CE38BFAA}"/>
          </ac:picMkLst>
        </pc:picChg>
        <pc:picChg chg="del">
          <ac:chgData name="Ferguson, Lisa" userId="c382c9ef-653f-4c49-bf51-d9331d14aa0d" providerId="ADAL" clId="{39478C4C-8467-47A3-BC88-AF7A962B0060}" dt="2023-05-15T18:52:53.031" v="572" actId="478"/>
          <ac:picMkLst>
            <pc:docMk/>
            <pc:sldMk cId="0" sldId="267"/>
            <ac:picMk id="1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0EF28A3E-AC68-301A-CCD2-67D00BE2F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900B9DA1-3096-1F23-C3A0-7C1475D4D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2C12BE1A-A560-072F-0FAE-31BFD7BD6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61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4B1F7A-4F42-4CFC-B057-728FB749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6FACD56A-5823-2835-7312-0890DCE0D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1FC41174-C289-7CA7-0674-8809FA23EB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27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C4AAE32-CFC4-F81A-6040-9323EC85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1F93B994-6C40-9295-7E99-477F6A7CB6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AEFD0607-8121-36F8-15A0-6EA4BF6EC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509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17BC52F-2AF3-B355-4A42-E99C9AE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C985CEA9-93EA-37CB-D818-F5218664E9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56FA3F52-7C2F-EDED-24B1-C8BF74484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49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A8294431-C636-B594-566A-D754B284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28A819E6-8A7E-92C6-2F86-630B6EC3F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360BC360-89AF-B8DC-171E-EE5A6F3A5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72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29B8371-6440-8704-85D4-41F8F54F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A8DE425E-00DD-B5E1-697B-907BC6EE58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462A7772-CA79-5346-F356-BC7A4D3F0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39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0DC60C4-0A85-B826-1A47-F313B5CE4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4DBC286C-69DD-3247-5152-384B32AA78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E547AB3F-4996-57CC-35AE-5607CA405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952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82823C43-D80C-51F3-CA37-02B119F82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65F1CC86-8F52-05B8-7CB5-16B80F434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3FB14FEA-7175-6BBC-AD90-AEF29D503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228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C821C8A3-2986-9824-7FC7-6DC84DFC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B5FBDB93-63AB-2426-9DED-C4AE6B4B5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EA97DFD8-B7FD-3BC8-F4A1-1881B5246D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33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5A6F2D2B-54F3-F209-CA6B-74B1228AE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36CAEC6D-49BD-7E8F-82C3-B504EDE1F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D4B2812C-4BB1-93C1-7BCD-0F4B12069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306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07CEE755-E03B-7361-4A66-15A1744C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00CB29B9-721C-FDE7-7125-A9DBA1239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6F1AB601-406D-CB08-3BEF-56CB7080C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659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81CC5B5-0FBB-7218-99CB-4E1200184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35DA7916-C540-B84D-FAAD-292B36002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AD9B9448-54FF-5DCD-1959-D59978949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590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6220F6D-AA55-8274-9C36-334BC48C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D498A11E-E6E8-FCA1-3375-D7C344182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6437B08A-3CA1-7EAD-366D-CFA3AAFF8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061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43C8EB92-C55B-BA8F-24E0-CA9BE536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3537E04-1D35-0578-71D4-BB83D7D1D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EE8BE2BF-755C-DE96-A919-7BCA53C71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4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BC8D1A7-6C19-B442-748F-7085620AA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19BC31E-97A7-3706-CB17-8436AC764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3442EC78-B13E-3FC5-1163-3EA55C283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620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3853C1-1BE5-8D1C-F668-F95C3F42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87EB79C-9818-4520-5F56-DA99ACDF0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6B0E5C8B-D638-0745-7DA3-57A03AC2B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099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D08EBA76-D783-F856-9883-382CC40D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9E48174-5847-A9FD-6234-9D94E921E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1769FD97-E3F1-D3E7-6292-8F7FBB776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02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4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91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223587B-60AC-4788-BA65-4699B0547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>
            <a:extLst>
              <a:ext uri="{FF2B5EF4-FFF2-40B4-BE49-F238E27FC236}">
                <a16:creationId xmlns:a16="http://schemas.microsoft.com/office/drawing/2014/main" id="{A5C1F289-CED9-CB64-2C66-AEE6C6165B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A04CEADE-C572-5DE8-4F8B-C284EDE883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4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presenta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commun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MERSE-team@umich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project-emerse.org/publica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 dirty="0">
                <a:solidFill>
                  <a:schemeClr val="lt1"/>
                </a:solidFill>
              </a:rPr>
              <a:t>EMERSE Community Meeting</a:t>
            </a:r>
            <a:endParaRPr dirty="0"/>
          </a:p>
        </p:txBody>
      </p:sp>
      <p:pic>
        <p:nvPicPr>
          <p:cNvPr id="86" name="Google Shape;86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1709"/>
            <a:ext cx="7368366" cy="20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8200" y="435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2025-Feb-10</a:t>
            </a:r>
          </a:p>
        </p:txBody>
      </p:sp>
      <p:sp>
        <p:nvSpPr>
          <p:cNvPr id="88" name="Google Shape;88;p1"/>
          <p:cNvSpPr txBox="1"/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https://project-emerse.org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38200" y="53149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https://project-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emerse.org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version 7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Version 7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Released Oct 2024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Positive feedback from users so far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NLP-enabled (negation, named entity recognition, and more)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Unclear if any other sites have completed an upgrade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us for questions, help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 us know if you have installed it or are working on it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 us know if you have concerns about upgrading</a:t>
            </a:r>
          </a:p>
          <a:p>
            <a:pPr lvl="2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D2F5189-0AFB-F83C-BB4C-D6384C232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06506330-417F-7380-DC17-BF82CE702C1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FE574F7B-9A38-584F-5D90-5A2B6B3EF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Collapsible Nav Panel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A6E54ABD-E6EF-BFBE-DE93-1667D5A26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Navigation Panel will be collapsible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Save space on smaller screens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distractions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 for more of the screen to show the note itself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C646C-B0B8-927A-2B58-73725FC770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1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A2011B6-BF27-61FC-07CC-80447572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F6DDF0D1-D5E9-B5B9-D7F2-D1875C6B0A3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F8C48A61-AA8E-6B03-A631-9FF50A530F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Collapsible Nav Panel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9C10722B-B957-23B3-FA9F-4C8FE09C6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Current: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E9AD3D-0446-B683-9B9D-B469B2FF0E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59076F-13DF-F03A-9376-D27441AB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423209"/>
            <a:ext cx="7772400" cy="4063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F76D7-B68E-4105-C3C4-0A2B7DFAC347}"/>
              </a:ext>
            </a:extLst>
          </p:cNvPr>
          <p:cNvSpPr txBox="1"/>
          <p:nvPr/>
        </p:nvSpPr>
        <p:spPr>
          <a:xfrm>
            <a:off x="55367" y="2862470"/>
            <a:ext cx="941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options</a:t>
            </a:r>
          </a:p>
          <a:p>
            <a:r>
              <a:rPr lang="en-US" dirty="0">
                <a:solidFill>
                  <a:srgbClr val="FF0000"/>
                </a:solidFill>
              </a:rPr>
              <a:t>displayed</a:t>
            </a:r>
          </a:p>
          <a:p>
            <a:r>
              <a:rPr lang="en-US" dirty="0">
                <a:solidFill>
                  <a:srgbClr val="FF0000"/>
                </a:solidFill>
              </a:rPr>
              <a:t>vertically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36AABE-C4A1-B8BD-BD1F-A87C4A3377CF}"/>
              </a:ext>
            </a:extLst>
          </p:cNvPr>
          <p:cNvCxnSpPr/>
          <p:nvPr/>
        </p:nvCxnSpPr>
        <p:spPr>
          <a:xfrm>
            <a:off x="1143000" y="2544417"/>
            <a:ext cx="0" cy="1063487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B7BCA1-53AD-2F59-4527-FD124E470365}"/>
              </a:ext>
            </a:extLst>
          </p:cNvPr>
          <p:cNvSpPr txBox="1"/>
          <p:nvPr/>
        </p:nvSpPr>
        <p:spPr>
          <a:xfrm>
            <a:off x="5257800" y="292227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wasted spaced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DF746-9317-0C9B-AAA1-897F7085C4C1}"/>
              </a:ext>
            </a:extLst>
          </p:cNvPr>
          <p:cNvSpPr txBox="1"/>
          <p:nvPr/>
        </p:nvSpPr>
        <p:spPr>
          <a:xfrm>
            <a:off x="3150492" y="1660780"/>
            <a:ext cx="421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useful info is shown, but not always needed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0CB4D7-A6FE-6079-275B-E417EF73104D}"/>
              </a:ext>
            </a:extLst>
          </p:cNvPr>
          <p:cNvCxnSpPr>
            <a:cxnSpLocks/>
          </p:cNvCxnSpPr>
          <p:nvPr/>
        </p:nvCxnSpPr>
        <p:spPr>
          <a:xfrm flipH="1">
            <a:off x="2935705" y="1968557"/>
            <a:ext cx="866274" cy="7987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182B65-AE51-06E9-B702-77FDA1D23345}"/>
              </a:ext>
            </a:extLst>
          </p:cNvPr>
          <p:cNvCxnSpPr>
            <a:cxnSpLocks/>
          </p:cNvCxnSpPr>
          <p:nvPr/>
        </p:nvCxnSpPr>
        <p:spPr>
          <a:xfrm flipH="1">
            <a:off x="2935705" y="1967942"/>
            <a:ext cx="1528010" cy="12621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nut 14">
            <a:extLst>
              <a:ext uri="{FF2B5EF4-FFF2-40B4-BE49-F238E27FC236}">
                <a16:creationId xmlns:a16="http://schemas.microsoft.com/office/drawing/2014/main" id="{46D2B364-D8F3-B2A5-D8FE-2D34603855C4}"/>
              </a:ext>
            </a:extLst>
          </p:cNvPr>
          <p:cNvSpPr/>
          <p:nvPr/>
        </p:nvSpPr>
        <p:spPr>
          <a:xfrm>
            <a:off x="8825296" y="2623888"/>
            <a:ext cx="477164" cy="477164"/>
          </a:xfrm>
          <a:prstGeom prst="donut">
            <a:avLst>
              <a:gd name="adj" fmla="val 86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34CD1-76E0-64EA-AE22-5276C0D39415}"/>
              </a:ext>
            </a:extLst>
          </p:cNvPr>
          <p:cNvSpPr txBox="1"/>
          <p:nvPr/>
        </p:nvSpPr>
        <p:spPr>
          <a:xfrm>
            <a:off x="9587790" y="167281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toggle is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601C32-A96B-DF0E-EC7A-1521421009BC}"/>
              </a:ext>
            </a:extLst>
          </p:cNvPr>
          <p:cNvCxnSpPr>
            <a:cxnSpLocks/>
          </p:cNvCxnSpPr>
          <p:nvPr/>
        </p:nvCxnSpPr>
        <p:spPr>
          <a:xfrm flipH="1">
            <a:off x="9302460" y="1992835"/>
            <a:ext cx="914669" cy="6310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0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DBE255A-61B1-1A97-D73A-F7F8173A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5663EF-67A1-57D8-B38A-0571ED708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31" y="2439313"/>
            <a:ext cx="7816516" cy="3099138"/>
          </a:xfrm>
          <a:prstGeom prst="rect">
            <a:avLst/>
          </a:prstGeom>
        </p:spPr>
      </p:pic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1896EA3E-831B-D3D2-DC29-A20E5A0E289A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B3E8EEA2-815F-1A6D-D9C5-2370F9A84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Collapsible Nav Panel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B72C90E7-020C-838B-EF69-6C25A1F3C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New: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8E2ECE-8571-BC95-3BEE-50E07E6474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92B34-FF82-DBBB-78CB-8487147E41A7}"/>
              </a:ext>
            </a:extLst>
          </p:cNvPr>
          <p:cNvSpPr txBox="1"/>
          <p:nvPr/>
        </p:nvSpPr>
        <p:spPr>
          <a:xfrm>
            <a:off x="321945" y="2991467"/>
            <a:ext cx="1090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options</a:t>
            </a:r>
          </a:p>
          <a:p>
            <a:r>
              <a:rPr lang="en-US" dirty="0">
                <a:solidFill>
                  <a:srgbClr val="FF0000"/>
                </a:solidFill>
              </a:rPr>
              <a:t>displayed</a:t>
            </a:r>
          </a:p>
          <a:p>
            <a:r>
              <a:rPr lang="en-US" dirty="0">
                <a:solidFill>
                  <a:srgbClr val="FF0000"/>
                </a:solidFill>
              </a:rPr>
              <a:t>horizontally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F16B8C-BEEE-08F1-B31D-A0D6F79655C7}"/>
              </a:ext>
            </a:extLst>
          </p:cNvPr>
          <p:cNvCxnSpPr>
            <a:cxnSpLocks/>
          </p:cNvCxnSpPr>
          <p:nvPr/>
        </p:nvCxnSpPr>
        <p:spPr>
          <a:xfrm>
            <a:off x="431166" y="2912426"/>
            <a:ext cx="902368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nut 14">
            <a:extLst>
              <a:ext uri="{FF2B5EF4-FFF2-40B4-BE49-F238E27FC236}">
                <a16:creationId xmlns:a16="http://schemas.microsoft.com/office/drawing/2014/main" id="{E2B76764-B1AC-1B15-141F-FAED1A5EF524}"/>
              </a:ext>
            </a:extLst>
          </p:cNvPr>
          <p:cNvSpPr/>
          <p:nvPr/>
        </p:nvSpPr>
        <p:spPr>
          <a:xfrm>
            <a:off x="8966217" y="2656059"/>
            <a:ext cx="477164" cy="477164"/>
          </a:xfrm>
          <a:prstGeom prst="donut">
            <a:avLst>
              <a:gd name="adj" fmla="val 86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60EEC-252E-F880-9184-F656E216488E}"/>
              </a:ext>
            </a:extLst>
          </p:cNvPr>
          <p:cNvSpPr txBox="1"/>
          <p:nvPr/>
        </p:nvSpPr>
        <p:spPr>
          <a:xfrm>
            <a:off x="9587790" y="167281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toggle is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86BB31-5751-CADE-A3EA-A6910451EF4F}"/>
              </a:ext>
            </a:extLst>
          </p:cNvPr>
          <p:cNvCxnSpPr>
            <a:cxnSpLocks/>
          </p:cNvCxnSpPr>
          <p:nvPr/>
        </p:nvCxnSpPr>
        <p:spPr>
          <a:xfrm flipH="1">
            <a:off x="9439439" y="1992835"/>
            <a:ext cx="777690" cy="6632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4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8F63477-421F-98C4-A4C7-68CA7E0B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37676C1C-B33D-C973-5AE3-5079699393A8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4691FD8F-2EB3-69B1-F8FA-A1C117E8A5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Boolean settings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A4A8A373-15A1-E9A9-2DDC-A9A0017BD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to Boolean search options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Current: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Search across all patients: same color = OR, different color = AND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Search across patient list: all terms are OR, regardless of color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(options)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Default: Same as above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Always AND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Always OR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Saved along with terms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0D0ED3-973F-01E4-2A92-631955F3C8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A190B956-BF34-8E70-C166-0A8EB44EB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546" y="3385206"/>
            <a:ext cx="6442915" cy="25570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C3B713-67B9-91C2-D86B-EA42860EC3C5}"/>
              </a:ext>
            </a:extLst>
          </p:cNvPr>
          <p:cNvCxnSpPr>
            <a:cxnSpLocks/>
          </p:cNvCxnSpPr>
          <p:nvPr/>
        </p:nvCxnSpPr>
        <p:spPr>
          <a:xfrm flipH="1">
            <a:off x="10464686" y="2853776"/>
            <a:ext cx="777690" cy="66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1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A4530CC-B61F-71F5-E5B9-F492A58E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C26FAA-C010-0D08-E2E4-606AB86E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2" y="2328902"/>
            <a:ext cx="9551377" cy="4268602"/>
          </a:xfrm>
          <a:prstGeom prst="rect">
            <a:avLst/>
          </a:prstGeom>
        </p:spPr>
      </p:pic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BDB492E4-8E78-1A5A-771D-F502014755D3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922D502D-93A6-6955-A0B6-1F542A238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Boolean settings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D45EAA3A-E589-C6E7-DEFA-EA0354AED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available on the Query Details Page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05B372-F3E6-384B-E011-20F1BAA203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42D148-FDC7-E213-E22C-DCC2276F40F1}"/>
              </a:ext>
            </a:extLst>
          </p:cNvPr>
          <p:cNvCxnSpPr>
            <a:cxnSpLocks/>
          </p:cNvCxnSpPr>
          <p:nvPr/>
        </p:nvCxnSpPr>
        <p:spPr>
          <a:xfrm flipH="1">
            <a:off x="9737910" y="3202057"/>
            <a:ext cx="777690" cy="66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9469095-4E91-665F-0575-E72AC9563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4B0DA186-C70D-FD62-81E1-A3798EC6F0EB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4068C928-1FCE-6040-929C-1DECFB6B8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Boolean settings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FE2C2A4C-8DD5-2787-4DC7-C4738DC2C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available on the Query Details Page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BD79BB-291B-02C2-ED47-5FAFC23598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4B3C56-932F-1CC8-E60A-6503D5D9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75" y="2325983"/>
            <a:ext cx="9555480" cy="45127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76804-EF8D-2757-65DE-41AF7D610F0F}"/>
              </a:ext>
            </a:extLst>
          </p:cNvPr>
          <p:cNvCxnSpPr>
            <a:cxnSpLocks/>
          </p:cNvCxnSpPr>
          <p:nvPr/>
        </p:nvCxnSpPr>
        <p:spPr>
          <a:xfrm flipH="1">
            <a:off x="9789037" y="3097388"/>
            <a:ext cx="777690" cy="66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9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8A9D344-5915-7070-7A15-1C50B7F4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EC238E2C-4E08-0D44-C4B8-56933C5EC88E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E2C43868-B61D-15C9-D0AB-080CAF17C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Boolean settings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F467B832-9050-E91B-C321-EA74CFED1B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Implications of this feature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Almost no need anymore for the Advanced Terms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Advanced Terms cannot take advantage of the NLP components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 thing still possible with Advanced Terms, not possible elsewhere, is nested Booleans, for example: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(a AND b) or (b AND (c OR d))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Still possible to get similar behavior by running several searches in a row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might consider removing Advanced Terms at some point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E4424B-D2F1-039F-6BDE-1EDA801150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3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75C512ED-0E0A-EC95-8C4D-C70835C4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70074C9E-2613-C675-AAF2-67F8ADDCAC77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E7E84486-DF9E-9E91-3485-9261F3F6C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OCR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D6918DB3-9D1E-D44F-2BF0-2DEA8B758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Optical character recognition (OCR)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Recognition of text within scanned documents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Want it to be fully integrated into rest of system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Should support NLP components, UI features,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on things like misspellings due to misidentification of characters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Seems to be working well so far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(pages) will be stored in the document index, so the index will get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larger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079257-8EE6-F1FE-035B-CEB5FAD3E8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12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434E8C8-2136-6FF9-E66C-3B95749D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2EA3BD67-6484-63C9-73F3-2034A9ABBC8C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E374C75B-BD64-8363-DD81-BCC07BF92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OCR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6F4800-1E36-21C7-AB04-BEF8EFD965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B3EB37-8FBE-C6EB-018F-ECD6685F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1672397"/>
            <a:ext cx="11745191" cy="41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1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Plan for today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Welcome and Housekeeping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Announcements and Updates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Brief Demo of upcoming changes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Open Forum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Adjourn</a:t>
            </a:r>
            <a:endParaRPr sz="2600" dirty="0"/>
          </a:p>
        </p:txBody>
      </p:sp>
      <p:pic>
        <p:nvPicPr>
          <p:cNvPr id="97" name="Google Shape;97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17C5DDA7-2CAD-6423-7873-3E0A6946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82B96CE2-DBD9-EAB8-2E37-BB991DAB65DF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62347ACF-5CF1-F205-C833-AB8FD2804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Query Writer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15713E58-4D1E-BAF6-D07F-D80A58604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Inspired from the work done with the EMERSE Research collaborative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of data, each cell in the table required manually updating the search criteria, running the search, and copying down the result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intensive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Writer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interface to build a table of results based on overall counts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to a SQL editor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complexity: medium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22E799-7758-ADC9-94FF-46639E248C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28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3755EFC-8E71-D229-ECDC-FA27546A0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E9A58A56-6F83-AE5E-47B0-6C4D62DD4B7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BF5A727D-D08F-B9DD-67B3-9C27C5E4A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Query Writer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504524BE-52B8-652B-B7C8-A4863EEC7D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11198610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Format example: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 = 1,1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Text = Acetaminophen use 2014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 = 2,1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query = acetaminophen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noteFilter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ENCOUNTER_DATE: [2014-01-01T00:00:00Z TO 2014-12-31T00:00:00Z]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patientFilter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SEX_CD: "F"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7B7678-B571-670F-4AC2-EA5553BDDF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CE86D-DC93-5BB0-579E-1D930D773EE1}"/>
              </a:ext>
            </a:extLst>
          </p:cNvPr>
          <p:cNvSpPr txBox="1"/>
          <p:nvPr/>
        </p:nvSpPr>
        <p:spPr>
          <a:xfrm>
            <a:off x="4889335" y="2517335"/>
            <a:ext cx="5379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location in the output table is defined as row, column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DFFEB-7489-4DF3-4CBF-339ECA2CD075}"/>
              </a:ext>
            </a:extLst>
          </p:cNvPr>
          <p:cNvSpPr txBox="1"/>
          <p:nvPr/>
        </p:nvSpPr>
        <p:spPr>
          <a:xfrm>
            <a:off x="4889335" y="2852156"/>
            <a:ext cx="695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label text can be added to a cell to make the output easier to interpret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4116C3-668B-9CB9-B4CE-6B2B7BAFB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40739"/>
              </p:ext>
            </p:extLst>
          </p:nvPr>
        </p:nvGraphicFramePr>
        <p:xfrm>
          <a:off x="2753894" y="5438274"/>
          <a:ext cx="2564064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064">
                  <a:extLst>
                    <a:ext uri="{9D8B030D-6E8A-4147-A177-3AD203B41FA5}">
                      <a16:colId xmlns:a16="http://schemas.microsoft.com/office/drawing/2014/main" val="29644642"/>
                    </a:ext>
                  </a:extLst>
                </a:gridCol>
              </a:tblGrid>
              <a:tr h="1606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Acetaminophen use 2014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4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4056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9738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469743-5026-1C9D-B5B3-62587E19CC40}"/>
              </a:ext>
            </a:extLst>
          </p:cNvPr>
          <p:cNvSpPr txBox="1"/>
          <p:nvPr/>
        </p:nvSpPr>
        <p:spPr>
          <a:xfrm>
            <a:off x="4817445" y="3807394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the text query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0E147-C9BA-A2BF-D4F6-C67696E160ED}"/>
              </a:ext>
            </a:extLst>
          </p:cNvPr>
          <p:cNvSpPr txBox="1"/>
          <p:nvPr/>
        </p:nvSpPr>
        <p:spPr>
          <a:xfrm>
            <a:off x="4817445" y="4383356"/>
            <a:ext cx="359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filters based on the patient go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CDB0A-8EC4-40B0-BECF-133321C3ABC3}"/>
              </a:ext>
            </a:extLst>
          </p:cNvPr>
          <p:cNvSpPr txBox="1"/>
          <p:nvPr/>
        </p:nvSpPr>
        <p:spPr>
          <a:xfrm>
            <a:off x="7551704" y="5248010"/>
            <a:ext cx="310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filters based on notes go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D39010-7C54-BFEF-8191-63491282F821}"/>
              </a:ext>
            </a:extLst>
          </p:cNvPr>
          <p:cNvCxnSpPr/>
          <p:nvPr/>
        </p:nvCxnSpPr>
        <p:spPr>
          <a:xfrm flipV="1">
            <a:off x="9877926" y="4426103"/>
            <a:ext cx="0" cy="7474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90D3306-E05A-FAB2-65CE-ADAAE89E22D3}"/>
              </a:ext>
            </a:extLst>
          </p:cNvPr>
          <p:cNvSpPr/>
          <p:nvPr/>
        </p:nvSpPr>
        <p:spPr>
          <a:xfrm>
            <a:off x="9793705" y="4383356"/>
            <a:ext cx="169277" cy="169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6C386B3-FA6B-9FF1-C9EC-32E275C8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12756797-051B-7AB3-6BDB-74DA81BC28CD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6D222C00-6B89-733A-521F-FB71C737C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Query Writer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C0CDC2-EE26-3797-C276-19605CE7EC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41BEF2-AC7C-ADD2-E9D3-FE93174F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8" y="1690688"/>
            <a:ext cx="9980771" cy="449354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019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E0374DF-DE35-3422-C5CB-E56F82F5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A34F571D-B21F-3F97-62E9-A9150DE94A1A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E0EA49A2-7EA7-0BE3-10F3-980C9CB5CB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Query Writer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3CDE9E-2F53-6A1D-7103-8144BB74C7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FE944A-EA06-52FA-8BE6-2494D5983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" y="1695685"/>
            <a:ext cx="10333408" cy="460888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F6881-5E03-1688-65AE-5C3E91C8F351}"/>
              </a:ext>
            </a:extLst>
          </p:cNvPr>
          <p:cNvSpPr txBox="1"/>
          <p:nvPr/>
        </p:nvSpPr>
        <p:spPr>
          <a:xfrm>
            <a:off x="3875003" y="5758032"/>
            <a:ext cx="664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Click the ‘Copy Current Query’ button to pull in the query from the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main user interface. It can then be further edited if needed.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D3CCAA-D5B9-62C8-7ABC-223299E8F1A7}"/>
              </a:ext>
            </a:extLst>
          </p:cNvPr>
          <p:cNvCxnSpPr>
            <a:cxnSpLocks/>
          </p:cNvCxnSpPr>
          <p:nvPr/>
        </p:nvCxnSpPr>
        <p:spPr>
          <a:xfrm flipH="1">
            <a:off x="3104982" y="5927309"/>
            <a:ext cx="7700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24178E3-2594-A808-0A4F-6D85B3D15296}"/>
              </a:ext>
            </a:extLst>
          </p:cNvPr>
          <p:cNvSpPr/>
          <p:nvPr/>
        </p:nvSpPr>
        <p:spPr>
          <a:xfrm>
            <a:off x="2935705" y="5842671"/>
            <a:ext cx="169277" cy="169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D806627-6A3D-70AD-A09D-5F3D7834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22026DA7-01FC-BB56-D45A-FDEE3D59A7EA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3B3EB7A7-750C-A228-D954-0DDC2A75C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Query Writer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2C4204-A63D-C325-7F86-5C41A5CCFA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A13177E4-C7BC-9307-ECD5-1A0ECF16A2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11198610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Brief Demo of Query Writer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D98C364D-9C3C-73A1-06D2-7368CA1D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42390ABA-F737-8E25-E4FB-3A2D6A04FDD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3229FC02-4DDF-61E6-DB82-1BC808C29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Demo System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3D815A-3FB0-EE44-71DC-CB2992C86E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C08FF-DDA0-1CB0-C6DD-1FE42AA2018A}"/>
              </a:ext>
            </a:extLst>
          </p:cNvPr>
          <p:cNvSpPr txBox="1"/>
          <p:nvPr/>
        </p:nvSpPr>
        <p:spPr>
          <a:xfrm>
            <a:off x="3048828" y="327511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Upcoming</a:t>
            </a:r>
            <a:endParaRPr lang="en-US" dirty="0"/>
          </a:p>
        </p:txBody>
      </p:sp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3A21412D-A0B4-3CCF-9570-10F36DE65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 system is online and available for anyone to test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us for an account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new features in progress are not yet on the demo system</a:t>
            </a:r>
          </a:p>
        </p:txBody>
      </p:sp>
    </p:spTree>
    <p:extLst>
      <p:ext uri="{BB962C8B-B14F-4D97-AF65-F5344CB8AC3E}">
        <p14:creationId xmlns:p14="http://schemas.microsoft.com/office/powerpoint/2010/main" val="3507865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EA47ECF-E756-B39C-1915-B61EF57EA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0596E7B4-B6A1-2A13-4934-8FA8FC06FB43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0CFF92D5-9254-516A-B4EE-0D92B1413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Further out: LLMs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DFAD9D-46FA-FDCB-92AD-D952A22DF9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DC2B5-B6CE-E160-17F7-9D156DA8F202}"/>
              </a:ext>
            </a:extLst>
          </p:cNvPr>
          <p:cNvSpPr txBox="1"/>
          <p:nvPr/>
        </p:nvSpPr>
        <p:spPr>
          <a:xfrm>
            <a:off x="3048828" y="327511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Upcoming</a:t>
            </a:r>
            <a:endParaRPr lang="en-US" dirty="0"/>
          </a:p>
        </p:txBody>
      </p:sp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4BE6FAA3-A435-79F1-4074-7A6E3DDDF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 Language Models (LLMs) like ChatGPT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hope to start exploring some options soon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are interested in providing your thoughts, or if you think you would like to help us survey the users at your site, please contact us.</a:t>
            </a:r>
          </a:p>
        </p:txBody>
      </p:sp>
    </p:spTree>
    <p:extLst>
      <p:ext uri="{BB962C8B-B14F-4D97-AF65-F5344CB8AC3E}">
        <p14:creationId xmlns:p14="http://schemas.microsoft.com/office/powerpoint/2010/main" val="672335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031F557-89B1-2DFC-BF15-69BAABAC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D174AF9F-86DE-E3E7-FD0E-14C91F91E6E8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7A8CA1C2-0C57-F609-9FB2-7342F8E95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Open Forum &amp; Wrap-up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415C1-E31D-2657-9065-BEA22846CB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708F0-B6A9-0407-3B21-21C1A52B568D}"/>
              </a:ext>
            </a:extLst>
          </p:cNvPr>
          <p:cNvSpPr txBox="1"/>
          <p:nvPr/>
        </p:nvSpPr>
        <p:spPr>
          <a:xfrm>
            <a:off x="3048828" y="327511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Upcoming</a:t>
            </a:r>
            <a:endParaRPr lang="en-US" dirty="0"/>
          </a:p>
        </p:txBody>
      </p:sp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257DC4A8-B0CE-609F-B89A-734C687E98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Questions/Comments/Discussion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Thanks for attending!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Next Meeting: TBD (May</a:t>
            </a:r>
            <a:r>
              <a:rPr lang="en-US" sz="2800" dirty="0"/>
              <a:t>/June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2025)</a:t>
            </a:r>
            <a:endParaRPr lang="en-US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Please complete meeting survey: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5218AB8-847D-99EC-C70C-680E83172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590" y="3229674"/>
            <a:ext cx="3549316" cy="35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Housekeeping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Zoom 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Meeting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More opportunities for interaction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stay muted, unless you would like to ask a question or make a comment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Feel free to use the chat function to type questions or provide comments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answer questions throughout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record this meeting; it will be available where prior recordings are located: </a:t>
            </a:r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https://project-emerse.org/presentations.html</a:t>
            </a:r>
            <a:endParaRPr lang="en-US" sz="2800" dirty="0"/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</a:t>
            </a:r>
            <a:r>
              <a:rPr lang="en-US" sz="2800" dirty="0">
                <a:hlinkClick r:id="rId3"/>
              </a:rPr>
              <a:t>community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.html</a:t>
            </a:r>
            <a:endParaRPr lang="en-US" sz="28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Community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5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https://project-emerse.org/community.html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FF03A3EA-4653-7B9C-15C6-893554A2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013" y="2504661"/>
            <a:ext cx="6803490" cy="4165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Acknowledgements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EMERSE has been supported by: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NCI ITCR program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NCATS via MICHR CTSA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Michigan Medicine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Department of Learning Health Sciences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Health Information Technology &amp; Services</a:t>
            </a:r>
            <a:endParaRPr dirty="0"/>
          </a:p>
        </p:txBody>
      </p:sp>
      <p:pic>
        <p:nvPicPr>
          <p:cNvPr id="122" name="Google Shape;122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Research Collaborative</a:t>
            </a: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11181347" cy="48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>
                <a:latin typeface="Calibri"/>
                <a:cs typeface="Calibri"/>
              </a:rPr>
              <a:t>Initial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research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focus:</a:t>
            </a:r>
            <a:r>
              <a:rPr lang="en-US" spc="-10" dirty="0"/>
              <a:t> </a:t>
            </a:r>
            <a:r>
              <a:rPr lang="en-US" dirty="0">
                <a:latin typeface="Calibri"/>
                <a:cs typeface="Calibri"/>
              </a:rPr>
              <a:t>pronoun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usage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EHR over time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pc="-25" dirty="0"/>
              <a:t>Contributions from U Michigan, UCSF, U Virginia, U Cincinnati, U Iowa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pc="-25" dirty="0"/>
              <a:t>Presented at the Nov 2024 AMIA Symposium in San Francisco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pc="-25" dirty="0"/>
              <a:t>Will likely move on to a new effort in the spring/summer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pc="-25" dirty="0"/>
              <a:t>Stay tuned, David or Lisa will reach out</a:t>
            </a:r>
            <a:endParaRPr lang="en-US" spc="-25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415"/>
              </a:spcBef>
              <a:buSzPct val="133333"/>
              <a:tabLst>
                <a:tab pos="926465" algn="l"/>
              </a:tabLst>
            </a:pPr>
            <a:r>
              <a:rPr lang="en-US" dirty="0">
                <a:latin typeface="Calibri"/>
                <a:cs typeface="Calibri"/>
              </a:rPr>
              <a:t>If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interested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participating,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please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contact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  <a:hlinkClick r:id="rId3"/>
              </a:rPr>
              <a:t>EMERSE-team@umich.edu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0AF49-ADFC-07BC-29F5-FCF40221B95D}"/>
              </a:ext>
            </a:extLst>
          </p:cNvPr>
          <p:cNvSpPr txBox="1"/>
          <p:nvPr/>
        </p:nvSpPr>
        <p:spPr>
          <a:xfrm>
            <a:off x="2504660" y="5396948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4"/>
              </a:rPr>
              <a:t>https://project-emerse.org/publications.html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 descr="A black square with white numbers&#10;&#10;AI-generated content may be incorrect.">
            <a:extLst>
              <a:ext uri="{FF2B5EF4-FFF2-40B4-BE49-F238E27FC236}">
                <a16:creationId xmlns:a16="http://schemas.microsoft.com/office/drawing/2014/main" id="{FA313BE9-46BA-1D0C-2F93-B6076A3F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355" y="2343426"/>
            <a:ext cx="7175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(new since last meeting)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915" y="1690688"/>
            <a:ext cx="11498170" cy="4844069"/>
          </a:xfrm>
        </p:spPr>
        <p:txBody>
          <a:bodyPr>
            <a:noAutofit/>
          </a:bodyPr>
          <a:lstStyle/>
          <a:p>
            <a:r>
              <a:rPr lang="en-US" sz="1100" dirty="0"/>
              <a:t>Smith JD, Darr OAF, Haring CT, Rosko AJ, Spector ME, Heft-Neal ME. Nerve dissection technique for excision of parotid tumors: Outcomes controlling for tumor size and location. Am J </a:t>
            </a:r>
            <a:r>
              <a:rPr lang="en-US" sz="1100" dirty="0" err="1"/>
              <a:t>Otolaryngol</a:t>
            </a:r>
            <a:r>
              <a:rPr lang="en-US" sz="1100" dirty="0"/>
              <a:t>. 2024 Dec 21;46(1):104582. </a:t>
            </a:r>
            <a:r>
              <a:rPr lang="en-US" sz="1100" dirty="0" err="1"/>
              <a:t>doi</a:t>
            </a:r>
            <a:r>
              <a:rPr lang="en-US" sz="1100" dirty="0"/>
              <a:t>: 10.1016/j.amjoto.2024.104582. </a:t>
            </a:r>
            <a:r>
              <a:rPr lang="en-US" sz="1100" dirty="0" err="1"/>
              <a:t>Epub</a:t>
            </a:r>
            <a:r>
              <a:rPr lang="en-US" sz="1100" dirty="0"/>
              <a:t> ahead of print. PMID: 39731964</a:t>
            </a:r>
          </a:p>
          <a:p>
            <a:r>
              <a:rPr lang="en-US" sz="1100" dirty="0"/>
              <a:t>Lopez-Medina AI, Campos-</a:t>
            </a:r>
            <a:r>
              <a:rPr lang="en-US" sz="1100" dirty="0" err="1"/>
              <a:t>Staffico</a:t>
            </a:r>
            <a:r>
              <a:rPr lang="en-US" sz="1100" dirty="0"/>
              <a:t> AM, Chahal CAA, Jacoby JP, </a:t>
            </a:r>
            <a:r>
              <a:rPr lang="en-US" sz="1100" dirty="0" err="1"/>
              <a:t>Volkers</a:t>
            </a:r>
            <a:r>
              <a:rPr lang="en-US" sz="1100" dirty="0"/>
              <a:t> I, </a:t>
            </a:r>
            <a:r>
              <a:rPr lang="en-US" sz="1100" dirty="0" err="1"/>
              <a:t>Berenfeld</a:t>
            </a:r>
            <a:r>
              <a:rPr lang="en-US" sz="1100" dirty="0"/>
              <a:t> O, </a:t>
            </a:r>
            <a:r>
              <a:rPr lang="en-US" sz="1100" dirty="0" err="1"/>
              <a:t>Luzum</a:t>
            </a:r>
            <a:r>
              <a:rPr lang="en-US" sz="1100" dirty="0"/>
              <a:t> JA. Polygenic risk score for drug-induced long QT syndrome: independent validation in a real-world patient cohort. </a:t>
            </a:r>
            <a:r>
              <a:rPr lang="en-US" sz="1100" dirty="0" err="1"/>
              <a:t>Pharmacogenet</a:t>
            </a:r>
            <a:r>
              <a:rPr lang="en-US" sz="1100" dirty="0"/>
              <a:t> Genomics. 2025 Jan 1;35(1):45-56. </a:t>
            </a:r>
            <a:r>
              <a:rPr lang="en-US" sz="1100" dirty="0" err="1"/>
              <a:t>doi</a:t>
            </a:r>
            <a:r>
              <a:rPr lang="en-US" sz="1100" dirty="0"/>
              <a:t>: 10.1097/FPC.0000000000000548. </a:t>
            </a:r>
            <a:r>
              <a:rPr lang="en-US" sz="1100" dirty="0" err="1"/>
              <a:t>Epub</a:t>
            </a:r>
            <a:r>
              <a:rPr lang="en-US" sz="1100" dirty="0"/>
              <a:t> 2024 Oct 8. PMCID: PMC11543509; PMID: 39470415</a:t>
            </a:r>
          </a:p>
          <a:p>
            <a:r>
              <a:rPr lang="en-US" sz="1100" dirty="0"/>
              <a:t>Kochhar K, </a:t>
            </a:r>
            <a:r>
              <a:rPr lang="en-US" sz="1100" dirty="0" err="1"/>
              <a:t>Priesand</a:t>
            </a:r>
            <a:r>
              <a:rPr lang="en-US" sz="1100" dirty="0"/>
              <a:t> S, Yosef M, Schmidt BM. Diabetic foot infection severity as a predictor of re-ulceration following partial forefoot amputation. J Foot Ankle Surg. 2024 Oct 30:S1067-2516(24)00277-1. </a:t>
            </a:r>
            <a:r>
              <a:rPr lang="en-US" sz="1100" dirty="0" err="1"/>
              <a:t>doi</a:t>
            </a:r>
            <a:r>
              <a:rPr lang="en-US" sz="1100" dirty="0"/>
              <a:t>: 10.1053/j.jfas.2024.10.012. </a:t>
            </a:r>
            <a:r>
              <a:rPr lang="en-US" sz="1100" dirty="0" err="1"/>
              <a:t>Epub</a:t>
            </a:r>
            <a:r>
              <a:rPr lang="en-US" sz="1100" dirty="0"/>
              <a:t> ahead of print. PMID: 39486786</a:t>
            </a:r>
          </a:p>
          <a:p>
            <a:r>
              <a:rPr lang="en-US" sz="1100" dirty="0" err="1"/>
              <a:t>Vielot</a:t>
            </a:r>
            <a:r>
              <a:rPr lang="en-US" sz="1100" dirty="0"/>
              <a:t> NA, Ballard CAP, St Jean DT, Page S, Hammond K, Thompson P, Butler AM, Ranney LM. Documenting human papillomavirus vaccine refusal among adolescents in electronic health records: A mixed methods study. Vaccine. 2024 Dec 2;42(26):126467. </a:t>
            </a:r>
            <a:r>
              <a:rPr lang="en-US" sz="1100" dirty="0" err="1"/>
              <a:t>doi</a:t>
            </a:r>
            <a:r>
              <a:rPr lang="en-US" sz="1100" dirty="0"/>
              <a:t>: 10.1016/j.vaccine.2024.126467. </a:t>
            </a:r>
            <a:r>
              <a:rPr lang="en-US" sz="1100" dirty="0" err="1"/>
              <a:t>Epub</a:t>
            </a:r>
            <a:r>
              <a:rPr lang="en-US" sz="1100" dirty="0"/>
              <a:t> 2024 Oct 29. PMID: 39467411</a:t>
            </a:r>
          </a:p>
          <a:p>
            <a:r>
              <a:rPr lang="en-US" sz="1100" dirty="0"/>
              <a:t>Co A, </a:t>
            </a:r>
            <a:r>
              <a:rPr lang="en-US" sz="1100" dirty="0" err="1"/>
              <a:t>Kazaglis</a:t>
            </a:r>
            <a:r>
              <a:rPr lang="en-US" sz="1100" dirty="0"/>
              <a:t> C, </a:t>
            </a:r>
            <a:r>
              <a:rPr lang="en-US" sz="1100" dirty="0" err="1"/>
              <a:t>DeCamillo</a:t>
            </a:r>
            <a:r>
              <a:rPr lang="en-US" sz="1100" dirty="0"/>
              <a:t> D, </a:t>
            </a:r>
            <a:r>
              <a:rPr lang="en-US" sz="1100" dirty="0" err="1"/>
              <a:t>Haymart</a:t>
            </a:r>
            <a:r>
              <a:rPr lang="en-US" sz="1100" dirty="0"/>
              <a:t> B, </a:t>
            </a:r>
            <a:r>
              <a:rPr lang="en-US" sz="1100" dirty="0" err="1"/>
              <a:t>Rajakumar</a:t>
            </a:r>
            <a:r>
              <a:rPr lang="en-US" sz="1100" dirty="0"/>
              <a:t> B, Barnes GD. Prevalence of discussions around left atrial appendage occlusion as a treatment option in patients on oral anticoagulation experiencing a major bleeding event. </a:t>
            </a:r>
            <a:r>
              <a:rPr lang="en-US" sz="1100" dirty="0" err="1"/>
              <a:t>Thromb</a:t>
            </a:r>
            <a:r>
              <a:rPr lang="en-US" sz="1100" dirty="0"/>
              <a:t> Res. 2025 Jan;245:109239. </a:t>
            </a:r>
            <a:r>
              <a:rPr lang="en-US" sz="1100" dirty="0" err="1"/>
              <a:t>doi</a:t>
            </a:r>
            <a:r>
              <a:rPr lang="en-US" sz="1100" dirty="0"/>
              <a:t>: 10.1016/j.thromres.2024.109239. </a:t>
            </a:r>
            <a:r>
              <a:rPr lang="en-US" sz="1100" dirty="0" err="1"/>
              <a:t>Epub</a:t>
            </a:r>
            <a:r>
              <a:rPr lang="en-US" sz="1100" dirty="0"/>
              <a:t> 2024 Dec 4. PMID: 39644619</a:t>
            </a:r>
          </a:p>
          <a:p>
            <a:r>
              <a:rPr lang="en-US" sz="1100" dirty="0"/>
              <a:t>Noll A, Kawamoto KR, Dassanayake MT, Leuenberger L, </a:t>
            </a:r>
            <a:r>
              <a:rPr lang="en-US" sz="1100" dirty="0" err="1"/>
              <a:t>Spehar</a:t>
            </a:r>
            <a:r>
              <a:rPr lang="en-US" sz="1100" dirty="0"/>
              <a:t> SM, Wu J, Langen E, Davis MB. Breastfeeding in patients with peripartum cardiomyopathy: clinical outcomes and physician counseling. Int Breastfeed J. 2024 Oct 29;19(1):73. </a:t>
            </a:r>
            <a:r>
              <a:rPr lang="en-US" sz="1100" dirty="0" err="1"/>
              <a:t>doi</a:t>
            </a:r>
            <a:r>
              <a:rPr lang="en-US" sz="1100" dirty="0"/>
              <a:t>: 10.1186/s13006-024-00673-6. PMCID: PMC11523573. PMID: 39472928</a:t>
            </a:r>
          </a:p>
          <a:p>
            <a:r>
              <a:rPr lang="en-US" sz="1100" dirty="0"/>
              <a:t>Stack TJ, McCain MN, Benaim EH, Dickerson TA, Mohammad I, Senior BA, </a:t>
            </a:r>
            <a:r>
              <a:rPr lang="en-US" sz="1100" dirty="0" err="1"/>
              <a:t>Kimple</a:t>
            </a:r>
            <a:r>
              <a:rPr lang="en-US" sz="1100" dirty="0"/>
              <a:t> AJ, </a:t>
            </a:r>
            <a:r>
              <a:rPr lang="en-US" sz="1100" dirty="0" err="1"/>
              <a:t>DeMason</a:t>
            </a:r>
            <a:r>
              <a:rPr lang="en-US" sz="1100" dirty="0"/>
              <a:t> C. Beyond Tobacco: Bridging Gaps in Social History Records for Tobacco-Free Nicotine Pouch Consumers. OTO Open. 2024 Nov 12;8(4):e70034. </a:t>
            </a:r>
            <a:r>
              <a:rPr lang="en-US" sz="1100" dirty="0" err="1"/>
              <a:t>doi</a:t>
            </a:r>
            <a:r>
              <a:rPr lang="en-US" sz="1100" dirty="0"/>
              <a:t>: 10.1002/oto2.70034. PMCID: PMC11555441. PMID: 39534855</a:t>
            </a:r>
          </a:p>
          <a:p>
            <a:r>
              <a:rPr lang="en-US" sz="1100" dirty="0"/>
              <a:t>Mills JN, </a:t>
            </a:r>
            <a:r>
              <a:rPr lang="en-US" sz="1100" dirty="0" err="1"/>
              <a:t>Gunchick</a:t>
            </a:r>
            <a:r>
              <a:rPr lang="en-US" sz="1100" dirty="0"/>
              <a:t> V, </a:t>
            </a:r>
            <a:r>
              <a:rPr lang="en-US" sz="1100" dirty="0" err="1"/>
              <a:t>Mcgue</a:t>
            </a:r>
            <a:r>
              <a:rPr lang="en-US" sz="1100" dirty="0"/>
              <a:t> J, Qin Z, Kumar-Sinha C, Bednar F, Brown N, Shi J, </a:t>
            </a:r>
            <a:r>
              <a:rPr lang="en-US" sz="1100" dirty="0" err="1"/>
              <a:t>Udager</a:t>
            </a:r>
            <a:r>
              <a:rPr lang="en-US" sz="1100" dirty="0"/>
              <a:t> AM, Frankel T, </a:t>
            </a:r>
            <a:r>
              <a:rPr lang="en-US" sz="1100" dirty="0" err="1"/>
              <a:t>Zalupski</a:t>
            </a:r>
            <a:r>
              <a:rPr lang="en-US" sz="1100" dirty="0"/>
              <a:t> MM, Sahai V. Characterization of undifferentiated carcinomas of the pancreas with and without osteoclast-like giant cells. JNCI Cancer </a:t>
            </a:r>
            <a:r>
              <a:rPr lang="en-US" sz="1100" dirty="0" err="1"/>
              <a:t>Spectr</a:t>
            </a:r>
            <a:r>
              <a:rPr lang="en-US" sz="1100" dirty="0"/>
              <a:t>. 2024 Oct 3:pkae097. </a:t>
            </a:r>
            <a:r>
              <a:rPr lang="en-US" sz="1100" dirty="0" err="1"/>
              <a:t>doi</a:t>
            </a:r>
            <a:r>
              <a:rPr lang="en-US" sz="1100" dirty="0"/>
              <a:t>: 10.1093/</a:t>
            </a:r>
            <a:r>
              <a:rPr lang="en-US" sz="1100" dirty="0" err="1"/>
              <a:t>jncics</a:t>
            </a:r>
            <a:r>
              <a:rPr lang="en-US" sz="1100" dirty="0"/>
              <a:t>/pkae097. </a:t>
            </a:r>
            <a:r>
              <a:rPr lang="en-US" sz="1100" dirty="0" err="1"/>
              <a:t>Epub</a:t>
            </a:r>
            <a:r>
              <a:rPr lang="en-US" sz="1100" dirty="0"/>
              <a:t> ahead of print. PMID: 39363498</a:t>
            </a:r>
          </a:p>
          <a:p>
            <a:r>
              <a:rPr lang="en-US" sz="1100" dirty="0" err="1"/>
              <a:t>Lotakis</a:t>
            </a:r>
            <a:r>
              <a:rPr lang="en-US" sz="1100" dirty="0"/>
              <a:t> DM, </a:t>
            </a:r>
            <a:r>
              <a:rPr lang="en-US" sz="1100" dirty="0" err="1"/>
              <a:t>Rubalcava</a:t>
            </a:r>
            <a:r>
              <a:rPr lang="en-US" sz="1100" dirty="0"/>
              <a:t> NS, </a:t>
            </a:r>
            <a:r>
              <a:rPr lang="en-US" sz="1100" dirty="0" err="1"/>
              <a:t>Lopyan</a:t>
            </a:r>
            <a:r>
              <a:rPr lang="en-US" sz="1100" dirty="0"/>
              <a:t> NM, Heider A, Rabah R, Elizabeth Speck K, Jarboe MD, Ehrlich PF, Ralls MW. Clinical relevance of inflammation on rectal biopsy for Hirschsprung disease: An outcomes analysis. J </a:t>
            </a:r>
            <a:r>
              <a:rPr lang="en-US" sz="1100" dirty="0" err="1"/>
              <a:t>Pediatr</a:t>
            </a:r>
            <a:r>
              <a:rPr lang="en-US" sz="1100" dirty="0"/>
              <a:t> Gastroenterol </a:t>
            </a:r>
            <a:r>
              <a:rPr lang="en-US" sz="1100" dirty="0" err="1"/>
              <a:t>Nutr</a:t>
            </a:r>
            <a:r>
              <a:rPr lang="en-US" sz="1100" dirty="0"/>
              <a:t>. 2024 Jan;78(1):36-42. </a:t>
            </a:r>
            <a:r>
              <a:rPr lang="en-US" sz="1100" dirty="0" err="1"/>
              <a:t>doi</a:t>
            </a:r>
            <a:r>
              <a:rPr lang="en-US" sz="1100" dirty="0"/>
              <a:t>: 10.1002/jpn3.12047. </a:t>
            </a:r>
            <a:r>
              <a:rPr lang="en-US" sz="1100" dirty="0" err="1"/>
              <a:t>Epub</a:t>
            </a:r>
            <a:r>
              <a:rPr lang="en-US" sz="1100" dirty="0"/>
              <a:t> 2023 Dec 11. PMID: 38291694</a:t>
            </a:r>
          </a:p>
          <a:p>
            <a:r>
              <a:rPr lang="en-US" sz="1100" dirty="0" err="1"/>
              <a:t>Koek</a:t>
            </a:r>
            <a:r>
              <a:rPr lang="en-US" sz="1100" dirty="0"/>
              <a:t> AY, </a:t>
            </a:r>
            <a:r>
              <a:rPr lang="en-US" sz="1100" dirty="0" err="1"/>
              <a:t>Darpel</a:t>
            </a:r>
            <a:r>
              <a:rPr lang="en-US" sz="1100" dirty="0"/>
              <a:t> KA, </a:t>
            </a:r>
            <a:r>
              <a:rPr lang="en-US" sz="1100" dirty="0" err="1"/>
              <a:t>Mihaylova</a:t>
            </a:r>
            <a:r>
              <a:rPr lang="en-US" sz="1100" dirty="0"/>
              <a:t> T, Kerr WT. Myoclonus After Cardiac Arrest did not Correlate with Cortical Response on Somatosensory Evoked Potentials. J Intensive Care Med. 2024 Sep 30:8850666241287154. </a:t>
            </a:r>
            <a:r>
              <a:rPr lang="en-US" sz="1100" dirty="0" err="1"/>
              <a:t>doi</a:t>
            </a:r>
            <a:r>
              <a:rPr lang="en-US" sz="1100" dirty="0"/>
              <a:t>: 10.1177/08850666241287154. </a:t>
            </a:r>
            <a:r>
              <a:rPr lang="en-US" sz="1100" dirty="0" err="1"/>
              <a:t>Epub</a:t>
            </a:r>
            <a:r>
              <a:rPr lang="en-US" sz="1100" dirty="0"/>
              <a:t> ahead of print. PMID: 39344464</a:t>
            </a:r>
          </a:p>
        </p:txBody>
      </p:sp>
    </p:spTree>
    <p:extLst>
      <p:ext uri="{BB962C8B-B14F-4D97-AF65-F5344CB8AC3E}">
        <p14:creationId xmlns:p14="http://schemas.microsoft.com/office/powerpoint/2010/main" val="34387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87B73D71-CF98-F42C-5309-9E3A28C6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>
            <a:extLst>
              <a:ext uri="{FF2B5EF4-FFF2-40B4-BE49-F238E27FC236}">
                <a16:creationId xmlns:a16="http://schemas.microsoft.com/office/drawing/2014/main" id="{D7472CF9-241F-CF22-FBEE-0BD9E7D6B23B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>
            <a:extLst>
              <a:ext uri="{FF2B5EF4-FFF2-40B4-BE49-F238E27FC236}">
                <a16:creationId xmlns:a16="http://schemas.microsoft.com/office/drawing/2014/main" id="{2C50F185-7CB7-0B66-C488-2257BAEEE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(new since last meeting)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D62417-0DF1-044D-BA6A-C5B14A1C50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72068-F88A-206F-8954-13055710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915" y="1690688"/>
            <a:ext cx="11498170" cy="4844069"/>
          </a:xfrm>
        </p:spPr>
        <p:txBody>
          <a:bodyPr>
            <a:noAutofit/>
          </a:bodyPr>
          <a:lstStyle/>
          <a:p>
            <a:r>
              <a:rPr lang="en-US" sz="1100" dirty="0"/>
              <a:t>Barlowe TS, Saxena-Beem S, </a:t>
            </a:r>
            <a:r>
              <a:rPr lang="en-US" sz="1100" dirty="0" err="1"/>
              <a:t>Ishizawar</a:t>
            </a:r>
            <a:r>
              <a:rPr lang="en-US" sz="1100" dirty="0"/>
              <a:t> RC, </a:t>
            </a:r>
            <a:r>
              <a:rPr lang="en-US" sz="1100" dirty="0" err="1"/>
              <a:t>Herfarth</a:t>
            </a:r>
            <a:r>
              <a:rPr lang="en-US" sz="1100" dirty="0"/>
              <a:t> H, Moon AM. Multiple gastrointestinal immune related adverse events from immune checkpoint inhibitor therapy. Clin </a:t>
            </a:r>
            <a:r>
              <a:rPr lang="en-US" sz="1100" dirty="0" err="1"/>
              <a:t>Transl</a:t>
            </a:r>
            <a:r>
              <a:rPr lang="en-US" sz="1100" dirty="0"/>
              <a:t> Gastroenterol. 2024 Sep 12. </a:t>
            </a:r>
            <a:r>
              <a:rPr lang="en-US" sz="1100" dirty="0" err="1"/>
              <a:t>doi</a:t>
            </a:r>
            <a:r>
              <a:rPr lang="en-US" sz="1100" dirty="0"/>
              <a:t>: 10.14309/ctg.0000000000000768. </a:t>
            </a:r>
            <a:r>
              <a:rPr lang="en-US" sz="1100" dirty="0" err="1"/>
              <a:t>Epub</a:t>
            </a:r>
            <a:r>
              <a:rPr lang="en-US" sz="1100" dirty="0"/>
              <a:t> ahead of print. PMID: 39264061</a:t>
            </a:r>
          </a:p>
          <a:p>
            <a:r>
              <a:rPr lang="en-US" sz="1100" dirty="0"/>
              <a:t>Burgess HJ, </a:t>
            </a:r>
            <a:r>
              <a:rPr lang="en-US" sz="1100" dirty="0" err="1"/>
              <a:t>Rizvydeen</a:t>
            </a:r>
            <a:r>
              <a:rPr lang="en-US" sz="1100" dirty="0"/>
              <a:t> M, Huizenga B, Prasad M, Bahl S, Duval ER, Kim HM, Phan KL, </a:t>
            </a:r>
            <a:r>
              <a:rPr lang="en-US" sz="1100" dirty="0" err="1"/>
              <a:t>Liberzon</a:t>
            </a:r>
            <a:r>
              <a:rPr lang="en-US" sz="1100" dirty="0"/>
              <a:t> I, Abelson J, Klumpp H, Horwitz A, Mooney A, Raglan GB, </a:t>
            </a:r>
            <a:r>
              <a:rPr lang="en-US" sz="1100" dirty="0" err="1"/>
              <a:t>Zalta</a:t>
            </a:r>
            <a:r>
              <a:rPr lang="en-US" sz="1100" dirty="0"/>
              <a:t> AK. A 4-week morning light treatment reduces amygdala reactivity and clinical symptoms in adults with traumatic stress. Psychiatry Res. 2024 Sep 21;342:116209. </a:t>
            </a:r>
            <a:r>
              <a:rPr lang="en-US" sz="1100" dirty="0" err="1"/>
              <a:t>doi</a:t>
            </a:r>
            <a:r>
              <a:rPr lang="en-US" sz="1100" dirty="0"/>
              <a:t>: 10.1016/j.psychres.2024.116209. </a:t>
            </a:r>
            <a:r>
              <a:rPr lang="en-US" sz="1100" dirty="0" err="1"/>
              <a:t>Epub</a:t>
            </a:r>
            <a:r>
              <a:rPr lang="en-US" sz="1100" dirty="0"/>
              <a:t> ahead of print. PMID: 39316998</a:t>
            </a:r>
          </a:p>
        </p:txBody>
      </p:sp>
    </p:spTree>
    <p:extLst>
      <p:ext uri="{BB962C8B-B14F-4D97-AF65-F5344CB8AC3E}">
        <p14:creationId xmlns:p14="http://schemas.microsoft.com/office/powerpoint/2010/main" val="187640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12627</TotalTime>
  <Words>1717</Words>
  <Application>Microsoft Macintosh PowerPoint</Application>
  <PresentationFormat>Widescreen</PresentationFormat>
  <Paragraphs>182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Noto Sans Symbols</vt:lpstr>
      <vt:lpstr>Office Theme</vt:lpstr>
      <vt:lpstr>EMERSE Community Meeting</vt:lpstr>
      <vt:lpstr>Plan for today</vt:lpstr>
      <vt:lpstr>Housekeeping</vt:lpstr>
      <vt:lpstr>Community</vt:lpstr>
      <vt:lpstr>Acknowledgements</vt:lpstr>
      <vt:lpstr>Research Collaborative</vt:lpstr>
      <vt:lpstr>Publications</vt:lpstr>
      <vt:lpstr>Publications (new since last meeting)</vt:lpstr>
      <vt:lpstr>Publications (new since last meeting)</vt:lpstr>
      <vt:lpstr>EMERSE version 7</vt:lpstr>
      <vt:lpstr>Work in progress: Collapsible Nav Panel</vt:lpstr>
      <vt:lpstr>Work in progress: Collapsible Nav Panel</vt:lpstr>
      <vt:lpstr>Work in progress: Collapsible Nav Panel</vt:lpstr>
      <vt:lpstr>Work in progress: Boolean settings</vt:lpstr>
      <vt:lpstr>Work in progress: Boolean settings</vt:lpstr>
      <vt:lpstr>Work in progress: Boolean settings</vt:lpstr>
      <vt:lpstr>Work in progress: Boolean settings</vt:lpstr>
      <vt:lpstr>Work in progress: OCR</vt:lpstr>
      <vt:lpstr>Work in progress: OCR</vt:lpstr>
      <vt:lpstr>Work in progress: Query Writer</vt:lpstr>
      <vt:lpstr>Work in progress: Query Writer</vt:lpstr>
      <vt:lpstr>Work in progress: Query Writer</vt:lpstr>
      <vt:lpstr>Work in progress: Query Writer</vt:lpstr>
      <vt:lpstr>Work in progress: Query Writer</vt:lpstr>
      <vt:lpstr>Demo System</vt:lpstr>
      <vt:lpstr>Further out: LLMs</vt:lpstr>
      <vt:lpstr>Open Forum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EMERSE Community Meeting</dc:title>
  <dc:creator>Hanauer, David</dc:creator>
  <cp:lastModifiedBy>Hanauer, David</cp:lastModifiedBy>
  <cp:revision>132</cp:revision>
  <cp:lastPrinted>2025-02-07T20:32:05Z</cp:lastPrinted>
  <dcterms:created xsi:type="dcterms:W3CDTF">2023-02-07T01:35:11Z</dcterms:created>
  <dcterms:modified xsi:type="dcterms:W3CDTF">2025-02-10T17:45:52Z</dcterms:modified>
</cp:coreProperties>
</file>