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322" r:id="rId7"/>
    <p:sldId id="323" r:id="rId8"/>
    <p:sldId id="324" r:id="rId9"/>
    <p:sldId id="325" r:id="rId10"/>
    <p:sldId id="271" r:id="rId11"/>
    <p:sldId id="313" r:id="rId12"/>
    <p:sldId id="318" r:id="rId13"/>
    <p:sldId id="300" r:id="rId14"/>
    <p:sldId id="312" r:id="rId15"/>
    <p:sldId id="314" r:id="rId16"/>
    <p:sldId id="326" r:id="rId17"/>
    <p:sldId id="315" r:id="rId18"/>
    <p:sldId id="327" r:id="rId19"/>
    <p:sldId id="316" r:id="rId20"/>
    <p:sldId id="311" r:id="rId21"/>
    <p:sldId id="317" r:id="rId22"/>
    <p:sldId id="319" r:id="rId23"/>
    <p:sldId id="320" r:id="rId24"/>
    <p:sldId id="321" r:id="rId25"/>
    <p:sldId id="29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hFdKdUlhzVUVXMdOiLjmWyehjt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060D4-832C-D26E-E664-B0B833D840B3}" name="Ferguson, Lisa" initials="LF" userId="S::ferglisa@med.umich.edu::c382c9ef-653f-4c49-bf51-d9331d14aa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2E6B1-8A16-4C36-A3FA-77D79FE4248B}" v="1" dt="2024-09-25T15:09:22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/>
    <p:restoredTop sz="94694"/>
  </p:normalViewPr>
  <p:slideViewPr>
    <p:cSldViewPr snapToGrid="0">
      <p:cViewPr varScale="1">
        <p:scale>
          <a:sx n="106" d="100"/>
          <a:sy n="106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isa" userId="c382c9ef-653f-4c49-bf51-d9331d14aa0d" providerId="ADAL" clId="{73270DDB-9D57-4022-971B-26CAF95F0814}"/>
    <pc:docChg chg="undo custSel addSld delSld modSld">
      <pc:chgData name="Ferguson, Lisa" userId="c382c9ef-653f-4c49-bf51-d9331d14aa0d" providerId="ADAL" clId="{73270DDB-9D57-4022-971B-26CAF95F0814}" dt="2023-10-05T18:39:10.910" v="416" actId="1076"/>
      <pc:docMkLst>
        <pc:docMk/>
      </pc:docMkLst>
      <pc:sldChg chg="modSp mod">
        <pc:chgData name="Ferguson, Lisa" userId="c382c9ef-653f-4c49-bf51-d9331d14aa0d" providerId="ADAL" clId="{73270DDB-9D57-4022-971B-26CAF95F0814}" dt="2023-10-05T18:20:28.162" v="9" actId="20577"/>
        <pc:sldMkLst>
          <pc:docMk/>
          <pc:sldMk cId="0" sldId="256"/>
        </pc:sldMkLst>
        <pc:spChg chg="mod">
          <ac:chgData name="Ferguson, Lisa" userId="c382c9ef-653f-4c49-bf51-d9331d14aa0d" providerId="ADAL" clId="{73270DDB-9D57-4022-971B-26CAF95F0814}" dt="2023-10-05T18:20:28.162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0:51.093" v="58" actId="6549"/>
        <pc:sldMkLst>
          <pc:docMk/>
          <pc:sldMk cId="0" sldId="257"/>
        </pc:sldMkLst>
        <pc:spChg chg="mod">
          <ac:chgData name="Ferguson, Lisa" userId="c382c9ef-653f-4c49-bf51-d9331d14aa0d" providerId="ADAL" clId="{73270DDB-9D57-4022-971B-26CAF95F0814}" dt="2023-10-05T18:20:51.093" v="58" actId="6549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1:04.209" v="62" actId="20577"/>
        <pc:sldMkLst>
          <pc:docMk/>
          <pc:sldMk cId="0" sldId="259"/>
        </pc:sldMkLst>
        <pc:spChg chg="mod">
          <ac:chgData name="Ferguson, Lisa" userId="c382c9ef-653f-4c49-bf51-d9331d14aa0d" providerId="ADAL" clId="{73270DDB-9D57-4022-971B-26CAF95F0814}" dt="2023-10-05T18:21:04.209" v="62" actId="20577"/>
          <ac:spMkLst>
            <pc:docMk/>
            <pc:sldMk cId="0" sldId="259"/>
            <ac:spMk id="112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5:00.473" v="245" actId="6549"/>
        <pc:sldMkLst>
          <pc:docMk/>
          <pc:sldMk cId="0" sldId="261"/>
        </pc:sldMkLst>
        <pc:spChg chg="mod">
          <ac:chgData name="Ferguson, Lisa" userId="c382c9ef-653f-4c49-bf51-d9331d14aa0d" providerId="ADAL" clId="{73270DDB-9D57-4022-971B-26CAF95F0814}" dt="2023-10-05T18:25:00.473" v="245" actId="6549"/>
          <ac:spMkLst>
            <pc:docMk/>
            <pc:sldMk cId="0" sldId="261"/>
            <ac:spMk id="129" creationId="{00000000-0000-0000-0000-000000000000}"/>
          </ac:spMkLst>
        </pc:spChg>
      </pc:sldChg>
      <pc:sldChg chg="del">
        <pc:chgData name="Ferguson, Lisa" userId="c382c9ef-653f-4c49-bf51-d9331d14aa0d" providerId="ADAL" clId="{73270DDB-9D57-4022-971B-26CAF95F0814}" dt="2023-10-05T18:25:30.103" v="248" actId="47"/>
        <pc:sldMkLst>
          <pc:docMk/>
          <pc:sldMk cId="0" sldId="262"/>
        </pc:sldMkLst>
      </pc:sldChg>
      <pc:sldChg chg="modSp mod">
        <pc:chgData name="Ferguson, Lisa" userId="c382c9ef-653f-4c49-bf51-d9331d14aa0d" providerId="ADAL" clId="{73270DDB-9D57-4022-971B-26CAF95F0814}" dt="2023-10-05T18:26:39.657" v="386" actId="20577"/>
        <pc:sldMkLst>
          <pc:docMk/>
          <pc:sldMk cId="0" sldId="264"/>
        </pc:sldMkLst>
        <pc:spChg chg="mod">
          <ac:chgData name="Ferguson, Lisa" userId="c382c9ef-653f-4c49-bf51-d9331d14aa0d" providerId="ADAL" clId="{73270DDB-9D57-4022-971B-26CAF95F0814}" dt="2023-10-05T18:26:39.657" v="386" actId="20577"/>
          <ac:spMkLst>
            <pc:docMk/>
            <pc:sldMk cId="0" sldId="264"/>
            <ac:spMk id="154" creationId="{00000000-0000-0000-0000-000000000000}"/>
          </ac:spMkLst>
        </pc:spChg>
      </pc:sldChg>
      <pc:sldChg chg="addSp delSp modSp mod">
        <pc:chgData name="Ferguson, Lisa" userId="c382c9ef-653f-4c49-bf51-d9331d14aa0d" providerId="ADAL" clId="{73270DDB-9D57-4022-971B-26CAF95F0814}" dt="2023-10-05T18:39:10.910" v="416" actId="1076"/>
        <pc:sldMkLst>
          <pc:docMk/>
          <pc:sldMk cId="0" sldId="267"/>
        </pc:sldMkLst>
        <pc:spChg chg="add del">
          <ac:chgData name="Ferguson, Lisa" userId="c382c9ef-653f-4c49-bf51-d9331d14aa0d" providerId="ADAL" clId="{73270DDB-9D57-4022-971B-26CAF95F0814}" dt="2023-10-05T18:38:27.795" v="406" actId="22"/>
          <ac:spMkLst>
            <pc:docMk/>
            <pc:sldMk cId="0" sldId="267"/>
            <ac:spMk id="4" creationId="{51BA8DE2-DB1B-3440-E51D-668B14BBCEAB}"/>
          </ac:spMkLst>
        </pc:spChg>
        <pc:spChg chg="add del">
          <ac:chgData name="Ferguson, Lisa" userId="c382c9ef-653f-4c49-bf51-d9331d14aa0d" providerId="ADAL" clId="{73270DDB-9D57-4022-971B-26CAF95F0814}" dt="2023-10-05T18:38:42.854" v="408" actId="478"/>
          <ac:spMkLst>
            <pc:docMk/>
            <pc:sldMk cId="0" sldId="267"/>
            <ac:spMk id="6" creationId="{946C8119-916A-6468-A1DF-22EE6C0CA593}"/>
          </ac:spMkLst>
        </pc:spChg>
        <pc:spChg chg="mod">
          <ac:chgData name="Ferguson, Lisa" userId="c382c9ef-653f-4c49-bf51-d9331d14aa0d" providerId="ADAL" clId="{73270DDB-9D57-4022-971B-26CAF95F0814}" dt="2023-10-05T18:38:56.006" v="414" actId="122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38:20.842" v="404" actId="478"/>
          <ac:picMkLst>
            <pc:docMk/>
            <pc:sldMk cId="0" sldId="267"/>
            <ac:picMk id="3" creationId="{8D632E91-9910-B6B6-AC9D-12C2CE38BFAA}"/>
          </ac:picMkLst>
        </pc:picChg>
        <pc:picChg chg="add mod">
          <ac:chgData name="Ferguson, Lisa" userId="c382c9ef-653f-4c49-bf51-d9331d14aa0d" providerId="ADAL" clId="{73270DDB-9D57-4022-971B-26CAF95F0814}" dt="2023-10-05T18:39:10.910" v="416" actId="1076"/>
          <ac:picMkLst>
            <pc:docMk/>
            <pc:sldMk cId="0" sldId="267"/>
            <ac:picMk id="8" creationId="{CC383F59-5DCB-74E5-F264-F6589CAC72F4}"/>
          </ac:picMkLst>
        </pc:picChg>
      </pc:sldChg>
      <pc:sldChg chg="del">
        <pc:chgData name="Ferguson, Lisa" userId="c382c9ef-653f-4c49-bf51-d9331d14aa0d" providerId="ADAL" clId="{73270DDB-9D57-4022-971B-26CAF95F0814}" dt="2023-10-05T18:27:01.562" v="387" actId="47"/>
        <pc:sldMkLst>
          <pc:docMk/>
          <pc:sldMk cId="3918213798" sldId="269"/>
        </pc:sldMkLst>
      </pc:sldChg>
      <pc:sldChg chg="addSp delSp modSp mod">
        <pc:chgData name="Ferguson, Lisa" userId="c382c9ef-653f-4c49-bf51-d9331d14aa0d" providerId="ADAL" clId="{73270DDB-9D57-4022-971B-26CAF95F0814}" dt="2023-10-05T18:25:14.272" v="246" actId="478"/>
        <pc:sldMkLst>
          <pc:docMk/>
          <pc:sldMk cId="2265070259" sldId="270"/>
        </pc:sldMkLst>
        <pc:spChg chg="add mod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3" creationId="{857A0FD0-6C66-AC96-2EF7-5CF8828C68E8}"/>
          </ac:spMkLst>
        </pc:spChg>
        <pc:spChg chg="del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129" creationId="{00000000-0000-0000-0000-000000000000}"/>
          </ac:spMkLst>
        </pc:spChg>
      </pc:sldChg>
      <pc:sldChg chg="delSp modSp add mod">
        <pc:chgData name="Ferguson, Lisa" userId="c382c9ef-653f-4c49-bf51-d9331d14aa0d" providerId="ADAL" clId="{73270DDB-9D57-4022-971B-26CAF95F0814}" dt="2023-10-05T18:26:23.074" v="342" actId="20577"/>
        <pc:sldMkLst>
          <pc:docMk/>
          <pc:sldMk cId="2606995367" sldId="271"/>
        </pc:sldMkLst>
        <pc:spChg chg="mod">
          <ac:chgData name="Ferguson, Lisa" userId="c382c9ef-653f-4c49-bf51-d9331d14aa0d" providerId="ADAL" clId="{73270DDB-9D57-4022-971B-26CAF95F0814}" dt="2023-10-05T18:25:36.404" v="265" actId="20577"/>
          <ac:spMkLst>
            <pc:docMk/>
            <pc:sldMk cId="2606995367" sldId="271"/>
            <ac:spMk id="136" creationId="{00000000-0000-0000-0000-000000000000}"/>
          </ac:spMkLst>
        </pc:spChg>
        <pc:spChg chg="mod">
          <ac:chgData name="Ferguson, Lisa" userId="c382c9ef-653f-4c49-bf51-d9331d14aa0d" providerId="ADAL" clId="{73270DDB-9D57-4022-971B-26CAF95F0814}" dt="2023-10-05T18:26:23.074" v="342" actId="20577"/>
          <ac:spMkLst>
            <pc:docMk/>
            <pc:sldMk cId="2606995367" sldId="271"/>
            <ac:spMk id="137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25:38.504" v="266" actId="478"/>
          <ac:picMkLst>
            <pc:docMk/>
            <pc:sldMk cId="2606995367" sldId="271"/>
            <ac:picMk id="1026" creationId="{D0FC9419-10C5-343C-941D-C1E3AF00794C}"/>
          </ac:picMkLst>
        </pc:picChg>
      </pc:sldChg>
    </pc:docChg>
  </pc:docChgLst>
  <pc:docChgLst>
    <pc:chgData name="Ferguson, Lisa" userId="c382c9ef-653f-4c49-bf51-d9331d14aa0d" providerId="ADAL" clId="{30A2E6B1-8A16-4C36-A3FA-77D79FE4248B}"/>
    <pc:docChg chg="custSel delSld modSld">
      <pc:chgData name="Ferguson, Lisa" userId="c382c9ef-653f-4c49-bf51-d9331d14aa0d" providerId="ADAL" clId="{30A2E6B1-8A16-4C36-A3FA-77D79FE4248B}" dt="2024-09-25T15:09:34.684" v="120" actId="1076"/>
      <pc:docMkLst>
        <pc:docMk/>
      </pc:docMkLst>
      <pc:sldChg chg="modSp mod">
        <pc:chgData name="Ferguson, Lisa" userId="c382c9ef-653f-4c49-bf51-d9331d14aa0d" providerId="ADAL" clId="{30A2E6B1-8A16-4C36-A3FA-77D79FE4248B}" dt="2024-09-25T15:01:52.163" v="9" actId="20577"/>
        <pc:sldMkLst>
          <pc:docMk/>
          <pc:sldMk cId="0" sldId="256"/>
        </pc:sldMkLst>
        <pc:spChg chg="mod">
          <ac:chgData name="Ferguson, Lisa" userId="c382c9ef-653f-4c49-bf51-d9331d14aa0d" providerId="ADAL" clId="{30A2E6B1-8A16-4C36-A3FA-77D79FE4248B}" dt="2024-09-25T15:01:52.163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0A2E6B1-8A16-4C36-A3FA-77D79FE4248B}" dt="2024-09-25T15:02:17.723" v="91" actId="20577"/>
        <pc:sldMkLst>
          <pc:docMk/>
          <pc:sldMk cId="0" sldId="257"/>
        </pc:sldMkLst>
        <pc:spChg chg="mod">
          <ac:chgData name="Ferguson, Lisa" userId="c382c9ef-653f-4c49-bf51-d9331d14aa0d" providerId="ADAL" clId="{30A2E6B1-8A16-4C36-A3FA-77D79FE4248B}" dt="2024-09-25T15:02:17.723" v="91" actId="20577"/>
          <ac:spMkLst>
            <pc:docMk/>
            <pc:sldMk cId="0" sldId="257"/>
            <ac:spMk id="96" creationId="{00000000-0000-0000-0000-000000000000}"/>
          </ac:spMkLst>
        </pc:spChg>
      </pc:sldChg>
      <pc:sldChg chg="del">
        <pc:chgData name="Ferguson, Lisa" userId="c382c9ef-653f-4c49-bf51-d9331d14aa0d" providerId="ADAL" clId="{30A2E6B1-8A16-4C36-A3FA-77D79FE4248B}" dt="2024-09-25T15:03:37.038" v="93" actId="47"/>
        <pc:sldMkLst>
          <pc:docMk/>
          <pc:sldMk cId="0" sldId="264"/>
        </pc:sldMkLst>
      </pc:sldChg>
      <pc:sldChg chg="addSp delSp modSp mod">
        <pc:chgData name="Ferguson, Lisa" userId="c382c9ef-653f-4c49-bf51-d9331d14aa0d" providerId="ADAL" clId="{30A2E6B1-8A16-4C36-A3FA-77D79FE4248B}" dt="2024-09-25T15:09:34.684" v="120" actId="1076"/>
        <pc:sldMkLst>
          <pc:docMk/>
          <pc:sldMk cId="0" sldId="267"/>
        </pc:sldMkLst>
        <pc:spChg chg="mod">
          <ac:chgData name="Ferguson, Lisa" userId="c382c9ef-653f-4c49-bf51-d9331d14aa0d" providerId="ADAL" clId="{30A2E6B1-8A16-4C36-A3FA-77D79FE4248B}" dt="2024-09-25T15:03:52.859" v="107" actId="20577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30A2E6B1-8A16-4C36-A3FA-77D79FE4248B}" dt="2024-09-25T15:03:55.335" v="108" actId="478"/>
          <ac:picMkLst>
            <pc:docMk/>
            <pc:sldMk cId="0" sldId="267"/>
            <ac:picMk id="3" creationId="{035A7C8A-61C5-EC07-548B-3F961E87FD2D}"/>
          </ac:picMkLst>
        </pc:picChg>
        <pc:picChg chg="add mod">
          <ac:chgData name="Ferguson, Lisa" userId="c382c9ef-653f-4c49-bf51-d9331d14aa0d" providerId="ADAL" clId="{30A2E6B1-8A16-4C36-A3FA-77D79FE4248B}" dt="2024-09-25T15:09:34.684" v="120" actId="1076"/>
          <ac:picMkLst>
            <pc:docMk/>
            <pc:sldMk cId="0" sldId="267"/>
            <ac:picMk id="4" creationId="{D2A36E5B-AB50-B777-B19E-08BF3F23FF7A}"/>
          </ac:picMkLst>
        </pc:picChg>
      </pc:sldChg>
      <pc:sldChg chg="addCm">
        <pc:chgData name="Ferguson, Lisa" userId="c382c9ef-653f-4c49-bf51-d9331d14aa0d" providerId="ADAL" clId="{30A2E6B1-8A16-4C36-A3FA-77D79FE4248B}" dt="2024-09-25T15:04:39.424" v="109"/>
        <pc:sldMkLst>
          <pc:docMk/>
          <pc:sldMk cId="2606995367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erguson, Lisa" userId="c382c9ef-653f-4c49-bf51-d9331d14aa0d" providerId="ADAL" clId="{30A2E6B1-8A16-4C36-A3FA-77D79FE4248B}" dt="2024-09-25T15:04:39.424" v="109"/>
              <pc2:cmMkLst xmlns:pc2="http://schemas.microsoft.com/office/powerpoint/2019/9/main/command">
                <pc:docMk/>
                <pc:sldMk cId="2606995367" sldId="271"/>
                <pc2:cmMk id="{700C3EEF-9924-495D-B4BE-7000DABC1EDB}"/>
              </pc2:cmMkLst>
            </pc226:cmChg>
          </p:ext>
        </pc:extLst>
      </pc:sldChg>
      <pc:sldChg chg="del">
        <pc:chgData name="Ferguson, Lisa" userId="c382c9ef-653f-4c49-bf51-d9331d14aa0d" providerId="ADAL" clId="{30A2E6B1-8A16-4C36-A3FA-77D79FE4248B}" dt="2024-09-25T15:03:34.173" v="92" actId="47"/>
        <pc:sldMkLst>
          <pc:docMk/>
          <pc:sldMk cId="262521055" sldId="283"/>
        </pc:sldMkLst>
      </pc:sldChg>
    </pc:docChg>
  </pc:docChgLst>
  <pc:docChgLst>
    <pc:chgData name="Ferguson, Lisa" userId="c382c9ef-653f-4c49-bf51-d9331d14aa0d" providerId="ADAL" clId="{39478C4C-8467-47A3-BC88-AF7A962B0060}"/>
    <pc:docChg chg="custSel delSld modSld sldOrd">
      <pc:chgData name="Ferguson, Lisa" userId="c382c9ef-653f-4c49-bf51-d9331d14aa0d" providerId="ADAL" clId="{39478C4C-8467-47A3-BC88-AF7A962B0060}" dt="2023-05-15T18:55:45.565" v="664" actId="47"/>
      <pc:docMkLst>
        <pc:docMk/>
      </pc:docMkLst>
      <pc:sldChg chg="modSp mod">
        <pc:chgData name="Ferguson, Lisa" userId="c382c9ef-653f-4c49-bf51-d9331d14aa0d" providerId="ADAL" clId="{39478C4C-8467-47A3-BC88-AF7A962B0060}" dt="2023-05-15T18:43:13.354" v="9" actId="20577"/>
        <pc:sldMkLst>
          <pc:docMk/>
          <pc:sldMk cId="0" sldId="256"/>
        </pc:sldMkLst>
        <pc:spChg chg="mod">
          <ac:chgData name="Ferguson, Lisa" userId="c382c9ef-653f-4c49-bf51-d9331d14aa0d" providerId="ADAL" clId="{39478C4C-8467-47A3-BC88-AF7A962B0060}" dt="2023-05-15T18:43:13.354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42.815" v="150" actId="20577"/>
        <pc:sldMkLst>
          <pc:docMk/>
          <pc:sldMk cId="0" sldId="257"/>
        </pc:sldMkLst>
        <pc:spChg chg="mod">
          <ac:chgData name="Ferguson, Lisa" userId="c382c9ef-653f-4c49-bf51-d9331d14aa0d" providerId="ADAL" clId="{39478C4C-8467-47A3-BC88-AF7A962B0060}" dt="2023-05-15T18:46:42.815" v="150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57.600" v="166" actId="15"/>
        <pc:sldMkLst>
          <pc:docMk/>
          <pc:sldMk cId="0" sldId="258"/>
        </pc:sldMkLst>
        <pc:spChg chg="mod">
          <ac:chgData name="Ferguson, Lisa" userId="c382c9ef-653f-4c49-bf51-d9331d14aa0d" providerId="ADAL" clId="{39478C4C-8467-47A3-BC88-AF7A962B0060}" dt="2023-05-15T18:46:57.600" v="166" actId="15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5:42.749" v="663" actId="20577"/>
        <pc:sldMkLst>
          <pc:docMk/>
          <pc:sldMk cId="0" sldId="261"/>
        </pc:sldMkLst>
        <pc:spChg chg="mod">
          <ac:chgData name="Ferguson, Lisa" userId="c382c9ef-653f-4c49-bf51-d9331d14aa0d" providerId="ADAL" clId="{39478C4C-8467-47A3-BC88-AF7A962B0060}" dt="2023-05-15T18:47:38.742" v="207" actId="20577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55:42.749" v="663" actId="20577"/>
          <ac:spMkLst>
            <pc:docMk/>
            <pc:sldMk cId="0" sldId="261"/>
            <ac:spMk id="129" creationId="{00000000-0000-0000-0000-000000000000}"/>
          </ac:spMkLst>
        </pc:spChg>
      </pc:sldChg>
      <pc:sldChg chg="addSp modSp mod">
        <pc:chgData name="Ferguson, Lisa" userId="c382c9ef-653f-4c49-bf51-d9331d14aa0d" providerId="ADAL" clId="{39478C4C-8467-47A3-BC88-AF7A962B0060}" dt="2023-05-15T18:49:58.356" v="337" actId="1076"/>
        <pc:sldMkLst>
          <pc:docMk/>
          <pc:sldMk cId="0" sldId="262"/>
        </pc:sldMkLst>
        <pc:spChg chg="mod">
          <ac:chgData name="Ferguson, Lisa" userId="c382c9ef-653f-4c49-bf51-d9331d14aa0d" providerId="ADAL" clId="{39478C4C-8467-47A3-BC88-AF7A962B0060}" dt="2023-05-15T18:49:10.010" v="329" actId="20577"/>
          <ac:spMkLst>
            <pc:docMk/>
            <pc:sldMk cId="0" sldId="262"/>
            <ac:spMk id="136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49:33.955" v="334" actId="1076"/>
          <ac:spMkLst>
            <pc:docMk/>
            <pc:sldMk cId="0" sldId="262"/>
            <ac:spMk id="137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49:58.356" v="337" actId="1076"/>
          <ac:picMkLst>
            <pc:docMk/>
            <pc:sldMk cId="0" sldId="262"/>
            <ac:picMk id="1026" creationId="{D0FC9419-10C5-343C-941D-C1E3AF00794C}"/>
          </ac:picMkLst>
        </pc:picChg>
      </pc:sldChg>
      <pc:sldChg chg="del">
        <pc:chgData name="Ferguson, Lisa" userId="c382c9ef-653f-4c49-bf51-d9331d14aa0d" providerId="ADAL" clId="{39478C4C-8467-47A3-BC88-AF7A962B0060}" dt="2023-05-15T18:50:06.927" v="338" actId="47"/>
        <pc:sldMkLst>
          <pc:docMk/>
          <pc:sldMk cId="0" sldId="263"/>
        </pc:sldMkLst>
      </pc:sldChg>
      <pc:sldChg chg="modSp mod">
        <pc:chgData name="Ferguson, Lisa" userId="c382c9ef-653f-4c49-bf51-d9331d14aa0d" providerId="ADAL" clId="{39478C4C-8467-47A3-BC88-AF7A962B0060}" dt="2023-05-15T18:50:44.374" v="375" actId="20577"/>
        <pc:sldMkLst>
          <pc:docMk/>
          <pc:sldMk cId="0" sldId="264"/>
        </pc:sldMkLst>
        <pc:spChg chg="mod">
          <ac:chgData name="Ferguson, Lisa" userId="c382c9ef-653f-4c49-bf51-d9331d14aa0d" providerId="ADAL" clId="{39478C4C-8467-47A3-BC88-AF7A962B0060}" dt="2023-05-15T18:50:44.374" v="375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2:31.270" v="569" actId="20577"/>
        <pc:sldMkLst>
          <pc:docMk/>
          <pc:sldMk cId="0" sldId="265"/>
        </pc:sldMkLst>
        <pc:spChg chg="mod">
          <ac:chgData name="Ferguson, Lisa" userId="c382c9ef-653f-4c49-bf51-d9331d14aa0d" providerId="ADAL" clId="{39478C4C-8467-47A3-BC88-AF7A962B0060}" dt="2023-05-15T18:52:31.270" v="569" actId="20577"/>
          <ac:spMkLst>
            <pc:docMk/>
            <pc:sldMk cId="0" sldId="265"/>
            <ac:spMk id="162" creationId="{00000000-0000-0000-0000-000000000000}"/>
          </ac:spMkLst>
        </pc:spChg>
      </pc:sldChg>
      <pc:sldChg chg="modSp del mod ord">
        <pc:chgData name="Ferguson, Lisa" userId="c382c9ef-653f-4c49-bf51-d9331d14aa0d" providerId="ADAL" clId="{39478C4C-8467-47A3-BC88-AF7A962B0060}" dt="2023-05-15T18:55:45.565" v="664" actId="47"/>
        <pc:sldMkLst>
          <pc:docMk/>
          <pc:sldMk cId="0" sldId="266"/>
        </pc:sldMkLst>
        <pc:spChg chg="mod">
          <ac:chgData name="Ferguson, Lisa" userId="c382c9ef-653f-4c49-bf51-d9331d14aa0d" providerId="ADAL" clId="{39478C4C-8467-47A3-BC88-AF7A962B0060}" dt="2023-05-15T18:52:46.587" v="571" actId="27636"/>
          <ac:spMkLst>
            <pc:docMk/>
            <pc:sldMk cId="0" sldId="266"/>
            <ac:spMk id="170" creationId="{00000000-0000-0000-0000-000000000000}"/>
          </ac:spMkLst>
        </pc:spChg>
      </pc:sldChg>
      <pc:sldChg chg="addSp delSp modSp mod">
        <pc:chgData name="Ferguson, Lisa" userId="c382c9ef-653f-4c49-bf51-d9331d14aa0d" providerId="ADAL" clId="{39478C4C-8467-47A3-BC88-AF7A962B0060}" dt="2023-05-15T18:54:19.003" v="642" actId="1076"/>
        <pc:sldMkLst>
          <pc:docMk/>
          <pc:sldMk cId="0" sldId="267"/>
        </pc:sldMkLst>
        <pc:spChg chg="mod">
          <ac:chgData name="Ferguson, Lisa" userId="c382c9ef-653f-4c49-bf51-d9331d14aa0d" providerId="ADAL" clId="{39478C4C-8467-47A3-BC88-AF7A962B0060}" dt="2023-05-15T18:53:59.127" v="638" actId="20577"/>
          <ac:spMkLst>
            <pc:docMk/>
            <pc:sldMk cId="0" sldId="267"/>
            <ac:spMk id="178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54:19.003" v="642" actId="1076"/>
          <ac:picMkLst>
            <pc:docMk/>
            <pc:sldMk cId="0" sldId="267"/>
            <ac:picMk id="3" creationId="{8D632E91-9910-B6B6-AC9D-12C2CE38BFAA}"/>
          </ac:picMkLst>
        </pc:picChg>
        <pc:picChg chg="del">
          <ac:chgData name="Ferguson, Lisa" userId="c382c9ef-653f-4c49-bf51-d9331d14aa0d" providerId="ADAL" clId="{39478C4C-8467-47A3-BC88-AF7A962B0060}" dt="2023-05-15T18:52:53.031" v="572" actId="478"/>
          <ac:picMkLst>
            <pc:docMk/>
            <pc:sldMk cId="0" sldId="267"/>
            <ac:picMk id="1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AB4731B0-46D7-4CE5-B8B4-DED683A7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58EC6E94-B872-E78C-82C1-F63F592DE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50754C9D-EFED-5446-D49F-886A07D180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33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DF534D8F-6423-7527-ABFF-EB7D94862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A88F9934-6EFA-C70F-32C3-D124B5E24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0562675B-E2DE-EAAB-41E2-001CE9F17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75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0EF28A3E-AC68-301A-CCD2-67D00BE2F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900B9DA1-3096-1F23-C3A0-7C1475D4D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2C12BE1A-A560-072F-0FAE-31BFD7BD6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617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ED8491F2-CF96-BC69-2C48-3E39B170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A4789A02-0ADE-2895-67E0-67E978B20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6D834C58-1D8B-7F92-A10C-210DBC7269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69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EF5F25EF-58C2-51B4-740F-E1CAC933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C8F6CF8B-0D9C-0F53-63D4-D7ADC685B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FA95121C-583E-5BCF-50E6-A210CDD1AF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8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79A220AF-D104-AA72-E08A-E2354B70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4C38E1D7-B79E-212E-F42F-C484A59B39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2F78493D-B24C-B91F-F738-1A8E274FB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401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2F9A7FF5-2786-8C68-C2A2-14C77490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6DA4011-9BB6-76A3-8FE0-1EFC2BB45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E908EC9A-76D8-73EF-1E98-AE9DC6C77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98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E206747F-DC4C-BBFC-9824-A3231797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ACFD6187-DAC4-1457-29AF-A81D18567F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1BD0850F-65F8-52E5-F084-A5D57AFF8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710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8E770333-5133-A675-7A00-495204717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5BFCFB7-8F15-7C95-3702-E926BAD3C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4C0ECAFB-8203-B6D9-42FC-92EEE4CAEF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09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3D008EC7-7929-6B6E-E777-9C5C8F2F8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DCD5FE81-5E12-3ECB-5C9E-5F0674C2E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AE29B19B-7A2C-17E5-B0C0-EA783A3CC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417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FAC09596-456D-4B4E-BAE3-8CCA93D7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65A9192B-6D0E-07EF-11DF-371FAAE308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4D4ED9A9-87E0-9357-32F8-1AAF349B51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149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3828F56A-49F1-8E35-0376-FB1B8D38A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EA127595-EEC7-AAB0-7C89-9522E1E8AF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E7653CAC-1578-2D6F-8430-CA8E44AD58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877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8004FDCE-111C-38D3-119B-61B22DBC4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F012032B-FADF-EEE3-2357-6F0BAC4C7A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54E868EA-EA04-9795-7F29-C355D9A81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109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0FCAAE20-9C82-C529-37E5-4DFD9EEC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039E215B-7DB4-8950-C18E-8A3CC2C3E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AA841D77-C735-8360-89BA-825E43AD3C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70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D08EBA76-D783-F856-9883-382CC40D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89E48174-5847-A9FD-6234-9D94E921E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>
            <a:extLst>
              <a:ext uri="{FF2B5EF4-FFF2-40B4-BE49-F238E27FC236}">
                <a16:creationId xmlns:a16="http://schemas.microsoft.com/office/drawing/2014/main" id="{1769FD97-E3F1-D3E7-6292-8F7FBB776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02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4170DFEB-95A7-1462-4842-A9A71C03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5E011901-4D1F-2DB8-3F70-9F4651E321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406ACCD-19EA-B779-7F65-6310FC3A8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56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28D66DD2-5EFC-0320-6CC7-D2BA2318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67490339-3CBD-B2B3-65E0-4A993863A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368DF312-D4D7-F3E2-BA5F-E81659CFB1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62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F2BE3FB-76F9-2E39-6D7E-41364FF47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86D40D9-F2D3-25F6-6F7D-49135C0C0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BBA72A97-9B4E-3605-B62F-7FF2321F7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27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2CC9597F-5CF9-A6FA-F6D3-726E262B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95C04D6-A0AF-7B08-A5CF-AA62B64BE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2AC3F134-48B0-06DA-1B8E-9ED6CC546E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60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bit.ly/emerse-nov-20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presenta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commun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 dirty="0">
                <a:solidFill>
                  <a:schemeClr val="lt1"/>
                </a:solidFill>
              </a:rPr>
              <a:t>EMERSE Community Meeting</a:t>
            </a:r>
            <a:endParaRPr dirty="0"/>
          </a:p>
        </p:txBody>
      </p:sp>
      <p:pic>
        <p:nvPicPr>
          <p:cNvPr id="86" name="Google Shape;86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1709"/>
            <a:ext cx="7368366" cy="20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8200" y="435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2025-Nov-05</a:t>
            </a:r>
          </a:p>
        </p:txBody>
      </p:sp>
      <p:sp>
        <p:nvSpPr>
          <p:cNvPr id="88" name="Google Shape;88;p1"/>
          <p:cNvSpPr txBox="1"/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https://project-emerse.org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38200" y="53149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https://project-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emerse.org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version 7.1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version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features in 7.1: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few bug fixes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Synonyms counting in background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Collapsible navigation panel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Writer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over Boolean (AND/OR) options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Searches without terms</a:t>
            </a: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40512B7-4628-4AE5-5D22-94E60A73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379228B8-EB21-B7C4-0D88-091FDC8F68FC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02D1B5A9-EE93-8CBA-525F-5C962BAED1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UI Framework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CEDF12FE-CAD5-EEE7-7716-CDB039F5A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Updating backend UI framework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Removing Clarity UI (not Epic Clarity)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allow us to update Angular, reduce potential security issues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speed up the interface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Lots of work, but will be mostly invisible to the users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6FBBFD-60AC-AA83-A924-DEB3380426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2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D9C1578-4DD8-CA29-5596-D8C38EEA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D4E609AD-EAB0-0170-42A5-488F1EC31EA0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7CF1868A-1017-0789-2E8A-E37BA201BA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</a:t>
            </a:r>
            <a:r>
              <a:rPr lang="en-US" dirty="0" err="1">
                <a:solidFill>
                  <a:schemeClr val="lt1"/>
                </a:solidFill>
              </a:rPr>
              <a:t>Solr</a:t>
            </a:r>
            <a:r>
              <a:rPr lang="en-US" dirty="0">
                <a:solidFill>
                  <a:schemeClr val="lt1"/>
                </a:solidFill>
              </a:rPr>
              <a:t> Cloud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1EF54F8A-09D7-7A0C-8D03-2C966E88F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Exploring this as a way to scale up resources for improved performance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2041BC-A119-9F09-B79D-4BBF248552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5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D2F5189-0AFB-F83C-BB4C-D6384C232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06506330-417F-7380-DC17-BF82CE702C1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FE574F7B-9A38-584F-5D90-5A2B6B3EFD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OCR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A6E54ABD-E6EF-BFBE-DE93-1667D5A26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Optical character recognition (OCR)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building in general capabilities, but local implementations may vary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Michigan we are settling for now on Apple Vision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Cost of hardware, no per page costs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cloud options exist (AWS, Google), but pay per page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Converting scanned documents, including PDFs into images, which will be stored in the index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a minimum, a site would need the extract text and the X,Y coordinate of the text on the image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support highlighting terms within documents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Pros/cons of spelling correction is still unclear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C646C-B0B8-927A-2B58-73725FC770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1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55163B6C-0148-ADB9-ECF6-34A9C805F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BCE3DB47-EB4C-1D1E-659D-E17C35B7C5E2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95A6A031-4A67-BDB1-7B35-4388F00FD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OCR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242559-93B9-713B-D0CC-7470C74B7D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CD796A-3CF0-FB19-A727-887BB78E4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51" y="1872215"/>
            <a:ext cx="11718234" cy="43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9F5543EA-78BB-49F3-0269-39011A10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D65D1DBD-176A-FC21-697B-B7FD8B8A52EC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C7418164-3CBA-012B-3B14-952E4CDAD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Download Data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4D5A35A2-F68E-DDAF-DD6C-FDE37CF199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from UCSF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Offers authorized users ability to download large dataset of notes for use in downstream applications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be off by default, controlled through privileges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F6996A-6DBF-07DD-56D6-278CD43B9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35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F620136-01FE-6F64-3A08-68F8D146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00A54177-8953-B3D2-49AD-8DC561E57019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BF4B7560-0A7D-A13A-A4AE-DAED26A58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Download Data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0113B9-AD70-DABD-919C-0BC4A9E5F5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006C8D-9924-750E-20FC-EB1F9BD5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51030"/>
            <a:ext cx="7378140" cy="52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75F4878D-B184-172A-50F3-697C4D9BF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49F57ABB-0E5B-45F1-C40B-FDF452ACCB81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A0BC0F81-4BE3-6234-4616-291D0A1CA6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Flowsheets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36880C87-5536-4CD6-59F6-67389A39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Enabled by an updated indexing pipeline that allows for both standard and custom annotations/NLP indexing simultaneously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would have to be customized by each site as part of data loading pipeline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structured flowsheet data and create a table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Label certain components using custom NLP pipeline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allow user to search only within a flowsheet, or certain parts of a flowsheet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6F2421-1A5F-CC56-CE76-143B44B6B5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013CA38A-477F-BF83-54EE-F825F720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0AC60F52-3FBF-CF25-C072-81B1AA284972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E0D1ADBA-7FD0-5F89-747C-B9C6BEC8D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Flowsheets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6E68CE-6892-B026-0F26-5055F42378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C9A74A3D-0E2E-FA56-9458-618A5011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14" y="1619785"/>
            <a:ext cx="4551772" cy="52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3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7C09394E-0567-F123-FC5E-A02E4BE9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4C6B1CB5-4C2F-4592-5C55-3CF0690D0099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DBE0C379-2BF3-86ED-0ABB-8BB6796A1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Flowsheets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7A2B54DD-76B6-4BA1-1422-E7CD65C0D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capability raises new possibilities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 site can label document sections (history, exam, assessment, plan,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those can become elements to limit searches to those specific sections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41D309-5060-D39F-F697-28E5F2B305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42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Plan for today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Welcome and Housekeeping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Announcements and Updates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Open Forum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Adjourn</a:t>
            </a:r>
            <a:endParaRPr sz="2600" dirty="0"/>
          </a:p>
        </p:txBody>
      </p:sp>
      <p:pic>
        <p:nvPicPr>
          <p:cNvPr id="97" name="Google Shape;97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6835B7F5-F179-DDD2-113B-FE2B6CAE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1B39B7E2-FE6A-1B77-F712-9EFCA3120785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F57F25BB-F7AA-6DE3-59A9-248B8C670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Timelines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F22DF3-BB86-C878-BDE1-498065C355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CBF2C05-ACE0-2611-9647-82694309C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560444"/>
            <a:ext cx="8435009" cy="50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848426E7-444F-2BAF-2A1E-684BCB89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4CD844B7-3A1E-5499-AAC6-E0CAD8E2D917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7CB59220-636A-1CB6-4077-38EE76950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Timelines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AA9EBC-08EB-505D-E687-79F9B2C3B4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1E32AE-7DDE-1E34-2210-8B9D3125A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6" y="1566195"/>
            <a:ext cx="9780105" cy="51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3FF2D807-4F7E-07FC-C616-1DE45436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C35A6B1B-BF39-CF2B-63BA-F5C8AD46EAC9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56D66250-A4ED-B82B-BF62-572875427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Work in progress: AI Integration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6089BEE2-17F4-257A-1E60-FB4A9DF1F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Integrating ChatGPT or similar tools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Much work to be done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reach out to site leads soon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try to survey users at sites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have ideas on use cases, or specific functions in EMERSE, let us know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A9F3D1-7A95-1738-51F4-34AD15623D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77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E2C71CA-2114-5FB4-CA64-5390DF7E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9E4F9717-5F2A-AC8C-E08D-29B809302042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C968CDF5-4A5E-9C89-20F8-7245C7811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Questions/Comments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24A409DF-32BC-E139-13BF-D01756E68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thoughts about work in progress?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3E1A19-37F7-7B1C-88DC-92A272A98D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07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1A4919CF-15BA-D012-8993-26BF0588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1AFB8E09-BA0D-EC29-92B0-98B26FFE833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33138056-F93C-B036-BE80-311071EC8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Discussion topics</a:t>
            </a:r>
            <a:endParaRPr dirty="0"/>
          </a:p>
        </p:txBody>
      </p:sp>
      <p:sp>
        <p:nvSpPr>
          <p:cNvPr id="137" name="Google Shape;137;p7">
            <a:extLst>
              <a:ext uri="{FF2B5EF4-FFF2-40B4-BE49-F238E27FC236}">
                <a16:creationId xmlns:a16="http://schemas.microsoft.com/office/drawing/2014/main" id="{E37E341D-7D1F-77D4-9D62-2C8D8B4CB6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sites using EMERSE for non-research work (e.g., quality?)</a:t>
            </a: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 language model integration</a:t>
            </a:r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5B1C33-EADC-14EC-777D-7576EE8B69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36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2031F557-89B1-2DFC-BF15-69BAABAC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D174AF9F-86DE-E3E7-FD0E-14C91F91E6E8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>
            <a:extLst>
              <a:ext uri="{FF2B5EF4-FFF2-40B4-BE49-F238E27FC236}">
                <a16:creationId xmlns:a16="http://schemas.microsoft.com/office/drawing/2014/main" id="{7A8CA1C2-0C57-F609-9FB2-7342F8E95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Wrap-up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415C1-E31D-2657-9065-BEA22846CB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708F0-B6A9-0407-3B21-21C1A52B568D}"/>
              </a:ext>
            </a:extLst>
          </p:cNvPr>
          <p:cNvSpPr txBox="1"/>
          <p:nvPr/>
        </p:nvSpPr>
        <p:spPr>
          <a:xfrm>
            <a:off x="3048828" y="3275112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Upcoming</a:t>
            </a:r>
            <a:endParaRPr lang="en-US" dirty="0"/>
          </a:p>
        </p:txBody>
      </p:sp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257DC4A8-B0CE-609F-B89A-734C687E98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8"/>
            <a:ext cx="9995452" cy="484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Thanks for attending!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Next Meeting: TBD (Spring</a:t>
            </a:r>
            <a:r>
              <a:rPr lang="en-US" sz="2800" dirty="0"/>
              <a:t>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2026)</a:t>
            </a:r>
            <a:endParaRPr lang="en-US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Please complete meeting survey:</a:t>
            </a:r>
          </a:p>
          <a:p>
            <a:pPr lvl="0" indent="-457200"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https://bit.ly/emerse-nov-2025</a:t>
            </a:r>
            <a:r>
              <a:rPr lang="en-US" dirty="0"/>
              <a:t> </a:t>
            </a: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97F49E7-789E-BDBA-1A6D-C9C616850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723" y="2772073"/>
            <a:ext cx="2947504" cy="29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Housekeeping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Zoom 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Meeting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More opportunities for interaction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stay muted, unless you would like to ask a question or make a comment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Feel free to use the chat function to type questions or provide comments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answer questions throughout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record this meeting; it will be available where prior recordings are located: </a:t>
            </a:r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https://project-emerse.org/presentations.html</a:t>
            </a:r>
            <a:endParaRPr lang="en-US" sz="2800" dirty="0"/>
          </a:p>
          <a:p>
            <a:pPr lvl="1" indent="-457200">
              <a:spcBef>
                <a:spcPts val="100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</a:t>
            </a:r>
            <a:r>
              <a:rPr lang="en-US" sz="2800" dirty="0">
                <a:hlinkClick r:id="rId3"/>
              </a:rPr>
              <a:t>community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  <a:hlinkClick r:id="rId3"/>
              </a:rPr>
              <a:t>.html</a:t>
            </a:r>
            <a:endParaRPr lang="en-US" sz="28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Community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5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https://project-emerse.org/community.html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63FCCD-2346-C71C-7782-2F4D4C3D1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940" y="2506661"/>
            <a:ext cx="6851321" cy="4113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Acknowledgements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EMERSE has been supported by: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NCI ITCR program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NCATS via MICHR CTSA</a:t>
            </a:r>
            <a:endParaRPr dirty="0"/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Michigan Medicine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Department of Learning Health Sciences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dirty="0"/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Health Information Technology &amp; Services</a:t>
            </a:r>
          </a:p>
          <a:p>
            <a:pPr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dirty="0"/>
              <a:t>Rogel Cancer Center</a:t>
            </a:r>
            <a:endParaRPr dirty="0"/>
          </a:p>
        </p:txBody>
      </p:sp>
      <p:pic>
        <p:nvPicPr>
          <p:cNvPr id="122" name="Google Shape;122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176BAB3-DE2B-9B9A-7709-54BC9DD54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C9B773AD-4E0F-A23B-931D-A4C874F7B22C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6A6D5500-0FB8-727B-5ED7-F762A2B43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using EMERSE</a:t>
            </a:r>
            <a:endParaRPr dirty="0"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983F64AC-FE7E-42BF-C20B-5A938E225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Mattingly AS, et al. </a:t>
            </a:r>
            <a:r>
              <a:rPr lang="en-US" sz="1700" b="1" dirty="0"/>
              <a:t>Hypocalcemia After Cervical Procedures in Patients with a History of </a:t>
            </a:r>
            <a:r>
              <a:rPr lang="en-US" sz="1700" b="1" dirty="0" err="1"/>
              <a:t>Nonbariatric</a:t>
            </a:r>
            <a:r>
              <a:rPr lang="en-US" sz="1700" b="1" dirty="0"/>
              <a:t> Gastrojejunostomy</a:t>
            </a:r>
            <a:r>
              <a:rPr lang="en-US" sz="1700" dirty="0"/>
              <a:t>. Ann Surg Oncol. 2025 Sep 5. </a:t>
            </a:r>
            <a:r>
              <a:rPr lang="en-US" sz="1700" dirty="0" err="1"/>
              <a:t>doi</a:t>
            </a:r>
            <a:r>
              <a:rPr lang="en-US" sz="1700" dirty="0"/>
              <a:t>: 10.1245/s10434-025-18197-6. PMID: 40911241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Brdar NM, et al. </a:t>
            </a:r>
            <a:r>
              <a:rPr lang="en-US" sz="1700" b="1" dirty="0"/>
              <a:t>Clinical and demographic characteristics of adolescents, emerging adults, and young adults presenting to an emergency department following a suicide attempt</a:t>
            </a:r>
            <a:r>
              <a:rPr lang="en-US" sz="1700" dirty="0"/>
              <a:t>. JCPP Advances, August 2025.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Tabarani E, et al. </a:t>
            </a:r>
            <a:r>
              <a:rPr lang="en-US" sz="1700" b="1" dirty="0"/>
              <a:t>Enhancing Accurate Delirium Detection in Older Patients With Heart Failure: Integrating Education and an Electronic Health Record Tool for Nurses</a:t>
            </a:r>
            <a:r>
              <a:rPr lang="en-US" sz="1700" dirty="0"/>
              <a:t>. J Dr Nurs </a:t>
            </a:r>
            <a:r>
              <a:rPr lang="en-US" sz="1700" dirty="0" err="1"/>
              <a:t>Pract</a:t>
            </a:r>
            <a:r>
              <a:rPr lang="en-US" sz="1700" dirty="0"/>
              <a:t>. 2025 Feb 18:JDNP-2024-0020.R1. </a:t>
            </a:r>
            <a:r>
              <a:rPr lang="en-US" sz="1700" dirty="0" err="1"/>
              <a:t>doi</a:t>
            </a:r>
            <a:r>
              <a:rPr lang="en-US" sz="1700" dirty="0"/>
              <a:t>: 10.1891/JDNP-2024-0020. </a:t>
            </a:r>
            <a:r>
              <a:rPr lang="en-US" sz="1700" dirty="0" err="1"/>
              <a:t>Epub</a:t>
            </a:r>
            <a:r>
              <a:rPr lang="en-US" sz="1700" dirty="0"/>
              <a:t> ahead of print. PMID: 39965801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Jha SA, et al. </a:t>
            </a:r>
            <a:r>
              <a:rPr lang="en-US" sz="1700" b="1" dirty="0"/>
              <a:t>Fracture Characteristics Among Adults With Intellectual Disabilities and Autism Spectrum Disorders to Inform Fracture Prevention Strategies: A Descriptive Study</a:t>
            </a:r>
            <a:r>
              <a:rPr lang="en-US" sz="1700" dirty="0"/>
              <a:t>. J Intellect </a:t>
            </a:r>
            <a:r>
              <a:rPr lang="en-US" sz="1700" dirty="0" err="1"/>
              <a:t>Disabil</a:t>
            </a:r>
            <a:r>
              <a:rPr lang="en-US" sz="1700" dirty="0"/>
              <a:t> Res. 2025 May 21. </a:t>
            </a:r>
            <a:r>
              <a:rPr lang="en-US" sz="1700" dirty="0" err="1"/>
              <a:t>doi</a:t>
            </a:r>
            <a:r>
              <a:rPr lang="en-US" sz="1700" dirty="0"/>
              <a:t>: 10.1111/jir.13255. </a:t>
            </a:r>
            <a:r>
              <a:rPr lang="en-US" sz="1700" dirty="0" err="1"/>
              <a:t>Epub</a:t>
            </a:r>
            <a:r>
              <a:rPr lang="en-US" sz="1700" dirty="0"/>
              <a:t> ahead of print. PMID: 40399135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Durgin JS, et al. </a:t>
            </a:r>
            <a:r>
              <a:rPr lang="en-US" sz="1700" b="1" dirty="0"/>
              <a:t>Role of single-nucleotide polymorphism microarray in the classification of BAP1-inactivated melanocytic </a:t>
            </a:r>
            <a:r>
              <a:rPr lang="en-US" sz="1700" b="1" dirty="0" err="1"/>
              <a:t>tumours</a:t>
            </a:r>
            <a:r>
              <a:rPr lang="en-US" sz="1700" b="1" dirty="0"/>
              <a:t>. Histopathology</a:t>
            </a:r>
            <a:r>
              <a:rPr lang="en-US" sz="1700" dirty="0"/>
              <a:t>. 2025 Jul;87(1):110-129. </a:t>
            </a:r>
            <a:r>
              <a:rPr lang="en-US" sz="1700" dirty="0" err="1"/>
              <a:t>doi</a:t>
            </a:r>
            <a:r>
              <a:rPr lang="en-US" sz="1700" dirty="0"/>
              <a:t>: 10.1111/his.15434. </a:t>
            </a:r>
            <a:r>
              <a:rPr lang="en-US" sz="1700" dirty="0" err="1"/>
              <a:t>Epub</a:t>
            </a:r>
            <a:r>
              <a:rPr lang="en-US" sz="1700" dirty="0"/>
              <a:t> 2025 Feb 20. PMCID: PMC12129603. PMID: 39976080</a:t>
            </a:r>
          </a:p>
        </p:txBody>
      </p:sp>
      <p:pic>
        <p:nvPicPr>
          <p:cNvPr id="122" name="Google Shape;122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EA8856-BAF9-1010-9452-1B2798FFB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yellow and blue logo&#10;&#10;AI-generated content may be incorrect.">
            <a:extLst>
              <a:ext uri="{FF2B5EF4-FFF2-40B4-BE49-F238E27FC236}">
                <a16:creationId xmlns:a16="http://schemas.microsoft.com/office/drawing/2014/main" id="{2F62CA87-BCB6-4CBE-6EC9-F2F778281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17" y="1625807"/>
            <a:ext cx="685851" cy="685851"/>
          </a:xfrm>
          <a:prstGeom prst="rect">
            <a:avLst/>
          </a:prstGeom>
        </p:spPr>
      </p:pic>
      <p:pic>
        <p:nvPicPr>
          <p:cNvPr id="6" name="Picture 5" descr="A yellow and blue logo&#10;&#10;AI-generated content may be incorrect.">
            <a:extLst>
              <a:ext uri="{FF2B5EF4-FFF2-40B4-BE49-F238E27FC236}">
                <a16:creationId xmlns:a16="http://schemas.microsoft.com/office/drawing/2014/main" id="{7CB53D19-5BB8-642B-48AD-295223E01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9" y="2311658"/>
            <a:ext cx="685851" cy="685851"/>
          </a:xfrm>
          <a:prstGeom prst="rect">
            <a:avLst/>
          </a:prstGeom>
        </p:spPr>
      </p:pic>
      <p:pic>
        <p:nvPicPr>
          <p:cNvPr id="7" name="Picture 6" descr="A yellow and blue logo&#10;&#10;AI-generated content may be incorrect.">
            <a:extLst>
              <a:ext uri="{FF2B5EF4-FFF2-40B4-BE49-F238E27FC236}">
                <a16:creationId xmlns:a16="http://schemas.microsoft.com/office/drawing/2014/main" id="{4509A385-242B-4DB8-7F11-C65B13FC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9" y="2997509"/>
            <a:ext cx="685851" cy="685851"/>
          </a:xfrm>
          <a:prstGeom prst="rect">
            <a:avLst/>
          </a:prstGeom>
        </p:spPr>
      </p:pic>
      <p:pic>
        <p:nvPicPr>
          <p:cNvPr id="8" name="Picture 7" descr="A yellow and blue logo&#10;&#10;AI-generated content may be incorrect.">
            <a:extLst>
              <a:ext uri="{FF2B5EF4-FFF2-40B4-BE49-F238E27FC236}">
                <a16:creationId xmlns:a16="http://schemas.microsoft.com/office/drawing/2014/main" id="{DE6D6567-2979-93E9-67C6-711B7348B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16" y="3901385"/>
            <a:ext cx="685851" cy="685851"/>
          </a:xfrm>
          <a:prstGeom prst="rect">
            <a:avLst/>
          </a:prstGeom>
        </p:spPr>
      </p:pic>
      <p:pic>
        <p:nvPicPr>
          <p:cNvPr id="9" name="Picture 8" descr="A yellow and blue logo&#10;&#10;AI-generated content may be incorrect.">
            <a:extLst>
              <a:ext uri="{FF2B5EF4-FFF2-40B4-BE49-F238E27FC236}">
                <a16:creationId xmlns:a16="http://schemas.microsoft.com/office/drawing/2014/main" id="{BF99F440-91E0-549B-5C93-EDF81C36F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9" y="4805261"/>
            <a:ext cx="685851" cy="6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DAC10BDE-201D-AA04-C55F-9187B01D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ogo with columns and text&#10;&#10;AI-generated content may be incorrect.">
            <a:extLst>
              <a:ext uri="{FF2B5EF4-FFF2-40B4-BE49-F238E27FC236}">
                <a16:creationId xmlns:a16="http://schemas.microsoft.com/office/drawing/2014/main" id="{1A002B6C-887B-8DB6-8480-AE1ADCC0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" y="5302230"/>
            <a:ext cx="926824" cy="778814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BE6094E4-8F9A-90F7-2650-480A2D40F968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B15257AA-4681-A7A5-AE15-C7E714022F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using EMERSE</a:t>
            </a:r>
            <a:endParaRPr dirty="0"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806E1639-6C20-CE68-725B-EFEF24DC3D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85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Whitney DG. </a:t>
            </a:r>
            <a:r>
              <a:rPr lang="en-US" sz="1700" b="1" dirty="0"/>
              <a:t>Prognostic comparison between GMFCS and WCI for 5-year risks of 22 relevant health outcomes for adults with cerebral palsy: Expanding the methodological menu for prognostic model research</a:t>
            </a:r>
            <a:r>
              <a:rPr lang="en-US" sz="1700" dirty="0"/>
              <a:t>. </a:t>
            </a:r>
            <a:r>
              <a:rPr lang="en-US" sz="1700" dirty="0" err="1"/>
              <a:t>Disabil</a:t>
            </a:r>
            <a:r>
              <a:rPr lang="en-US" sz="1700" dirty="0"/>
              <a:t> Health J. 2025 Jul;18(3):101783. </a:t>
            </a:r>
            <a:r>
              <a:rPr lang="en-US" sz="1700" dirty="0" err="1"/>
              <a:t>doi</a:t>
            </a:r>
            <a:r>
              <a:rPr lang="en-US" sz="1700" dirty="0"/>
              <a:t>: 10.1016/j.dhjo.2025.101783. </a:t>
            </a:r>
            <a:r>
              <a:rPr lang="en-US" sz="1700" dirty="0" err="1"/>
              <a:t>Epub</a:t>
            </a:r>
            <a:r>
              <a:rPr lang="en-US" sz="1700" dirty="0"/>
              <a:t> 2025 Feb 11. PMID: 39955248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Nugent KI, et al. </a:t>
            </a:r>
            <a:r>
              <a:rPr lang="en-US" sz="1700" b="1" dirty="0"/>
              <a:t>Pharmacogenetic associations of GATA4 and KCNQ1 with ibrutinib cardiovascular toxicity. </a:t>
            </a:r>
            <a:r>
              <a:rPr lang="en-US" sz="1700" b="1" dirty="0" err="1"/>
              <a:t>Pharmacogenet</a:t>
            </a:r>
            <a:r>
              <a:rPr lang="en-US" sz="1700" b="1" dirty="0"/>
              <a:t> Genomics</a:t>
            </a:r>
            <a:r>
              <a:rPr lang="en-US" sz="1700" dirty="0"/>
              <a:t>. 2025 Apr 1;35(3):101-109. </a:t>
            </a:r>
            <a:r>
              <a:rPr lang="en-US" sz="1700" dirty="0" err="1"/>
              <a:t>doi</a:t>
            </a:r>
            <a:r>
              <a:rPr lang="en-US" sz="1700" dirty="0"/>
              <a:t>: 10.1097/FPC.0000000000000558. </a:t>
            </a:r>
            <a:r>
              <a:rPr lang="en-US" sz="1700" dirty="0" err="1"/>
              <a:t>Epub</a:t>
            </a:r>
            <a:r>
              <a:rPr lang="en-US" sz="1700" dirty="0"/>
              <a:t> 2025 Jan 21. PMID: 39832190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Shaikh H, et al. </a:t>
            </a:r>
            <a:r>
              <a:rPr lang="en-US" sz="1700" b="1" dirty="0"/>
              <a:t>Outcomes and Prognostic Assessment of Post-Transplant Lymphoproliferative Disorder: 20-Year Experience</a:t>
            </a:r>
            <a:r>
              <a:rPr lang="en-US" sz="1700" dirty="0"/>
              <a:t>. Lymphatics 2025, 3, 5. https://</a:t>
            </a:r>
            <a:r>
              <a:rPr lang="en-US" sz="1700" dirty="0" err="1"/>
              <a:t>doi.org</a:t>
            </a:r>
            <a:r>
              <a:rPr lang="en-US" sz="1700" dirty="0"/>
              <a:t>/10.3390/lymphatics3010005. PMID: Pending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Carlozzi NE, et al. </a:t>
            </a:r>
            <a:r>
              <a:rPr lang="en-US" sz="1700" b="1" dirty="0"/>
              <a:t>Improving Outcomes for Care Partners of Individuals With Traumatic Brain Injury: Results for a mHealth Randomized Control Trial of the </a:t>
            </a:r>
            <a:r>
              <a:rPr lang="en-US" sz="1700" b="1" dirty="0" err="1"/>
              <a:t>CareQOL</a:t>
            </a:r>
            <a:r>
              <a:rPr lang="en-US" sz="1700" b="1" dirty="0"/>
              <a:t> App</a:t>
            </a:r>
            <a:r>
              <a:rPr lang="en-US" sz="1700" dirty="0"/>
              <a:t>. Arch Phys Med </a:t>
            </a:r>
            <a:r>
              <a:rPr lang="en-US" sz="1700" dirty="0" err="1"/>
              <a:t>Rehabil</a:t>
            </a:r>
            <a:r>
              <a:rPr lang="en-US" sz="1700" dirty="0"/>
              <a:t>. 2025 Apr;106(4):548-561. </a:t>
            </a:r>
            <a:r>
              <a:rPr lang="en-US" sz="1700" dirty="0" err="1"/>
              <a:t>doi</a:t>
            </a:r>
            <a:r>
              <a:rPr lang="en-US" sz="1700" dirty="0"/>
              <a:t>: 10.1016/j.apmr.2024.12.022. </a:t>
            </a:r>
            <a:r>
              <a:rPr lang="en-US" sz="1700" dirty="0" err="1"/>
              <a:t>Epub</a:t>
            </a:r>
            <a:r>
              <a:rPr lang="en-US" sz="1700" dirty="0"/>
              <a:t> 2025 Jan 9. PMCID: PMC11968231. PMID: 39798892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Diehl JN, et al. </a:t>
            </a:r>
            <a:r>
              <a:rPr lang="en-US" sz="1700" b="1" dirty="0"/>
              <a:t>Serious mental illness prolongs hospital admission following lung cancer resection</a:t>
            </a:r>
            <a:r>
              <a:rPr lang="en-US" sz="1700" dirty="0"/>
              <a:t>. J </a:t>
            </a:r>
            <a:r>
              <a:rPr lang="en-US" sz="1700" dirty="0" err="1"/>
              <a:t>Thorac</a:t>
            </a:r>
            <a:r>
              <a:rPr lang="en-US" sz="1700" dirty="0"/>
              <a:t> Dis. 2024 Dec 31;16(12):8450-8460. </a:t>
            </a:r>
            <a:r>
              <a:rPr lang="en-US" sz="1700" dirty="0" err="1"/>
              <a:t>doi</a:t>
            </a:r>
            <a:r>
              <a:rPr lang="en-US" sz="1700" dirty="0"/>
              <a:t>: 10.21037/jtd-24-762. </a:t>
            </a:r>
            <a:r>
              <a:rPr lang="en-US" sz="1700" dirty="0" err="1"/>
              <a:t>Epub</a:t>
            </a:r>
            <a:r>
              <a:rPr lang="en-US" sz="1700" dirty="0"/>
              <a:t> 2024 Dec 28. PMCID: PMC11740033. PMID: 39831237</a:t>
            </a:r>
          </a:p>
        </p:txBody>
      </p:sp>
      <p:pic>
        <p:nvPicPr>
          <p:cNvPr id="2" name="Google Shape;122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A97B43-54CE-E649-6B97-CF5688F5EA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B2D436B8-64CD-550C-06FB-8191A666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59" y="3675165"/>
            <a:ext cx="578954" cy="493471"/>
          </a:xfrm>
          <a:prstGeom prst="rect">
            <a:avLst/>
          </a:prstGeom>
        </p:spPr>
      </p:pic>
      <p:pic>
        <p:nvPicPr>
          <p:cNvPr id="9" name="Picture 8" descr="A yellow and blue logo&#10;&#10;AI-generated content may be incorrect.">
            <a:extLst>
              <a:ext uri="{FF2B5EF4-FFF2-40B4-BE49-F238E27FC236}">
                <a16:creationId xmlns:a16="http://schemas.microsoft.com/office/drawing/2014/main" id="{3FCBDEBA-82C1-905D-5629-42098843F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17" y="1625807"/>
            <a:ext cx="685851" cy="685851"/>
          </a:xfrm>
          <a:prstGeom prst="rect">
            <a:avLst/>
          </a:prstGeom>
        </p:spPr>
      </p:pic>
      <p:pic>
        <p:nvPicPr>
          <p:cNvPr id="10" name="Picture 9" descr="A yellow and blue logo&#10;&#10;AI-generated content may be incorrect.">
            <a:extLst>
              <a:ext uri="{FF2B5EF4-FFF2-40B4-BE49-F238E27FC236}">
                <a16:creationId xmlns:a16="http://schemas.microsoft.com/office/drawing/2014/main" id="{A6A9DF3F-C5E8-EC76-B5FA-134A405B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10" y="2578921"/>
            <a:ext cx="685851" cy="685851"/>
          </a:xfrm>
          <a:prstGeom prst="rect">
            <a:avLst/>
          </a:prstGeom>
        </p:spPr>
      </p:pic>
      <p:pic>
        <p:nvPicPr>
          <p:cNvPr id="11" name="Picture 10" descr="A yellow and blue logo&#10;&#10;AI-generated content may be incorrect.">
            <a:extLst>
              <a:ext uri="{FF2B5EF4-FFF2-40B4-BE49-F238E27FC236}">
                <a16:creationId xmlns:a16="http://schemas.microsoft.com/office/drawing/2014/main" id="{802179F2-203D-07B8-8861-88A3215AF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49" y="4205986"/>
            <a:ext cx="685851" cy="6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E686D15-A29A-922D-5845-49AFC82E3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ign with a square and a white logo&#10;&#10;AI-generated content may be incorrect.">
            <a:extLst>
              <a:ext uri="{FF2B5EF4-FFF2-40B4-BE49-F238E27FC236}">
                <a16:creationId xmlns:a16="http://schemas.microsoft.com/office/drawing/2014/main" id="{D58FD163-60C4-9157-45C6-C418EB1F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9" y="4451720"/>
            <a:ext cx="704752" cy="844827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FE432682-A2A2-C928-4A6A-F18F559E2BC2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F411F1D4-E644-19EE-ABEC-8B33A07E3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using EMERSE</a:t>
            </a:r>
            <a:endParaRPr dirty="0"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5446F3FB-9EC7-6390-F511-0B474E1D8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85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Gupta S, et al. </a:t>
            </a:r>
            <a:r>
              <a:rPr lang="en-US" sz="1700" b="1" dirty="0"/>
              <a:t>Simulation-Based Training Improves Developmental Hip Dysplasia Examination and Diagnosis Skills on Newborns</a:t>
            </a:r>
            <a:r>
              <a:rPr lang="en-US" sz="1700" dirty="0"/>
              <a:t>. </a:t>
            </a:r>
            <a:r>
              <a:rPr lang="en-US" sz="1700" dirty="0" err="1"/>
              <a:t>Acad</a:t>
            </a:r>
            <a:r>
              <a:rPr lang="en-US" sz="1700" dirty="0"/>
              <a:t> </a:t>
            </a:r>
            <a:r>
              <a:rPr lang="en-US" sz="1700" dirty="0" err="1"/>
              <a:t>Pediatr</a:t>
            </a:r>
            <a:r>
              <a:rPr lang="en-US" sz="1700" dirty="0"/>
              <a:t>. 2025 May-Jun;25(4):102782. </a:t>
            </a:r>
            <a:r>
              <a:rPr lang="en-US" sz="1700" dirty="0" err="1"/>
              <a:t>doi</a:t>
            </a:r>
            <a:r>
              <a:rPr lang="en-US" sz="1700" dirty="0"/>
              <a:t>: 10.1016/j.acap.2025.102782. </a:t>
            </a:r>
            <a:r>
              <a:rPr lang="en-US" sz="1700" dirty="0" err="1"/>
              <a:t>Epub</a:t>
            </a:r>
            <a:r>
              <a:rPr lang="en-US" sz="1700" dirty="0"/>
              <a:t> 2025 Jan 23. PMID: 39855392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Hazle MS, et al. </a:t>
            </a:r>
            <a:r>
              <a:rPr lang="en-US" sz="1700" b="1" dirty="0"/>
              <a:t>Documenting Pediatric Delirium During Transitions of Care: A Single Site Observational Study</a:t>
            </a:r>
            <a:r>
              <a:rPr lang="en-US" sz="1700" dirty="0"/>
              <a:t>. J Intensive Care Med. 2025 May 13:8850666251339457. </a:t>
            </a:r>
            <a:r>
              <a:rPr lang="en-US" sz="1700" dirty="0" err="1"/>
              <a:t>doi</a:t>
            </a:r>
            <a:r>
              <a:rPr lang="en-US" sz="1700" dirty="0"/>
              <a:t>: 10.1177/08850666251339457. </a:t>
            </a:r>
            <a:r>
              <a:rPr lang="en-US" sz="1700" dirty="0" err="1"/>
              <a:t>Epub</a:t>
            </a:r>
            <a:r>
              <a:rPr lang="en-US" sz="1700" dirty="0"/>
              <a:t> ahead of print. PMID: 40356555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Kukora SK, et al</a:t>
            </a:r>
            <a:r>
              <a:rPr lang="en-US" sz="1700" b="1" dirty="0"/>
              <a:t>. Development and acceptability testing of a tracheostomy decision support video for parents</a:t>
            </a:r>
            <a:r>
              <a:rPr lang="en-US" sz="1700" dirty="0"/>
              <a:t>. PEC Innovation, Volume 7, 2025, 100412, ISSN 2772-6282, https://</a:t>
            </a:r>
            <a:r>
              <a:rPr lang="en-US" sz="1700" dirty="0" err="1"/>
              <a:t>doi.org</a:t>
            </a:r>
            <a:r>
              <a:rPr lang="en-US" sz="1700" dirty="0"/>
              <a:t>/10.1016/j.pecinn.2025.100412. PMID: Pending.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Lu R, et al. </a:t>
            </a:r>
            <a:r>
              <a:rPr lang="en-US" sz="1700" b="1" dirty="0"/>
              <a:t>Clinical Delivery of Whole Systems Traditional Chinese Medicine and Impacts Upon Patient Reported Outcomes During IVF</a:t>
            </a:r>
            <a:r>
              <a:rPr lang="en-US" sz="1700" dirty="0"/>
              <a:t>. Glob Adv </a:t>
            </a:r>
            <a:r>
              <a:rPr lang="en-US" sz="1700" dirty="0" err="1"/>
              <a:t>Integr</a:t>
            </a:r>
            <a:r>
              <a:rPr lang="en-US" sz="1700" dirty="0"/>
              <a:t> Med Health. 2025 Jun 4;14:27536130251349116. </a:t>
            </a:r>
            <a:r>
              <a:rPr lang="en-US" sz="1700" dirty="0" err="1"/>
              <a:t>doi</a:t>
            </a:r>
            <a:r>
              <a:rPr lang="en-US" sz="1700" dirty="0"/>
              <a:t>: 10.1177/27536130251349116. PMCID: PMC12138210. PMID: 40475372</a:t>
            </a:r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z="1700" dirty="0"/>
              <a:t>Shapiro JN, et al</a:t>
            </a:r>
            <a:r>
              <a:rPr lang="en-US" sz="1700" b="1" dirty="0"/>
              <a:t>. Brain MRI Lesions in Alexia Without Agraphia: A Case-Control Study</a:t>
            </a:r>
            <a:r>
              <a:rPr lang="en-US" sz="1700" dirty="0"/>
              <a:t>. J </a:t>
            </a:r>
            <a:r>
              <a:rPr lang="en-US" sz="1700" dirty="0" err="1"/>
              <a:t>Neuroophthalmol</a:t>
            </a:r>
            <a:r>
              <a:rPr lang="en-US" sz="1700" dirty="0"/>
              <a:t>. 2024 Nov 25. </a:t>
            </a:r>
            <a:r>
              <a:rPr lang="en-US" sz="1700" dirty="0" err="1"/>
              <a:t>doi</a:t>
            </a:r>
            <a:r>
              <a:rPr lang="en-US" sz="1700" dirty="0"/>
              <a:t>: 10.1097/WNO.0000000000002263. </a:t>
            </a:r>
            <a:r>
              <a:rPr lang="en-US" sz="1700" dirty="0" err="1"/>
              <a:t>Epub</a:t>
            </a:r>
            <a:r>
              <a:rPr lang="en-US" sz="1700" dirty="0"/>
              <a:t> ahead of print. PMID: 39582117</a:t>
            </a:r>
          </a:p>
        </p:txBody>
      </p:sp>
      <p:pic>
        <p:nvPicPr>
          <p:cNvPr id="2" name="Google Shape;122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4F93A7-AEBC-8ABC-8648-28A7007181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yellow and blue logo&#10;&#10;AI-generated content may be incorrect.">
            <a:extLst>
              <a:ext uri="{FF2B5EF4-FFF2-40B4-BE49-F238E27FC236}">
                <a16:creationId xmlns:a16="http://schemas.microsoft.com/office/drawing/2014/main" id="{E5A12AD1-4955-9F01-552C-F26912A6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9" y="1714476"/>
            <a:ext cx="685851" cy="685851"/>
          </a:xfrm>
          <a:prstGeom prst="rect">
            <a:avLst/>
          </a:prstGeom>
        </p:spPr>
      </p:pic>
      <p:pic>
        <p:nvPicPr>
          <p:cNvPr id="7" name="Picture 6" descr="A yellow and blue logo&#10;&#10;AI-generated content may be incorrect.">
            <a:extLst>
              <a:ext uri="{FF2B5EF4-FFF2-40B4-BE49-F238E27FC236}">
                <a16:creationId xmlns:a16="http://schemas.microsoft.com/office/drawing/2014/main" id="{BC7898D0-1AD4-E279-0E73-CD1708FD0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9" y="2530492"/>
            <a:ext cx="685851" cy="685851"/>
          </a:xfrm>
          <a:prstGeom prst="rect">
            <a:avLst/>
          </a:prstGeom>
        </p:spPr>
      </p:pic>
      <p:pic>
        <p:nvPicPr>
          <p:cNvPr id="8" name="Picture 7" descr="A yellow and blue logo&#10;&#10;AI-generated content may be incorrect.">
            <a:extLst>
              <a:ext uri="{FF2B5EF4-FFF2-40B4-BE49-F238E27FC236}">
                <a16:creationId xmlns:a16="http://schemas.microsoft.com/office/drawing/2014/main" id="{8CD2584B-6C6A-9F7D-4480-C01F0ECDA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8" y="3462751"/>
            <a:ext cx="685851" cy="685851"/>
          </a:xfrm>
          <a:prstGeom prst="rect">
            <a:avLst/>
          </a:prstGeom>
        </p:spPr>
      </p:pic>
      <p:pic>
        <p:nvPicPr>
          <p:cNvPr id="9" name="Picture 8" descr="A yellow and blue logo&#10;&#10;AI-generated content may be incorrect.">
            <a:extLst>
              <a:ext uri="{FF2B5EF4-FFF2-40B4-BE49-F238E27FC236}">
                <a16:creationId xmlns:a16="http://schemas.microsoft.com/office/drawing/2014/main" id="{70F72370-D397-42B8-A60B-6D3B63DA5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50" y="5387008"/>
            <a:ext cx="685851" cy="6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2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F175B68D-2729-3F55-A71A-70CA893AF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CAF47BD0-F2D6-117A-B462-C27471CBD614}"/>
              </a:ext>
            </a:extLst>
          </p:cNvPr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E1F81D64-65B3-AE1E-FAA9-0C7B5E7F0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AMIA Meeting November 2025</a:t>
            </a:r>
            <a:endParaRPr dirty="0"/>
          </a:p>
        </p:txBody>
      </p:sp>
      <p:pic>
        <p:nvPicPr>
          <p:cNvPr id="2" name="Google Shape;122;p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A0973B-FBF5-AB04-6474-37D97B4C93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C7D0948-83E0-5932-751B-BF97C2F5C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09" y="2351387"/>
            <a:ext cx="10235591" cy="2978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69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15282</TotalTime>
  <Words>1332</Words>
  <Application>Microsoft Macintosh PowerPoint</Application>
  <PresentationFormat>Widescreen</PresentationFormat>
  <Paragraphs>127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 Symbols</vt:lpstr>
      <vt:lpstr>Office Theme</vt:lpstr>
      <vt:lpstr>EMERSE Community Meeting</vt:lpstr>
      <vt:lpstr>Plan for today</vt:lpstr>
      <vt:lpstr>Housekeeping</vt:lpstr>
      <vt:lpstr>Community</vt:lpstr>
      <vt:lpstr>Acknowledgements</vt:lpstr>
      <vt:lpstr>Publications using EMERSE</vt:lpstr>
      <vt:lpstr>Publications using EMERSE</vt:lpstr>
      <vt:lpstr>Publications using EMERSE</vt:lpstr>
      <vt:lpstr>AMIA Meeting November 2025</vt:lpstr>
      <vt:lpstr>EMERSE version 7.1</vt:lpstr>
      <vt:lpstr>Work in progress: UI Framework</vt:lpstr>
      <vt:lpstr>Work in progress: Solr Cloud</vt:lpstr>
      <vt:lpstr>Work in progress: OCR</vt:lpstr>
      <vt:lpstr>Work in progress: OCR</vt:lpstr>
      <vt:lpstr>Work in progress: Download Data</vt:lpstr>
      <vt:lpstr>Work in progress: Download Data</vt:lpstr>
      <vt:lpstr>Work in progress: Flowsheets</vt:lpstr>
      <vt:lpstr>Work in progress: Flowsheets</vt:lpstr>
      <vt:lpstr>Work in progress: Flowsheets</vt:lpstr>
      <vt:lpstr>Work in progress: Timelines</vt:lpstr>
      <vt:lpstr>Work in progress: Timelines</vt:lpstr>
      <vt:lpstr>Work in progress: AI Integration</vt:lpstr>
      <vt:lpstr>Questions/Comments</vt:lpstr>
      <vt:lpstr>Discussion topics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EMERSE Community Meeting</dc:title>
  <dc:creator>Hanauer, David</dc:creator>
  <cp:lastModifiedBy>Hanauer, David</cp:lastModifiedBy>
  <cp:revision>159</cp:revision>
  <cp:lastPrinted>2025-02-07T20:32:05Z</cp:lastPrinted>
  <dcterms:created xsi:type="dcterms:W3CDTF">2023-02-07T01:35:11Z</dcterms:created>
  <dcterms:modified xsi:type="dcterms:W3CDTF">2025-11-05T17:08:30Z</dcterms:modified>
</cp:coreProperties>
</file>