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314" r:id="rId7"/>
    <p:sldId id="327" r:id="rId8"/>
    <p:sldId id="337" r:id="rId9"/>
    <p:sldId id="338" r:id="rId10"/>
    <p:sldId id="330" r:id="rId11"/>
    <p:sldId id="339" r:id="rId12"/>
    <p:sldId id="340" r:id="rId13"/>
    <p:sldId id="341" r:id="rId14"/>
    <p:sldId id="331" r:id="rId15"/>
    <p:sldId id="342" r:id="rId16"/>
    <p:sldId id="346" r:id="rId17"/>
    <p:sldId id="648" r:id="rId18"/>
    <p:sldId id="649" r:id="rId19"/>
    <p:sldId id="650" r:id="rId20"/>
    <p:sldId id="343" r:id="rId21"/>
    <p:sldId id="646" r:id="rId22"/>
    <p:sldId id="344" r:id="rId23"/>
    <p:sldId id="647" r:id="rId24"/>
    <p:sldId id="271" r:id="rId25"/>
    <p:sldId id="289" r:id="rId26"/>
    <p:sldId id="313" r:id="rId27"/>
    <p:sldId id="300" r:id="rId28"/>
    <p:sldId id="312" r:id="rId29"/>
    <p:sldId id="311" r:id="rId30"/>
    <p:sldId id="290"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hFdKdUlhzVUVXMdOiLjmWyehj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060D4-832C-D26E-E664-B0B833D840B3}" name="Ferguson, Lisa" initials="LF" userId="S::ferglisa@med.umich.edu::c382c9ef-653f-4c49-bf51-d9331d14aa0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2E6B1-8A16-4C36-A3FA-77D79FE4248B}" v="1" dt="2024-09-25T15:09:2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8"/>
    <p:restoredTop sz="94694"/>
  </p:normalViewPr>
  <p:slideViewPr>
    <p:cSldViewPr snapToGrid="0">
      <p:cViewPr varScale="1">
        <p:scale>
          <a:sx n="128" d="100"/>
          <a:sy n="128"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h2828\Downloads\accrual-report-8-1-2019-%20(12).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h2828\AppData\Local\Microsoft\Olk\Attachments\ooa-31b3d93a-ac73-4b56-98e9-d55565dd85b1\be960840d73c377ce7dfefe69f49a5bb9aa651d4d2ee135f8900e3e8781ba222\FORTE%20enrollment%20grap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h2828\OneDrive%20-%20Columbia%20University%20Irving%20Medical%20Center\Desktop\EMERSE%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cap="none" spc="20" baseline="0">
                <a:solidFill>
                  <a:sysClr val="windowText" lastClr="000000"/>
                </a:solidFill>
                <a:latin typeface="Sitka Banner" panose="02000505000000020004" pitchFamily="2" charset="0"/>
                <a:ea typeface="+mn-ea"/>
                <a:cs typeface="+mn-cs"/>
              </a:defRPr>
            </a:pPr>
            <a:r>
              <a:rPr lang="en-US" dirty="0"/>
              <a:t>CUMC-NCI Enrollments to Cancer Control Studies </a:t>
            </a:r>
          </a:p>
        </c:rich>
      </c:tx>
      <c:overlay val="0"/>
      <c:spPr>
        <a:noFill/>
        <a:ln>
          <a:noFill/>
        </a:ln>
        <a:effectLst/>
      </c:spPr>
      <c:txPr>
        <a:bodyPr rot="0" spcFirstLastPara="1" vertOverflow="ellipsis" vert="horz" wrap="square" anchor="ctr" anchorCtr="1"/>
        <a:lstStyle/>
        <a:p>
          <a:pPr>
            <a:defRPr sz="1320" b="0" i="0" u="none" strike="noStrike" kern="1200" cap="none" spc="20" baseline="0">
              <a:solidFill>
                <a:sysClr val="windowText" lastClr="000000"/>
              </a:solidFill>
              <a:latin typeface="Sitka Banner" panose="02000505000000020004" pitchFamily="2" charset="0"/>
              <a:ea typeface="+mn-ea"/>
              <a:cs typeface="+mn-cs"/>
            </a:defRPr>
          </a:pPr>
          <a:endParaRPr lang="en-US"/>
        </a:p>
      </c:txPr>
    </c:title>
    <c:autoTitleDeleted val="0"/>
    <c:plotArea>
      <c:layout/>
      <c:barChart>
        <c:barDir val="col"/>
        <c:grouping val="clustered"/>
        <c:varyColors val="0"/>
        <c:ser>
          <c:idx val="0"/>
          <c:order val="0"/>
          <c:tx>
            <c:strRef>
              <c:f>'accrual-report-8-1-2019- (12)'!$A$13</c:f>
              <c:strCache>
                <c:ptCount val="1"/>
                <c:pt idx="0">
                  <c:v>Control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Sitka Banner" panose="02000505000000020004"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'accrual-report-8-1-2019- (12)'!$B$12:$G$12</c:f>
              <c:strCache>
                <c:ptCount val="6"/>
                <c:pt idx="0">
                  <c:v>2019-2020</c:v>
                </c:pt>
                <c:pt idx="1">
                  <c:v>2020-2021</c:v>
                </c:pt>
                <c:pt idx="2">
                  <c:v>2021-2022</c:v>
                </c:pt>
                <c:pt idx="3">
                  <c:v>2022-2023</c:v>
                </c:pt>
                <c:pt idx="4">
                  <c:v>2023-2024</c:v>
                </c:pt>
                <c:pt idx="5">
                  <c:v>2024-Present</c:v>
                </c:pt>
              </c:strCache>
            </c:strRef>
          </c:cat>
          <c:val>
            <c:numRef>
              <c:f>'accrual-report-8-1-2019- (12)'!$B$13:$G$13</c:f>
              <c:numCache>
                <c:formatCode>General</c:formatCode>
                <c:ptCount val="6"/>
                <c:pt idx="0">
                  <c:v>32</c:v>
                </c:pt>
                <c:pt idx="1">
                  <c:v>47</c:v>
                </c:pt>
                <c:pt idx="2">
                  <c:v>42</c:v>
                </c:pt>
                <c:pt idx="3">
                  <c:v>47</c:v>
                </c:pt>
                <c:pt idx="4">
                  <c:v>83</c:v>
                </c:pt>
                <c:pt idx="5">
                  <c:v>49</c:v>
                </c:pt>
              </c:numCache>
            </c:numRef>
          </c:val>
          <c:extLst>
            <c:ext xmlns:c16="http://schemas.microsoft.com/office/drawing/2014/chart" uri="{C3380CC4-5D6E-409C-BE32-E72D297353CC}">
              <c16:uniqueId val="{00000000-4739-42B0-9848-00CB3785ACB9}"/>
            </c:ext>
          </c:extLst>
        </c:ser>
        <c:ser>
          <c:idx val="1"/>
          <c:order val="1"/>
          <c:tx>
            <c:strRef>
              <c:f>'accrual-report-8-1-2019- (12)'!$A$14</c:f>
              <c:strCache>
                <c:ptCount val="1"/>
                <c:pt idx="0">
                  <c:v>Treatment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Sitka Banner" panose="02000505000000020004"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'accrual-report-8-1-2019- (12)'!$B$12:$G$12</c:f>
              <c:strCache>
                <c:ptCount val="6"/>
                <c:pt idx="0">
                  <c:v>2019-2020</c:v>
                </c:pt>
                <c:pt idx="1">
                  <c:v>2020-2021</c:v>
                </c:pt>
                <c:pt idx="2">
                  <c:v>2021-2022</c:v>
                </c:pt>
                <c:pt idx="3">
                  <c:v>2022-2023</c:v>
                </c:pt>
                <c:pt idx="4">
                  <c:v>2023-2024</c:v>
                </c:pt>
                <c:pt idx="5">
                  <c:v>2024-Present</c:v>
                </c:pt>
              </c:strCache>
            </c:strRef>
          </c:cat>
          <c:val>
            <c:numRef>
              <c:f>'accrual-report-8-1-2019- (12)'!$B$14:$G$14</c:f>
              <c:numCache>
                <c:formatCode>General</c:formatCode>
                <c:ptCount val="6"/>
                <c:pt idx="0">
                  <c:v>32</c:v>
                </c:pt>
                <c:pt idx="1">
                  <c:v>29</c:v>
                </c:pt>
                <c:pt idx="2">
                  <c:v>49</c:v>
                </c:pt>
                <c:pt idx="3">
                  <c:v>54</c:v>
                </c:pt>
                <c:pt idx="4">
                  <c:v>56</c:v>
                </c:pt>
                <c:pt idx="5">
                  <c:v>58</c:v>
                </c:pt>
              </c:numCache>
            </c:numRef>
          </c:val>
          <c:extLst>
            <c:ext xmlns:c16="http://schemas.microsoft.com/office/drawing/2014/chart" uri="{C3380CC4-5D6E-409C-BE32-E72D297353CC}">
              <c16:uniqueId val="{00000001-4739-42B0-9848-00CB3785ACB9}"/>
            </c:ext>
          </c:extLst>
        </c:ser>
        <c:dLbls>
          <c:showLegendKey val="0"/>
          <c:showVal val="0"/>
          <c:showCatName val="0"/>
          <c:showSerName val="0"/>
          <c:showPercent val="0"/>
          <c:showBubbleSize val="0"/>
        </c:dLbls>
        <c:gapWidth val="150"/>
        <c:axId val="542375888"/>
        <c:axId val="542424368"/>
      </c:barChart>
      <c:catAx>
        <c:axId val="542375888"/>
        <c:scaling>
          <c:orientation val="minMax"/>
        </c:scaling>
        <c:delete val="0"/>
        <c:axPos val="b"/>
        <c:title>
          <c:tx>
            <c:rich>
              <a:bodyPr rot="0" spcFirstLastPara="1" vertOverflow="ellipsis" vert="horz" wrap="square" anchor="ctr" anchorCtr="1"/>
              <a:lstStyle/>
              <a:p>
                <a:pPr>
                  <a:defRPr sz="1100" b="0" i="0" u="none" strike="noStrike" kern="1200" cap="all" baseline="0">
                    <a:solidFill>
                      <a:sysClr val="windowText" lastClr="000000"/>
                    </a:solidFill>
                    <a:latin typeface="Sitka Banner" panose="02000505000000020004" pitchFamily="2" charset="0"/>
                    <a:ea typeface="+mn-ea"/>
                    <a:cs typeface="+mn-cs"/>
                  </a:defRPr>
                </a:pPr>
                <a:r>
                  <a:rPr lang="en-US"/>
                  <a:t>NCI Grant Years</a:t>
                </a:r>
              </a:p>
            </c:rich>
          </c:tx>
          <c:overlay val="0"/>
          <c:spPr>
            <a:noFill/>
            <a:ln>
              <a:noFill/>
            </a:ln>
            <a:effectLst/>
          </c:spPr>
          <c:txPr>
            <a:bodyPr rot="0" spcFirstLastPara="1" vertOverflow="ellipsis" vert="horz" wrap="square" anchor="ctr" anchorCtr="1"/>
            <a:lstStyle/>
            <a:p>
              <a:pPr>
                <a:defRPr sz="1100" b="0" i="0" u="none" strike="noStrike" kern="1200" cap="all" baseline="0">
                  <a:solidFill>
                    <a:sysClr val="windowText" lastClr="000000"/>
                  </a:solidFill>
                  <a:latin typeface="Sitka Banner" panose="02000505000000020004"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Sitka Banner" panose="02000505000000020004" pitchFamily="2" charset="0"/>
                <a:ea typeface="+mn-ea"/>
                <a:cs typeface="+mn-cs"/>
              </a:defRPr>
            </a:pPr>
            <a:endParaRPr lang="en-US"/>
          </a:p>
        </c:txPr>
        <c:crossAx val="542424368"/>
        <c:crosses val="autoZero"/>
        <c:auto val="1"/>
        <c:lblAlgn val="ctr"/>
        <c:lblOffset val="100"/>
        <c:noMultiLvlLbl val="0"/>
      </c:catAx>
      <c:valAx>
        <c:axId val="542424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cap="all" baseline="0">
                    <a:solidFill>
                      <a:sysClr val="windowText" lastClr="000000"/>
                    </a:solidFill>
                    <a:latin typeface="Sitka Banner" panose="02000505000000020004" pitchFamily="2" charset="0"/>
                    <a:ea typeface="+mn-ea"/>
                    <a:cs typeface="+mn-cs"/>
                  </a:defRPr>
                </a:pPr>
                <a:r>
                  <a:rPr lang="en-US"/>
                  <a:t>Patients </a:t>
                </a:r>
              </a:p>
            </c:rich>
          </c:tx>
          <c:overlay val="0"/>
          <c:spPr>
            <a:noFill/>
            <a:ln>
              <a:noFill/>
            </a:ln>
            <a:effectLst/>
          </c:spPr>
          <c:txPr>
            <a:bodyPr rot="-5400000" spcFirstLastPara="1" vertOverflow="ellipsis" vert="horz" wrap="square" anchor="ctr" anchorCtr="1"/>
            <a:lstStyle/>
            <a:p>
              <a:pPr>
                <a:defRPr sz="1100" b="0" i="0" u="none" strike="noStrike" kern="1200" cap="all" baseline="0">
                  <a:solidFill>
                    <a:sysClr val="windowText" lastClr="000000"/>
                  </a:solidFill>
                  <a:latin typeface="Sitka Banner" panose="0200050500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Sitka Banner" panose="02000505000000020004" pitchFamily="2" charset="0"/>
                <a:ea typeface="+mn-ea"/>
                <a:cs typeface="+mn-cs"/>
              </a:defRPr>
            </a:pPr>
            <a:endParaRPr lang="en-US"/>
          </a:p>
        </c:txPr>
        <c:crossAx val="5423758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Sitka Banner" panose="0200050500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100">
          <a:solidFill>
            <a:sysClr val="windowText" lastClr="000000"/>
          </a:solidFill>
          <a:latin typeface="Sitka Banner" panose="02000505000000020004"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none" spc="20" baseline="0">
                <a:solidFill>
                  <a:schemeClr val="tx1">
                    <a:lumMod val="50000"/>
                  </a:schemeClr>
                </a:solidFill>
                <a:latin typeface="Sitka Banner" panose="02000505000000020004" pitchFamily="2" charset="0"/>
                <a:ea typeface="+mn-ea"/>
                <a:cs typeface="+mn-cs"/>
              </a:defRPr>
            </a:pPr>
            <a:r>
              <a:rPr lang="en-US" dirty="0"/>
              <a:t>CUMC Enrollments to FORTE</a:t>
            </a:r>
          </a:p>
        </c:rich>
      </c:tx>
      <c:overlay val="0"/>
      <c:spPr>
        <a:noFill/>
        <a:ln>
          <a:noFill/>
        </a:ln>
        <a:effectLst/>
      </c:spPr>
      <c:txPr>
        <a:bodyPr rot="0" spcFirstLastPara="1" vertOverflow="ellipsis" vert="horz" wrap="square" anchor="ctr" anchorCtr="1"/>
        <a:lstStyle/>
        <a:p>
          <a:pPr>
            <a:defRPr sz="1680" b="0" i="0" u="none" strike="noStrike" kern="1200" cap="none" spc="20" baseline="0">
              <a:solidFill>
                <a:schemeClr val="tx1">
                  <a:lumMod val="50000"/>
                </a:schemeClr>
              </a:solidFill>
              <a:latin typeface="Sitka Banner" panose="02000505000000020004" pitchFamily="2" charset="0"/>
              <a:ea typeface="+mn-ea"/>
              <a:cs typeface="+mn-cs"/>
            </a:defRPr>
          </a:pPr>
          <a:endParaRPr lang="en-US"/>
        </a:p>
      </c:txPr>
    </c:title>
    <c:autoTitleDeleted val="0"/>
    <c:plotArea>
      <c:layout/>
      <c:lineChart>
        <c:grouping val="standard"/>
        <c:varyColors val="0"/>
        <c:ser>
          <c:idx val="0"/>
          <c:order val="0"/>
          <c:spPr>
            <a:ln w="57150" cap="rnd" cmpd="sng" algn="ctr">
              <a:solidFill>
                <a:schemeClr val="tx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Sitka Banner" panose="02000505000000020004"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Sheet1!$C$4:$R$4</c:f>
              <c:numCache>
                <c:formatCode>mmm\-yy</c:formatCode>
                <c:ptCount val="16"/>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numCache>
            </c:numRef>
          </c:cat>
          <c:val>
            <c:numRef>
              <c:f>Sheet1!$C$5:$R$5</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0-FD72-4B82-96EC-E7F69CAF14B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86640464"/>
        <c:axId val="1586630864"/>
      </c:lineChart>
      <c:dateAx>
        <c:axId val="1586640464"/>
        <c:scaling>
          <c:orientation val="minMax"/>
        </c:scaling>
        <c:delete val="0"/>
        <c:axPos val="b"/>
        <c:numFmt formatCode="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tx1">
                    <a:lumMod val="50000"/>
                  </a:schemeClr>
                </a:solidFill>
                <a:latin typeface="Sitka Banner" panose="02000505000000020004" pitchFamily="2" charset="0"/>
                <a:ea typeface="+mn-ea"/>
                <a:cs typeface="+mn-cs"/>
              </a:defRPr>
            </a:pPr>
            <a:endParaRPr lang="en-US"/>
          </a:p>
        </c:txPr>
        <c:crossAx val="1586630864"/>
        <c:crosses val="autoZero"/>
        <c:auto val="1"/>
        <c:lblOffset val="100"/>
        <c:baseTimeUnit val="months"/>
      </c:dateAx>
      <c:valAx>
        <c:axId val="1586630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50000"/>
                  </a:schemeClr>
                </a:solidFill>
                <a:latin typeface="Sitka Banner" panose="02000505000000020004" pitchFamily="2" charset="0"/>
                <a:ea typeface="+mn-ea"/>
                <a:cs typeface="+mn-cs"/>
              </a:defRPr>
            </a:pPr>
            <a:endParaRPr lang="en-US"/>
          </a:p>
        </c:txPr>
        <c:crossAx val="158664046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1400">
          <a:solidFill>
            <a:schemeClr val="tx1">
              <a:lumMod val="50000"/>
            </a:schemeClr>
          </a:solidFill>
          <a:latin typeface="Sitka Banner" panose="02000505000000020004"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2"/>
                </a:solidFill>
                <a:latin typeface="Sitka Banner" panose="02000505000000020004" pitchFamily="2" charset="0"/>
                <a:ea typeface="+mn-ea"/>
                <a:cs typeface="+mn-cs"/>
              </a:defRPr>
            </a:pPr>
            <a:r>
              <a:rPr lang="en-US"/>
              <a:t>FORTE-CUIMC Enrollment</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2"/>
              </a:solidFill>
              <a:latin typeface="Sitka Banner" panose="02000505000000020004" pitchFamily="2" charset="0"/>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Pt>
            <c:idx val="0"/>
            <c:marker>
              <c:symbol val="none"/>
            </c:marker>
            <c:bubble3D val="0"/>
            <c:extLst>
              <c:ext xmlns:c16="http://schemas.microsoft.com/office/drawing/2014/chart" uri="{C3380CC4-5D6E-409C-BE32-E72D297353CC}">
                <c16:uniqueId val="{00000000-4A70-4277-8ACD-4229C708B249}"/>
              </c:ext>
            </c:extLst>
          </c:dPt>
          <c:dPt>
            <c:idx val="1"/>
            <c:marker>
              <c:symbol val="none"/>
            </c:marker>
            <c:bubble3D val="0"/>
            <c:extLst>
              <c:ext xmlns:c16="http://schemas.microsoft.com/office/drawing/2014/chart" uri="{C3380CC4-5D6E-409C-BE32-E72D297353CC}">
                <c16:uniqueId val="{00000001-4A70-4277-8ACD-4229C708B249}"/>
              </c:ext>
            </c:extLst>
          </c:dPt>
          <c:dPt>
            <c:idx val="2"/>
            <c:marker>
              <c:symbol val="none"/>
            </c:marker>
            <c:bubble3D val="0"/>
            <c:extLst>
              <c:ext xmlns:c16="http://schemas.microsoft.com/office/drawing/2014/chart" uri="{C3380CC4-5D6E-409C-BE32-E72D297353CC}">
                <c16:uniqueId val="{00000002-4A70-4277-8ACD-4229C708B249}"/>
              </c:ext>
            </c:extLst>
          </c:dPt>
          <c:dPt>
            <c:idx val="3"/>
            <c:marker>
              <c:symbol val="none"/>
            </c:marker>
            <c:bubble3D val="0"/>
            <c:extLst>
              <c:ext xmlns:c16="http://schemas.microsoft.com/office/drawing/2014/chart" uri="{C3380CC4-5D6E-409C-BE32-E72D297353CC}">
                <c16:uniqueId val="{00000003-4A70-4277-8ACD-4229C708B249}"/>
              </c:ext>
            </c:extLst>
          </c:dPt>
          <c:dPt>
            <c:idx val="4"/>
            <c:marker>
              <c:symbol val="none"/>
            </c:marker>
            <c:bubble3D val="0"/>
            <c:extLst>
              <c:ext xmlns:c16="http://schemas.microsoft.com/office/drawing/2014/chart" uri="{C3380CC4-5D6E-409C-BE32-E72D297353CC}">
                <c16:uniqueId val="{00000004-4A70-4277-8ACD-4229C708B249}"/>
              </c:ext>
            </c:extLst>
          </c:dPt>
          <c:dPt>
            <c:idx val="5"/>
            <c:marker>
              <c:symbol val="none"/>
            </c:marker>
            <c:bubble3D val="0"/>
            <c:extLst>
              <c:ext xmlns:c16="http://schemas.microsoft.com/office/drawing/2014/chart" uri="{C3380CC4-5D6E-409C-BE32-E72D297353CC}">
                <c16:uniqueId val="{00000005-4A70-4277-8ACD-4229C708B249}"/>
              </c:ext>
            </c:extLst>
          </c:dPt>
          <c:dPt>
            <c:idx val="6"/>
            <c:marker>
              <c:symbol val="none"/>
            </c:marker>
            <c:bubble3D val="0"/>
            <c:extLst>
              <c:ext xmlns:c16="http://schemas.microsoft.com/office/drawing/2014/chart" uri="{C3380CC4-5D6E-409C-BE32-E72D297353CC}">
                <c16:uniqueId val="{00000006-4A70-4277-8ACD-4229C708B249}"/>
              </c:ext>
            </c:extLst>
          </c:dPt>
          <c:dPt>
            <c:idx val="7"/>
            <c:marker>
              <c:symbol val="none"/>
            </c:marker>
            <c:bubble3D val="0"/>
            <c:extLst>
              <c:ext xmlns:c16="http://schemas.microsoft.com/office/drawing/2014/chart" uri="{C3380CC4-5D6E-409C-BE32-E72D297353CC}">
                <c16:uniqueId val="{00000007-4A70-4277-8ACD-4229C708B249}"/>
              </c:ext>
            </c:extLst>
          </c:dPt>
          <c:dPt>
            <c:idx val="8"/>
            <c:marker>
              <c:symbol val="none"/>
            </c:marker>
            <c:bubble3D val="0"/>
            <c:extLst>
              <c:ext xmlns:c16="http://schemas.microsoft.com/office/drawing/2014/chart" uri="{C3380CC4-5D6E-409C-BE32-E72D297353CC}">
                <c16:uniqueId val="{00000008-4A70-4277-8ACD-4229C708B249}"/>
              </c:ext>
            </c:extLst>
          </c:dPt>
          <c:dPt>
            <c:idx val="9"/>
            <c:marker>
              <c:symbol val="none"/>
            </c:marker>
            <c:bubble3D val="0"/>
            <c:extLst>
              <c:ext xmlns:c16="http://schemas.microsoft.com/office/drawing/2014/chart" uri="{C3380CC4-5D6E-409C-BE32-E72D297353CC}">
                <c16:uniqueId val="{00000009-4A70-4277-8ACD-4229C708B249}"/>
              </c:ext>
            </c:extLst>
          </c:dPt>
          <c:dPt>
            <c:idx val="10"/>
            <c:marker>
              <c:symbol val="none"/>
            </c:marker>
            <c:bubble3D val="0"/>
            <c:extLst>
              <c:ext xmlns:c16="http://schemas.microsoft.com/office/drawing/2014/chart" uri="{C3380CC4-5D6E-409C-BE32-E72D297353CC}">
                <c16:uniqueId val="{0000000A-4A70-4277-8ACD-4229C708B249}"/>
              </c:ext>
            </c:extLst>
          </c:dPt>
          <c:dPt>
            <c:idx val="11"/>
            <c:marker>
              <c:symbol val="none"/>
            </c:marker>
            <c:bubble3D val="0"/>
            <c:extLst>
              <c:ext xmlns:c16="http://schemas.microsoft.com/office/drawing/2014/chart" uri="{C3380CC4-5D6E-409C-BE32-E72D297353CC}">
                <c16:uniqueId val="{0000000B-4A70-4277-8ACD-4229C708B249}"/>
              </c:ext>
            </c:extLst>
          </c:dPt>
          <c:dPt>
            <c:idx val="12"/>
            <c:marker>
              <c:symbol val="none"/>
            </c:marker>
            <c:bubble3D val="0"/>
            <c:extLst>
              <c:ext xmlns:c16="http://schemas.microsoft.com/office/drawing/2014/chart" uri="{C3380CC4-5D6E-409C-BE32-E72D297353CC}">
                <c16:uniqueId val="{0000000C-4A70-4277-8ACD-4229C708B249}"/>
              </c:ext>
            </c:extLst>
          </c:dPt>
          <c:dPt>
            <c:idx val="13"/>
            <c:marker>
              <c:symbol val="none"/>
            </c:marker>
            <c:bubble3D val="0"/>
            <c:extLst>
              <c:ext xmlns:c16="http://schemas.microsoft.com/office/drawing/2014/chart" uri="{C3380CC4-5D6E-409C-BE32-E72D297353CC}">
                <c16:uniqueId val="{0000000D-4A70-4277-8ACD-4229C708B249}"/>
              </c:ext>
            </c:extLst>
          </c:dPt>
          <c:dPt>
            <c:idx val="14"/>
            <c:marker>
              <c:symbol val="none"/>
            </c:marker>
            <c:bubble3D val="0"/>
            <c:extLst>
              <c:ext xmlns:c16="http://schemas.microsoft.com/office/drawing/2014/chart" uri="{C3380CC4-5D6E-409C-BE32-E72D297353CC}">
                <c16:uniqueId val="{0000000E-4A70-4277-8ACD-4229C708B249}"/>
              </c:ext>
            </c:extLst>
          </c:dPt>
          <c:dPt>
            <c:idx val="15"/>
            <c:marker>
              <c:symbol val="none"/>
            </c:marker>
            <c:bubble3D val="0"/>
            <c:extLst>
              <c:ext xmlns:c16="http://schemas.microsoft.com/office/drawing/2014/chart" uri="{C3380CC4-5D6E-409C-BE32-E72D297353CC}">
                <c16:uniqueId val="{0000000F-4A70-4277-8ACD-4229C708B249}"/>
              </c:ext>
            </c:extLst>
          </c:dPt>
          <c:dPt>
            <c:idx val="16"/>
            <c:marker>
              <c:symbol val="none"/>
            </c:marker>
            <c:bubble3D val="0"/>
            <c:extLst>
              <c:ext xmlns:c16="http://schemas.microsoft.com/office/drawing/2014/chart" uri="{C3380CC4-5D6E-409C-BE32-E72D297353CC}">
                <c16:uniqueId val="{00000010-4A70-4277-8ACD-4229C708B249}"/>
              </c:ext>
            </c:extLst>
          </c:dPt>
          <c:dPt>
            <c:idx val="19"/>
            <c:marker>
              <c:symbol val="none"/>
            </c:marker>
            <c:bubble3D val="0"/>
            <c:extLst>
              <c:ext xmlns:c16="http://schemas.microsoft.com/office/drawing/2014/chart" uri="{C3380CC4-5D6E-409C-BE32-E72D297353CC}">
                <c16:uniqueId val="{00000011-4A70-4277-8ACD-4229C708B249}"/>
              </c:ext>
            </c:extLst>
          </c:dPt>
          <c:dPt>
            <c:idx val="20"/>
            <c:marker>
              <c:symbol val="none"/>
            </c:marker>
            <c:bubble3D val="0"/>
            <c:extLst>
              <c:ext xmlns:c16="http://schemas.microsoft.com/office/drawing/2014/chart" uri="{C3380CC4-5D6E-409C-BE32-E72D297353CC}">
                <c16:uniqueId val="{00000012-4A70-4277-8ACD-4229C708B249}"/>
              </c:ext>
            </c:extLst>
          </c:dPt>
          <c:dPt>
            <c:idx val="21"/>
            <c:marker>
              <c:symbol val="none"/>
            </c:marker>
            <c:bubble3D val="0"/>
            <c:extLst>
              <c:ext xmlns:c16="http://schemas.microsoft.com/office/drawing/2014/chart" uri="{C3380CC4-5D6E-409C-BE32-E72D297353CC}">
                <c16:uniqueId val="{00000013-4A70-4277-8ACD-4229C708B249}"/>
              </c:ext>
            </c:extLst>
          </c:dPt>
          <c:dPt>
            <c:idx val="22"/>
            <c:marker>
              <c:symbol val="none"/>
            </c:marker>
            <c:bubble3D val="0"/>
            <c:extLst>
              <c:ext xmlns:c16="http://schemas.microsoft.com/office/drawing/2014/chart" uri="{C3380CC4-5D6E-409C-BE32-E72D297353CC}">
                <c16:uniqueId val="{00000014-4A70-4277-8ACD-4229C708B249}"/>
              </c:ext>
            </c:extLst>
          </c:dPt>
          <c:dPt>
            <c:idx val="23"/>
            <c:marker>
              <c:symbol val="none"/>
            </c:marker>
            <c:bubble3D val="0"/>
            <c:extLst>
              <c:ext xmlns:c16="http://schemas.microsoft.com/office/drawing/2014/chart" uri="{C3380CC4-5D6E-409C-BE32-E72D297353CC}">
                <c16:uniqueId val="{00000015-4A70-4277-8ACD-4229C708B249}"/>
              </c:ext>
            </c:extLst>
          </c:dPt>
          <c:dPt>
            <c:idx val="24"/>
            <c:marker>
              <c:symbol val="none"/>
            </c:marker>
            <c:bubble3D val="0"/>
            <c:extLst>
              <c:ext xmlns:c16="http://schemas.microsoft.com/office/drawing/2014/chart" uri="{C3380CC4-5D6E-409C-BE32-E72D297353CC}">
                <c16:uniqueId val="{00000016-4A70-4277-8ACD-4229C708B249}"/>
              </c:ext>
            </c:extLst>
          </c:dPt>
          <c:dPt>
            <c:idx val="25"/>
            <c:marker>
              <c:symbol val="none"/>
            </c:marker>
            <c:bubble3D val="0"/>
            <c:extLst>
              <c:ext xmlns:c16="http://schemas.microsoft.com/office/drawing/2014/chart" uri="{C3380CC4-5D6E-409C-BE32-E72D297353CC}">
                <c16:uniqueId val="{00000017-4A70-4277-8ACD-4229C708B249}"/>
              </c:ext>
            </c:extLst>
          </c:dPt>
          <c:dPt>
            <c:idx val="27"/>
            <c:marker>
              <c:symbol val="none"/>
            </c:marker>
            <c:bubble3D val="0"/>
            <c:extLst>
              <c:ext xmlns:c16="http://schemas.microsoft.com/office/drawing/2014/chart" uri="{C3380CC4-5D6E-409C-BE32-E72D297353CC}">
                <c16:uniqueId val="{00000018-4A70-4277-8ACD-4229C708B249}"/>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70-4277-8ACD-4229C708B249}"/>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A70-4277-8ACD-4229C708B24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A70-4277-8ACD-4229C708B249}"/>
                </c:ext>
              </c:extLst>
            </c:dLbl>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A70-4277-8ACD-4229C708B249}"/>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A70-4277-8ACD-4229C708B249}"/>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Sitka Banner" panose="02000505000000020004" pitchFamily="2"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Sheet1!$A$1:$A$29</c:f>
              <c:numCache>
                <c:formatCode>mmm\-yy</c:formatCode>
                <c:ptCount val="29"/>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numCache>
            </c:numRef>
          </c:cat>
          <c:val>
            <c:numRef>
              <c:f>Sheet1!$B$1:$B$29</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2</c:v>
                </c:pt>
                <c:pt idx="19">
                  <c:v>2</c:v>
                </c:pt>
                <c:pt idx="20">
                  <c:v>2</c:v>
                </c:pt>
                <c:pt idx="21">
                  <c:v>2</c:v>
                </c:pt>
                <c:pt idx="22">
                  <c:v>2</c:v>
                </c:pt>
                <c:pt idx="23">
                  <c:v>2</c:v>
                </c:pt>
                <c:pt idx="24">
                  <c:v>2</c:v>
                </c:pt>
                <c:pt idx="25">
                  <c:v>2</c:v>
                </c:pt>
                <c:pt idx="26">
                  <c:v>4</c:v>
                </c:pt>
                <c:pt idx="27">
                  <c:v>4</c:v>
                </c:pt>
                <c:pt idx="28">
                  <c:v>5</c:v>
                </c:pt>
              </c:numCache>
            </c:numRef>
          </c:val>
          <c:smooth val="0"/>
          <c:extLst>
            <c:ext xmlns:c16="http://schemas.microsoft.com/office/drawing/2014/chart" uri="{C3380CC4-5D6E-409C-BE32-E72D297353CC}">
              <c16:uniqueId val="{0000001D-4A70-4277-8ACD-4229C708B249}"/>
            </c:ext>
          </c:extLst>
        </c:ser>
        <c:dLbls>
          <c:showLegendKey val="0"/>
          <c:showVal val="0"/>
          <c:showCatName val="0"/>
          <c:showSerName val="0"/>
          <c:showPercent val="0"/>
          <c:showBubbleSize val="0"/>
        </c:dLbls>
        <c:smooth val="0"/>
        <c:axId val="1620409247"/>
        <c:axId val="1620410959"/>
      </c:lineChart>
      <c:dateAx>
        <c:axId val="1620409247"/>
        <c:scaling>
          <c:orientation val="minMax"/>
        </c:scaling>
        <c:delete val="0"/>
        <c:axPos val="b"/>
        <c:numFmt formatCode="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Sitka Banner" panose="02000505000000020004" pitchFamily="2" charset="0"/>
                <a:ea typeface="+mn-ea"/>
                <a:cs typeface="+mn-cs"/>
              </a:defRPr>
            </a:pPr>
            <a:endParaRPr lang="en-US"/>
          </a:p>
        </c:txPr>
        <c:crossAx val="1620410959"/>
        <c:crosses val="autoZero"/>
        <c:auto val="1"/>
        <c:lblOffset val="100"/>
        <c:baseTimeUnit val="months"/>
      </c:dateAx>
      <c:valAx>
        <c:axId val="162041095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2"/>
                    </a:solidFill>
                    <a:latin typeface="Sitka Banner" panose="02000505000000020004" pitchFamily="2" charset="0"/>
                    <a:ea typeface="+mn-ea"/>
                    <a:cs typeface="+mn-cs"/>
                  </a:defRPr>
                </a:pPr>
                <a:r>
                  <a:rPr lang="en-US"/>
                  <a:t>Cumulative Enrollment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Sitka Banner" panose="02000505000000020004"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Sitka Banner" panose="02000505000000020004" pitchFamily="2" charset="0"/>
                <a:ea typeface="+mn-ea"/>
                <a:cs typeface="+mn-cs"/>
              </a:defRPr>
            </a:pPr>
            <a:endParaRPr lang="en-US"/>
          </a:p>
        </c:txPr>
        <c:crossAx val="1620409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sz="1200">
          <a:latin typeface="Sitka Banner" panose="02000505000000020004" pitchFamily="2"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ysClr val="windowText" lastClr="000000"/>
                </a:solidFill>
                <a:latin typeface="+mn-lt"/>
                <a:ea typeface="+mn-ea"/>
                <a:cs typeface="+mn-cs"/>
              </a:defRPr>
            </a:pPr>
            <a:r>
              <a:rPr lang="en-US"/>
              <a:t>FORTE-CUMC</a:t>
            </a:r>
            <a:r>
              <a:rPr lang="en-US" baseline="0"/>
              <a:t> EMERSE Timeline at CUIMC</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Pt>
            <c:idx val="2"/>
            <c:invertIfNegative val="0"/>
            <c:bubble3D val="0"/>
            <c:spPr>
              <a:solidFill>
                <a:schemeClr val="accent5">
                  <a:lumMod val="40000"/>
                  <a:lumOff val="6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1-C87C-4812-97D0-A87CDE1DEC21}"/>
              </c:ext>
            </c:extLst>
          </c:dPt>
          <c:dPt>
            <c:idx val="4"/>
            <c:invertIfNegative val="0"/>
            <c:bubble3D val="0"/>
            <c:spPr>
              <a:solidFill>
                <a:schemeClr val="accent5">
                  <a:lumMod val="40000"/>
                  <a:lumOff val="6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3-C87C-4812-97D0-A87CDE1DEC21}"/>
              </c:ext>
            </c:extLst>
          </c:dPt>
          <c:dPt>
            <c:idx val="5"/>
            <c:invertIfNegative val="0"/>
            <c:bubble3D val="0"/>
            <c:spPr>
              <a:solidFill>
                <a:schemeClr val="accent5">
                  <a:lumMod val="40000"/>
                  <a:lumOff val="6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5-C87C-4812-97D0-A87CDE1DEC21}"/>
              </c:ext>
            </c:extLst>
          </c:dPt>
          <c:dPt>
            <c:idx val="6"/>
            <c:invertIfNegative val="0"/>
            <c:bubble3D val="0"/>
            <c:spPr>
              <a:solidFill>
                <a:schemeClr val="accent2">
                  <a:lumMod val="40000"/>
                  <a:lumOff val="6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7-C87C-4812-97D0-A87CDE1DEC21}"/>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Sheet1!$A$9:$B$15</c:f>
              <c:multiLvlStrCache>
                <c:ptCount val="7"/>
                <c:lvl>
                  <c:pt idx="0">
                    <c:v>Patients Identified via Tableau</c:v>
                  </c:pt>
                  <c:pt idx="1">
                    <c:v>Patients Enrolled </c:v>
                  </c:pt>
                  <c:pt idx="2">
                    <c:v>Patients Identified via Patient Report </c:v>
                  </c:pt>
                  <c:pt idx="3">
                    <c:v>Patients Enrolled </c:v>
                  </c:pt>
                  <c:pt idx="4">
                    <c:v>Patients Identified via Patient Report +EMERSE</c:v>
                  </c:pt>
                  <c:pt idx="5">
                    <c:v>Patiens Contacted </c:v>
                  </c:pt>
                  <c:pt idx="6">
                    <c:v>Patients Enrolled via Patient Report + EMERSE</c:v>
                  </c:pt>
                </c:lvl>
                <c:lvl>
                  <c:pt idx="0">
                    <c:v>MAR 2022 - JUN 2023</c:v>
                  </c:pt>
                  <c:pt idx="2">
                    <c:v>JUL 2023 - Present</c:v>
                  </c:pt>
                </c:lvl>
              </c:multiLvlStrCache>
            </c:multiLvlStrRef>
          </c:cat>
          <c:val>
            <c:numRef>
              <c:f>Sheet1!$C$9:$C$15</c:f>
              <c:numCache>
                <c:formatCode>General</c:formatCode>
                <c:ptCount val="7"/>
                <c:pt idx="0">
                  <c:v>5000</c:v>
                </c:pt>
                <c:pt idx="1">
                  <c:v>0</c:v>
                </c:pt>
                <c:pt idx="2">
                  <c:v>1406</c:v>
                </c:pt>
                <c:pt idx="3">
                  <c:v>0</c:v>
                </c:pt>
                <c:pt idx="4">
                  <c:v>370</c:v>
                </c:pt>
                <c:pt idx="5">
                  <c:v>60</c:v>
                </c:pt>
                <c:pt idx="6">
                  <c:v>5</c:v>
                </c:pt>
              </c:numCache>
            </c:numRef>
          </c:val>
          <c:extLst>
            <c:ext xmlns:c16="http://schemas.microsoft.com/office/drawing/2014/chart" uri="{C3380CC4-5D6E-409C-BE32-E72D297353CC}">
              <c16:uniqueId val="{00000008-C87C-4812-97D0-A87CDE1DEC21}"/>
            </c:ext>
          </c:extLst>
        </c:ser>
        <c:dLbls>
          <c:showLegendKey val="0"/>
          <c:showVal val="0"/>
          <c:showCatName val="0"/>
          <c:showSerName val="0"/>
          <c:showPercent val="0"/>
          <c:showBubbleSize val="0"/>
        </c:dLbls>
        <c:gapWidth val="100"/>
        <c:overlap val="-24"/>
        <c:axId val="1393894959"/>
        <c:axId val="1393876719"/>
      </c:barChart>
      <c:catAx>
        <c:axId val="1393894959"/>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93876719"/>
        <c:crosses val="autoZero"/>
        <c:auto val="1"/>
        <c:lblAlgn val="ctr"/>
        <c:lblOffset val="100"/>
        <c:noMultiLvlLbl val="0"/>
      </c:catAx>
      <c:valAx>
        <c:axId val="1393876719"/>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9389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50000"/>
        </a:schemeClr>
      </a:solid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cdr:x>
      <cdr:y>0.29626</cdr:y>
    </cdr:from>
    <cdr:to>
      <cdr:x>0.68286</cdr:x>
      <cdr:y>0.40248</cdr:y>
    </cdr:to>
    <cdr:sp macro="" textlink="">
      <cdr:nvSpPr>
        <cdr:cNvPr id="2" name="TextBox 1">
          <a:extLst xmlns:a="http://schemas.openxmlformats.org/drawingml/2006/main">
            <a:ext uri="{FF2B5EF4-FFF2-40B4-BE49-F238E27FC236}">
              <a16:creationId xmlns:a16="http://schemas.microsoft.com/office/drawing/2014/main" id="{84D2C079-F852-92B1-E0A6-1E40ABB5C8DF}"/>
            </a:ext>
          </a:extLst>
        </cdr:cNvPr>
        <cdr:cNvSpPr txBox="1"/>
      </cdr:nvSpPr>
      <cdr:spPr>
        <a:xfrm xmlns:a="http://schemas.openxmlformats.org/drawingml/2006/main">
          <a:off x="3584154" y="1148890"/>
          <a:ext cx="1310797" cy="4119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kern="1200" dirty="0"/>
            <a:t>EMERSE use started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0EF28A3E-AC68-301A-CCD2-67D00BE2F156}"/>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900B9DA1-3096-1F23-C3A0-7C1475D4DC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2C12BE1A-A560-072F-0FAE-31BFD7BD6C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61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D8491F2-CF96-BC69-2C48-3E39B17023B1}"/>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A4789A02-0ADE-2895-67E0-67E978B201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6D834C58-1D8B-7F92-A10C-210DBC7269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69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3D008EC7-7929-6B6E-E777-9C5C8F2F8326}"/>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DCD5FE81-5E12-3ECB-5C9E-5F0674C2E2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AE29B19B-7A2C-17E5-B0C0-EA783A3CCA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1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08EBA76-D783-F856-9883-382CC40DF744}"/>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89E48174-5847-A9FD-6234-9D94E921E5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1769FD97-E3F1-D3E7-6292-8F7FBB776F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0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66B4CFFE-D8E9-C3DD-D0A5-76382D18328E}"/>
            </a:ext>
          </a:extLst>
        </p:cNvPr>
        <p:cNvGrpSpPr/>
        <p:nvPr/>
      </p:nvGrpSpPr>
      <p:grpSpPr>
        <a:xfrm>
          <a:off x="0" y="0"/>
          <a:ext cx="0" cy="0"/>
          <a:chOff x="0" y="0"/>
          <a:chExt cx="0" cy="0"/>
        </a:xfrm>
      </p:grpSpPr>
      <p:sp>
        <p:nvSpPr>
          <p:cNvPr id="116" name="Google Shape;116;p5:notes">
            <a:extLst>
              <a:ext uri="{FF2B5EF4-FFF2-40B4-BE49-F238E27FC236}">
                <a16:creationId xmlns:a16="http://schemas.microsoft.com/office/drawing/2014/main" id="{E6D3601F-CB38-EDF1-3700-2B20E0FF5D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a:extLst>
              <a:ext uri="{FF2B5EF4-FFF2-40B4-BE49-F238E27FC236}">
                <a16:creationId xmlns:a16="http://schemas.microsoft.com/office/drawing/2014/main" id="{27F79CE9-2ED9-4905-113B-AB05862E05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29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36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6BC8D1A7-6C19-B442-748F-7085620AA5AE}"/>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819BC31E-97A7-3706-CB17-8436AC7644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3442EC78-B13E-3FC5-1163-3EA55C2833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62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AB4731B0-46D7-4CE5-B8B4-DED683A7B8FE}"/>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58EC6E94-B872-E78C-82C1-F63F592DE0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50754C9D-EFED-5446-D49F-886A07D180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33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655828" y="1833660"/>
            <a:ext cx="7735824" cy="4101472"/>
          </a:xfrm>
          <a:prstGeom prst="rect">
            <a:avLst/>
          </a:prstGeom>
        </p:spPr>
        <p:txBody>
          <a:bodyPr lIns="0" rIns="182880">
            <a:noAutofit/>
          </a:bodyPr>
          <a:lstStyle>
            <a:lvl1pPr marL="0" marR="0" indent="-310896" algn="l" defTabSz="914400" rtl="0" eaLnBrk="1" fontAlgn="auto" latinLnBrk="0" hangingPunct="1">
              <a:lnSpc>
                <a:spcPts val="2600"/>
              </a:lnSpc>
              <a:spcBef>
                <a:spcPts val="600"/>
              </a:spcBef>
              <a:spcAft>
                <a:spcPts val="0"/>
              </a:spcAft>
              <a:buClr>
                <a:srgbClr val="1D4F91"/>
              </a:buClr>
              <a:buSzPct val="100000"/>
              <a:buFont typeface="Arial" charset="0"/>
              <a:buChar char="•"/>
              <a:tabLst/>
              <a:defRPr sz="20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7" name="Title 3"/>
          <p:cNvSpPr>
            <a:spLocks noGrp="1"/>
          </p:cNvSpPr>
          <p:nvPr>
            <p:ph type="title" hasCustomPrompt="1"/>
          </p:nvPr>
        </p:nvSpPr>
        <p:spPr>
          <a:xfrm>
            <a:off x="658368" y="986619"/>
            <a:ext cx="10515600"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83924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8367" y="1833658"/>
            <a:ext cx="7727865" cy="4101473"/>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658368" y="984446"/>
            <a:ext cx="10515600"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125312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655828" y="1833660"/>
            <a:ext cx="3581739" cy="4101472"/>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4503662" y="1833660"/>
            <a:ext cx="6670306" cy="4101472"/>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658368" y="986620"/>
            <a:ext cx="10515600"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4184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FD1F78-CF93-BE40-9FAB-5FD95D447F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p:cNvSpPr>
            <a:spLocks noGrp="1"/>
          </p:cNvSpPr>
          <p:nvPr>
            <p:ph type="body" sz="quarter" idx="10" hasCustomPrompt="1"/>
          </p:nvPr>
        </p:nvSpPr>
        <p:spPr>
          <a:xfrm>
            <a:off x="658368" y="3852961"/>
            <a:ext cx="6638544" cy="982602"/>
          </a:xfrm>
          <a:prstGeom prst="rect">
            <a:avLst/>
          </a:prstGeom>
        </p:spPr>
        <p:txBody>
          <a:bodyPr lIns="0">
            <a:normAutofit/>
          </a:bodyPr>
          <a:lstStyle>
            <a:lvl1pPr marL="0" indent="0">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4" name="Title 1"/>
          <p:cNvSpPr>
            <a:spLocks noGrp="1"/>
          </p:cNvSpPr>
          <p:nvPr>
            <p:ph type="ctrTitle" hasCustomPrompt="1"/>
          </p:nvPr>
        </p:nvSpPr>
        <p:spPr>
          <a:xfrm>
            <a:off x="658368" y="1362840"/>
            <a:ext cx="6638544" cy="2386584"/>
          </a:xfrm>
          <a:prstGeom prst="rect">
            <a:avLst/>
          </a:prstGeom>
          <a:ln>
            <a:noFill/>
          </a:ln>
        </p:spPr>
        <p:txBody>
          <a:bodyPr lIns="0" anchor="b"/>
          <a:lstStyle>
            <a:lvl1pPr algn="l">
              <a:lnSpc>
                <a:spcPts val="5800"/>
              </a:lnSpc>
              <a:defRPr sz="600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sp>
        <p:nvSpPr>
          <p:cNvPr id="12" name="Text Placeholder 11"/>
          <p:cNvSpPr>
            <a:spLocks noGrp="1"/>
          </p:cNvSpPr>
          <p:nvPr>
            <p:ph type="body" sz="quarter" idx="11" hasCustomPrompt="1"/>
          </p:nvPr>
        </p:nvSpPr>
        <p:spPr>
          <a:xfrm>
            <a:off x="658369" y="4952999"/>
            <a:ext cx="6638544" cy="651933"/>
          </a:xfr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a:t>
            </a:r>
          </a:p>
        </p:txBody>
      </p:sp>
      <p:pic>
        <p:nvPicPr>
          <p:cNvPr id="8" name="Picture 7" descr="CUIMC-ko-logo-large.png">
            <a:extLst>
              <a:ext uri="{FF2B5EF4-FFF2-40B4-BE49-F238E27FC236}">
                <a16:creationId xmlns:a16="http://schemas.microsoft.com/office/drawing/2014/main" id="{F9007386-AA3F-1F4B-8EEE-C3E2C9CB3B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643" y="6274393"/>
            <a:ext cx="3297324" cy="461778"/>
          </a:xfrm>
          <a:prstGeom prst="rect">
            <a:avLst/>
          </a:prstGeom>
        </p:spPr>
      </p:pic>
    </p:spTree>
    <p:extLst>
      <p:ext uri="{BB962C8B-B14F-4D97-AF65-F5344CB8AC3E}">
        <p14:creationId xmlns:p14="http://schemas.microsoft.com/office/powerpoint/2010/main" val="338502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project-emerse.org/presentation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bit.ly/emerse-may-202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roject-emerse.org/community.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Calibri"/>
              <a:buNone/>
            </a:pPr>
            <a:r>
              <a:rPr lang="en-US" sz="5200" dirty="0">
                <a:solidFill>
                  <a:schemeClr val="lt1"/>
                </a:solidFill>
              </a:rPr>
              <a:t>EMERSE Community Meeting</a:t>
            </a:r>
            <a:endParaRPr dirty="0"/>
          </a:p>
        </p:txBody>
      </p:sp>
      <p:pic>
        <p:nvPicPr>
          <p:cNvPr id="86" name="Google Shape;86;p1" descr="A picture containing text, clipart&#10;&#10;Description automatically generated"/>
          <p:cNvPicPr preferRelativeResize="0"/>
          <p:nvPr/>
        </p:nvPicPr>
        <p:blipFill rotWithShape="1">
          <a:blip r:embed="rId3">
            <a:alphaModFix/>
          </a:blip>
          <a:srcRect/>
          <a:stretch/>
        </p:blipFill>
        <p:spPr>
          <a:xfrm>
            <a:off x="838200" y="2221709"/>
            <a:ext cx="7368366" cy="2023621"/>
          </a:xfrm>
          <a:prstGeom prst="rect">
            <a:avLst/>
          </a:prstGeom>
          <a:noFill/>
          <a:ln>
            <a:noFill/>
          </a:ln>
        </p:spPr>
      </p:pic>
      <p:sp>
        <p:nvSpPr>
          <p:cNvPr id="87" name="Google Shape;87;p1"/>
          <p:cNvSpPr txBox="1"/>
          <p:nvPr/>
        </p:nvSpPr>
        <p:spPr>
          <a:xfrm>
            <a:off x="838200" y="4355907"/>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dirty="0">
                <a:solidFill>
                  <a:schemeClr val="dk1"/>
                </a:solidFill>
                <a:latin typeface="Calibri"/>
                <a:ea typeface="Calibri"/>
                <a:cs typeface="Calibri"/>
                <a:sym typeface="Calibri"/>
              </a:rPr>
              <a:t>2025-May-14</a:t>
            </a:r>
          </a:p>
        </p:txBody>
      </p:sp>
      <p:sp>
        <p:nvSpPr>
          <p:cNvPr id="88" name="Google Shape;88;p1"/>
          <p:cNvSpPr txBox="1"/>
          <p:nvPr/>
        </p:nvSpPr>
        <p:spPr>
          <a:xfrm>
            <a:off x="838200" y="516731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https://project-emerse.org</a:t>
            </a:r>
            <a:endParaRPr sz="36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838200" y="531496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dirty="0">
                <a:solidFill>
                  <a:schemeClr val="dk1"/>
                </a:solidFill>
                <a:latin typeface="Calibri"/>
                <a:ea typeface="Calibri"/>
                <a:cs typeface="Calibri"/>
                <a:sym typeface="Calibri"/>
              </a:rPr>
              <a:t>https://project-</a:t>
            </a:r>
            <a:r>
              <a:rPr lang="en-US" sz="3200" b="0" i="0" u="none" strike="noStrike" cap="none" dirty="0" err="1">
                <a:solidFill>
                  <a:schemeClr val="dk1"/>
                </a:solidFill>
                <a:latin typeface="Calibri"/>
                <a:ea typeface="Calibri"/>
                <a:cs typeface="Calibri"/>
                <a:sym typeface="Calibri"/>
              </a:rPr>
              <a:t>emerse.org</a:t>
            </a: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AED3A-056B-F64D-A0BD-D6B6289A3D0E}"/>
              </a:ext>
            </a:extLst>
          </p:cNvPr>
          <p:cNvSpPr>
            <a:spLocks noGrp="1"/>
          </p:cNvSpPr>
          <p:nvPr>
            <p:ph type="body" idx="1"/>
          </p:nvPr>
        </p:nvSpPr>
        <p:spPr>
          <a:xfrm>
            <a:off x="658368" y="1434678"/>
            <a:ext cx="11182179" cy="4005070"/>
          </a:xfrm>
        </p:spPr>
        <p:txBody>
          <a:bodyPr/>
          <a:lstStyle/>
          <a:p>
            <a:pPr marL="285750" indent="-285750">
              <a:lnSpc>
                <a:spcPct val="100000"/>
              </a:lnSpc>
              <a:spcBef>
                <a:spcPts val="0"/>
              </a:spcBef>
              <a:buFont typeface="Arial" panose="020B0604020202020204" pitchFamily="34" charset="0"/>
              <a:buChar char="•"/>
            </a:pPr>
            <a:r>
              <a:rPr lang="en-US" sz="2800" dirty="0">
                <a:latin typeface="Sitka Banner" panose="02000505000000020004" pitchFamily="2" charset="0"/>
              </a:rPr>
              <a:t>FORTE-Columbia team initially wanted to query their electronic medical record (EMR) around FORTE eligibility to produce a patient report, however the Principal investigator wanted to </a:t>
            </a:r>
            <a:r>
              <a:rPr lang="en-US" sz="2800" b="1" dirty="0">
                <a:latin typeface="Sitka Banner" panose="02000505000000020004" pitchFamily="2" charset="0"/>
              </a:rPr>
              <a:t>pull colonoscopy reports from Tableau that were used by CUMC gastroenterologist to house colonoscopy data</a:t>
            </a:r>
          </a:p>
          <a:p>
            <a:pPr marL="285750" indent="-285750">
              <a:lnSpc>
                <a:spcPct val="100000"/>
              </a:lnSpc>
              <a:spcBef>
                <a:spcPts val="0"/>
              </a:spcBef>
              <a:buFont typeface="Arial" panose="020B0604020202020204" pitchFamily="34" charset="0"/>
              <a:buChar char="•"/>
            </a:pPr>
            <a:r>
              <a:rPr lang="en-US" sz="2800" dirty="0">
                <a:latin typeface="Sitka Banner" panose="02000505000000020004" pitchFamily="2" charset="0"/>
              </a:rPr>
              <a:t>Tableau is  a visualization platform that helps users connect to, analyze, and visualize data from various sources.</a:t>
            </a:r>
          </a:p>
          <a:p>
            <a:pPr marL="285750" indent="-285750">
              <a:lnSpc>
                <a:spcPct val="100000"/>
              </a:lnSpc>
              <a:spcBef>
                <a:spcPts val="0"/>
              </a:spcBef>
              <a:buFont typeface="Arial" panose="020B0604020202020204" pitchFamily="34" charset="0"/>
              <a:buChar char="•"/>
            </a:pPr>
            <a:r>
              <a:rPr lang="en-US" sz="2800" dirty="0">
                <a:latin typeface="Sitka Banner" panose="02000505000000020004" pitchFamily="2" charset="0"/>
              </a:rPr>
              <a:t>Based on our </a:t>
            </a:r>
            <a:r>
              <a:rPr lang="en-US" sz="2800" b="1" dirty="0">
                <a:latin typeface="Sitka Banner" panose="02000505000000020004" pitchFamily="2" charset="0"/>
              </a:rPr>
              <a:t>previous history of enrolling well to NCI Cancer Control studies + Tableau, we were confident and ready to enroll to FORTE …</a:t>
            </a:r>
          </a:p>
        </p:txBody>
      </p:sp>
      <p:sp>
        <p:nvSpPr>
          <p:cNvPr id="3" name="Title 2">
            <a:extLst>
              <a:ext uri="{FF2B5EF4-FFF2-40B4-BE49-F238E27FC236}">
                <a16:creationId xmlns:a16="http://schemas.microsoft.com/office/drawing/2014/main" id="{0A224D69-7F0F-374D-B6C3-10F7A57D8D51}"/>
              </a:ext>
            </a:extLst>
          </p:cNvPr>
          <p:cNvSpPr>
            <a:spLocks noGrp="1"/>
          </p:cNvSpPr>
          <p:nvPr>
            <p:ph type="title"/>
          </p:nvPr>
        </p:nvSpPr>
        <p:spPr>
          <a:xfrm>
            <a:off x="658367" y="499255"/>
            <a:ext cx="10515600" cy="716084"/>
          </a:xfrm>
        </p:spPr>
        <p:txBody>
          <a:bodyPr/>
          <a:lstStyle/>
          <a:p>
            <a:r>
              <a:rPr lang="en-US" dirty="0">
                <a:latin typeface="Sitka Banner" panose="02000505000000020004" pitchFamily="2" charset="0"/>
              </a:rPr>
              <a:t>Pre-EMERSE Workflow</a:t>
            </a:r>
          </a:p>
        </p:txBody>
      </p:sp>
    </p:spTree>
    <p:extLst>
      <p:ext uri="{BB962C8B-B14F-4D97-AF65-F5344CB8AC3E}">
        <p14:creationId xmlns:p14="http://schemas.microsoft.com/office/powerpoint/2010/main" val="281442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C02518B-AE89-6B2A-903F-706A5338C3F9}"/>
              </a:ext>
            </a:extLst>
          </p:cNvPr>
          <p:cNvGraphicFramePr>
            <a:graphicFrameLocks/>
          </p:cNvGraphicFramePr>
          <p:nvPr/>
        </p:nvGraphicFramePr>
        <p:xfrm>
          <a:off x="409577" y="829671"/>
          <a:ext cx="11372846" cy="51986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2">
            <a:extLst>
              <a:ext uri="{FF2B5EF4-FFF2-40B4-BE49-F238E27FC236}">
                <a16:creationId xmlns:a16="http://schemas.microsoft.com/office/drawing/2014/main" id="{5C2D8E9D-0B36-6CDD-BA6C-441E27DA03A4}"/>
              </a:ext>
            </a:extLst>
          </p:cNvPr>
          <p:cNvSpPr>
            <a:spLocks noGrp="1"/>
          </p:cNvSpPr>
          <p:nvPr>
            <p:ph type="title"/>
          </p:nvPr>
        </p:nvSpPr>
        <p:spPr>
          <a:xfrm>
            <a:off x="493552" y="141213"/>
            <a:ext cx="10515600" cy="716084"/>
          </a:xfrm>
        </p:spPr>
        <p:txBody>
          <a:bodyPr/>
          <a:lstStyle/>
          <a:p>
            <a:r>
              <a:rPr lang="en-US" dirty="0">
                <a:latin typeface="Sitka Banner" panose="02000505000000020004" pitchFamily="2" charset="0"/>
              </a:rPr>
              <a:t>But then…</a:t>
            </a:r>
          </a:p>
        </p:txBody>
      </p:sp>
    </p:spTree>
    <p:extLst>
      <p:ext uri="{BB962C8B-B14F-4D97-AF65-F5344CB8AC3E}">
        <p14:creationId xmlns:p14="http://schemas.microsoft.com/office/powerpoint/2010/main" val="417511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47C2D-9C39-9C64-5FC5-873A172DB9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0E7A28-26C4-03F2-EBFE-F41BD503C2E6}"/>
              </a:ext>
            </a:extLst>
          </p:cNvPr>
          <p:cNvSpPr>
            <a:spLocks noGrp="1"/>
          </p:cNvSpPr>
          <p:nvPr>
            <p:ph type="body" idx="1"/>
          </p:nvPr>
        </p:nvSpPr>
        <p:spPr>
          <a:xfrm>
            <a:off x="658368" y="1434677"/>
            <a:ext cx="4465195" cy="4658213"/>
          </a:xfrm>
        </p:spPr>
        <p:txBody>
          <a:bodyPr/>
          <a:lstStyle/>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The Tableau reports produced during MAR 2022 -  JUN 2023 contained more than </a:t>
            </a:r>
            <a:r>
              <a:rPr lang="en-US" sz="2000" b="1" dirty="0">
                <a:latin typeface="Sitka Banner" panose="02000505000000020004" pitchFamily="2" charset="0"/>
              </a:rPr>
              <a:t>5,000+ patients </a:t>
            </a:r>
          </a:p>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The FORTE-CUMC Clinical Research Coordinator would select MRN’s that had the most recent colonoscopies and enter them into our EMR to verify they were eligible for the study</a:t>
            </a:r>
          </a:p>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For every patient </a:t>
            </a:r>
            <a:r>
              <a:rPr lang="en-US" sz="2000" b="1" dirty="0">
                <a:latin typeface="Sitka Banner" panose="02000505000000020004" pitchFamily="2" charset="0"/>
              </a:rPr>
              <a:t>50 patients, 1 was found to be eligible</a:t>
            </a:r>
            <a:r>
              <a:rPr lang="en-US" sz="2000" dirty="0">
                <a:latin typeface="Sitka Banner" panose="02000505000000020004" pitchFamily="2" charset="0"/>
              </a:rPr>
              <a:t> for the FORTE study </a:t>
            </a:r>
          </a:p>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This was </a:t>
            </a:r>
            <a:r>
              <a:rPr lang="en-US" sz="2000" b="1" dirty="0">
                <a:latin typeface="Sitka Banner" panose="02000505000000020004" pitchFamily="2" charset="0"/>
              </a:rPr>
              <a:t>extremely time –consuming process</a:t>
            </a:r>
          </a:p>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We went back to the drawing board with our Principal Investigator… </a:t>
            </a:r>
          </a:p>
          <a:p>
            <a:pPr>
              <a:lnSpc>
                <a:spcPct val="100000"/>
              </a:lnSpc>
              <a:spcBef>
                <a:spcPts val="0"/>
              </a:spcBef>
            </a:pPr>
            <a:endParaRPr lang="en-US" dirty="0">
              <a:latin typeface="Sitka Banner" panose="02000505000000020004" pitchFamily="2" charset="0"/>
            </a:endParaRPr>
          </a:p>
        </p:txBody>
      </p:sp>
      <p:sp>
        <p:nvSpPr>
          <p:cNvPr id="3" name="Title 2">
            <a:extLst>
              <a:ext uri="{FF2B5EF4-FFF2-40B4-BE49-F238E27FC236}">
                <a16:creationId xmlns:a16="http://schemas.microsoft.com/office/drawing/2014/main" id="{7865AFFC-E4E8-EF69-7C29-17FF0DCC114F}"/>
              </a:ext>
            </a:extLst>
          </p:cNvPr>
          <p:cNvSpPr>
            <a:spLocks noGrp="1"/>
          </p:cNvSpPr>
          <p:nvPr>
            <p:ph type="title"/>
          </p:nvPr>
        </p:nvSpPr>
        <p:spPr>
          <a:xfrm>
            <a:off x="658367" y="499255"/>
            <a:ext cx="10515600" cy="716084"/>
          </a:xfrm>
        </p:spPr>
        <p:txBody>
          <a:bodyPr/>
          <a:lstStyle/>
          <a:p>
            <a:r>
              <a:rPr lang="en-US" dirty="0">
                <a:latin typeface="Sitka Banner" panose="02000505000000020004" pitchFamily="2" charset="0"/>
              </a:rPr>
              <a:t>The Issues: </a:t>
            </a:r>
          </a:p>
        </p:txBody>
      </p:sp>
      <p:pic>
        <p:nvPicPr>
          <p:cNvPr id="10" name="Picture 9">
            <a:extLst>
              <a:ext uri="{FF2B5EF4-FFF2-40B4-BE49-F238E27FC236}">
                <a16:creationId xmlns:a16="http://schemas.microsoft.com/office/drawing/2014/main" id="{385E3BCF-078C-B128-5C54-62903EC61409}"/>
              </a:ext>
            </a:extLst>
          </p:cNvPr>
          <p:cNvPicPr>
            <a:picLocks noChangeAspect="1"/>
          </p:cNvPicPr>
          <p:nvPr/>
        </p:nvPicPr>
        <p:blipFill>
          <a:blip r:embed="rId2"/>
          <a:stretch>
            <a:fillRect/>
          </a:stretch>
        </p:blipFill>
        <p:spPr>
          <a:xfrm>
            <a:off x="5123563" y="1520889"/>
            <a:ext cx="7068437" cy="4011663"/>
          </a:xfrm>
          <a:prstGeom prst="rect">
            <a:avLst/>
          </a:prstGeom>
          <a:solidFill>
            <a:schemeClr val="tx1">
              <a:lumMod val="50000"/>
            </a:schemeClr>
          </a:solidFill>
          <a:ln w="9525">
            <a:solidFill>
              <a:schemeClr val="tx1">
                <a:lumMod val="50000"/>
              </a:schemeClr>
            </a:solidFill>
          </a:ln>
        </p:spPr>
      </p:pic>
      <p:sp>
        <p:nvSpPr>
          <p:cNvPr id="12" name="TextBox 11">
            <a:extLst>
              <a:ext uri="{FF2B5EF4-FFF2-40B4-BE49-F238E27FC236}">
                <a16:creationId xmlns:a16="http://schemas.microsoft.com/office/drawing/2014/main" id="{3A9B7D02-F7A7-D4D4-A39E-BDCA0E7769A3}"/>
              </a:ext>
            </a:extLst>
          </p:cNvPr>
          <p:cNvSpPr txBox="1"/>
          <p:nvPr/>
        </p:nvSpPr>
        <p:spPr>
          <a:xfrm>
            <a:off x="5123563" y="5561046"/>
            <a:ext cx="7068437" cy="369332"/>
          </a:xfrm>
          <a:prstGeom prst="rect">
            <a:avLst/>
          </a:prstGeom>
          <a:noFill/>
          <a:ln w="9525">
            <a:solidFill>
              <a:schemeClr val="tx1">
                <a:lumMod val="50000"/>
              </a:schemeClr>
            </a:solidFill>
          </a:ln>
        </p:spPr>
        <p:txBody>
          <a:bodyPr wrap="square" rtlCol="0">
            <a:spAutoFit/>
          </a:bodyPr>
          <a:lstStyle/>
          <a:p>
            <a:r>
              <a:rPr lang="en-US" dirty="0">
                <a:latin typeface="Sitka Banner" panose="02000505000000020004" pitchFamily="2" charset="0"/>
              </a:rPr>
              <a:t>Tableau Report with 5000+ patients </a:t>
            </a:r>
          </a:p>
        </p:txBody>
      </p:sp>
    </p:spTree>
    <p:extLst>
      <p:ext uri="{BB962C8B-B14F-4D97-AF65-F5344CB8AC3E}">
        <p14:creationId xmlns:p14="http://schemas.microsoft.com/office/powerpoint/2010/main" val="248647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CD1C-1FFA-3AE8-810E-506567A3A2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D7C929-7BC0-F000-AF60-97376A439462}"/>
              </a:ext>
            </a:extLst>
          </p:cNvPr>
          <p:cNvSpPr>
            <a:spLocks noGrp="1"/>
          </p:cNvSpPr>
          <p:nvPr>
            <p:ph type="body" idx="1"/>
          </p:nvPr>
        </p:nvSpPr>
        <p:spPr>
          <a:xfrm>
            <a:off x="518407" y="1274815"/>
            <a:ext cx="5033305" cy="4471601"/>
          </a:xfrm>
        </p:spPr>
        <p:txBody>
          <a:bodyPr/>
          <a:lstStyle/>
          <a:p>
            <a:pPr marL="285750" indent="-285750">
              <a:lnSpc>
                <a:spcPct val="100000"/>
              </a:lnSpc>
              <a:spcBef>
                <a:spcPts val="0"/>
              </a:spcBef>
              <a:buFont typeface="Arial" panose="020B0604020202020204" pitchFamily="34" charset="0"/>
              <a:buChar char="•"/>
            </a:pPr>
            <a:r>
              <a:rPr lang="en-US" dirty="0">
                <a:latin typeface="Sitka Banner" panose="02000505000000020004" pitchFamily="2" charset="0"/>
              </a:rPr>
              <a:t>The FORTE-Columbia study team decided to then query their electronic medical record (EMR) around FORTE eligibility to produce a patient report. The query included: </a:t>
            </a:r>
          </a:p>
          <a:p>
            <a:pPr marL="800089" lvl="1" indent="-342900">
              <a:lnSpc>
                <a:spcPct val="100000"/>
              </a:lnSpc>
              <a:spcBef>
                <a:spcPts val="0"/>
              </a:spcBef>
              <a:buFont typeface="Courier New" panose="02070309020205020404" pitchFamily="49" charset="0"/>
              <a:buChar char="o"/>
            </a:pPr>
            <a:r>
              <a:rPr lang="en-US" sz="1800" b="1" dirty="0">
                <a:solidFill>
                  <a:schemeClr val="tx1"/>
                </a:solidFill>
                <a:latin typeface="Sitka Banner" panose="02000505000000020004" pitchFamily="2" charset="0"/>
              </a:rPr>
              <a:t>Patients 45-75 with colonoscopies at Columbia in the last 4 years</a:t>
            </a:r>
          </a:p>
          <a:p>
            <a:pPr marL="800089" lvl="1" indent="-342900">
              <a:lnSpc>
                <a:spcPct val="100000"/>
              </a:lnSpc>
              <a:spcBef>
                <a:spcPts val="0"/>
              </a:spcBef>
              <a:buFont typeface="Courier New" panose="02070309020205020404" pitchFamily="49" charset="0"/>
              <a:buChar char="o"/>
            </a:pPr>
            <a:r>
              <a:rPr lang="en-US" sz="1800" b="1" dirty="0">
                <a:solidFill>
                  <a:schemeClr val="tx1"/>
                </a:solidFill>
                <a:latin typeface="Sitka Banner" panose="02000505000000020004" pitchFamily="2" charset="0"/>
              </a:rPr>
              <a:t>Patients with colonoscopy pathology reports available in their chart </a:t>
            </a:r>
          </a:p>
          <a:p>
            <a:pPr marL="800089" lvl="1" indent="-342900">
              <a:lnSpc>
                <a:spcPct val="100000"/>
              </a:lnSpc>
              <a:spcBef>
                <a:spcPts val="0"/>
              </a:spcBef>
              <a:buFont typeface="Courier New" panose="02070309020205020404" pitchFamily="49" charset="0"/>
              <a:buChar char="o"/>
            </a:pPr>
            <a:r>
              <a:rPr lang="en-US" sz="1800" b="1" dirty="0">
                <a:solidFill>
                  <a:schemeClr val="tx1"/>
                </a:solidFill>
                <a:latin typeface="Sitka Banner" panose="02000505000000020004" pitchFamily="2" charset="0"/>
              </a:rPr>
              <a:t>No active cancer diagnosis  </a:t>
            </a:r>
          </a:p>
          <a:p>
            <a:pPr marL="285750" indent="-285750">
              <a:lnSpc>
                <a:spcPct val="100000"/>
              </a:lnSpc>
              <a:spcBef>
                <a:spcPts val="0"/>
              </a:spcBef>
              <a:buFont typeface="Arial" panose="020B0604020202020204" pitchFamily="34" charset="0"/>
              <a:buChar char="•"/>
            </a:pPr>
            <a:r>
              <a:rPr lang="en-US" dirty="0">
                <a:latin typeface="Sitka Banner" panose="02000505000000020004" pitchFamily="2" charset="0"/>
              </a:rPr>
              <a:t>This patient report continued to produce many patients - about </a:t>
            </a:r>
            <a:r>
              <a:rPr lang="en-US" b="1" dirty="0">
                <a:latin typeface="Sitka Banner" panose="02000505000000020004" pitchFamily="2" charset="0"/>
              </a:rPr>
              <a:t>1200-1,500</a:t>
            </a:r>
          </a:p>
          <a:p>
            <a:pPr marL="285750" indent="-285750">
              <a:lnSpc>
                <a:spcPct val="100000"/>
              </a:lnSpc>
              <a:spcBef>
                <a:spcPts val="0"/>
              </a:spcBef>
              <a:buFont typeface="Arial" panose="020B0604020202020204" pitchFamily="34" charset="0"/>
              <a:buChar char="•"/>
            </a:pPr>
            <a:r>
              <a:rPr lang="en-US" dirty="0">
                <a:latin typeface="Sitka Banner" panose="02000505000000020004" pitchFamily="2" charset="0"/>
              </a:rPr>
              <a:t>Issue with our patient reports can only pick up </a:t>
            </a:r>
            <a:r>
              <a:rPr lang="en-US" b="1" dirty="0">
                <a:latin typeface="Sitka Banner" panose="02000505000000020004" pitchFamily="2" charset="0"/>
              </a:rPr>
              <a:t>structured data meanwhile our colonoscopy reports are free text notes, and the 1-2 polyps became a key eligibility point in screening</a:t>
            </a:r>
          </a:p>
          <a:p>
            <a:pPr marL="285750" indent="-285750">
              <a:lnSpc>
                <a:spcPct val="100000"/>
              </a:lnSpc>
              <a:spcBef>
                <a:spcPts val="0"/>
              </a:spcBef>
              <a:buFont typeface="Arial" panose="020B0604020202020204" pitchFamily="34" charset="0"/>
              <a:buChar char="•"/>
            </a:pPr>
            <a:r>
              <a:rPr lang="en-US" dirty="0">
                <a:latin typeface="Sitka Banner" panose="02000505000000020004" pitchFamily="2" charset="0"/>
              </a:rPr>
              <a:t>In speaking with our Cancer Center System Analysts, they recommended a program called </a:t>
            </a:r>
            <a:r>
              <a:rPr lang="en-US" b="1" dirty="0">
                <a:latin typeface="Sitka Banner" panose="02000505000000020004" pitchFamily="2" charset="0"/>
              </a:rPr>
              <a:t>EMERSE </a:t>
            </a:r>
            <a:r>
              <a:rPr lang="en-US" dirty="0">
                <a:latin typeface="Sitka Banner" panose="02000505000000020004" pitchFamily="2" charset="0"/>
              </a:rPr>
              <a:t> </a:t>
            </a:r>
          </a:p>
          <a:p>
            <a:pPr>
              <a:lnSpc>
                <a:spcPct val="100000"/>
              </a:lnSpc>
              <a:spcBef>
                <a:spcPts val="0"/>
              </a:spcBef>
            </a:pPr>
            <a:endParaRPr lang="en-US" dirty="0">
              <a:latin typeface="Sitka Banner" panose="02000505000000020004" pitchFamily="2" charset="0"/>
            </a:endParaRPr>
          </a:p>
        </p:txBody>
      </p:sp>
      <p:sp>
        <p:nvSpPr>
          <p:cNvPr id="3" name="Title 2">
            <a:extLst>
              <a:ext uri="{FF2B5EF4-FFF2-40B4-BE49-F238E27FC236}">
                <a16:creationId xmlns:a16="http://schemas.microsoft.com/office/drawing/2014/main" id="{8D43D545-889F-3360-F041-48A6C7377D50}"/>
              </a:ext>
            </a:extLst>
          </p:cNvPr>
          <p:cNvSpPr>
            <a:spLocks noGrp="1"/>
          </p:cNvSpPr>
          <p:nvPr>
            <p:ph type="title"/>
          </p:nvPr>
        </p:nvSpPr>
        <p:spPr>
          <a:xfrm>
            <a:off x="658367" y="499255"/>
            <a:ext cx="10515600" cy="716084"/>
          </a:xfrm>
        </p:spPr>
        <p:txBody>
          <a:bodyPr/>
          <a:lstStyle/>
          <a:p>
            <a:r>
              <a:rPr lang="en-US" dirty="0">
                <a:latin typeface="Sitka Banner" panose="02000505000000020004" pitchFamily="2" charset="0"/>
              </a:rPr>
              <a:t>Next Steps: </a:t>
            </a:r>
          </a:p>
        </p:txBody>
      </p:sp>
      <p:sp>
        <p:nvSpPr>
          <p:cNvPr id="8" name="TextBox 7">
            <a:extLst>
              <a:ext uri="{FF2B5EF4-FFF2-40B4-BE49-F238E27FC236}">
                <a16:creationId xmlns:a16="http://schemas.microsoft.com/office/drawing/2014/main" id="{7E7A0FFE-5DAB-8AE1-6FB3-A8E769D5CB7F}"/>
              </a:ext>
            </a:extLst>
          </p:cNvPr>
          <p:cNvSpPr txBox="1"/>
          <p:nvPr/>
        </p:nvSpPr>
        <p:spPr>
          <a:xfrm>
            <a:off x="5846116" y="5746416"/>
            <a:ext cx="6087961" cy="369332"/>
          </a:xfrm>
          <a:prstGeom prst="rect">
            <a:avLst/>
          </a:prstGeom>
          <a:noFill/>
          <a:ln>
            <a:solidFill>
              <a:schemeClr val="tx1">
                <a:lumMod val="50000"/>
              </a:schemeClr>
            </a:solidFill>
          </a:ln>
        </p:spPr>
        <p:txBody>
          <a:bodyPr wrap="square" rtlCol="0">
            <a:spAutoFit/>
          </a:bodyPr>
          <a:lstStyle/>
          <a:p>
            <a:r>
              <a:rPr lang="en-US" dirty="0">
                <a:latin typeface="Sitka Banner" panose="02000505000000020004" pitchFamily="2" charset="0"/>
              </a:rPr>
              <a:t>FORTE-CUMC Patient Report </a:t>
            </a:r>
          </a:p>
        </p:txBody>
      </p:sp>
      <p:pic>
        <p:nvPicPr>
          <p:cNvPr id="5" name="Picture 4">
            <a:extLst>
              <a:ext uri="{FF2B5EF4-FFF2-40B4-BE49-F238E27FC236}">
                <a16:creationId xmlns:a16="http://schemas.microsoft.com/office/drawing/2014/main" id="{30248853-2E90-0DBF-1D40-40C65B434853}"/>
              </a:ext>
            </a:extLst>
          </p:cNvPr>
          <p:cNvPicPr>
            <a:picLocks noChangeAspect="1"/>
          </p:cNvPicPr>
          <p:nvPr/>
        </p:nvPicPr>
        <p:blipFill>
          <a:blip r:embed="rId2"/>
          <a:stretch>
            <a:fillRect/>
          </a:stretch>
        </p:blipFill>
        <p:spPr>
          <a:xfrm>
            <a:off x="5802812" y="984378"/>
            <a:ext cx="6174567" cy="4762038"/>
          </a:xfrm>
          <a:prstGeom prst="rect">
            <a:avLst/>
          </a:prstGeom>
        </p:spPr>
      </p:pic>
    </p:spTree>
    <p:extLst>
      <p:ext uri="{BB962C8B-B14F-4D97-AF65-F5344CB8AC3E}">
        <p14:creationId xmlns:p14="http://schemas.microsoft.com/office/powerpoint/2010/main" val="36164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BA5F2-C978-1D46-8DBA-2A39BD1E5C5B}"/>
              </a:ext>
            </a:extLst>
          </p:cNvPr>
          <p:cNvSpPr>
            <a:spLocks noGrp="1"/>
          </p:cNvSpPr>
          <p:nvPr>
            <p:ph type="body" idx="10"/>
          </p:nvPr>
        </p:nvSpPr>
        <p:spPr>
          <a:xfrm>
            <a:off x="655828" y="1525750"/>
            <a:ext cx="5530368" cy="3699394"/>
          </a:xfrm>
        </p:spPr>
        <p:txBody>
          <a:bodyPr/>
          <a:lstStyle/>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Around July 2023 CUMC Cancer System Analysts exported our patient reports into EMERSE </a:t>
            </a:r>
          </a:p>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As mentioned previously, over the course of screening eligible patients for this trial, we found that </a:t>
            </a:r>
            <a:r>
              <a:rPr lang="en-US" sz="2000" b="1" dirty="0">
                <a:latin typeface="Sitka Banner" panose="02000505000000020004" pitchFamily="2" charset="0"/>
              </a:rPr>
              <a:t>1-2 polyps became the key eligibility point in including or excluding patients to contact for FORTE </a:t>
            </a:r>
            <a:endParaRPr lang="en-US" sz="2000" dirty="0">
              <a:latin typeface="Sitka Banner" panose="02000505000000020004" pitchFamily="2" charset="0"/>
            </a:endParaRPr>
          </a:p>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The FORTE-CUMC team asked EMERSE to include patient’s whose pathology notes mentioned “</a:t>
            </a:r>
            <a:r>
              <a:rPr lang="en-US" sz="2000" b="1" dirty="0">
                <a:latin typeface="Sitka Banner" panose="02000505000000020004" pitchFamily="2" charset="0"/>
              </a:rPr>
              <a:t>tubular adenomas” </a:t>
            </a:r>
            <a:r>
              <a:rPr lang="en-US" sz="2000" dirty="0">
                <a:latin typeface="Sitka Banner" panose="02000505000000020004" pitchFamily="2" charset="0"/>
              </a:rPr>
              <a:t>or </a:t>
            </a:r>
            <a:r>
              <a:rPr lang="en-US" sz="2000" b="1" dirty="0">
                <a:latin typeface="Sitka Banner" panose="02000505000000020004" pitchFamily="2" charset="0"/>
              </a:rPr>
              <a:t>“TA”</a:t>
            </a:r>
            <a:endParaRPr lang="en-US" sz="2000" dirty="0">
              <a:latin typeface="Sitka Banner" panose="02000505000000020004" pitchFamily="2" charset="0"/>
            </a:endParaRPr>
          </a:p>
          <a:p>
            <a:pPr marL="285750" indent="-285750">
              <a:lnSpc>
                <a:spcPct val="100000"/>
              </a:lnSpc>
              <a:spcBef>
                <a:spcPts val="0"/>
              </a:spcBef>
              <a:buFont typeface="Arial" panose="020B0604020202020204" pitchFamily="34" charset="0"/>
              <a:buChar char="•"/>
            </a:pPr>
            <a:r>
              <a:rPr lang="en-US" sz="2000" dirty="0">
                <a:latin typeface="Sitka Banner" panose="02000505000000020004" pitchFamily="2" charset="0"/>
              </a:rPr>
              <a:t>We asked EMERSE to exclude all patient charts that mentioned “</a:t>
            </a:r>
            <a:r>
              <a:rPr lang="en-US" sz="2000" b="1" dirty="0">
                <a:latin typeface="Sitka Banner" panose="02000505000000020004" pitchFamily="2" charset="0"/>
              </a:rPr>
              <a:t>sessile serrated adenoma” </a:t>
            </a:r>
            <a:r>
              <a:rPr lang="en-US" sz="2000" dirty="0">
                <a:latin typeface="Sitka Banner" panose="02000505000000020004" pitchFamily="2" charset="0"/>
              </a:rPr>
              <a:t>and </a:t>
            </a:r>
            <a:r>
              <a:rPr lang="en-US" sz="2000" b="1" dirty="0">
                <a:latin typeface="Sitka Banner" panose="02000505000000020004" pitchFamily="2" charset="0"/>
              </a:rPr>
              <a:t>“hyperplastic adenoma”</a:t>
            </a:r>
          </a:p>
        </p:txBody>
      </p:sp>
      <p:sp>
        <p:nvSpPr>
          <p:cNvPr id="4" name="Title 3">
            <a:extLst>
              <a:ext uri="{FF2B5EF4-FFF2-40B4-BE49-F238E27FC236}">
                <a16:creationId xmlns:a16="http://schemas.microsoft.com/office/drawing/2014/main" id="{0C485A9C-B7F3-3845-81FA-3A9563E7C2EC}"/>
              </a:ext>
            </a:extLst>
          </p:cNvPr>
          <p:cNvSpPr>
            <a:spLocks noGrp="1"/>
          </p:cNvSpPr>
          <p:nvPr>
            <p:ph type="title"/>
          </p:nvPr>
        </p:nvSpPr>
        <p:spPr>
          <a:xfrm>
            <a:off x="655828" y="436113"/>
            <a:ext cx="10515600" cy="716084"/>
          </a:xfrm>
        </p:spPr>
        <p:txBody>
          <a:bodyPr/>
          <a:lstStyle/>
          <a:p>
            <a:r>
              <a:rPr lang="en-US" dirty="0"/>
              <a:t>EMERSE Workflow </a:t>
            </a:r>
          </a:p>
        </p:txBody>
      </p:sp>
      <p:pic>
        <p:nvPicPr>
          <p:cNvPr id="6" name="Picture 5">
            <a:extLst>
              <a:ext uri="{FF2B5EF4-FFF2-40B4-BE49-F238E27FC236}">
                <a16:creationId xmlns:a16="http://schemas.microsoft.com/office/drawing/2014/main" id="{079A37F2-96C4-4A63-4F60-A8A87083F23D}"/>
              </a:ext>
            </a:extLst>
          </p:cNvPr>
          <p:cNvPicPr>
            <a:picLocks noChangeAspect="1"/>
          </p:cNvPicPr>
          <p:nvPr/>
        </p:nvPicPr>
        <p:blipFill>
          <a:blip r:embed="rId2"/>
          <a:stretch>
            <a:fillRect/>
          </a:stretch>
        </p:blipFill>
        <p:spPr>
          <a:xfrm>
            <a:off x="6327430" y="1282959"/>
            <a:ext cx="5391627" cy="4292082"/>
          </a:xfrm>
          <a:prstGeom prst="rect">
            <a:avLst/>
          </a:prstGeom>
          <a:ln>
            <a:solidFill>
              <a:schemeClr val="accent1">
                <a:lumMod val="75000"/>
              </a:schemeClr>
            </a:solidFill>
          </a:ln>
        </p:spPr>
      </p:pic>
      <p:sp>
        <p:nvSpPr>
          <p:cNvPr id="7" name="TextBox 6">
            <a:extLst>
              <a:ext uri="{FF2B5EF4-FFF2-40B4-BE49-F238E27FC236}">
                <a16:creationId xmlns:a16="http://schemas.microsoft.com/office/drawing/2014/main" id="{DFAFD7B3-41FA-5E02-33E2-47E569830E7C}"/>
              </a:ext>
            </a:extLst>
          </p:cNvPr>
          <p:cNvSpPr txBox="1"/>
          <p:nvPr/>
        </p:nvSpPr>
        <p:spPr>
          <a:xfrm>
            <a:off x="6327429" y="5575041"/>
            <a:ext cx="5391627" cy="646331"/>
          </a:xfrm>
          <a:prstGeom prst="rect">
            <a:avLst/>
          </a:prstGeom>
          <a:noFill/>
          <a:ln>
            <a:solidFill>
              <a:schemeClr val="tx1">
                <a:lumMod val="50000"/>
              </a:schemeClr>
            </a:solidFill>
          </a:ln>
        </p:spPr>
        <p:txBody>
          <a:bodyPr wrap="square" rtlCol="0">
            <a:spAutoFit/>
          </a:bodyPr>
          <a:lstStyle/>
          <a:p>
            <a:r>
              <a:rPr lang="en-US" dirty="0">
                <a:latin typeface="Sitka Banner" panose="02000505000000020004" pitchFamily="2" charset="0"/>
              </a:rPr>
              <a:t>Prompting EMERSE to look for terms that would narrow down patients truly eligible for FORTE </a:t>
            </a:r>
          </a:p>
        </p:txBody>
      </p:sp>
      <p:sp>
        <p:nvSpPr>
          <p:cNvPr id="8" name="Oval 7">
            <a:extLst>
              <a:ext uri="{FF2B5EF4-FFF2-40B4-BE49-F238E27FC236}">
                <a16:creationId xmlns:a16="http://schemas.microsoft.com/office/drawing/2014/main" id="{F82C639F-3B5D-6E2E-CBEB-EF6C6D635F42}"/>
              </a:ext>
            </a:extLst>
          </p:cNvPr>
          <p:cNvSpPr/>
          <p:nvPr/>
        </p:nvSpPr>
        <p:spPr>
          <a:xfrm>
            <a:off x="7408506" y="2547257"/>
            <a:ext cx="4198776" cy="203407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4544DFC-B5E4-7ADA-0437-A586B450137A}"/>
              </a:ext>
            </a:extLst>
          </p:cNvPr>
          <p:cNvCxnSpPr>
            <a:cxnSpLocks/>
            <a:stCxn id="8" idx="4"/>
          </p:cNvCxnSpPr>
          <p:nvPr/>
        </p:nvCxnSpPr>
        <p:spPr>
          <a:xfrm flipH="1">
            <a:off x="6096000" y="4581331"/>
            <a:ext cx="3411894" cy="821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0507B91-8EB2-5913-DB49-6E4A39C72599}"/>
              </a:ext>
            </a:extLst>
          </p:cNvPr>
          <p:cNvSpPr/>
          <p:nvPr/>
        </p:nvSpPr>
        <p:spPr>
          <a:xfrm>
            <a:off x="8761445" y="511858"/>
            <a:ext cx="3273064" cy="307777"/>
          </a:xfrm>
          <a:prstGeom prst="rect">
            <a:avLst/>
          </a:prstGeom>
          <a:noFill/>
        </p:spPr>
        <p:txBody>
          <a:bodyPr wrap="square" lIns="91440" tIns="45720" rIns="91440" bIns="45720">
            <a:spAutoFit/>
          </a:bodyPr>
          <a:lstStyle/>
          <a:p>
            <a:pPr algn="ctr"/>
            <a:r>
              <a:rPr lang="en-US" sz="14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CUMC Patient Report Uploade</a:t>
            </a:r>
            <a:r>
              <a:rPr lang="en-US" sz="14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d to EMERSE</a:t>
            </a:r>
            <a:endParaRPr lang="en-US" sz="14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cxnSp>
        <p:nvCxnSpPr>
          <p:cNvPr id="12" name="Straight Arrow Connector 11">
            <a:extLst>
              <a:ext uri="{FF2B5EF4-FFF2-40B4-BE49-F238E27FC236}">
                <a16:creationId xmlns:a16="http://schemas.microsoft.com/office/drawing/2014/main" id="{3F455FB3-2FF9-922E-B809-63D8AC33605F}"/>
              </a:ext>
            </a:extLst>
          </p:cNvPr>
          <p:cNvCxnSpPr/>
          <p:nvPr/>
        </p:nvCxnSpPr>
        <p:spPr>
          <a:xfrm flipV="1">
            <a:off x="7752184" y="833535"/>
            <a:ext cx="1161661" cy="7160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C3B509F-A28E-900C-E56C-5170C0B421A1}"/>
              </a:ext>
            </a:extLst>
          </p:cNvPr>
          <p:cNvSpPr/>
          <p:nvPr/>
        </p:nvSpPr>
        <p:spPr>
          <a:xfrm>
            <a:off x="2024743" y="5396366"/>
            <a:ext cx="4186971" cy="523220"/>
          </a:xfrm>
          <a:prstGeom prst="rect">
            <a:avLst/>
          </a:prstGeom>
          <a:noFill/>
        </p:spPr>
        <p:txBody>
          <a:bodyPr wrap="square" lIns="91440" tIns="45720" rIns="91440" bIns="45720">
            <a:spAutoFit/>
          </a:bodyPr>
          <a:lstStyle/>
          <a:p>
            <a:pPr algn="ctr"/>
            <a:r>
              <a:rPr lang="en-US" sz="14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Asking EMERSE to only include patient charts that include the terms “TA” and “Tubular Adenoma” </a:t>
            </a:r>
          </a:p>
        </p:txBody>
      </p:sp>
      <p:sp>
        <p:nvSpPr>
          <p:cNvPr id="20" name="Oval 19">
            <a:extLst>
              <a:ext uri="{FF2B5EF4-FFF2-40B4-BE49-F238E27FC236}">
                <a16:creationId xmlns:a16="http://schemas.microsoft.com/office/drawing/2014/main" id="{1938C613-7027-512C-CD6C-DFA7E8233653}"/>
              </a:ext>
            </a:extLst>
          </p:cNvPr>
          <p:cNvSpPr/>
          <p:nvPr/>
        </p:nvSpPr>
        <p:spPr>
          <a:xfrm>
            <a:off x="6557228" y="1456826"/>
            <a:ext cx="2107443" cy="3355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8CFC362-715E-A04E-5420-1096271A6F36}"/>
              </a:ext>
            </a:extLst>
          </p:cNvPr>
          <p:cNvSpPr/>
          <p:nvPr/>
        </p:nvSpPr>
        <p:spPr>
          <a:xfrm>
            <a:off x="7521650" y="1980316"/>
            <a:ext cx="1501592" cy="30772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54EDA3B-D75B-CE02-B892-8FE2B69E0566}"/>
              </a:ext>
            </a:extLst>
          </p:cNvPr>
          <p:cNvCxnSpPr>
            <a:cxnSpLocks/>
            <a:stCxn id="21" idx="6"/>
          </p:cNvCxnSpPr>
          <p:nvPr/>
        </p:nvCxnSpPr>
        <p:spPr>
          <a:xfrm flipV="1">
            <a:off x="9023242" y="1831129"/>
            <a:ext cx="1066183" cy="3030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962D05A-DBD2-915B-779D-036027A59137}"/>
              </a:ext>
            </a:extLst>
          </p:cNvPr>
          <p:cNvSpPr/>
          <p:nvPr/>
        </p:nvSpPr>
        <p:spPr>
          <a:xfrm>
            <a:off x="9970750" y="1525750"/>
            <a:ext cx="2373650" cy="738664"/>
          </a:xfrm>
          <a:prstGeom prst="rect">
            <a:avLst/>
          </a:prstGeom>
          <a:noFill/>
        </p:spPr>
        <p:txBody>
          <a:bodyPr wrap="square" lIns="91440" tIns="45720" rIns="91440" bIns="45720">
            <a:spAutoFit/>
          </a:bodyPr>
          <a:lstStyle/>
          <a:p>
            <a:pPr algn="ctr"/>
            <a:r>
              <a:rPr lang="en-US" sz="14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Could then ask EMERSE to find patients based upon entered criteria </a:t>
            </a:r>
          </a:p>
        </p:txBody>
      </p:sp>
    </p:spTree>
    <p:extLst>
      <p:ext uri="{BB962C8B-B14F-4D97-AF65-F5344CB8AC3E}">
        <p14:creationId xmlns:p14="http://schemas.microsoft.com/office/powerpoint/2010/main" val="3244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8" grpId="0"/>
      <p:bldP spid="20" grpId="0" animBg="1"/>
      <p:bldP spid="21"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13477-139C-B035-7681-F777B43AC0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8D53DD-36C6-0DC3-887B-6FBF9C0569A3}"/>
              </a:ext>
            </a:extLst>
          </p:cNvPr>
          <p:cNvSpPr>
            <a:spLocks noGrp="1"/>
          </p:cNvSpPr>
          <p:nvPr>
            <p:ph type="title"/>
          </p:nvPr>
        </p:nvSpPr>
        <p:spPr>
          <a:xfrm>
            <a:off x="655828" y="296133"/>
            <a:ext cx="10515600" cy="716084"/>
          </a:xfrm>
        </p:spPr>
        <p:txBody>
          <a:bodyPr/>
          <a:lstStyle/>
          <a:p>
            <a:r>
              <a:rPr lang="en-US" dirty="0">
                <a:latin typeface="Sitka Banner" panose="02000505000000020004" pitchFamily="2" charset="0"/>
              </a:rPr>
              <a:t>EMERSE Continued: </a:t>
            </a:r>
          </a:p>
        </p:txBody>
      </p:sp>
      <p:pic>
        <p:nvPicPr>
          <p:cNvPr id="9" name="Picture 8">
            <a:extLst>
              <a:ext uri="{FF2B5EF4-FFF2-40B4-BE49-F238E27FC236}">
                <a16:creationId xmlns:a16="http://schemas.microsoft.com/office/drawing/2014/main" id="{9CCD505D-C8D4-0EE1-7CCC-206FFD156D09}"/>
              </a:ext>
            </a:extLst>
          </p:cNvPr>
          <p:cNvPicPr>
            <a:picLocks noChangeAspect="1"/>
          </p:cNvPicPr>
          <p:nvPr/>
        </p:nvPicPr>
        <p:blipFill>
          <a:blip r:embed="rId2"/>
          <a:stretch>
            <a:fillRect/>
          </a:stretch>
        </p:blipFill>
        <p:spPr>
          <a:xfrm>
            <a:off x="0" y="1012217"/>
            <a:ext cx="12192000" cy="2539460"/>
          </a:xfrm>
          <a:prstGeom prst="rect">
            <a:avLst/>
          </a:prstGeom>
        </p:spPr>
      </p:pic>
      <p:pic>
        <p:nvPicPr>
          <p:cNvPr id="11" name="Picture 10">
            <a:extLst>
              <a:ext uri="{FF2B5EF4-FFF2-40B4-BE49-F238E27FC236}">
                <a16:creationId xmlns:a16="http://schemas.microsoft.com/office/drawing/2014/main" id="{712E96A9-CE02-FB1D-3527-9604A0EE54B5}"/>
              </a:ext>
            </a:extLst>
          </p:cNvPr>
          <p:cNvPicPr>
            <a:picLocks noChangeAspect="1"/>
          </p:cNvPicPr>
          <p:nvPr/>
        </p:nvPicPr>
        <p:blipFill>
          <a:blip r:embed="rId3"/>
          <a:srcRect b="55067"/>
          <a:stretch/>
        </p:blipFill>
        <p:spPr>
          <a:xfrm>
            <a:off x="0" y="3745236"/>
            <a:ext cx="12192000" cy="2592676"/>
          </a:xfrm>
          <a:prstGeom prst="rect">
            <a:avLst/>
          </a:prstGeom>
        </p:spPr>
      </p:pic>
      <p:sp>
        <p:nvSpPr>
          <p:cNvPr id="12" name="Oval 11">
            <a:extLst>
              <a:ext uri="{FF2B5EF4-FFF2-40B4-BE49-F238E27FC236}">
                <a16:creationId xmlns:a16="http://schemas.microsoft.com/office/drawing/2014/main" id="{139E773C-14EA-DA24-CB62-D3ECD506DBD5}"/>
              </a:ext>
            </a:extLst>
          </p:cNvPr>
          <p:cNvSpPr/>
          <p:nvPr/>
        </p:nvSpPr>
        <p:spPr>
          <a:xfrm>
            <a:off x="9804281" y="3226734"/>
            <a:ext cx="2107443" cy="3355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76042B9-E033-C8E3-3F08-0E4D8919F3A0}"/>
              </a:ext>
            </a:extLst>
          </p:cNvPr>
          <p:cNvCxnSpPr>
            <a:stCxn id="12" idx="2"/>
          </p:cNvCxnSpPr>
          <p:nvPr/>
        </p:nvCxnSpPr>
        <p:spPr>
          <a:xfrm flipH="1" flipV="1">
            <a:off x="8154955" y="2211355"/>
            <a:ext cx="1649326" cy="11831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307FCF1-4673-DF03-1F58-ED5C429FADCB}"/>
              </a:ext>
            </a:extLst>
          </p:cNvPr>
          <p:cNvSpPr/>
          <p:nvPr/>
        </p:nvSpPr>
        <p:spPr>
          <a:xfrm>
            <a:off x="3748751" y="1556131"/>
            <a:ext cx="4974439" cy="400110"/>
          </a:xfrm>
          <a:prstGeom prst="rect">
            <a:avLst/>
          </a:prstGeom>
          <a:noFill/>
        </p:spPr>
        <p:txBody>
          <a:bodyPr wrap="none" lIns="91440" tIns="45720" rIns="91440" bIns="45720">
            <a:spAutoFit/>
          </a:bodyPr>
          <a:lstStyle/>
          <a:p>
            <a:pPr algn="ctr"/>
            <a:r>
              <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Original CUMC Patient Report had 1406 patients </a:t>
            </a:r>
          </a:p>
        </p:txBody>
      </p:sp>
      <p:sp>
        <p:nvSpPr>
          <p:cNvPr id="16" name="Oval 15">
            <a:extLst>
              <a:ext uri="{FF2B5EF4-FFF2-40B4-BE49-F238E27FC236}">
                <a16:creationId xmlns:a16="http://schemas.microsoft.com/office/drawing/2014/main" id="{FE19448D-C4C3-FE92-9EBD-256F6179BC7B}"/>
              </a:ext>
            </a:extLst>
          </p:cNvPr>
          <p:cNvSpPr/>
          <p:nvPr/>
        </p:nvSpPr>
        <p:spPr>
          <a:xfrm>
            <a:off x="0" y="5329232"/>
            <a:ext cx="3069771" cy="3355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B9E915-65F7-D739-A7FD-E2A4B2B30AF5}"/>
              </a:ext>
            </a:extLst>
          </p:cNvPr>
          <p:cNvSpPr/>
          <p:nvPr/>
        </p:nvSpPr>
        <p:spPr>
          <a:xfrm>
            <a:off x="3373650" y="4669378"/>
            <a:ext cx="7394973" cy="400110"/>
          </a:xfrm>
          <a:prstGeom prst="rect">
            <a:avLst/>
          </a:prstGeom>
          <a:noFill/>
        </p:spPr>
        <p:txBody>
          <a:bodyPr wrap="none" lIns="91440" tIns="45720" rIns="91440" bIns="45720">
            <a:spAutoFit/>
          </a:bodyPr>
          <a:lstStyle/>
          <a:p>
            <a:pPr algn="ctr"/>
            <a:r>
              <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EMERSE was able to narrow list down from 1406 patients to 370 patients </a:t>
            </a:r>
          </a:p>
        </p:txBody>
      </p:sp>
      <p:cxnSp>
        <p:nvCxnSpPr>
          <p:cNvPr id="18" name="Straight Arrow Connector 17">
            <a:extLst>
              <a:ext uri="{FF2B5EF4-FFF2-40B4-BE49-F238E27FC236}">
                <a16:creationId xmlns:a16="http://schemas.microsoft.com/office/drawing/2014/main" id="{FA4A6125-7398-EE3B-8624-60DF16E7B2C3}"/>
              </a:ext>
            </a:extLst>
          </p:cNvPr>
          <p:cNvCxnSpPr>
            <a:cxnSpLocks/>
            <a:stCxn id="16" idx="6"/>
          </p:cNvCxnSpPr>
          <p:nvPr/>
        </p:nvCxnSpPr>
        <p:spPr>
          <a:xfrm flipV="1">
            <a:off x="3069771" y="4869433"/>
            <a:ext cx="606490" cy="6275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1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58BC-23AB-B922-71A6-A8BCF6D8A6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B2EDFE-89B5-2C72-E170-3BE99145800D}"/>
              </a:ext>
            </a:extLst>
          </p:cNvPr>
          <p:cNvSpPr>
            <a:spLocks noGrp="1"/>
          </p:cNvSpPr>
          <p:nvPr>
            <p:ph type="title"/>
          </p:nvPr>
        </p:nvSpPr>
        <p:spPr>
          <a:xfrm>
            <a:off x="655828" y="296133"/>
            <a:ext cx="10515600" cy="716084"/>
          </a:xfrm>
        </p:spPr>
        <p:txBody>
          <a:bodyPr/>
          <a:lstStyle/>
          <a:p>
            <a:r>
              <a:rPr lang="en-US" dirty="0">
                <a:latin typeface="Sitka Banner" panose="02000505000000020004" pitchFamily="2" charset="0"/>
              </a:rPr>
              <a:t>EMERSE Continued: </a:t>
            </a:r>
          </a:p>
        </p:txBody>
      </p:sp>
      <p:pic>
        <p:nvPicPr>
          <p:cNvPr id="6" name="Picture 5">
            <a:extLst>
              <a:ext uri="{FF2B5EF4-FFF2-40B4-BE49-F238E27FC236}">
                <a16:creationId xmlns:a16="http://schemas.microsoft.com/office/drawing/2014/main" id="{063F9EA9-5B40-9B39-0042-455115C817DD}"/>
              </a:ext>
            </a:extLst>
          </p:cNvPr>
          <p:cNvPicPr>
            <a:picLocks noChangeAspect="1"/>
          </p:cNvPicPr>
          <p:nvPr/>
        </p:nvPicPr>
        <p:blipFill>
          <a:blip r:embed="rId2"/>
          <a:stretch>
            <a:fillRect/>
          </a:stretch>
        </p:blipFill>
        <p:spPr>
          <a:xfrm>
            <a:off x="827133" y="1170838"/>
            <a:ext cx="10537734" cy="4819416"/>
          </a:xfrm>
          <a:prstGeom prst="rect">
            <a:avLst/>
          </a:prstGeom>
          <a:ln>
            <a:solidFill>
              <a:schemeClr val="tx1">
                <a:lumMod val="50000"/>
              </a:schemeClr>
            </a:solidFill>
          </a:ln>
        </p:spPr>
      </p:pic>
      <p:sp>
        <p:nvSpPr>
          <p:cNvPr id="7" name="Rectangle 6">
            <a:extLst>
              <a:ext uri="{FF2B5EF4-FFF2-40B4-BE49-F238E27FC236}">
                <a16:creationId xmlns:a16="http://schemas.microsoft.com/office/drawing/2014/main" id="{799B8A5C-8F92-AD74-843B-93BDA020F89B}"/>
              </a:ext>
            </a:extLst>
          </p:cNvPr>
          <p:cNvSpPr/>
          <p:nvPr/>
        </p:nvSpPr>
        <p:spPr>
          <a:xfrm>
            <a:off x="5607946" y="612107"/>
            <a:ext cx="5928226" cy="400110"/>
          </a:xfrm>
          <a:prstGeom prst="rect">
            <a:avLst/>
          </a:prstGeom>
          <a:noFill/>
        </p:spPr>
        <p:txBody>
          <a:bodyPr wrap="non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Exported 370 potentially eligible patients to a separate list   </a:t>
            </a:r>
            <a:endPar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sp>
        <p:nvSpPr>
          <p:cNvPr id="8" name="Oval 7">
            <a:extLst>
              <a:ext uri="{FF2B5EF4-FFF2-40B4-BE49-F238E27FC236}">
                <a16:creationId xmlns:a16="http://schemas.microsoft.com/office/drawing/2014/main" id="{F230A46A-D009-AB47-4A9D-0F35A639A9FA}"/>
              </a:ext>
            </a:extLst>
          </p:cNvPr>
          <p:cNvSpPr/>
          <p:nvPr/>
        </p:nvSpPr>
        <p:spPr>
          <a:xfrm>
            <a:off x="1313424" y="1453918"/>
            <a:ext cx="2107443" cy="3355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E1F5A8B-5A8E-E9F7-79B9-3B134DE82B77}"/>
              </a:ext>
            </a:extLst>
          </p:cNvPr>
          <p:cNvCxnSpPr>
            <a:cxnSpLocks/>
            <a:endCxn id="7" idx="1"/>
          </p:cNvCxnSpPr>
          <p:nvPr/>
        </p:nvCxnSpPr>
        <p:spPr>
          <a:xfrm flipV="1">
            <a:off x="3420867" y="812162"/>
            <a:ext cx="2187079" cy="8011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56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E1A1-DF42-CCAF-8031-AE15F6615E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FD04679-2AFD-4742-9A95-59599C787997}"/>
              </a:ext>
            </a:extLst>
          </p:cNvPr>
          <p:cNvPicPr>
            <a:picLocks noChangeAspect="1"/>
          </p:cNvPicPr>
          <p:nvPr/>
        </p:nvPicPr>
        <p:blipFill>
          <a:blip r:embed="rId2"/>
          <a:stretch>
            <a:fillRect/>
          </a:stretch>
        </p:blipFill>
        <p:spPr>
          <a:xfrm>
            <a:off x="503853" y="1012217"/>
            <a:ext cx="10776858" cy="5133379"/>
          </a:xfrm>
          <a:prstGeom prst="rect">
            <a:avLst/>
          </a:prstGeom>
        </p:spPr>
      </p:pic>
      <p:sp>
        <p:nvSpPr>
          <p:cNvPr id="4" name="Title 3">
            <a:extLst>
              <a:ext uri="{FF2B5EF4-FFF2-40B4-BE49-F238E27FC236}">
                <a16:creationId xmlns:a16="http://schemas.microsoft.com/office/drawing/2014/main" id="{D69949A1-5CD3-9F88-477A-59DB9800EA70}"/>
              </a:ext>
            </a:extLst>
          </p:cNvPr>
          <p:cNvSpPr>
            <a:spLocks noGrp="1"/>
          </p:cNvSpPr>
          <p:nvPr>
            <p:ph type="title"/>
          </p:nvPr>
        </p:nvSpPr>
        <p:spPr>
          <a:xfrm>
            <a:off x="655828" y="296133"/>
            <a:ext cx="10515600" cy="716084"/>
          </a:xfrm>
        </p:spPr>
        <p:txBody>
          <a:bodyPr/>
          <a:lstStyle/>
          <a:p>
            <a:r>
              <a:rPr lang="en-US" dirty="0">
                <a:latin typeface="Sitka Banner" panose="02000505000000020004" pitchFamily="2" charset="0"/>
              </a:rPr>
              <a:t>EMERSE Continued: </a:t>
            </a:r>
          </a:p>
        </p:txBody>
      </p:sp>
      <p:sp>
        <p:nvSpPr>
          <p:cNvPr id="7" name="Rectangle 6">
            <a:extLst>
              <a:ext uri="{FF2B5EF4-FFF2-40B4-BE49-F238E27FC236}">
                <a16:creationId xmlns:a16="http://schemas.microsoft.com/office/drawing/2014/main" id="{738ECB79-DCCF-799C-9D1C-3491BF8A7462}"/>
              </a:ext>
            </a:extLst>
          </p:cNvPr>
          <p:cNvSpPr/>
          <p:nvPr/>
        </p:nvSpPr>
        <p:spPr>
          <a:xfrm>
            <a:off x="4312038" y="258164"/>
            <a:ext cx="7705792" cy="707886"/>
          </a:xfrm>
          <a:prstGeom prst="rect">
            <a:avLst/>
          </a:prstGeom>
          <a:noFill/>
        </p:spPr>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We could ask EMERSE to “highlight documents” that had the words “TA” and “Tubular Adenoma</a:t>
            </a:r>
            <a:endPar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sp>
        <p:nvSpPr>
          <p:cNvPr id="8" name="Oval 7">
            <a:extLst>
              <a:ext uri="{FF2B5EF4-FFF2-40B4-BE49-F238E27FC236}">
                <a16:creationId xmlns:a16="http://schemas.microsoft.com/office/drawing/2014/main" id="{9AACE191-0EE9-9572-4EF5-0F37D9619B0E}"/>
              </a:ext>
            </a:extLst>
          </p:cNvPr>
          <p:cNvSpPr/>
          <p:nvPr/>
        </p:nvSpPr>
        <p:spPr>
          <a:xfrm>
            <a:off x="823779" y="1967291"/>
            <a:ext cx="2107443" cy="3355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AFC062A-9E48-F000-C51B-56466BF2AE3F}"/>
              </a:ext>
            </a:extLst>
          </p:cNvPr>
          <p:cNvCxnSpPr>
            <a:cxnSpLocks/>
            <a:stCxn id="8" idx="6"/>
            <a:endCxn id="7" idx="1"/>
          </p:cNvCxnSpPr>
          <p:nvPr/>
        </p:nvCxnSpPr>
        <p:spPr>
          <a:xfrm flipV="1">
            <a:off x="2931222" y="612107"/>
            <a:ext cx="1380816" cy="1522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55D0AE6-3A76-A236-8DB4-920FAA103F39}"/>
              </a:ext>
            </a:extLst>
          </p:cNvPr>
          <p:cNvSpPr/>
          <p:nvPr/>
        </p:nvSpPr>
        <p:spPr>
          <a:xfrm>
            <a:off x="4548392" y="2474023"/>
            <a:ext cx="2421575" cy="36715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DECD7FDC-A74E-D1DB-73F6-C4CAD195B5F0}"/>
              </a:ext>
            </a:extLst>
          </p:cNvPr>
          <p:cNvCxnSpPr>
            <a:cxnSpLocks/>
          </p:cNvCxnSpPr>
          <p:nvPr/>
        </p:nvCxnSpPr>
        <p:spPr>
          <a:xfrm flipV="1">
            <a:off x="6969967" y="2135053"/>
            <a:ext cx="1101013" cy="2174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7FD88C0-4FF6-B635-0659-3684A6CAE41D}"/>
              </a:ext>
            </a:extLst>
          </p:cNvPr>
          <p:cNvSpPr/>
          <p:nvPr/>
        </p:nvSpPr>
        <p:spPr>
          <a:xfrm>
            <a:off x="4119205" y="1473351"/>
            <a:ext cx="6834934" cy="707886"/>
          </a:xfrm>
          <a:prstGeom prst="rect">
            <a:avLst/>
          </a:prstGeom>
          <a:noFill/>
        </p:spPr>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For this patient, EMERSE highlighted 3 mentions of the word “TA” and “Tubular Adenoma” in this patient's chart</a:t>
            </a:r>
            <a:endPar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spTree>
    <p:extLst>
      <p:ext uri="{BB962C8B-B14F-4D97-AF65-F5344CB8AC3E}">
        <p14:creationId xmlns:p14="http://schemas.microsoft.com/office/powerpoint/2010/main" val="13103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3"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27A57-34ED-C451-806E-9FDF2CEE95A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1E6936C-01C8-6B61-1DC9-6C2DE6868276}"/>
              </a:ext>
            </a:extLst>
          </p:cNvPr>
          <p:cNvPicPr>
            <a:picLocks noChangeAspect="1"/>
          </p:cNvPicPr>
          <p:nvPr/>
        </p:nvPicPr>
        <p:blipFill>
          <a:blip r:embed="rId2"/>
          <a:stretch>
            <a:fillRect/>
          </a:stretch>
        </p:blipFill>
        <p:spPr>
          <a:xfrm>
            <a:off x="522513" y="1050186"/>
            <a:ext cx="10437845" cy="4863175"/>
          </a:xfrm>
          <a:prstGeom prst="rect">
            <a:avLst/>
          </a:prstGeom>
        </p:spPr>
      </p:pic>
      <p:sp>
        <p:nvSpPr>
          <p:cNvPr id="4" name="Title 3">
            <a:extLst>
              <a:ext uri="{FF2B5EF4-FFF2-40B4-BE49-F238E27FC236}">
                <a16:creationId xmlns:a16="http://schemas.microsoft.com/office/drawing/2014/main" id="{1ED926E1-4590-F150-7DCC-5DFC6193EC6C}"/>
              </a:ext>
            </a:extLst>
          </p:cNvPr>
          <p:cNvSpPr>
            <a:spLocks noGrp="1"/>
          </p:cNvSpPr>
          <p:nvPr>
            <p:ph type="title"/>
          </p:nvPr>
        </p:nvSpPr>
        <p:spPr>
          <a:xfrm>
            <a:off x="655828" y="296133"/>
            <a:ext cx="10515600" cy="716084"/>
          </a:xfrm>
        </p:spPr>
        <p:txBody>
          <a:bodyPr/>
          <a:lstStyle/>
          <a:p>
            <a:r>
              <a:rPr lang="en-US" dirty="0">
                <a:latin typeface="Sitka Banner" panose="02000505000000020004" pitchFamily="2" charset="0"/>
              </a:rPr>
              <a:t>EMERSE Continued: </a:t>
            </a:r>
          </a:p>
        </p:txBody>
      </p:sp>
      <p:sp>
        <p:nvSpPr>
          <p:cNvPr id="7" name="Rectangle 6">
            <a:extLst>
              <a:ext uri="{FF2B5EF4-FFF2-40B4-BE49-F238E27FC236}">
                <a16:creationId xmlns:a16="http://schemas.microsoft.com/office/drawing/2014/main" id="{29E086C6-C65E-74B5-FD81-6E4F5778804B}"/>
              </a:ext>
            </a:extLst>
          </p:cNvPr>
          <p:cNvSpPr/>
          <p:nvPr/>
        </p:nvSpPr>
        <p:spPr>
          <a:xfrm>
            <a:off x="4312038" y="258164"/>
            <a:ext cx="7705792" cy="707886"/>
          </a:xfrm>
          <a:prstGeom prst="rect">
            <a:avLst/>
          </a:prstGeom>
          <a:noFill/>
        </p:spPr>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Could then click on notes that EMERSE  flagged mentioning the </a:t>
            </a:r>
            <a:r>
              <a:rPr lang="en-US" sz="2000" dirty="0" err="1">
                <a:ln w="0"/>
                <a:solidFill>
                  <a:srgbClr val="FF0000"/>
                </a:solidFill>
                <a:effectLst>
                  <a:outerShdw blurRad="38100" dist="19050" dir="2700000" algn="tl" rotWithShape="0">
                    <a:schemeClr val="dk1">
                      <a:alpha val="40000"/>
                    </a:schemeClr>
                  </a:outerShdw>
                </a:effectLst>
                <a:latin typeface="Sitka Banner" panose="02000505000000020004" pitchFamily="2" charset="0"/>
              </a:rPr>
              <a:t>words“TA</a:t>
            </a: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 and “Tubular Adenoma” terms</a:t>
            </a:r>
            <a:endPar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sp>
        <p:nvSpPr>
          <p:cNvPr id="8" name="Oval 7">
            <a:extLst>
              <a:ext uri="{FF2B5EF4-FFF2-40B4-BE49-F238E27FC236}">
                <a16:creationId xmlns:a16="http://schemas.microsoft.com/office/drawing/2014/main" id="{7163EE9B-F487-1D44-7642-F3EF03009349}"/>
              </a:ext>
            </a:extLst>
          </p:cNvPr>
          <p:cNvSpPr/>
          <p:nvPr/>
        </p:nvSpPr>
        <p:spPr>
          <a:xfrm>
            <a:off x="2204595" y="3130608"/>
            <a:ext cx="3393772" cy="109615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B8A0E40-6376-494D-D851-B3709F7EE1F7}"/>
              </a:ext>
            </a:extLst>
          </p:cNvPr>
          <p:cNvCxnSpPr>
            <a:cxnSpLocks/>
            <a:stCxn id="8" idx="6"/>
            <a:endCxn id="7" idx="1"/>
          </p:cNvCxnSpPr>
          <p:nvPr/>
        </p:nvCxnSpPr>
        <p:spPr>
          <a:xfrm flipH="1" flipV="1">
            <a:off x="4312038" y="612107"/>
            <a:ext cx="1286329" cy="30665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C729E2E-F071-5E93-2418-398D6E284D54}"/>
              </a:ext>
            </a:extLst>
          </p:cNvPr>
          <p:cNvSpPr/>
          <p:nvPr/>
        </p:nvSpPr>
        <p:spPr>
          <a:xfrm flipV="1">
            <a:off x="2295331" y="3314793"/>
            <a:ext cx="2174572" cy="35763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6B666D6-B51A-A2B9-8FD3-AF859B17BFD9}"/>
              </a:ext>
            </a:extLst>
          </p:cNvPr>
          <p:cNvCxnSpPr>
            <a:cxnSpLocks/>
            <a:stCxn id="21" idx="6"/>
          </p:cNvCxnSpPr>
          <p:nvPr/>
        </p:nvCxnSpPr>
        <p:spPr>
          <a:xfrm>
            <a:off x="4469903" y="3493611"/>
            <a:ext cx="1511019" cy="1890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5D0290D-C799-7AF3-496C-043CCB5C1F61}"/>
              </a:ext>
            </a:extLst>
          </p:cNvPr>
          <p:cNvSpPr/>
          <p:nvPr/>
        </p:nvSpPr>
        <p:spPr>
          <a:xfrm>
            <a:off x="5980922" y="5144340"/>
            <a:ext cx="5963428" cy="707886"/>
          </a:xfrm>
          <a:prstGeom prst="rect">
            <a:avLst/>
          </a:prstGeom>
          <a:noFill/>
        </p:spPr>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FORTE excludes patients diagnosed with previous polyps so this patient would be ineligible for FORTE</a:t>
            </a:r>
            <a:endPar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spTree>
    <p:extLst>
      <p:ext uri="{BB962C8B-B14F-4D97-AF65-F5344CB8AC3E}">
        <p14:creationId xmlns:p14="http://schemas.microsoft.com/office/powerpoint/2010/main" val="121874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1"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804F-278F-6AE8-89D9-7415AE83456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7A86B12-505D-25F3-AC02-40CB16E21302}"/>
              </a:ext>
            </a:extLst>
          </p:cNvPr>
          <p:cNvPicPr>
            <a:picLocks noChangeAspect="1"/>
          </p:cNvPicPr>
          <p:nvPr/>
        </p:nvPicPr>
        <p:blipFill>
          <a:blip r:embed="rId2"/>
          <a:stretch>
            <a:fillRect/>
          </a:stretch>
        </p:blipFill>
        <p:spPr>
          <a:xfrm>
            <a:off x="862656" y="1254512"/>
            <a:ext cx="10101943" cy="4805332"/>
          </a:xfrm>
          <a:prstGeom prst="rect">
            <a:avLst/>
          </a:prstGeom>
        </p:spPr>
      </p:pic>
      <p:sp>
        <p:nvSpPr>
          <p:cNvPr id="4" name="Title 3">
            <a:extLst>
              <a:ext uri="{FF2B5EF4-FFF2-40B4-BE49-F238E27FC236}">
                <a16:creationId xmlns:a16="http://schemas.microsoft.com/office/drawing/2014/main" id="{3F34B3AF-A057-D06A-FB56-7EC190A5F7B5}"/>
              </a:ext>
            </a:extLst>
          </p:cNvPr>
          <p:cNvSpPr>
            <a:spLocks noGrp="1"/>
          </p:cNvSpPr>
          <p:nvPr>
            <p:ph type="title"/>
          </p:nvPr>
        </p:nvSpPr>
        <p:spPr>
          <a:xfrm>
            <a:off x="655828" y="296133"/>
            <a:ext cx="10515600" cy="716084"/>
          </a:xfrm>
        </p:spPr>
        <p:txBody>
          <a:bodyPr/>
          <a:lstStyle/>
          <a:p>
            <a:r>
              <a:rPr lang="en-US" dirty="0">
                <a:latin typeface="Sitka Banner" panose="02000505000000020004" pitchFamily="2" charset="0"/>
              </a:rPr>
              <a:t>EMERSE Continued: </a:t>
            </a:r>
          </a:p>
        </p:txBody>
      </p:sp>
      <p:sp>
        <p:nvSpPr>
          <p:cNvPr id="7" name="Rectangle 6">
            <a:extLst>
              <a:ext uri="{FF2B5EF4-FFF2-40B4-BE49-F238E27FC236}">
                <a16:creationId xmlns:a16="http://schemas.microsoft.com/office/drawing/2014/main" id="{644C9ADB-AFF3-D809-95F9-229CB457EF02}"/>
              </a:ext>
            </a:extLst>
          </p:cNvPr>
          <p:cNvSpPr/>
          <p:nvPr/>
        </p:nvSpPr>
        <p:spPr>
          <a:xfrm>
            <a:off x="4312038" y="258164"/>
            <a:ext cx="7705792" cy="707886"/>
          </a:xfrm>
          <a:prstGeom prst="rect">
            <a:avLst/>
          </a:prstGeom>
          <a:noFill/>
        </p:spPr>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After renaming the exported 370 list, we could then flag patients as either eligible or ineligible based upon our review in EMERSE</a:t>
            </a:r>
            <a:endPar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sp>
        <p:nvSpPr>
          <p:cNvPr id="8" name="Oval 7">
            <a:extLst>
              <a:ext uri="{FF2B5EF4-FFF2-40B4-BE49-F238E27FC236}">
                <a16:creationId xmlns:a16="http://schemas.microsoft.com/office/drawing/2014/main" id="{12049DCE-C142-74A8-DFEA-E5D5A1C34A11}"/>
              </a:ext>
            </a:extLst>
          </p:cNvPr>
          <p:cNvSpPr/>
          <p:nvPr/>
        </p:nvSpPr>
        <p:spPr>
          <a:xfrm>
            <a:off x="8472195" y="2886732"/>
            <a:ext cx="1558213" cy="281427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E2BDDBE-0986-8C52-378A-09FE245403CF}"/>
              </a:ext>
            </a:extLst>
          </p:cNvPr>
          <p:cNvCxnSpPr>
            <a:cxnSpLocks/>
          </p:cNvCxnSpPr>
          <p:nvPr/>
        </p:nvCxnSpPr>
        <p:spPr>
          <a:xfrm flipH="1" flipV="1">
            <a:off x="7809722" y="1945844"/>
            <a:ext cx="1380893" cy="921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B9B22A6-0654-C7ED-DD88-F21C253B0D1F}"/>
              </a:ext>
            </a:extLst>
          </p:cNvPr>
          <p:cNvSpPr/>
          <p:nvPr/>
        </p:nvSpPr>
        <p:spPr>
          <a:xfrm flipV="1">
            <a:off x="1306286" y="1588207"/>
            <a:ext cx="1286329" cy="35763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87B1B42-C728-057F-95E0-8F6428AFE6C3}"/>
              </a:ext>
            </a:extLst>
          </p:cNvPr>
          <p:cNvCxnSpPr>
            <a:cxnSpLocks/>
            <a:stCxn id="21" idx="6"/>
          </p:cNvCxnSpPr>
          <p:nvPr/>
        </p:nvCxnSpPr>
        <p:spPr>
          <a:xfrm flipV="1">
            <a:off x="2592615" y="513184"/>
            <a:ext cx="1988716" cy="12538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86DECD5-23F8-38CC-0F13-A9A81CDB0753}"/>
              </a:ext>
            </a:extLst>
          </p:cNvPr>
          <p:cNvSpPr/>
          <p:nvPr/>
        </p:nvSpPr>
        <p:spPr>
          <a:xfrm>
            <a:off x="4529402" y="1591901"/>
            <a:ext cx="6356312" cy="400110"/>
          </a:xfrm>
          <a:prstGeom prst="rect">
            <a:avLst/>
          </a:prstGeom>
          <a:noFill/>
        </p:spPr>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latin typeface="Sitka Banner" panose="02000505000000020004" pitchFamily="2" charset="0"/>
              </a:rPr>
              <a:t>Flagging patient with previous history of polyps as ineligible</a:t>
            </a:r>
            <a:endParaRPr lang="en-US" sz="2000" b="0" cap="none" spc="0" dirty="0">
              <a:ln w="0"/>
              <a:solidFill>
                <a:srgbClr val="FF0000"/>
              </a:solidFill>
              <a:effectLst>
                <a:outerShdw blurRad="38100" dist="19050" dir="2700000" algn="tl" rotWithShape="0">
                  <a:schemeClr val="dk1">
                    <a:alpha val="40000"/>
                  </a:schemeClr>
                </a:outerShdw>
              </a:effectLst>
              <a:latin typeface="Sitka Banner" panose="02000505000000020004" pitchFamily="2" charset="0"/>
            </a:endParaRPr>
          </a:p>
        </p:txBody>
      </p:sp>
    </p:spTree>
    <p:extLst>
      <p:ext uri="{BB962C8B-B14F-4D97-AF65-F5344CB8AC3E}">
        <p14:creationId xmlns:p14="http://schemas.microsoft.com/office/powerpoint/2010/main" val="31947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1"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Plan for today</a:t>
            </a:r>
            <a:endParaRPr dirty="0"/>
          </a:p>
        </p:txBody>
      </p:sp>
      <p:sp>
        <p:nvSpPr>
          <p:cNvPr id="96" name="Google Shape;9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indent="-457200">
              <a:lnSpc>
                <a:spcPct val="150000"/>
              </a:lnSpc>
              <a:spcBef>
                <a:spcPts val="0"/>
              </a:spcBef>
              <a:buSzPts val="3200"/>
            </a:pPr>
            <a:r>
              <a:rPr lang="en-US" sz="2600" dirty="0"/>
              <a:t>Welcome and Housekeeping</a:t>
            </a:r>
          </a:p>
          <a:p>
            <a:pPr indent="-457200">
              <a:lnSpc>
                <a:spcPct val="150000"/>
              </a:lnSpc>
              <a:spcBef>
                <a:spcPts val="0"/>
              </a:spcBef>
              <a:buSzPts val="3200"/>
            </a:pPr>
            <a:r>
              <a:rPr lang="en-US" sz="2600" dirty="0"/>
              <a:t>Guest Speaker</a:t>
            </a:r>
          </a:p>
          <a:p>
            <a:pPr indent="-457200">
              <a:lnSpc>
                <a:spcPct val="150000"/>
              </a:lnSpc>
              <a:spcBef>
                <a:spcPts val="0"/>
              </a:spcBef>
              <a:buSzPts val="3200"/>
            </a:pPr>
            <a:r>
              <a:rPr lang="en-US" sz="2600" dirty="0"/>
              <a:t>Announcements and Updates</a:t>
            </a:r>
          </a:p>
          <a:p>
            <a:pPr indent="-457200">
              <a:lnSpc>
                <a:spcPct val="150000"/>
              </a:lnSpc>
              <a:spcBef>
                <a:spcPts val="0"/>
              </a:spcBef>
              <a:buSzPts val="3200"/>
            </a:pPr>
            <a:r>
              <a:rPr lang="en-US" sz="2600" dirty="0"/>
              <a:t>Brief Demo of upcoming changes</a:t>
            </a:r>
          </a:p>
          <a:p>
            <a:pPr indent="-457200">
              <a:lnSpc>
                <a:spcPct val="150000"/>
              </a:lnSpc>
              <a:spcBef>
                <a:spcPts val="0"/>
              </a:spcBef>
              <a:buSzPts val="3200"/>
            </a:pPr>
            <a:r>
              <a:rPr lang="en-US" sz="2600" dirty="0">
                <a:latin typeface="Calibri"/>
                <a:ea typeface="Calibri"/>
                <a:cs typeface="Calibri"/>
                <a:sym typeface="Calibri"/>
              </a:rPr>
              <a:t>Open Forum</a:t>
            </a:r>
          </a:p>
          <a:p>
            <a:pPr indent="-457200">
              <a:lnSpc>
                <a:spcPct val="150000"/>
              </a:lnSpc>
              <a:spcBef>
                <a:spcPts val="0"/>
              </a:spcBef>
              <a:buSzPts val="3200"/>
            </a:pPr>
            <a:r>
              <a:rPr lang="en-US" sz="2600" dirty="0"/>
              <a:t>Adjourn</a:t>
            </a:r>
            <a:endParaRPr sz="2600" dirty="0"/>
          </a:p>
        </p:txBody>
      </p:sp>
      <p:pic>
        <p:nvPicPr>
          <p:cNvPr id="97" name="Google Shape;97;p2"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CD392-D7CA-9A3F-4D9E-ADB0B4E666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C163C-F8D7-1BAA-DF3E-7DBA1EF6C433}"/>
              </a:ext>
            </a:extLst>
          </p:cNvPr>
          <p:cNvSpPr>
            <a:spLocks noGrp="1"/>
          </p:cNvSpPr>
          <p:nvPr>
            <p:ph type="title"/>
          </p:nvPr>
        </p:nvSpPr>
        <p:spPr>
          <a:xfrm>
            <a:off x="366579" y="117819"/>
            <a:ext cx="10515600" cy="716084"/>
          </a:xfrm>
        </p:spPr>
        <p:txBody>
          <a:bodyPr/>
          <a:lstStyle/>
          <a:p>
            <a:r>
              <a:rPr lang="en-US" dirty="0">
                <a:latin typeface="Sitka Banner" panose="02000505000000020004" pitchFamily="2" charset="0"/>
              </a:rPr>
              <a:t>EMERSE Continued: </a:t>
            </a:r>
          </a:p>
        </p:txBody>
      </p:sp>
      <p:sp>
        <p:nvSpPr>
          <p:cNvPr id="3" name="Text Placeholder 1">
            <a:extLst>
              <a:ext uri="{FF2B5EF4-FFF2-40B4-BE49-F238E27FC236}">
                <a16:creationId xmlns:a16="http://schemas.microsoft.com/office/drawing/2014/main" id="{ECFACF77-1AF9-E4B8-B428-3347DFB407B3}"/>
              </a:ext>
            </a:extLst>
          </p:cNvPr>
          <p:cNvSpPr>
            <a:spLocks noGrp="1"/>
          </p:cNvSpPr>
          <p:nvPr>
            <p:ph type="body" idx="10"/>
          </p:nvPr>
        </p:nvSpPr>
        <p:spPr>
          <a:xfrm>
            <a:off x="581182" y="1492894"/>
            <a:ext cx="3878851" cy="3713588"/>
          </a:xfrm>
        </p:spPr>
        <p:txBody>
          <a:bodyPr/>
          <a:lstStyle/>
          <a:p>
            <a:pPr marL="285750" indent="-285750">
              <a:lnSpc>
                <a:spcPct val="100000"/>
              </a:lnSpc>
              <a:spcBef>
                <a:spcPts val="0"/>
              </a:spcBef>
              <a:buFont typeface="Arial" panose="020B0604020202020204" pitchFamily="34" charset="0"/>
              <a:buChar char="•"/>
            </a:pPr>
            <a:r>
              <a:rPr lang="en-US" sz="4000" b="1" dirty="0">
                <a:latin typeface="Sitka Banner" panose="02000505000000020004" pitchFamily="2" charset="0"/>
              </a:rPr>
              <a:t>We were able to enroll patients!</a:t>
            </a:r>
          </a:p>
          <a:p>
            <a:pPr>
              <a:lnSpc>
                <a:spcPct val="100000"/>
              </a:lnSpc>
              <a:spcBef>
                <a:spcPts val="0"/>
              </a:spcBef>
            </a:pPr>
            <a:endParaRPr lang="en-US" sz="4000" b="1" dirty="0">
              <a:latin typeface="Sitka Banner" panose="02000505000000020004" pitchFamily="2" charset="0"/>
            </a:endParaRPr>
          </a:p>
          <a:p>
            <a:pPr marL="285750" indent="-285750">
              <a:lnSpc>
                <a:spcPct val="100000"/>
              </a:lnSpc>
              <a:spcBef>
                <a:spcPts val="0"/>
              </a:spcBef>
              <a:buFont typeface="Arial" panose="020B0604020202020204" pitchFamily="34" charset="0"/>
              <a:buChar char="•"/>
            </a:pPr>
            <a:r>
              <a:rPr lang="en-US" b="1" dirty="0">
                <a:latin typeface="Sitka Banner" panose="02000505000000020004" pitchFamily="2" charset="0"/>
              </a:rPr>
              <a:t>Note: </a:t>
            </a:r>
          </a:p>
          <a:p>
            <a:pPr>
              <a:lnSpc>
                <a:spcPct val="100000"/>
              </a:lnSpc>
              <a:spcBef>
                <a:spcPts val="0"/>
              </a:spcBef>
            </a:pPr>
            <a:r>
              <a:rPr lang="en-US" dirty="0">
                <a:latin typeface="Sitka Banner" panose="02000505000000020004" pitchFamily="2" charset="0"/>
              </a:rPr>
              <a:t>       While CUMC rolled out the EMERSE  </a:t>
            </a:r>
          </a:p>
          <a:p>
            <a:pPr>
              <a:lnSpc>
                <a:spcPct val="100000"/>
              </a:lnSpc>
              <a:spcBef>
                <a:spcPts val="0"/>
              </a:spcBef>
            </a:pPr>
            <a:r>
              <a:rPr lang="en-US" dirty="0">
                <a:latin typeface="Sitka Banner" panose="02000505000000020004" pitchFamily="2" charset="0"/>
              </a:rPr>
              <a:t>       workflow for FORTE, we were also </a:t>
            </a:r>
          </a:p>
          <a:p>
            <a:pPr>
              <a:lnSpc>
                <a:spcPct val="100000"/>
              </a:lnSpc>
              <a:spcBef>
                <a:spcPts val="0"/>
              </a:spcBef>
            </a:pPr>
            <a:r>
              <a:rPr lang="en-US" dirty="0">
                <a:latin typeface="Sitka Banner" panose="02000505000000020004" pitchFamily="2" charset="0"/>
              </a:rPr>
              <a:t>       simultaneously testing reaching out to </a:t>
            </a:r>
          </a:p>
          <a:p>
            <a:pPr>
              <a:lnSpc>
                <a:spcPct val="100000"/>
              </a:lnSpc>
              <a:spcBef>
                <a:spcPts val="0"/>
              </a:spcBef>
            </a:pPr>
            <a:r>
              <a:rPr lang="en-US" dirty="0">
                <a:latin typeface="Sitka Banner" panose="02000505000000020004" pitchFamily="2" charset="0"/>
              </a:rPr>
              <a:t>       EMERSE identified FORTE patients over  </a:t>
            </a:r>
          </a:p>
          <a:p>
            <a:pPr>
              <a:lnSpc>
                <a:spcPct val="100000"/>
              </a:lnSpc>
              <a:spcBef>
                <a:spcPts val="0"/>
              </a:spcBef>
            </a:pPr>
            <a:r>
              <a:rPr lang="en-US" dirty="0">
                <a:latin typeface="Sitka Banner" panose="02000505000000020004" pitchFamily="2" charset="0"/>
              </a:rPr>
              <a:t>       MyChart to introduce the FORTE study to </a:t>
            </a:r>
          </a:p>
          <a:p>
            <a:pPr>
              <a:lnSpc>
                <a:spcPct val="100000"/>
              </a:lnSpc>
              <a:spcBef>
                <a:spcPts val="0"/>
              </a:spcBef>
            </a:pPr>
            <a:r>
              <a:rPr lang="en-US" dirty="0">
                <a:latin typeface="Sitka Banner" panose="02000505000000020004" pitchFamily="2" charset="0"/>
              </a:rPr>
              <a:t>       patients </a:t>
            </a:r>
          </a:p>
          <a:p>
            <a:pPr>
              <a:lnSpc>
                <a:spcPct val="100000"/>
              </a:lnSpc>
              <a:spcBef>
                <a:spcPts val="0"/>
              </a:spcBef>
            </a:pPr>
            <a:endParaRPr lang="en-US" sz="1200" b="1" dirty="0">
              <a:latin typeface="Sitka Banner" panose="02000505000000020004" pitchFamily="2" charset="0"/>
            </a:endParaRPr>
          </a:p>
        </p:txBody>
      </p:sp>
      <p:graphicFrame>
        <p:nvGraphicFramePr>
          <p:cNvPr id="6" name="Chart 5">
            <a:extLst>
              <a:ext uri="{FF2B5EF4-FFF2-40B4-BE49-F238E27FC236}">
                <a16:creationId xmlns:a16="http://schemas.microsoft.com/office/drawing/2014/main" id="{B4C1108F-B418-F623-7A23-E7AD603057E6}"/>
              </a:ext>
            </a:extLst>
          </p:cNvPr>
          <p:cNvGraphicFramePr>
            <a:graphicFrameLocks/>
          </p:cNvGraphicFramePr>
          <p:nvPr/>
        </p:nvGraphicFramePr>
        <p:xfrm>
          <a:off x="4805265" y="1623527"/>
          <a:ext cx="7168308" cy="387793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1DB37B1B-81A9-7235-CAFB-4D256DD25D3D}"/>
              </a:ext>
            </a:extLst>
          </p:cNvPr>
          <p:cNvCxnSpPr/>
          <p:nvPr/>
        </p:nvCxnSpPr>
        <p:spPr>
          <a:xfrm>
            <a:off x="9318625" y="3175000"/>
            <a:ext cx="0" cy="1162050"/>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88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59478FB5-0A24-449B-AF5F-DEBC9938F1CF}"/>
              </a:ext>
            </a:extLst>
          </p:cNvPr>
          <p:cNvSpPr/>
          <p:nvPr/>
        </p:nvSpPr>
        <p:spPr>
          <a:xfrm>
            <a:off x="4131926" y="1222115"/>
            <a:ext cx="8060074" cy="4637315"/>
          </a:xfrm>
          <a:prstGeom prst="wedgeEllipseCallout">
            <a:avLst>
              <a:gd name="adj1" fmla="val -58992"/>
              <a:gd name="adj2" fmla="val -5137"/>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1" dirty="0">
                <a:solidFill>
                  <a:schemeClr val="tx1">
                    <a:lumMod val="50000"/>
                  </a:schemeClr>
                </a:solidFill>
                <a:latin typeface="Sitka Banner" panose="02000505000000020004" pitchFamily="2" charset="0"/>
              </a:rPr>
              <a:t>EMERSE has been vital to our teams’ effort to screen patients for the FORTE trial. The sheer volume of patients that the program is able to screen for us drastically increased our efficiency and ability to extend clinical trial opportunities to patients. What is normally a tedious process is significantly less cumbersome when utilizing EMERSE</a:t>
            </a:r>
            <a:r>
              <a:rPr lang="en-US" sz="1600" b="1" i="1" dirty="0">
                <a:solidFill>
                  <a:schemeClr val="tx1">
                    <a:lumMod val="50000"/>
                  </a:schemeClr>
                </a:solidFill>
              </a:rPr>
              <a:t>. </a:t>
            </a:r>
          </a:p>
          <a:p>
            <a:endParaRPr lang="en-US" sz="1600" b="1" dirty="0">
              <a:solidFill>
                <a:schemeClr val="tx1"/>
              </a:solidFill>
            </a:endParaRPr>
          </a:p>
          <a:p>
            <a:r>
              <a:rPr lang="en-US" sz="1600" dirty="0">
                <a:solidFill>
                  <a:schemeClr val="tx1"/>
                </a:solidFill>
                <a:latin typeface="Sitka Banner" panose="02000505000000020004" pitchFamily="2" charset="0"/>
              </a:rPr>
              <a:t>- Finn, FORTE-CUMC Coordinator/EMERSE User</a:t>
            </a:r>
          </a:p>
          <a:p>
            <a:pPr algn="ctr"/>
            <a:endParaRPr lang="en-US" dirty="0"/>
          </a:p>
        </p:txBody>
      </p:sp>
      <p:sp>
        <p:nvSpPr>
          <p:cNvPr id="4" name="Title 3">
            <a:extLst>
              <a:ext uri="{FF2B5EF4-FFF2-40B4-BE49-F238E27FC236}">
                <a16:creationId xmlns:a16="http://schemas.microsoft.com/office/drawing/2014/main" id="{8C5F674F-E6E0-6704-C6B2-4C5FD34935FB}"/>
              </a:ext>
            </a:extLst>
          </p:cNvPr>
          <p:cNvSpPr txBox="1">
            <a:spLocks/>
          </p:cNvSpPr>
          <p:nvPr/>
        </p:nvSpPr>
        <p:spPr>
          <a:xfrm>
            <a:off x="655828" y="296133"/>
            <a:ext cx="10515600" cy="716084"/>
          </a:xfrm>
          <a:prstGeom prst="rect">
            <a:avLst/>
          </a:prstGeom>
        </p:spPr>
        <p:txBody>
          <a:bodyPr vert="horz" lIns="0" tIns="45720" rIns="91440" bIns="45720" rtlCol="0" anchor="b">
            <a:normAutofit/>
          </a:bodyPr>
          <a:lstStyle>
            <a:lvl1pPr algn="l" defTabSz="914400" rtl="0" eaLnBrk="1" latinLnBrk="0" hangingPunct="1">
              <a:lnSpc>
                <a:spcPct val="80000"/>
              </a:lnSpc>
              <a:spcBef>
                <a:spcPct val="0"/>
              </a:spcBef>
              <a:buNone/>
              <a:defRPr sz="3600" b="0" i="0" kern="120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latin typeface="Sitka Banner" panose="02000505000000020004" pitchFamily="2" charset="0"/>
              </a:rPr>
              <a:t>EMERSE Anecdote from FORTE-CUMC Team</a:t>
            </a:r>
          </a:p>
        </p:txBody>
      </p:sp>
      <p:pic>
        <p:nvPicPr>
          <p:cNvPr id="1026" name="Picture 2" descr="40,100+ Male Head Silhouette Stock Illustrations, Royalty ...">
            <a:extLst>
              <a:ext uri="{FF2B5EF4-FFF2-40B4-BE49-F238E27FC236}">
                <a16:creationId xmlns:a16="http://schemas.microsoft.com/office/drawing/2014/main" id="{D2952310-1B84-A4AC-C0FD-B0732BED4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71" y="2724539"/>
            <a:ext cx="2719638" cy="271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668B-61E1-1D22-3FFE-4FB02E2F85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79FFEF-0AB7-5646-B7A7-A5D489664033}"/>
              </a:ext>
            </a:extLst>
          </p:cNvPr>
          <p:cNvSpPr>
            <a:spLocks noGrp="1"/>
          </p:cNvSpPr>
          <p:nvPr>
            <p:ph type="title"/>
          </p:nvPr>
        </p:nvSpPr>
        <p:spPr>
          <a:xfrm>
            <a:off x="247822" y="296133"/>
            <a:ext cx="10515600" cy="716084"/>
          </a:xfrm>
        </p:spPr>
        <p:txBody>
          <a:bodyPr/>
          <a:lstStyle/>
          <a:p>
            <a:r>
              <a:rPr lang="en-US" dirty="0">
                <a:latin typeface="Sitka Banner" panose="02000505000000020004" pitchFamily="2" charset="0"/>
              </a:rPr>
              <a:t>FORTE Post EMERSE</a:t>
            </a:r>
          </a:p>
        </p:txBody>
      </p:sp>
      <p:sp>
        <p:nvSpPr>
          <p:cNvPr id="2" name="Text Placeholder 1">
            <a:extLst>
              <a:ext uri="{FF2B5EF4-FFF2-40B4-BE49-F238E27FC236}">
                <a16:creationId xmlns:a16="http://schemas.microsoft.com/office/drawing/2014/main" id="{55316BE6-18AF-B119-32CA-490D0FB26632}"/>
              </a:ext>
            </a:extLst>
          </p:cNvPr>
          <p:cNvSpPr txBox="1">
            <a:spLocks/>
          </p:cNvSpPr>
          <p:nvPr/>
        </p:nvSpPr>
        <p:spPr>
          <a:xfrm>
            <a:off x="247822" y="1201411"/>
            <a:ext cx="3549737" cy="4658213"/>
          </a:xfrm>
          <a:prstGeom prst="rect">
            <a:avLst/>
          </a:prstGeom>
        </p:spPr>
        <p:txBody>
          <a:bodyPr/>
          <a:lstStyle>
            <a:lvl1pPr marL="0" indent="0" algn="l" defTabSz="914400" rtl="0" eaLnBrk="1" latinLnBrk="0" hangingPunct="1">
              <a:lnSpc>
                <a:spcPct val="90000"/>
              </a:lnSpc>
              <a:spcBef>
                <a:spcPts val="1000"/>
              </a:spcBef>
              <a:buClr>
                <a:srgbClr val="005BBB"/>
              </a:buClr>
              <a:buFont typeface="Arial" panose="020B0604020202020204" pitchFamily="34" charset="0"/>
              <a:buNone/>
              <a:defRPr sz="20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00150" indent="-285750" algn="l" defTabSz="914400" rtl="0" eaLnBrk="1" latinLnBrk="0" hangingPunct="1">
              <a:lnSpc>
                <a:spcPct val="90000"/>
              </a:lnSpc>
              <a:spcBef>
                <a:spcPts val="600"/>
              </a:spcBef>
              <a:buClr>
                <a:srgbClr val="1D4F91"/>
              </a:buClr>
              <a:buFont typeface="Lucida Grande"/>
              <a:buChar char="-"/>
              <a:defRPr sz="18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800" dirty="0">
                <a:latin typeface="Sitka Banner" panose="02000505000000020004" pitchFamily="2" charset="0"/>
              </a:rPr>
              <a:t>Continue to use EMERSE to screen for the FORTE study at CUMC</a:t>
            </a:r>
          </a:p>
          <a:p>
            <a:pPr marL="285750" indent="-285750">
              <a:lnSpc>
                <a:spcPct val="100000"/>
              </a:lnSpc>
              <a:spcBef>
                <a:spcPts val="0"/>
              </a:spcBef>
              <a:buFont typeface="Arial" panose="020B0604020202020204" pitchFamily="34" charset="0"/>
              <a:buChar char="•"/>
            </a:pPr>
            <a:r>
              <a:rPr lang="en-US" sz="1800" dirty="0">
                <a:latin typeface="Sitka Banner" panose="02000505000000020004" pitchFamily="2" charset="0"/>
              </a:rPr>
              <a:t>In the last 2 months we opened the FORTE study at one of CUMC community affiliate, located 1-hour north of CUMC, and rolled out FORTE-CUMC workflow there as well</a:t>
            </a:r>
          </a:p>
          <a:p>
            <a:pPr marL="285750" indent="-285750">
              <a:lnSpc>
                <a:spcPct val="100000"/>
              </a:lnSpc>
              <a:spcBef>
                <a:spcPts val="0"/>
              </a:spcBef>
              <a:buFont typeface="Arial" panose="020B0604020202020204" pitchFamily="34" charset="0"/>
              <a:buChar char="•"/>
            </a:pPr>
            <a:r>
              <a:rPr lang="en-US" sz="1800" b="1" dirty="0">
                <a:latin typeface="Sitka Banner" panose="02000505000000020004" pitchFamily="2" charset="0"/>
              </a:rPr>
              <a:t>Have not enrolled a patient at CUMC community affiliate … yet, </a:t>
            </a:r>
            <a:r>
              <a:rPr lang="en-US" sz="1800" dirty="0">
                <a:latin typeface="Sitka Banner" panose="02000505000000020004" pitchFamily="2" charset="0"/>
              </a:rPr>
              <a:t>however, </a:t>
            </a:r>
            <a:r>
              <a:rPr lang="en-US" sz="1800" b="1" dirty="0">
                <a:latin typeface="Sitka Banner" panose="02000505000000020004" pitchFamily="2" charset="0"/>
              </a:rPr>
              <a:t>we have reached out to patients identified via EMERSE at CUMC affiliate and have interested patients</a:t>
            </a:r>
          </a:p>
          <a:p>
            <a:pPr>
              <a:lnSpc>
                <a:spcPct val="100000"/>
              </a:lnSpc>
              <a:spcBef>
                <a:spcPts val="0"/>
              </a:spcBef>
            </a:pPr>
            <a:endParaRPr lang="en-US" dirty="0">
              <a:latin typeface="Sitka Banner" panose="02000505000000020004" pitchFamily="2" charset="0"/>
            </a:endParaRPr>
          </a:p>
          <a:p>
            <a:pPr>
              <a:lnSpc>
                <a:spcPct val="100000"/>
              </a:lnSpc>
              <a:spcBef>
                <a:spcPts val="0"/>
              </a:spcBef>
            </a:pPr>
            <a:endParaRPr lang="en-US" dirty="0">
              <a:latin typeface="Sitka Banner" panose="02000505000000020004" pitchFamily="2" charset="0"/>
            </a:endParaRPr>
          </a:p>
        </p:txBody>
      </p:sp>
      <p:sp>
        <p:nvSpPr>
          <p:cNvPr id="6" name="Speech Bubble: Oval 5">
            <a:extLst>
              <a:ext uri="{FF2B5EF4-FFF2-40B4-BE49-F238E27FC236}">
                <a16:creationId xmlns:a16="http://schemas.microsoft.com/office/drawing/2014/main" id="{4BB911BF-FDB8-FF09-FFEF-DADE19197150}"/>
              </a:ext>
            </a:extLst>
          </p:cNvPr>
          <p:cNvSpPr/>
          <p:nvPr/>
        </p:nvSpPr>
        <p:spPr>
          <a:xfrm>
            <a:off x="3902602" y="538766"/>
            <a:ext cx="7051373" cy="3890865"/>
          </a:xfrm>
          <a:prstGeom prst="wedgeEllipseCallout">
            <a:avLst>
              <a:gd name="adj1" fmla="val 38973"/>
              <a:gd name="adj2" fmla="val 52308"/>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1" dirty="0">
                <a:solidFill>
                  <a:srgbClr val="000000"/>
                </a:solidFill>
                <a:latin typeface="Sitka Banner" panose="02000505000000020004" pitchFamily="2" charset="0"/>
              </a:rPr>
              <a:t>Using EMERSE, our team is able to easily identify patients across CUIMC's affiliate hospitals. The tag tool was especially effective in filtering large lists, allowing us to screen records for multiple providers dating back four years. This dramatically reduced screening time and led to a notable increase in eligible candidates across all sites. This allowed us to focus on patient outreach, which has increased engagement in our clinical trial. </a:t>
            </a:r>
          </a:p>
          <a:p>
            <a:endParaRPr lang="en-US" sz="1600" b="1" i="1" dirty="0">
              <a:solidFill>
                <a:schemeClr val="tx1"/>
              </a:solidFill>
              <a:latin typeface="Sitka Banner" panose="02000505000000020004" pitchFamily="2" charset="0"/>
            </a:endParaRPr>
          </a:p>
          <a:p>
            <a:r>
              <a:rPr lang="en-US" sz="1600" b="1" i="1" dirty="0">
                <a:solidFill>
                  <a:schemeClr val="tx1"/>
                </a:solidFill>
                <a:latin typeface="Sitka Banner" panose="02000505000000020004" pitchFamily="2" charset="0"/>
              </a:rPr>
              <a:t>- </a:t>
            </a:r>
            <a:r>
              <a:rPr lang="en-US" sz="1600" dirty="0">
                <a:solidFill>
                  <a:schemeClr val="tx1"/>
                </a:solidFill>
                <a:latin typeface="Sitka Banner" panose="02000505000000020004" pitchFamily="2" charset="0"/>
              </a:rPr>
              <a:t>Mariana, FORTE-CUMC Affiliate  Coordinator/EMERSE User</a:t>
            </a:r>
          </a:p>
          <a:p>
            <a:pPr algn="ctr"/>
            <a:endParaRPr lang="en-US" dirty="0"/>
          </a:p>
        </p:txBody>
      </p:sp>
      <p:pic>
        <p:nvPicPr>
          <p:cNvPr id="2050" name="Picture 2" descr="woman-head-silhouette-png-black-and-white-download-female ...">
            <a:extLst>
              <a:ext uri="{FF2B5EF4-FFF2-40B4-BE49-F238E27FC236}">
                <a16:creationId xmlns:a16="http://schemas.microsoft.com/office/drawing/2014/main" id="{0CF1B135-12FF-9942-0B2D-A81389FBE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5623" y="4058815"/>
            <a:ext cx="2046790" cy="194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22D13-1C2E-68B2-4DF2-A333538C6C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F0430E-8DAC-B5F3-167D-CE1A127E4FB4}"/>
              </a:ext>
            </a:extLst>
          </p:cNvPr>
          <p:cNvSpPr>
            <a:spLocks noGrp="1"/>
          </p:cNvSpPr>
          <p:nvPr>
            <p:ph type="title"/>
          </p:nvPr>
        </p:nvSpPr>
        <p:spPr>
          <a:xfrm>
            <a:off x="655828" y="296133"/>
            <a:ext cx="10515600" cy="716084"/>
          </a:xfrm>
        </p:spPr>
        <p:txBody>
          <a:bodyPr/>
          <a:lstStyle/>
          <a:p>
            <a:r>
              <a:rPr lang="en-US" dirty="0">
                <a:latin typeface="Sitka Banner" panose="02000505000000020004" pitchFamily="2" charset="0"/>
              </a:rPr>
              <a:t>EMERSE Conclusions </a:t>
            </a:r>
          </a:p>
        </p:txBody>
      </p:sp>
      <p:sp>
        <p:nvSpPr>
          <p:cNvPr id="2" name="Text Placeholder 1">
            <a:extLst>
              <a:ext uri="{FF2B5EF4-FFF2-40B4-BE49-F238E27FC236}">
                <a16:creationId xmlns:a16="http://schemas.microsoft.com/office/drawing/2014/main" id="{699B2E07-17A4-5BD6-952B-C983D9642AC6}"/>
              </a:ext>
            </a:extLst>
          </p:cNvPr>
          <p:cNvSpPr txBox="1">
            <a:spLocks/>
          </p:cNvSpPr>
          <p:nvPr/>
        </p:nvSpPr>
        <p:spPr>
          <a:xfrm>
            <a:off x="70539" y="1332038"/>
            <a:ext cx="4949330" cy="4658213"/>
          </a:xfrm>
          <a:prstGeom prst="rect">
            <a:avLst/>
          </a:prstGeom>
        </p:spPr>
        <p:txBody>
          <a:bodyPr/>
          <a:lstStyle>
            <a:lvl1pPr marL="0" indent="0" algn="l" defTabSz="914400" rtl="0" eaLnBrk="1" latinLnBrk="0" hangingPunct="1">
              <a:lnSpc>
                <a:spcPct val="90000"/>
              </a:lnSpc>
              <a:spcBef>
                <a:spcPts val="1000"/>
              </a:spcBef>
              <a:buClr>
                <a:srgbClr val="005BBB"/>
              </a:buClr>
              <a:buFont typeface="Arial" panose="020B0604020202020204" pitchFamily="34" charset="0"/>
              <a:buNone/>
              <a:defRPr sz="20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00150" indent="-285750" algn="l" defTabSz="914400" rtl="0" eaLnBrk="1" latinLnBrk="0" hangingPunct="1">
              <a:lnSpc>
                <a:spcPct val="90000"/>
              </a:lnSpc>
              <a:spcBef>
                <a:spcPts val="600"/>
              </a:spcBef>
              <a:buClr>
                <a:srgbClr val="1D4F91"/>
              </a:buClr>
              <a:buFont typeface="Lucida Grande"/>
              <a:buChar char="-"/>
              <a:defRPr sz="18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2400" dirty="0">
                <a:latin typeface="Sitka Banner" panose="02000505000000020004" pitchFamily="2" charset="0"/>
              </a:rPr>
              <a:t>EMERSE helped narrow down our patient reports to help identify truly eligible patients for FORTE</a:t>
            </a:r>
          </a:p>
          <a:p>
            <a:pPr marL="285750" indent="-285750">
              <a:lnSpc>
                <a:spcPct val="100000"/>
              </a:lnSpc>
              <a:spcBef>
                <a:spcPts val="0"/>
              </a:spcBef>
              <a:buFont typeface="Arial" panose="020B0604020202020204" pitchFamily="34" charset="0"/>
              <a:buChar char="•"/>
            </a:pPr>
            <a:r>
              <a:rPr lang="en-US" sz="2400" dirty="0">
                <a:latin typeface="Sitka Banner" panose="02000505000000020004" pitchFamily="2" charset="0"/>
              </a:rPr>
              <a:t>Decreased staff’s time screening patient eligibility for FORTE</a:t>
            </a:r>
          </a:p>
          <a:p>
            <a:pPr marL="285750" indent="-285750">
              <a:lnSpc>
                <a:spcPct val="100000"/>
              </a:lnSpc>
              <a:spcBef>
                <a:spcPts val="0"/>
              </a:spcBef>
              <a:buFont typeface="Arial" panose="020B0604020202020204" pitchFamily="34" charset="0"/>
              <a:buChar char="•"/>
            </a:pPr>
            <a:r>
              <a:rPr lang="en-US" sz="2400" dirty="0">
                <a:latin typeface="Sitka Banner" panose="02000505000000020004" pitchFamily="2" charset="0"/>
              </a:rPr>
              <a:t>Very easy to use </a:t>
            </a:r>
          </a:p>
          <a:p>
            <a:pPr marL="285750" indent="-285750">
              <a:lnSpc>
                <a:spcPct val="100000"/>
              </a:lnSpc>
              <a:spcBef>
                <a:spcPts val="0"/>
              </a:spcBef>
              <a:buFont typeface="Arial" panose="020B0604020202020204" pitchFamily="34" charset="0"/>
              <a:buChar char="•"/>
            </a:pPr>
            <a:r>
              <a:rPr lang="en-US" sz="2400" dirty="0">
                <a:latin typeface="Sitka Banner" panose="02000505000000020004" pitchFamily="2" charset="0"/>
              </a:rPr>
              <a:t>Combining EMERSE with other electronic methods has helped us (CUMC patient reports + EMERSE + MyChart Outreach) enroll patients to the FORTE study</a:t>
            </a:r>
          </a:p>
          <a:p>
            <a:pPr>
              <a:lnSpc>
                <a:spcPct val="100000"/>
              </a:lnSpc>
              <a:spcBef>
                <a:spcPts val="0"/>
              </a:spcBef>
            </a:pPr>
            <a:endParaRPr lang="en-US" dirty="0">
              <a:latin typeface="Sitka Banner" panose="02000505000000020004" pitchFamily="2" charset="0"/>
            </a:endParaRPr>
          </a:p>
          <a:p>
            <a:pPr>
              <a:lnSpc>
                <a:spcPct val="100000"/>
              </a:lnSpc>
              <a:spcBef>
                <a:spcPts val="0"/>
              </a:spcBef>
            </a:pPr>
            <a:endParaRPr lang="en-US" dirty="0">
              <a:latin typeface="Sitka Banner" panose="02000505000000020004" pitchFamily="2" charset="0"/>
            </a:endParaRPr>
          </a:p>
        </p:txBody>
      </p:sp>
      <p:graphicFrame>
        <p:nvGraphicFramePr>
          <p:cNvPr id="3" name="Chart 2">
            <a:extLst>
              <a:ext uri="{FF2B5EF4-FFF2-40B4-BE49-F238E27FC236}">
                <a16:creationId xmlns:a16="http://schemas.microsoft.com/office/drawing/2014/main" id="{46468DC2-493D-3FF5-3406-1A479C30551D}"/>
              </a:ext>
            </a:extLst>
          </p:cNvPr>
          <p:cNvGraphicFramePr>
            <a:graphicFrameLocks/>
          </p:cNvGraphicFramePr>
          <p:nvPr/>
        </p:nvGraphicFramePr>
        <p:xfrm>
          <a:off x="5019869" y="1434676"/>
          <a:ext cx="7016622" cy="4452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454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EMERSE version 7.1</a:t>
            </a:r>
            <a:endParaRPr dirty="0"/>
          </a:p>
        </p:txBody>
      </p:sp>
      <p:sp>
        <p:nvSpPr>
          <p:cNvPr id="137" name="Google Shape;137;p7"/>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Released internally at U of Michigan in April 2025</a:t>
            </a:r>
          </a:p>
          <a:p>
            <a:pPr indent="-457200">
              <a:spcBef>
                <a:spcPts val="0"/>
              </a:spcBef>
              <a:buSzPts val="3200"/>
            </a:pPr>
            <a:r>
              <a:rPr lang="en-US" dirty="0">
                <a:latin typeface="Calibri" panose="020F0502020204030204" pitchFamily="34" charset="0"/>
                <a:cs typeface="Calibri" panose="020F0502020204030204" pitchFamily="34" charset="0"/>
              </a:rPr>
              <a:t>Plan for broader release in about a month</a:t>
            </a:r>
          </a:p>
          <a:p>
            <a:pPr indent="-457200">
              <a:spcBef>
                <a:spcPts val="0"/>
              </a:spcBef>
              <a:buSzPts val="3200"/>
            </a:pPr>
            <a:r>
              <a:rPr lang="en-US" dirty="0">
                <a:latin typeface="Calibri" panose="020F0502020204030204" pitchFamily="34" charset="0"/>
                <a:cs typeface="Calibri" panose="020F0502020204030204" pitchFamily="34" charset="0"/>
              </a:rPr>
              <a:t>New features:</a:t>
            </a:r>
          </a:p>
          <a:p>
            <a:pPr lvl="1" indent="-457200">
              <a:spcBef>
                <a:spcPts val="0"/>
              </a:spcBef>
              <a:buSzPts val="3200"/>
            </a:pPr>
            <a:r>
              <a:rPr lang="en-US" dirty="0">
                <a:latin typeface="Calibri" panose="020F0502020204030204" pitchFamily="34" charset="0"/>
                <a:cs typeface="Calibri" panose="020F0502020204030204" pitchFamily="34" charset="0"/>
              </a:rPr>
              <a:t>A few bug fixes</a:t>
            </a:r>
          </a:p>
          <a:p>
            <a:pPr lvl="1" indent="-457200">
              <a:spcBef>
                <a:spcPts val="0"/>
              </a:spcBef>
              <a:buSzPts val="3200"/>
            </a:pPr>
            <a:r>
              <a:rPr lang="en-US" dirty="0">
                <a:latin typeface="Calibri" panose="020F0502020204030204" pitchFamily="34" charset="0"/>
                <a:cs typeface="Calibri" panose="020F0502020204030204" pitchFamily="34" charset="0"/>
              </a:rPr>
              <a:t>Synonyms counting in background</a:t>
            </a:r>
          </a:p>
          <a:p>
            <a:pPr lvl="1" indent="-457200">
              <a:spcBef>
                <a:spcPts val="0"/>
              </a:spcBef>
              <a:buSzPts val="3200"/>
            </a:pPr>
            <a:r>
              <a:rPr lang="en-US" dirty="0">
                <a:latin typeface="Calibri" panose="020F0502020204030204" pitchFamily="34" charset="0"/>
                <a:cs typeface="Calibri" panose="020F0502020204030204" pitchFamily="34" charset="0"/>
              </a:rPr>
              <a:t>Collapsible navigation panel</a:t>
            </a:r>
          </a:p>
          <a:p>
            <a:pPr lvl="1" indent="-457200">
              <a:spcBef>
                <a:spcPts val="0"/>
              </a:spcBef>
              <a:buSzPts val="3200"/>
            </a:pPr>
            <a:r>
              <a:rPr lang="en-US" dirty="0">
                <a:latin typeface="Calibri" panose="020F0502020204030204" pitchFamily="34" charset="0"/>
                <a:cs typeface="Calibri" panose="020F0502020204030204" pitchFamily="34" charset="0"/>
              </a:rPr>
              <a:t>Query Writer</a:t>
            </a:r>
          </a:p>
          <a:p>
            <a:pPr lvl="1" indent="-457200">
              <a:spcBef>
                <a:spcPts val="0"/>
              </a:spcBef>
              <a:buSzPts val="3200"/>
            </a:pPr>
            <a:r>
              <a:rPr lang="en-US" dirty="0">
                <a:latin typeface="Calibri" panose="020F0502020204030204" pitchFamily="34" charset="0"/>
                <a:cs typeface="Calibri" panose="020F0502020204030204" pitchFamily="34" charset="0"/>
              </a:rPr>
              <a:t>Control over Boolean (AND/OR) options</a:t>
            </a:r>
          </a:p>
          <a:p>
            <a:pPr lvl="1" indent="-457200">
              <a:spcBef>
                <a:spcPts val="0"/>
              </a:spcBef>
              <a:buSzPts val="3200"/>
            </a:pPr>
            <a:r>
              <a:rPr lang="en-US" dirty="0">
                <a:latin typeface="Calibri" panose="020F0502020204030204" pitchFamily="34" charset="0"/>
                <a:cs typeface="Calibri" panose="020F0502020204030204" pitchFamily="34" charset="0"/>
              </a:rPr>
              <a:t>Searches without terms</a:t>
            </a:r>
          </a:p>
          <a:p>
            <a:pPr lvl="2" indent="-457200">
              <a:spcBef>
                <a:spcPts val="0"/>
              </a:spcBef>
              <a:buSzPts val="3200"/>
            </a:pP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260699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D98C364D-9C3C-73A1-06D2-7368CA1DB25D}"/>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42390ABA-F737-8E25-E4FB-3A2D6A04FDD4}"/>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3229FC02-4DDF-61E6-DB82-1BC808C29EDD}"/>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Demonstration of features in 7.1 release</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253D815A-3FB0-EE44-71DC-CB2992C86E3D}"/>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C9DC08FF-DDA0-1CB0-C6DD-1FE42AA2018A}"/>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3A21412D-A0B4-3CCF-9570-10F36DE6551E}"/>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Demo system is online and available for anyone to test</a:t>
            </a:r>
          </a:p>
          <a:p>
            <a:pPr indent="-457200">
              <a:spcBef>
                <a:spcPts val="0"/>
              </a:spcBef>
              <a:buSzPts val="3200"/>
            </a:pPr>
            <a:r>
              <a:rPr lang="en-US" dirty="0">
                <a:latin typeface="Calibri" panose="020F0502020204030204" pitchFamily="34" charset="0"/>
                <a:cs typeface="Calibri" panose="020F0502020204030204" pitchFamily="34" charset="0"/>
              </a:rPr>
              <a:t>Contact us for an account</a:t>
            </a: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r>
              <a:rPr lang="en-US" dirty="0">
                <a:latin typeface="Calibri" panose="020F0502020204030204" pitchFamily="34" charset="0"/>
                <a:cs typeface="Calibri" panose="020F0502020204030204" pitchFamily="34" charset="0"/>
              </a:rPr>
              <a:t>New features are in demo system</a:t>
            </a: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786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40512B7-4628-4AE5-5D22-94E60A7308E6}"/>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379228B8-EB21-B7C4-0D88-091FDC8F68FC}"/>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02D1B5A9-EE93-8CBA-525F-5C962BAED124}"/>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Work in progress: UI Framework</a:t>
            </a:r>
            <a:endParaRPr dirty="0"/>
          </a:p>
        </p:txBody>
      </p:sp>
      <p:sp>
        <p:nvSpPr>
          <p:cNvPr id="137" name="Google Shape;137;p7">
            <a:extLst>
              <a:ext uri="{FF2B5EF4-FFF2-40B4-BE49-F238E27FC236}">
                <a16:creationId xmlns:a16="http://schemas.microsoft.com/office/drawing/2014/main" id="{CEDF12FE-CAD5-EEE7-7716-CDB039F5A137}"/>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Updating backend UI framework</a:t>
            </a:r>
          </a:p>
          <a:p>
            <a:pPr lvl="1" indent="-457200">
              <a:spcBef>
                <a:spcPts val="0"/>
              </a:spcBef>
              <a:buSzPts val="3200"/>
            </a:pPr>
            <a:r>
              <a:rPr lang="en-US" dirty="0">
                <a:latin typeface="Calibri" panose="020F0502020204030204" pitchFamily="34" charset="0"/>
                <a:cs typeface="Calibri" panose="020F0502020204030204" pitchFamily="34" charset="0"/>
              </a:rPr>
              <a:t>Removing Clarity UI (not Epic Clarity)</a:t>
            </a:r>
          </a:p>
          <a:p>
            <a:pPr lvl="1" indent="-457200">
              <a:spcBef>
                <a:spcPts val="0"/>
              </a:spcBef>
              <a:buSzPts val="3200"/>
            </a:pPr>
            <a:r>
              <a:rPr lang="en-US" dirty="0">
                <a:latin typeface="Calibri" panose="020F0502020204030204" pitchFamily="34" charset="0"/>
                <a:cs typeface="Calibri" panose="020F0502020204030204" pitchFamily="34" charset="0"/>
              </a:rPr>
              <a:t>Will allow us to update Angular, reduce potential security issues</a:t>
            </a:r>
          </a:p>
          <a:p>
            <a:pPr lvl="1" indent="-457200">
              <a:spcBef>
                <a:spcPts val="0"/>
              </a:spcBef>
              <a:buSzPts val="3200"/>
            </a:pPr>
            <a:r>
              <a:rPr lang="en-US" dirty="0">
                <a:latin typeface="Calibri" panose="020F0502020204030204" pitchFamily="34" charset="0"/>
                <a:cs typeface="Calibri" panose="020F0502020204030204" pitchFamily="34" charset="0"/>
              </a:rPr>
              <a:t>May speed up the interface</a:t>
            </a:r>
          </a:p>
          <a:p>
            <a:pPr lvl="1" indent="-457200">
              <a:spcBef>
                <a:spcPts val="0"/>
              </a:spcBef>
              <a:buSzPts val="3200"/>
            </a:pPr>
            <a:r>
              <a:rPr lang="en-US" dirty="0">
                <a:latin typeface="Calibri" panose="020F0502020204030204" pitchFamily="34" charset="0"/>
                <a:cs typeface="Calibri" panose="020F0502020204030204" pitchFamily="34" charset="0"/>
              </a:rPr>
              <a:t>Lots </a:t>
            </a:r>
            <a:r>
              <a:rPr lang="en-US">
                <a:latin typeface="Calibri" panose="020F0502020204030204" pitchFamily="34" charset="0"/>
                <a:cs typeface="Calibri" panose="020F0502020204030204" pitchFamily="34" charset="0"/>
              </a:rPr>
              <a:t>of work, </a:t>
            </a:r>
            <a:r>
              <a:rPr lang="en-US" dirty="0">
                <a:latin typeface="Calibri" panose="020F0502020204030204" pitchFamily="34" charset="0"/>
                <a:cs typeface="Calibri" panose="020F0502020204030204" pitchFamily="34" charset="0"/>
              </a:rPr>
              <a:t>but will be mostly invisible to the users</a:t>
            </a:r>
          </a:p>
          <a:p>
            <a:pPr marL="0" indent="0">
              <a:spcBef>
                <a:spcPts val="0"/>
              </a:spcBef>
              <a:buSzPts val="3200"/>
              <a:buNone/>
            </a:pP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a:extLst>
              <a:ext uri="{FF2B5EF4-FFF2-40B4-BE49-F238E27FC236}">
                <a16:creationId xmlns:a16="http://schemas.microsoft.com/office/drawing/2014/main" id="{B56FBBFD-60AC-AA83-A924-DEB338042621}"/>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1733629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D2F5189-0AFB-F83C-BB4C-D6384C232C41}"/>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06506330-417F-7380-DC17-BF82CE702C14}"/>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FE574F7B-9A38-584F-5D90-5A2B6B3EFDC8}"/>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Work in progress: OCR</a:t>
            </a:r>
            <a:endParaRPr dirty="0"/>
          </a:p>
        </p:txBody>
      </p:sp>
      <p:sp>
        <p:nvSpPr>
          <p:cNvPr id="137" name="Google Shape;137;p7">
            <a:extLst>
              <a:ext uri="{FF2B5EF4-FFF2-40B4-BE49-F238E27FC236}">
                <a16:creationId xmlns:a16="http://schemas.microsoft.com/office/drawing/2014/main" id="{A6E54ABD-E6EF-BFBE-DE93-1667D5A269C6}"/>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Optical character recognition (OCR)</a:t>
            </a:r>
          </a:p>
          <a:p>
            <a:pPr lvl="1" indent="-457200">
              <a:spcBef>
                <a:spcPts val="0"/>
              </a:spcBef>
              <a:buSzPts val="3200"/>
            </a:pPr>
            <a:r>
              <a:rPr lang="en-US" dirty="0">
                <a:latin typeface="Calibri" panose="020F0502020204030204" pitchFamily="34" charset="0"/>
                <a:cs typeface="Calibri" panose="020F0502020204030204" pitchFamily="34" charset="0"/>
              </a:rPr>
              <a:t>Still testing various technologies</a:t>
            </a:r>
          </a:p>
          <a:p>
            <a:pPr lvl="1" indent="-457200">
              <a:spcBef>
                <a:spcPts val="0"/>
              </a:spcBef>
              <a:buSzPts val="3200"/>
            </a:pPr>
            <a:r>
              <a:rPr lang="en-US" dirty="0">
                <a:latin typeface="Calibri" panose="020F0502020204030204" pitchFamily="34" charset="0"/>
                <a:cs typeface="Calibri" panose="020F0502020204030204" pitchFamily="34" charset="0"/>
              </a:rPr>
              <a:t>Determine how to store data</a:t>
            </a:r>
          </a:p>
          <a:p>
            <a:pPr lvl="1" indent="-457200">
              <a:spcBef>
                <a:spcPts val="0"/>
              </a:spcBef>
              <a:buSzPts val="3200"/>
            </a:pPr>
            <a:r>
              <a:rPr lang="en-US" dirty="0">
                <a:latin typeface="Calibri" panose="020F0502020204030204" pitchFamily="34" charset="0"/>
                <a:cs typeface="Calibri" panose="020F0502020204030204" pitchFamily="34" charset="0"/>
              </a:rPr>
              <a:t>Should be able to handle multiple image formats and PDFs</a:t>
            </a:r>
          </a:p>
          <a:p>
            <a:pPr lvl="1" indent="-457200">
              <a:spcBef>
                <a:spcPts val="0"/>
              </a:spcBef>
              <a:buSzPts val="3200"/>
            </a:pPr>
            <a:r>
              <a:rPr lang="en-US" dirty="0">
                <a:latin typeface="Calibri" panose="020F0502020204030204" pitchFamily="34" charset="0"/>
                <a:cs typeface="Calibri" panose="020F0502020204030204" pitchFamily="34" charset="0"/>
              </a:rPr>
              <a:t>PDFs would be converted to images</a:t>
            </a:r>
          </a:p>
          <a:p>
            <a:pPr lvl="1" indent="-457200">
              <a:spcBef>
                <a:spcPts val="0"/>
              </a:spcBef>
              <a:buSzPts val="3200"/>
            </a:pPr>
            <a:r>
              <a:rPr lang="en-US" dirty="0">
                <a:latin typeface="Calibri" panose="020F0502020204030204" pitchFamily="34" charset="0"/>
                <a:cs typeface="Calibri" panose="020F0502020204030204" pitchFamily="34" charset="0"/>
              </a:rPr>
              <a:t>Highlighting terms within documents</a:t>
            </a:r>
          </a:p>
          <a:p>
            <a:pPr lvl="1" indent="-457200">
              <a:spcBef>
                <a:spcPts val="0"/>
              </a:spcBef>
              <a:buSzPts val="3200"/>
            </a:pPr>
            <a:r>
              <a:rPr lang="en-US" dirty="0">
                <a:latin typeface="Calibri" panose="020F0502020204030204" pitchFamily="34" charset="0"/>
                <a:cs typeface="Calibri" panose="020F0502020204030204" pitchFamily="34" charset="0"/>
              </a:rPr>
              <a:t>Looking into pros/cons of spelling correction</a:t>
            </a:r>
          </a:p>
          <a:p>
            <a:pPr marL="0" indent="0">
              <a:spcBef>
                <a:spcPts val="0"/>
              </a:spcBef>
              <a:buSzPts val="3200"/>
              <a:buNone/>
            </a:pP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a:extLst>
              <a:ext uri="{FF2B5EF4-FFF2-40B4-BE49-F238E27FC236}">
                <a16:creationId xmlns:a16="http://schemas.microsoft.com/office/drawing/2014/main" id="{844C646C-B0B8-927A-2B58-73725FC77011}"/>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295161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55163B6C-0148-ADB9-ECF6-34A9C805F9A0}"/>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BCE3DB47-EB4C-1D1E-659D-E17C35B7C5E2}"/>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95A6A031-4A67-BDB1-7B35-4388F00FDA2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Work in progress: OCR</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2B242559-93B9-713B-D0CC-7470C74B7D1A}"/>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pic>
        <p:nvPicPr>
          <p:cNvPr id="7" name="Picture 6" descr="A screenshot of a computer&#10;&#10;AI-generated content may be incorrect.">
            <a:extLst>
              <a:ext uri="{FF2B5EF4-FFF2-40B4-BE49-F238E27FC236}">
                <a16:creationId xmlns:a16="http://schemas.microsoft.com/office/drawing/2014/main" id="{05CD796A-3CF0-FB19-A727-887BB78E499E}"/>
              </a:ext>
            </a:extLst>
          </p:cNvPr>
          <p:cNvPicPr>
            <a:picLocks noChangeAspect="1"/>
          </p:cNvPicPr>
          <p:nvPr/>
        </p:nvPicPr>
        <p:blipFill>
          <a:blip r:embed="rId4"/>
          <a:stretch>
            <a:fillRect/>
          </a:stretch>
        </p:blipFill>
        <p:spPr>
          <a:xfrm>
            <a:off x="126851" y="1872215"/>
            <a:ext cx="11718234" cy="4388502"/>
          </a:xfrm>
          <a:prstGeom prst="rect">
            <a:avLst/>
          </a:prstGeom>
        </p:spPr>
      </p:pic>
    </p:spTree>
    <p:extLst>
      <p:ext uri="{BB962C8B-B14F-4D97-AF65-F5344CB8AC3E}">
        <p14:creationId xmlns:p14="http://schemas.microsoft.com/office/powerpoint/2010/main" val="244216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6835B7F5-F179-DDD2-113B-FE2B6CAEA10C}"/>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1B39B7E2-FE6A-1B77-F712-9EFCA3120785}"/>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F57F25BB-F7AA-6DE3-59A9-248B8C670682}"/>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Work in progress: Timelines</a:t>
            </a:r>
            <a:endParaRPr dirty="0"/>
          </a:p>
        </p:txBody>
      </p:sp>
      <p:sp>
        <p:nvSpPr>
          <p:cNvPr id="137" name="Google Shape;137;p7">
            <a:extLst>
              <a:ext uri="{FF2B5EF4-FFF2-40B4-BE49-F238E27FC236}">
                <a16:creationId xmlns:a16="http://schemas.microsoft.com/office/drawing/2014/main" id="{0BA3FB3B-93BC-9C9D-6677-EE51D5949C2C}"/>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Show terms on a timeline, linked to note dates</a:t>
            </a:r>
          </a:p>
          <a:p>
            <a:pPr marL="0" indent="0">
              <a:spcBef>
                <a:spcPts val="0"/>
              </a:spcBef>
              <a:buSzPts val="3200"/>
              <a:buNone/>
            </a:pP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a:extLst>
              <a:ext uri="{FF2B5EF4-FFF2-40B4-BE49-F238E27FC236}">
                <a16:creationId xmlns:a16="http://schemas.microsoft.com/office/drawing/2014/main" id="{1AF22DF3-BB86-C878-BDE1-498065C35558}"/>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pic>
        <p:nvPicPr>
          <p:cNvPr id="3" name="Picture 2" descr="A blue and black lines with dots&#10;&#10;AI-generated content may be incorrect.">
            <a:extLst>
              <a:ext uri="{FF2B5EF4-FFF2-40B4-BE49-F238E27FC236}">
                <a16:creationId xmlns:a16="http://schemas.microsoft.com/office/drawing/2014/main" id="{B031D1B6-1295-AFBD-38E3-7170126046CE}"/>
              </a:ext>
            </a:extLst>
          </p:cNvPr>
          <p:cNvPicPr>
            <a:picLocks noChangeAspect="1"/>
          </p:cNvPicPr>
          <p:nvPr/>
        </p:nvPicPr>
        <p:blipFill>
          <a:blip r:embed="rId4"/>
          <a:stretch>
            <a:fillRect/>
          </a:stretch>
        </p:blipFill>
        <p:spPr>
          <a:xfrm>
            <a:off x="301943" y="2427810"/>
            <a:ext cx="10213657" cy="4151893"/>
          </a:xfrm>
          <a:prstGeom prst="rect">
            <a:avLst/>
          </a:prstGeom>
        </p:spPr>
      </p:pic>
    </p:spTree>
    <p:extLst>
      <p:ext uri="{BB962C8B-B14F-4D97-AF65-F5344CB8AC3E}">
        <p14:creationId xmlns:p14="http://schemas.microsoft.com/office/powerpoint/2010/main" val="62607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Housekeeping</a:t>
            </a:r>
            <a:endParaRPr/>
          </a:p>
        </p:txBody>
      </p:sp>
      <p:sp>
        <p:nvSpPr>
          <p:cNvPr id="104" name="Google Shape;104;p3"/>
          <p:cNvSpPr txBox="1">
            <a:spLocks noGrp="1"/>
          </p:cNvSpPr>
          <p:nvPr>
            <p:ph type="body" idx="1"/>
          </p:nvPr>
        </p:nvSpPr>
        <p:spPr>
          <a:xfrm>
            <a:off x="838200" y="1825625"/>
            <a:ext cx="10515600" cy="4485723"/>
          </a:xfrm>
          <a:prstGeom prst="rect">
            <a:avLst/>
          </a:prstGeom>
          <a:noFill/>
          <a:ln>
            <a:noFill/>
          </a:ln>
        </p:spPr>
        <p:txBody>
          <a:bodyPr spcFirstLastPara="1" wrap="square" lIns="91425" tIns="45700" rIns="91425" bIns="45700" anchor="t" anchorCtr="0">
            <a:normAutofit fontScale="92500" lnSpcReduction="20000"/>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Zoom </a:t>
            </a:r>
            <a:r>
              <a:rPr lang="en-US" sz="3200" i="1" dirty="0">
                <a:latin typeface="Calibri"/>
                <a:ea typeface="Calibri"/>
                <a:cs typeface="Calibri"/>
                <a:sym typeface="Calibri"/>
              </a:rPr>
              <a:t>Meeting</a:t>
            </a:r>
            <a:r>
              <a:rPr lang="en-US" sz="3200" dirty="0">
                <a:latin typeface="Calibri"/>
                <a:ea typeface="Calibri"/>
                <a:cs typeface="Calibri"/>
                <a:sym typeface="Calibri"/>
              </a:rPr>
              <a:t> </a:t>
            </a:r>
          </a:p>
          <a:p>
            <a:pPr marL="800100" lvl="1">
              <a:spcBef>
                <a:spcPts val="0"/>
              </a:spcBef>
              <a:buSzPts val="3200"/>
              <a:buFont typeface="Arial" panose="020B0604020202020204" pitchFamily="34" charset="0"/>
              <a:buChar char="•"/>
            </a:pPr>
            <a:r>
              <a:rPr lang="en-US" dirty="0">
                <a:latin typeface="Calibri"/>
                <a:ea typeface="Calibri"/>
                <a:cs typeface="Calibri"/>
                <a:sym typeface="Calibri"/>
              </a:rPr>
              <a:t>More opportunities for interaction</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Please stay muted, unless you would like to ask a question or make a comment</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Feel free to use the chat function to type questions or provide comments</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We will answer questions throughout </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We will record this meeting; it will be available where prior recordings are located: </a:t>
            </a:r>
          </a:p>
          <a:p>
            <a:pPr lvl="1" indent="-457200">
              <a:spcBef>
                <a:spcPts val="1000"/>
              </a:spcBef>
              <a:buSzPts val="3200"/>
              <a:buFont typeface="Arial" panose="020B0604020202020204" pitchFamily="34" charset="0"/>
              <a:buChar char="•"/>
            </a:pPr>
            <a:r>
              <a:rPr lang="en-US" sz="2800" dirty="0">
                <a:latin typeface="Calibri"/>
                <a:ea typeface="Calibri"/>
                <a:cs typeface="Calibri"/>
                <a:sym typeface="Calibri"/>
                <a:hlinkClick r:id="rId3"/>
              </a:rPr>
              <a:t>https://project-emerse.org/presentations.html</a:t>
            </a:r>
            <a:endParaRPr lang="en-US" sz="2800" dirty="0"/>
          </a:p>
          <a:p>
            <a:pPr lvl="1" indent="-457200">
              <a:spcBef>
                <a:spcPts val="1000"/>
              </a:spcBef>
              <a:buSzPts val="3200"/>
              <a:buFont typeface="Arial" panose="020B0604020202020204" pitchFamily="34" charset="0"/>
              <a:buChar char="•"/>
            </a:pPr>
            <a:r>
              <a:rPr lang="en-US" sz="2800" dirty="0">
                <a:latin typeface="Calibri"/>
                <a:ea typeface="Calibri"/>
                <a:cs typeface="Calibri"/>
                <a:sym typeface="Calibri"/>
                <a:hlinkClick r:id="rId3"/>
              </a:rPr>
              <a:t>https://project-emerse.org/</a:t>
            </a:r>
            <a:r>
              <a:rPr lang="en-US" sz="2800" dirty="0">
                <a:hlinkClick r:id="rId3"/>
              </a:rPr>
              <a:t>community</a:t>
            </a:r>
            <a:r>
              <a:rPr lang="en-US" sz="2800" dirty="0">
                <a:latin typeface="Calibri"/>
                <a:ea typeface="Calibri"/>
                <a:cs typeface="Calibri"/>
                <a:sym typeface="Calibri"/>
                <a:hlinkClick r:id="rId3"/>
              </a:rPr>
              <a:t>.html</a:t>
            </a:r>
            <a:endParaRPr lang="en-US" sz="2800" dirty="0"/>
          </a:p>
          <a:p>
            <a:pPr marL="228600" lvl="0" indent="-25400" algn="l" rtl="0">
              <a:lnSpc>
                <a:spcPct val="90000"/>
              </a:lnSpc>
              <a:spcBef>
                <a:spcPts val="1000"/>
              </a:spcBef>
              <a:spcAft>
                <a:spcPts val="0"/>
              </a:spcAft>
              <a:buClr>
                <a:schemeClr val="dk1"/>
              </a:buClr>
              <a:buSzPts val="3200"/>
              <a:buFont typeface="Noto Sans Symbols"/>
              <a:buNone/>
            </a:pPr>
            <a:endParaRPr sz="3200" dirty="0">
              <a:latin typeface="Calibri"/>
              <a:ea typeface="Calibri"/>
              <a:cs typeface="Calibri"/>
              <a:sym typeface="Calibri"/>
            </a:endParaRPr>
          </a:p>
        </p:txBody>
      </p:sp>
      <p:pic>
        <p:nvPicPr>
          <p:cNvPr id="105" name="Google Shape;105;p3" descr="A picture containing text, clipart&#10;&#10;Description automatically generated"/>
          <p:cNvPicPr preferRelativeResize="0"/>
          <p:nvPr/>
        </p:nvPicPr>
        <p:blipFill rotWithShape="1">
          <a:blip r:embed="rId4">
            <a:alphaModFix/>
          </a:blip>
          <a:srcRect/>
          <a:stretch/>
        </p:blipFill>
        <p:spPr>
          <a:xfrm>
            <a:off x="10515600" y="6304569"/>
            <a:ext cx="1329485" cy="365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031F557-89B1-2DFC-BF15-69BAABAC1DFC}"/>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D174AF9F-86DE-E3E7-FD0E-14C91F91E6E8}"/>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7A8CA1C2-0C57-F609-9FB2-7342F8E95DE6}"/>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Open Forum &amp; Wrap-up</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1A8415C1-E31D-2657-9065-BEA22846CB22}"/>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239708F0-B6A9-0407-3B21-21C1A52B568D}"/>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257DC4A8-B0CE-609F-B89A-734C687E98FF}"/>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sz="3800" dirty="0">
                <a:latin typeface="Calibri" panose="020F0502020204030204" pitchFamily="34" charset="0"/>
                <a:cs typeface="Calibri" panose="020F0502020204030204" pitchFamily="34" charset="0"/>
              </a:rPr>
              <a:t>Questions/Comments/Discussion</a:t>
            </a: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Thanks for attending!</a:t>
            </a:r>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Next Meeting: TBD (Fall</a:t>
            </a:r>
            <a:r>
              <a:rPr lang="en-US" sz="2800" dirty="0"/>
              <a:t> </a:t>
            </a:r>
            <a:r>
              <a:rPr lang="en-US" sz="2800" dirty="0">
                <a:latin typeface="Calibri"/>
                <a:ea typeface="Calibri"/>
                <a:cs typeface="Calibri"/>
                <a:sym typeface="Calibri"/>
              </a:rPr>
              <a:t>2025)</a:t>
            </a:r>
            <a:endParaRPr lang="en-US"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Please complete meeting survey:</a:t>
            </a:r>
          </a:p>
          <a:p>
            <a:pPr lvl="0" indent="-457200">
              <a:buSzPts val="3200"/>
              <a:buFont typeface="Arial" panose="020B0604020202020204" pitchFamily="34" charset="0"/>
              <a:buChar char="•"/>
            </a:pPr>
            <a:r>
              <a:rPr lang="en-US" dirty="0">
                <a:hlinkClick r:id="rId4"/>
              </a:rPr>
              <a:t>https://bit.ly/emerse-may-2025</a:t>
            </a:r>
            <a:endParaRPr lang="en-US" dirty="0"/>
          </a:p>
          <a:p>
            <a:pPr marL="0" lvl="0" indent="0">
              <a:buSzPts val="3200"/>
              <a:buNone/>
            </a:pPr>
            <a:endParaRPr lang="en-US" sz="2800" dirty="0">
              <a:latin typeface="Calibri"/>
              <a:ea typeface="Calibri"/>
              <a:cs typeface="Calibri"/>
              <a:sym typeface="Calibri"/>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p:txBody>
      </p:sp>
      <p:pic>
        <p:nvPicPr>
          <p:cNvPr id="5" name="Picture 4" descr="A qr code on a white background&#10;&#10;AI-generated content may be incorrect.">
            <a:extLst>
              <a:ext uri="{FF2B5EF4-FFF2-40B4-BE49-F238E27FC236}">
                <a16:creationId xmlns:a16="http://schemas.microsoft.com/office/drawing/2014/main" id="{3BAC60E5-D6BE-5F1F-14F1-CC4E291D0021}"/>
              </a:ext>
            </a:extLst>
          </p:cNvPr>
          <p:cNvPicPr>
            <a:picLocks noChangeAspect="1"/>
          </p:cNvPicPr>
          <p:nvPr/>
        </p:nvPicPr>
        <p:blipFill>
          <a:blip r:embed="rId5"/>
          <a:stretch>
            <a:fillRect/>
          </a:stretch>
        </p:blipFill>
        <p:spPr>
          <a:xfrm>
            <a:off x="6897757" y="2904409"/>
            <a:ext cx="3270952" cy="3270952"/>
          </a:xfrm>
          <a:prstGeom prst="rect">
            <a:avLst/>
          </a:prstGeom>
        </p:spPr>
      </p:pic>
    </p:spTree>
    <p:extLst>
      <p:ext uri="{BB962C8B-B14F-4D97-AF65-F5344CB8AC3E}">
        <p14:creationId xmlns:p14="http://schemas.microsoft.com/office/powerpoint/2010/main" val="229230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Community</a:t>
            </a:r>
            <a:endParaRPr dirty="0"/>
          </a:p>
        </p:txBody>
      </p:sp>
      <p:sp>
        <p:nvSpPr>
          <p:cNvPr id="112" name="Google Shape;11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spcBef>
                <a:spcPts val="500"/>
              </a:spcBef>
              <a:buSzPts val="2800"/>
              <a:buFont typeface="Arial" panose="020B0604020202020204" pitchFamily="34" charset="0"/>
              <a:buChar char="•"/>
            </a:pPr>
            <a:r>
              <a:rPr lang="en-US" sz="3200" u="sng" dirty="0">
                <a:solidFill>
                  <a:schemeClr val="hlink"/>
                </a:solidFill>
                <a:latin typeface="Calibri"/>
                <a:ea typeface="Calibri"/>
                <a:cs typeface="Calibri"/>
                <a:sym typeface="Calibri"/>
                <a:hlinkClick r:id="rId3"/>
              </a:rPr>
              <a:t>https://project-emerse.org/community.html</a:t>
            </a:r>
            <a:endParaRPr sz="3200" dirty="0">
              <a:latin typeface="Calibri"/>
              <a:ea typeface="Calibri"/>
              <a:cs typeface="Calibri"/>
              <a:sym typeface="Calibri"/>
            </a:endParaRPr>
          </a:p>
          <a:p>
            <a:pPr marL="457200" lvl="1" indent="0" algn="l" rtl="0">
              <a:lnSpc>
                <a:spcPct val="90000"/>
              </a:lnSpc>
              <a:spcBef>
                <a:spcPts val="500"/>
              </a:spcBef>
              <a:spcAft>
                <a:spcPts val="0"/>
              </a:spcAft>
              <a:buClr>
                <a:schemeClr val="dk1"/>
              </a:buClr>
              <a:buSzPts val="2800"/>
              <a:buNone/>
            </a:pPr>
            <a:endParaRPr sz="2800" dirty="0">
              <a:latin typeface="Calibri"/>
              <a:ea typeface="Calibri"/>
              <a:cs typeface="Calibri"/>
              <a:sym typeface="Calibri"/>
            </a:endParaRPr>
          </a:p>
        </p:txBody>
      </p:sp>
      <p:pic>
        <p:nvPicPr>
          <p:cNvPr id="113" name="Google Shape;113;p4" descr="A picture containing text, clipart&#10;&#10;Description automatically generated"/>
          <p:cNvPicPr preferRelativeResize="0"/>
          <p:nvPr/>
        </p:nvPicPr>
        <p:blipFill rotWithShape="1">
          <a:blip r:embed="rId4">
            <a:alphaModFix/>
          </a:blip>
          <a:srcRect/>
          <a:stretch/>
        </p:blipFill>
        <p:spPr>
          <a:xfrm>
            <a:off x="10515600" y="6304569"/>
            <a:ext cx="1329485" cy="365125"/>
          </a:xfrm>
          <a:prstGeom prst="rect">
            <a:avLst/>
          </a:prstGeom>
          <a:noFill/>
          <a:ln>
            <a:noFill/>
          </a:ln>
        </p:spPr>
      </p:pic>
      <p:pic>
        <p:nvPicPr>
          <p:cNvPr id="6" name="Picture 5" descr="A map of the world&#10;&#10;Description automatically generated">
            <a:extLst>
              <a:ext uri="{FF2B5EF4-FFF2-40B4-BE49-F238E27FC236}">
                <a16:creationId xmlns:a16="http://schemas.microsoft.com/office/drawing/2014/main" id="{FF03A3EA-4653-7B9C-15C6-893554A23D83}"/>
              </a:ext>
            </a:extLst>
          </p:cNvPr>
          <p:cNvPicPr>
            <a:picLocks noChangeAspect="1"/>
          </p:cNvPicPr>
          <p:nvPr/>
        </p:nvPicPr>
        <p:blipFill>
          <a:blip r:embed="rId5"/>
          <a:stretch>
            <a:fillRect/>
          </a:stretch>
        </p:blipFill>
        <p:spPr>
          <a:xfrm>
            <a:off x="1767013" y="2504661"/>
            <a:ext cx="6803490" cy="41650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Acknowledgements</a:t>
            </a:r>
            <a:endParaRPr/>
          </a:p>
        </p:txBody>
      </p:sp>
      <p:sp>
        <p:nvSpPr>
          <p:cNvPr id="121" name="Google Shape;12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EMERSE has been supported by:</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NCI ITCR program</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NCATS via MICHR CTSA</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Michigan Medicine</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Department of Learning Health Sciences</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Office of Research</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Health Information Technology &amp; Services</a:t>
            </a:r>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t>Rogel Cancer Center</a:t>
            </a:r>
            <a:endParaRPr dirty="0"/>
          </a:p>
        </p:txBody>
      </p:sp>
      <p:pic>
        <p:nvPicPr>
          <p:cNvPr id="122" name="Google Shape;122;p5"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4B545928-50BE-C91D-D79B-9B88723544BE}"/>
            </a:ext>
          </a:extLst>
        </p:cNvPr>
        <p:cNvGrpSpPr/>
        <p:nvPr/>
      </p:nvGrpSpPr>
      <p:grpSpPr>
        <a:xfrm>
          <a:off x="0" y="0"/>
          <a:ext cx="0" cy="0"/>
          <a:chOff x="0" y="0"/>
          <a:chExt cx="0" cy="0"/>
        </a:xfrm>
      </p:grpSpPr>
      <p:sp>
        <p:nvSpPr>
          <p:cNvPr id="119" name="Google Shape;119;p5">
            <a:extLst>
              <a:ext uri="{FF2B5EF4-FFF2-40B4-BE49-F238E27FC236}">
                <a16:creationId xmlns:a16="http://schemas.microsoft.com/office/drawing/2014/main" id="{883B62CD-63B0-5963-44A7-17A4277D68C2}"/>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a:extLst>
              <a:ext uri="{FF2B5EF4-FFF2-40B4-BE49-F238E27FC236}">
                <a16:creationId xmlns:a16="http://schemas.microsoft.com/office/drawing/2014/main" id="{AD4D747D-85FE-0F25-1117-D8DB609FAFB1}"/>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Guest Speaker</a:t>
            </a:r>
            <a:endParaRPr dirty="0"/>
          </a:p>
        </p:txBody>
      </p:sp>
      <p:sp>
        <p:nvSpPr>
          <p:cNvPr id="121" name="Google Shape;121;p5">
            <a:extLst>
              <a:ext uri="{FF2B5EF4-FFF2-40B4-BE49-F238E27FC236}">
                <a16:creationId xmlns:a16="http://schemas.microsoft.com/office/drawing/2014/main" id="{E4261DA5-AEA1-1F2C-EA18-E3B67806BC78}"/>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Erik Harden, BA, MA</a:t>
            </a:r>
          </a:p>
          <a:p>
            <a:pPr lvl="1" indent="-457200">
              <a:spcBef>
                <a:spcPts val="0"/>
              </a:spcBef>
              <a:buSzPts val="3200"/>
              <a:buFont typeface="Arial" panose="020B0604020202020204" pitchFamily="34" charset="0"/>
              <a:buChar char="•"/>
            </a:pPr>
            <a:r>
              <a:rPr lang="en-US" dirty="0"/>
              <a:t>DrPH candidate, GWU Milken Institute School of Public Health</a:t>
            </a:r>
          </a:p>
          <a:p>
            <a:pPr lvl="1" indent="-457200">
              <a:spcBef>
                <a:spcPts val="0"/>
              </a:spcBef>
              <a:buSzPts val="3200"/>
              <a:buFont typeface="Arial" panose="020B0604020202020204" pitchFamily="34" charset="0"/>
              <a:buChar char="•"/>
            </a:pPr>
            <a:r>
              <a:rPr lang="en-US" dirty="0"/>
              <a:t>Administrator and Senior Clinical Research Manager, Columbia University Irving Medical Center</a:t>
            </a:r>
          </a:p>
        </p:txBody>
      </p:sp>
      <p:pic>
        <p:nvPicPr>
          <p:cNvPr id="122" name="Google Shape;122;p5" descr="A picture containing text, clipart&#10;&#10;Description automatically generated">
            <a:extLst>
              <a:ext uri="{FF2B5EF4-FFF2-40B4-BE49-F238E27FC236}">
                <a16:creationId xmlns:a16="http://schemas.microsoft.com/office/drawing/2014/main" id="{11FFFD2E-D96A-A558-FF61-900FD0232BD1}"/>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pic>
        <p:nvPicPr>
          <p:cNvPr id="1026" name="Picture 2" descr="Erik Harden">
            <a:extLst>
              <a:ext uri="{FF2B5EF4-FFF2-40B4-BE49-F238E27FC236}">
                <a16:creationId xmlns:a16="http://schemas.microsoft.com/office/drawing/2014/main" id="{DF2208C2-B81A-EF2F-6ABF-641BA2BD5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8365" y="3302414"/>
            <a:ext cx="3190461" cy="319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3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2D9F4-F621-084A-BFB5-F9F7FCB29DC6}"/>
              </a:ext>
            </a:extLst>
          </p:cNvPr>
          <p:cNvSpPr>
            <a:spLocks noGrp="1"/>
          </p:cNvSpPr>
          <p:nvPr>
            <p:ph type="ctrTitle"/>
          </p:nvPr>
        </p:nvSpPr>
        <p:spPr>
          <a:xfrm>
            <a:off x="658367" y="3779468"/>
            <a:ext cx="11014229" cy="1371030"/>
          </a:xfrm>
        </p:spPr>
        <p:txBody>
          <a:bodyPr>
            <a:noAutofit/>
          </a:bodyPr>
          <a:lstStyle/>
          <a:p>
            <a:r>
              <a:rPr lang="en-US" sz="4400" dirty="0">
                <a:latin typeface="Sitka Banner" panose="02000505000000020004" pitchFamily="2" charset="0"/>
              </a:rPr>
              <a:t>Using </a:t>
            </a:r>
            <a:r>
              <a:rPr lang="en-US" sz="4400" b="1" dirty="0">
                <a:latin typeface="Sitka Banner" panose="02000505000000020004" pitchFamily="2" charset="0"/>
              </a:rPr>
              <a:t>EMERSE</a:t>
            </a:r>
            <a:r>
              <a:rPr lang="en-US" sz="4400" dirty="0">
                <a:latin typeface="Sitka Banner" panose="02000505000000020004" pitchFamily="2" charset="0"/>
              </a:rPr>
              <a:t> to Find patients for a Colorectal Cancer prevention study </a:t>
            </a:r>
          </a:p>
        </p:txBody>
      </p:sp>
      <p:sp>
        <p:nvSpPr>
          <p:cNvPr id="8" name="Text Placeholder 7">
            <a:extLst>
              <a:ext uri="{FF2B5EF4-FFF2-40B4-BE49-F238E27FC236}">
                <a16:creationId xmlns:a16="http://schemas.microsoft.com/office/drawing/2014/main" id="{BEF1D7FC-5000-EA05-CA84-40953FE8894E}"/>
              </a:ext>
            </a:extLst>
          </p:cNvPr>
          <p:cNvSpPr>
            <a:spLocks noGrp="1"/>
          </p:cNvSpPr>
          <p:nvPr>
            <p:ph type="body" sz="quarter" idx="11"/>
          </p:nvPr>
        </p:nvSpPr>
        <p:spPr>
          <a:xfrm>
            <a:off x="658367" y="5355805"/>
            <a:ext cx="6638544" cy="651933"/>
          </a:xfrm>
        </p:spPr>
        <p:txBody>
          <a:bodyPr/>
          <a:lstStyle/>
          <a:p>
            <a:r>
              <a:rPr lang="en-US" dirty="0">
                <a:latin typeface="Sitka Banner" panose="02000505000000020004" pitchFamily="2" charset="0"/>
              </a:rPr>
              <a:t>Erik Harden, MA, DrPH Student </a:t>
            </a:r>
          </a:p>
        </p:txBody>
      </p:sp>
    </p:spTree>
    <p:extLst>
      <p:ext uri="{BB962C8B-B14F-4D97-AF65-F5344CB8AC3E}">
        <p14:creationId xmlns:p14="http://schemas.microsoft.com/office/powerpoint/2010/main" val="39203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0ED6BA-04A3-9149-A334-D3E29B80DAD8}"/>
              </a:ext>
            </a:extLst>
          </p:cNvPr>
          <p:cNvSpPr>
            <a:spLocks noGrp="1"/>
          </p:cNvSpPr>
          <p:nvPr>
            <p:ph type="body" idx="10"/>
          </p:nvPr>
        </p:nvSpPr>
        <p:spPr>
          <a:xfrm>
            <a:off x="658368" y="1719426"/>
            <a:ext cx="4998523" cy="4101472"/>
          </a:xfrm>
        </p:spPr>
        <p:txBody>
          <a:bodyPr/>
          <a:lstStyle/>
          <a:p>
            <a:pPr indent="0">
              <a:buNone/>
            </a:pPr>
            <a:r>
              <a:rPr lang="en-US" dirty="0">
                <a:latin typeface="Sitka Banner" panose="02000505000000020004" pitchFamily="2" charset="0"/>
              </a:rPr>
              <a:t>About FORTE</a:t>
            </a:r>
          </a:p>
          <a:p>
            <a:pPr marL="800089" lvl="1" indent="-342900">
              <a:buSzPct val="150000"/>
              <a:buFont typeface="Arial" panose="020B0604020202020204" pitchFamily="34" charset="0"/>
              <a:buChar char="•"/>
            </a:pPr>
            <a:r>
              <a:rPr lang="en-US" dirty="0">
                <a:solidFill>
                  <a:schemeClr val="tx1"/>
                </a:solidFill>
                <a:latin typeface="Sitka Banner" panose="02000505000000020004" pitchFamily="2" charset="0"/>
              </a:rPr>
              <a:t>A national colorectal cancer prevention study sponsored by the National Cancer Institute (NCI)</a:t>
            </a:r>
          </a:p>
          <a:p>
            <a:pPr marL="800089" lvl="1" indent="-342900">
              <a:buSzPct val="150000"/>
              <a:buFont typeface="Arial" panose="020B0604020202020204" pitchFamily="34" charset="0"/>
              <a:buChar char="•"/>
            </a:pPr>
            <a:r>
              <a:rPr lang="en-US" dirty="0">
                <a:solidFill>
                  <a:schemeClr val="tx1"/>
                </a:solidFill>
                <a:latin typeface="Sitka Banner" panose="02000505000000020004" pitchFamily="2" charset="0"/>
              </a:rPr>
              <a:t>Focuses on patients with 1-2 small, non-advanced adenomas (polyps) found during colonoscopy</a:t>
            </a:r>
          </a:p>
          <a:p>
            <a:pPr marL="800089" lvl="1" indent="-342900">
              <a:buSzPct val="150000"/>
              <a:buFont typeface="Arial" panose="020B0604020202020204" pitchFamily="34" charset="0"/>
              <a:buChar char="•"/>
            </a:pPr>
            <a:r>
              <a:rPr lang="en-US" dirty="0">
                <a:solidFill>
                  <a:schemeClr val="tx1"/>
                </a:solidFill>
                <a:latin typeface="Sitka Banner" panose="02000505000000020004" pitchFamily="2" charset="0"/>
              </a:rPr>
              <a:t>Study hopes to answer if people who had one 1 or 2 polyps removed during colonoscopy, should repeat colonoscopy exam at 10 years or should they have their repeat exams at both 5 years and at 10 years?</a:t>
            </a:r>
          </a:p>
          <a:p>
            <a:pPr marL="800089" lvl="1" indent="-342900">
              <a:buFont typeface="Courier New" panose="02070309020205020404" pitchFamily="49" charset="0"/>
              <a:buChar char="o"/>
            </a:pPr>
            <a:endParaRPr lang="en-US" dirty="0"/>
          </a:p>
          <a:p>
            <a:pPr lvl="1"/>
            <a:endParaRPr lang="en-US" dirty="0"/>
          </a:p>
        </p:txBody>
      </p:sp>
      <p:sp>
        <p:nvSpPr>
          <p:cNvPr id="3" name="Title 2">
            <a:extLst>
              <a:ext uri="{FF2B5EF4-FFF2-40B4-BE49-F238E27FC236}">
                <a16:creationId xmlns:a16="http://schemas.microsoft.com/office/drawing/2014/main" id="{0E59313F-2D14-8849-AAC9-B6C3CFE31D3C}"/>
              </a:ext>
            </a:extLst>
          </p:cNvPr>
          <p:cNvSpPr>
            <a:spLocks noGrp="1"/>
          </p:cNvSpPr>
          <p:nvPr>
            <p:ph type="title"/>
          </p:nvPr>
        </p:nvSpPr>
        <p:spPr>
          <a:xfrm>
            <a:off x="658368" y="461147"/>
            <a:ext cx="10515600" cy="1050933"/>
          </a:xfrm>
        </p:spPr>
        <p:txBody>
          <a:bodyPr>
            <a:normAutofit/>
          </a:bodyPr>
          <a:lstStyle/>
          <a:p>
            <a:r>
              <a:rPr lang="en-US" dirty="0">
                <a:latin typeface="Sitka Banner" panose="02000505000000020004" pitchFamily="2" charset="0"/>
              </a:rPr>
              <a:t>FORTE</a:t>
            </a:r>
            <a:r>
              <a:rPr lang="en-US">
                <a:latin typeface="Sitka Banner" panose="02000505000000020004" pitchFamily="2" charset="0"/>
              </a:rPr>
              <a:t>: Five- </a:t>
            </a:r>
            <a:r>
              <a:rPr lang="en-US" dirty="0">
                <a:latin typeface="Sitka Banner" panose="02000505000000020004" pitchFamily="2" charset="0"/>
              </a:rPr>
              <a:t>or Ten-Year Colonoscopy for 1-2 Non-Advanced Adenomatous Polyps</a:t>
            </a:r>
          </a:p>
        </p:txBody>
      </p:sp>
      <p:sp>
        <p:nvSpPr>
          <p:cNvPr id="4" name="Text Placeholder 1">
            <a:extLst>
              <a:ext uri="{FF2B5EF4-FFF2-40B4-BE49-F238E27FC236}">
                <a16:creationId xmlns:a16="http://schemas.microsoft.com/office/drawing/2014/main" id="{B12385F5-4E91-F165-FF86-BE47C2FD24F4}"/>
              </a:ext>
            </a:extLst>
          </p:cNvPr>
          <p:cNvSpPr txBox="1">
            <a:spLocks/>
          </p:cNvSpPr>
          <p:nvPr/>
        </p:nvSpPr>
        <p:spPr>
          <a:xfrm>
            <a:off x="6465119" y="1733227"/>
            <a:ext cx="4998523" cy="4101472"/>
          </a:xfrm>
          <a:prstGeom prst="rect">
            <a:avLst/>
          </a:prstGeom>
        </p:spPr>
        <p:txBody>
          <a:bodyPr vert="horz" lIns="0" tIns="45720" rIns="182880" bIns="45720" rtlCol="0">
            <a:noAutofit/>
          </a:bodyPr>
          <a:lstStyle>
            <a:lvl1pPr marL="0" marR="0" indent="-310896" algn="l" defTabSz="914400" rtl="0" eaLnBrk="1" fontAlgn="auto" latinLnBrk="0" hangingPunct="1">
              <a:lnSpc>
                <a:spcPts val="2600"/>
              </a:lnSpc>
              <a:spcBef>
                <a:spcPts val="600"/>
              </a:spcBef>
              <a:spcAft>
                <a:spcPts val="0"/>
              </a:spcAft>
              <a:buClr>
                <a:srgbClr val="1D4F91"/>
              </a:buClr>
              <a:buSzPct val="100000"/>
              <a:buFont typeface="Arial" charset="0"/>
              <a:buChar char="•"/>
              <a:tabLst/>
              <a:defRPr sz="2000" b="0" i="0" kern="120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b="0" i="0" kern="1200" baseline="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2pPr>
            <a:lvl3pPr marL="914377" indent="0" algn="l" defTabSz="914400" rtl="0" eaLnBrk="1" latinLnBrk="0" hangingPunct="1">
              <a:lnSpc>
                <a:spcPct val="90000"/>
              </a:lnSpc>
              <a:spcBef>
                <a:spcPts val="600"/>
              </a:spcBef>
              <a:buClr>
                <a:srgbClr val="1D4F91"/>
              </a:buClr>
              <a:buFont typeface="Lucida Grande"/>
              <a:buNone/>
              <a:defRPr sz="1800" b="0" i="0" kern="1200" baseline="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indent="0">
              <a:buFont typeface="Arial" charset="0"/>
              <a:buNone/>
            </a:pPr>
            <a:r>
              <a:rPr lang="en-US" dirty="0">
                <a:latin typeface="Sitka Banner" panose="02000505000000020004" pitchFamily="2" charset="0"/>
              </a:rPr>
              <a:t>Who qualifies for FORTE</a:t>
            </a:r>
          </a:p>
          <a:p>
            <a:pPr marL="800089" lvl="1" indent="-342900">
              <a:buFont typeface="Arial" panose="020B0604020202020204" pitchFamily="34" charset="0"/>
              <a:buChar char="•"/>
            </a:pPr>
            <a:r>
              <a:rPr lang="en-US" dirty="0">
                <a:solidFill>
                  <a:schemeClr val="tx1"/>
                </a:solidFill>
                <a:latin typeface="Sitka Banner" panose="02000505000000020004" pitchFamily="2" charset="0"/>
              </a:rPr>
              <a:t>Adults 45-70</a:t>
            </a:r>
          </a:p>
          <a:p>
            <a:pPr marL="800089" lvl="1" indent="-342900">
              <a:buFont typeface="Arial" panose="020B0604020202020204" pitchFamily="34" charset="0"/>
              <a:buChar char="•"/>
            </a:pPr>
            <a:r>
              <a:rPr lang="en-US" dirty="0">
                <a:solidFill>
                  <a:schemeClr val="tx1"/>
                </a:solidFill>
                <a:latin typeface="Sitka Banner" panose="02000505000000020004" pitchFamily="2" charset="0"/>
              </a:rPr>
              <a:t>Had a screening colonoscopy in the last 4 years.</a:t>
            </a:r>
          </a:p>
          <a:p>
            <a:pPr marL="800089" lvl="1" indent="-342900">
              <a:buFont typeface="Arial" panose="020B0604020202020204" pitchFamily="34" charset="0"/>
              <a:buChar char="•"/>
            </a:pPr>
            <a:r>
              <a:rPr lang="en-US" dirty="0">
                <a:solidFill>
                  <a:schemeClr val="tx1"/>
                </a:solidFill>
                <a:latin typeface="Sitka Banner" panose="02000505000000020004" pitchFamily="2" charset="0"/>
              </a:rPr>
              <a:t>Found to have 1 or 2 small, non-advanced polyps</a:t>
            </a:r>
          </a:p>
          <a:p>
            <a:pPr marL="800089" lvl="1" indent="-342900">
              <a:buFont typeface="Courier New" panose="02070309020205020404" pitchFamily="49" charset="0"/>
              <a:buChar char="o"/>
            </a:pPr>
            <a:endParaRPr lang="en-US" dirty="0"/>
          </a:p>
          <a:p>
            <a:pPr lvl="1"/>
            <a:endParaRPr lang="en-US" dirty="0"/>
          </a:p>
        </p:txBody>
      </p:sp>
      <p:cxnSp>
        <p:nvCxnSpPr>
          <p:cNvPr id="6" name="Straight Connector 5">
            <a:extLst>
              <a:ext uri="{FF2B5EF4-FFF2-40B4-BE49-F238E27FC236}">
                <a16:creationId xmlns:a16="http://schemas.microsoft.com/office/drawing/2014/main" id="{D6816183-1300-9358-61D3-CCDB649952C8}"/>
              </a:ext>
            </a:extLst>
          </p:cNvPr>
          <p:cNvCxnSpPr/>
          <p:nvPr/>
        </p:nvCxnSpPr>
        <p:spPr>
          <a:xfrm>
            <a:off x="5918708" y="1719426"/>
            <a:ext cx="0" cy="408767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889E20-3696-6ACC-7F3C-096D952B3D88}"/>
              </a:ext>
            </a:extLst>
          </p:cNvPr>
          <p:cNvPicPr>
            <a:picLocks noChangeAspect="1"/>
          </p:cNvPicPr>
          <p:nvPr/>
        </p:nvPicPr>
        <p:blipFill>
          <a:blip r:embed="rId2"/>
          <a:stretch>
            <a:fillRect/>
          </a:stretch>
        </p:blipFill>
        <p:spPr>
          <a:xfrm>
            <a:off x="7604931" y="3689751"/>
            <a:ext cx="4405121" cy="2459262"/>
          </a:xfrm>
          <a:prstGeom prst="rect">
            <a:avLst/>
          </a:prstGeom>
        </p:spPr>
      </p:pic>
    </p:spTree>
    <p:extLst>
      <p:ext uri="{BB962C8B-B14F-4D97-AF65-F5344CB8AC3E}">
        <p14:creationId xmlns:p14="http://schemas.microsoft.com/office/powerpoint/2010/main" val="11300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66A355-2499-9593-BD53-FC00EB227F03}"/>
              </a:ext>
            </a:extLst>
          </p:cNvPr>
          <p:cNvSpPr>
            <a:spLocks noGrp="1"/>
          </p:cNvSpPr>
          <p:nvPr>
            <p:ph type="body" idx="1"/>
          </p:nvPr>
        </p:nvSpPr>
        <p:spPr>
          <a:xfrm>
            <a:off x="574393" y="1615833"/>
            <a:ext cx="4949330" cy="4101473"/>
          </a:xfrm>
        </p:spPr>
        <p:txBody>
          <a:bodyPr/>
          <a:lstStyle/>
          <a:p>
            <a:pPr marL="285750" indent="-285750">
              <a:lnSpc>
                <a:spcPct val="100000"/>
              </a:lnSpc>
              <a:spcBef>
                <a:spcPts val="0"/>
              </a:spcBef>
              <a:buFont typeface="Arial" panose="020B0604020202020204" pitchFamily="34" charset="0"/>
              <a:buChar char="•"/>
            </a:pPr>
            <a:r>
              <a:rPr lang="en-US" sz="2400" dirty="0">
                <a:latin typeface="Sitka Banner" panose="02000505000000020004" pitchFamily="2" charset="0"/>
              </a:rPr>
              <a:t>In 2021 CUMC chose to open the FORTE trial – </a:t>
            </a:r>
            <a:r>
              <a:rPr lang="en-US" sz="2400" b="1" dirty="0">
                <a:latin typeface="Sitka Banner" panose="02000505000000020004" pitchFamily="2" charset="0"/>
              </a:rPr>
              <a:t>currently there are 500 other hospitals participating in FORTE </a:t>
            </a:r>
          </a:p>
          <a:p>
            <a:pPr marL="285750" indent="-285750">
              <a:lnSpc>
                <a:spcPct val="100000"/>
              </a:lnSpc>
              <a:spcBef>
                <a:spcPts val="0"/>
              </a:spcBef>
              <a:buFont typeface="Arial" panose="020B0604020202020204" pitchFamily="34" charset="0"/>
              <a:buChar char="•"/>
            </a:pPr>
            <a:r>
              <a:rPr lang="en-US" sz="2400" dirty="0">
                <a:latin typeface="Sitka Banner" panose="02000505000000020004" pitchFamily="2" charset="0"/>
              </a:rPr>
              <a:t>FORTE is classified as </a:t>
            </a:r>
            <a:r>
              <a:rPr lang="en-US" sz="2400" b="1" dirty="0">
                <a:latin typeface="Sitka Banner" panose="02000505000000020004" pitchFamily="2" charset="0"/>
              </a:rPr>
              <a:t>a cancer control trial (a clinical trial focused on </a:t>
            </a:r>
            <a:r>
              <a:rPr lang="en-US" sz="2400" b="1" i="0" dirty="0">
                <a:effectLst/>
                <a:latin typeface="Sitka Banner" panose="02000505000000020004" pitchFamily="2" charset="0"/>
              </a:rPr>
              <a:t>improving cancer prevention, early detection, and management, with a particular emphasis on reaching underserved populations)</a:t>
            </a:r>
          </a:p>
          <a:p>
            <a:pPr marL="285750" indent="-285750">
              <a:lnSpc>
                <a:spcPct val="100000"/>
              </a:lnSpc>
              <a:spcBef>
                <a:spcPts val="0"/>
              </a:spcBef>
              <a:buFont typeface="Arial" panose="020B0604020202020204" pitchFamily="34" charset="0"/>
              <a:buChar char="•"/>
            </a:pPr>
            <a:r>
              <a:rPr lang="en-US" sz="2400" dirty="0">
                <a:latin typeface="Sitka Banner" panose="02000505000000020004" pitchFamily="2" charset="0"/>
              </a:rPr>
              <a:t>CUMC has a strong history of successful enrollment for cancer controls studies</a:t>
            </a:r>
            <a:endParaRPr lang="en-US" sz="2000" dirty="0"/>
          </a:p>
        </p:txBody>
      </p:sp>
      <p:sp>
        <p:nvSpPr>
          <p:cNvPr id="3" name="Title 2">
            <a:extLst>
              <a:ext uri="{FF2B5EF4-FFF2-40B4-BE49-F238E27FC236}">
                <a16:creationId xmlns:a16="http://schemas.microsoft.com/office/drawing/2014/main" id="{76A1E994-801A-A756-88A4-4B8C173C2552}"/>
              </a:ext>
            </a:extLst>
          </p:cNvPr>
          <p:cNvSpPr>
            <a:spLocks noGrp="1"/>
          </p:cNvSpPr>
          <p:nvPr>
            <p:ph type="title"/>
          </p:nvPr>
        </p:nvSpPr>
        <p:spPr>
          <a:xfrm>
            <a:off x="658367" y="424609"/>
            <a:ext cx="10515600" cy="716084"/>
          </a:xfrm>
        </p:spPr>
        <p:txBody>
          <a:bodyPr>
            <a:normAutofit/>
          </a:bodyPr>
          <a:lstStyle/>
          <a:p>
            <a:r>
              <a:rPr lang="en-US" dirty="0">
                <a:latin typeface="Sitka Banner" panose="02000505000000020004" pitchFamily="2" charset="0"/>
              </a:rPr>
              <a:t>FORTE at Columbia University Medical Center (CUMC) </a:t>
            </a:r>
          </a:p>
        </p:txBody>
      </p:sp>
      <p:graphicFrame>
        <p:nvGraphicFramePr>
          <p:cNvPr id="4" name="Chart 3">
            <a:extLst>
              <a:ext uri="{FF2B5EF4-FFF2-40B4-BE49-F238E27FC236}">
                <a16:creationId xmlns:a16="http://schemas.microsoft.com/office/drawing/2014/main" id="{EE757920-2785-E43E-3EB4-401B7E077A8F}"/>
              </a:ext>
            </a:extLst>
          </p:cNvPr>
          <p:cNvGraphicFramePr>
            <a:graphicFrameLocks/>
          </p:cNvGraphicFramePr>
          <p:nvPr/>
        </p:nvGraphicFramePr>
        <p:xfrm>
          <a:off x="5523723" y="1536123"/>
          <a:ext cx="6552908" cy="418118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9D00928-D08C-3DC8-6DB8-A115C3234350}"/>
              </a:ext>
            </a:extLst>
          </p:cNvPr>
          <p:cNvSpPr txBox="1"/>
          <p:nvPr/>
        </p:nvSpPr>
        <p:spPr>
          <a:xfrm>
            <a:off x="5523723" y="5717306"/>
            <a:ext cx="6552908" cy="369332"/>
          </a:xfrm>
          <a:prstGeom prst="rect">
            <a:avLst/>
          </a:prstGeom>
          <a:noFill/>
          <a:ln>
            <a:solidFill>
              <a:schemeClr val="tx1">
                <a:lumMod val="50000"/>
              </a:schemeClr>
            </a:solidFill>
          </a:ln>
        </p:spPr>
        <p:txBody>
          <a:bodyPr wrap="square" rtlCol="0">
            <a:spAutoFit/>
          </a:bodyPr>
          <a:lstStyle/>
          <a:p>
            <a:r>
              <a:rPr lang="en-US" dirty="0">
                <a:latin typeface="Sitka Banner" panose="02000505000000020004" pitchFamily="2" charset="0"/>
              </a:rPr>
              <a:t>CUMC enrollments to NCI Cancer Control vs NCI Treatment trials</a:t>
            </a:r>
          </a:p>
        </p:txBody>
      </p:sp>
    </p:spTree>
    <p:extLst>
      <p:ext uri="{BB962C8B-B14F-4D97-AF65-F5344CB8AC3E}">
        <p14:creationId xmlns:p14="http://schemas.microsoft.com/office/powerpoint/2010/main" val="379299562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13769</TotalTime>
  <Words>1572</Words>
  <Application>Microsoft Macintosh PowerPoint</Application>
  <PresentationFormat>Widescreen</PresentationFormat>
  <Paragraphs>179</Paragraphs>
  <Slides>30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Noto Sans Symbols</vt:lpstr>
      <vt:lpstr>Sitka Banner</vt:lpstr>
      <vt:lpstr>Office Theme</vt:lpstr>
      <vt:lpstr>EMERSE Community Meeting</vt:lpstr>
      <vt:lpstr>Plan for today</vt:lpstr>
      <vt:lpstr>Housekeeping</vt:lpstr>
      <vt:lpstr>Community</vt:lpstr>
      <vt:lpstr>Acknowledgements</vt:lpstr>
      <vt:lpstr>Guest Speaker</vt:lpstr>
      <vt:lpstr>Using EMERSE to Find patients for a Colorectal Cancer prevention study </vt:lpstr>
      <vt:lpstr>FORTE: Five- or Ten-Year Colonoscopy for 1-2 Non-Advanced Adenomatous Polyps</vt:lpstr>
      <vt:lpstr>FORTE at Columbia University Medical Center (CUMC) </vt:lpstr>
      <vt:lpstr>Pre-EMERSE Workflow</vt:lpstr>
      <vt:lpstr>But then…</vt:lpstr>
      <vt:lpstr>The Issues: </vt:lpstr>
      <vt:lpstr>Next Steps: </vt:lpstr>
      <vt:lpstr>EMERSE Workflow </vt:lpstr>
      <vt:lpstr>EMERSE Continued: </vt:lpstr>
      <vt:lpstr>EMERSE Continued: </vt:lpstr>
      <vt:lpstr>EMERSE Continued: </vt:lpstr>
      <vt:lpstr>EMERSE Continued: </vt:lpstr>
      <vt:lpstr>EMERSE Continued: </vt:lpstr>
      <vt:lpstr>EMERSE Continued: </vt:lpstr>
      <vt:lpstr>PowerPoint Presentation</vt:lpstr>
      <vt:lpstr>FORTE Post EMERSE</vt:lpstr>
      <vt:lpstr>EMERSE Conclusions </vt:lpstr>
      <vt:lpstr>EMERSE version 7.1</vt:lpstr>
      <vt:lpstr>Demonstration of features in 7.1 release</vt:lpstr>
      <vt:lpstr>Work in progress: UI Framework</vt:lpstr>
      <vt:lpstr>Work in progress: OCR</vt:lpstr>
      <vt:lpstr>Work in progress: OCR</vt:lpstr>
      <vt:lpstr>Work in progress: Timelines</vt:lpstr>
      <vt:lpstr>Open Forum &amp;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EMERSE Community Meeting</dc:title>
  <dc:creator>Hanauer, David</dc:creator>
  <cp:lastModifiedBy>Hanauer, David</cp:lastModifiedBy>
  <cp:revision>143</cp:revision>
  <cp:lastPrinted>2025-02-07T20:32:05Z</cp:lastPrinted>
  <dcterms:created xsi:type="dcterms:W3CDTF">2023-02-07T01:35:11Z</dcterms:created>
  <dcterms:modified xsi:type="dcterms:W3CDTF">2025-05-14T23:32:39Z</dcterms:modified>
</cp:coreProperties>
</file>