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320" r:id="rId2"/>
    <p:sldId id="256" r:id="rId3"/>
    <p:sldId id="347" r:id="rId4"/>
    <p:sldId id="366" r:id="rId5"/>
    <p:sldId id="367" r:id="rId6"/>
    <p:sldId id="365" r:id="rId7"/>
    <p:sldId id="390" r:id="rId8"/>
    <p:sldId id="391" r:id="rId9"/>
    <p:sldId id="413" r:id="rId10"/>
    <p:sldId id="414" r:id="rId11"/>
    <p:sldId id="360" r:id="rId12"/>
    <p:sldId id="392" r:id="rId13"/>
    <p:sldId id="408" r:id="rId14"/>
    <p:sldId id="406" r:id="rId15"/>
    <p:sldId id="393" r:id="rId16"/>
    <p:sldId id="412" r:id="rId17"/>
    <p:sldId id="415" r:id="rId18"/>
    <p:sldId id="394" r:id="rId19"/>
    <p:sldId id="395" r:id="rId20"/>
    <p:sldId id="400" r:id="rId21"/>
    <p:sldId id="396" r:id="rId22"/>
    <p:sldId id="289" r:id="rId23"/>
    <p:sldId id="401" r:id="rId24"/>
    <p:sldId id="290" r:id="rId25"/>
    <p:sldId id="293" r:id="rId26"/>
    <p:sldId id="380" r:id="rId27"/>
    <p:sldId id="378" r:id="rId28"/>
    <p:sldId id="381" r:id="rId29"/>
    <p:sldId id="382" r:id="rId30"/>
    <p:sldId id="362" r:id="rId31"/>
    <p:sldId id="385" r:id="rId32"/>
    <p:sldId id="399" r:id="rId33"/>
    <p:sldId id="405" r:id="rId34"/>
    <p:sldId id="402" r:id="rId35"/>
    <p:sldId id="403" r:id="rId36"/>
    <p:sldId id="404" r:id="rId37"/>
    <p:sldId id="371" r:id="rId38"/>
    <p:sldId id="363" r:id="rId39"/>
    <p:sldId id="409" r:id="rId40"/>
    <p:sldId id="397" r:id="rId41"/>
    <p:sldId id="416" r:id="rId42"/>
    <p:sldId id="306" r:id="rId43"/>
    <p:sldId id="368" r:id="rId44"/>
    <p:sldId id="410" r:id="rId45"/>
    <p:sldId id="305" r:id="rId46"/>
    <p:sldId id="411"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7"/>
    <p:restoredTop sz="94673"/>
  </p:normalViewPr>
  <p:slideViewPr>
    <p:cSldViewPr snapToGrid="0" snapToObjects="1" showGuides="1">
      <p:cViewPr varScale="1">
        <p:scale>
          <a:sx n="134" d="100"/>
          <a:sy n="134" d="100"/>
        </p:scale>
        <p:origin x="200" y="504"/>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19</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31</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32</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33</a:t>
            </a:fld>
            <a:endParaRPr lang="en-US"/>
          </a:p>
        </p:txBody>
      </p:sp>
    </p:spTree>
    <p:extLst>
      <p:ext uri="{BB962C8B-B14F-4D97-AF65-F5344CB8AC3E}">
        <p14:creationId xmlns:p14="http://schemas.microsoft.com/office/powerpoint/2010/main" val="289148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34</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35</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36</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10/8/25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10/8/25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10/8/25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10/8/25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10/8/25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323439"/>
          </a:xfrm>
          <a:prstGeom prst="rect">
            <a:avLst/>
          </a:prstGeom>
        </p:spPr>
        <p:txBody>
          <a:bodyPr wrap="none">
            <a:spAutoFit/>
          </a:bodyPr>
          <a:lstStyle/>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595870"/>
            <a:ext cx="8981603"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Electronic Medical Record Search Engine</a:t>
            </a:r>
          </a:p>
        </p:txBody>
      </p:sp>
      <p:sp>
        <p:nvSpPr>
          <p:cNvPr id="3" name="TextBox 2">
            <a:extLst>
              <a:ext uri="{FF2B5EF4-FFF2-40B4-BE49-F238E27FC236}">
                <a16:creationId xmlns:a16="http://schemas.microsoft.com/office/drawing/2014/main" id="{8D0A45FC-F0B1-FDE4-5604-B011E94BD3D9}"/>
              </a:ext>
            </a:extLst>
          </p:cNvPr>
          <p:cNvSpPr txBox="1"/>
          <p:nvPr/>
        </p:nvSpPr>
        <p:spPr>
          <a:xfrm>
            <a:off x="2789778" y="1485176"/>
            <a:ext cx="3211135" cy="954107"/>
          </a:xfrm>
          <a:prstGeom prst="rect">
            <a:avLst/>
          </a:prstGeom>
          <a:noFill/>
        </p:spPr>
        <p:txBody>
          <a:bodyPr wrap="none" rtlCol="0">
            <a:spAutoFit/>
          </a:bodyPr>
          <a:lstStyle/>
          <a:p>
            <a:pPr algn="ctr"/>
            <a:r>
              <a:rPr lang="en-US" sz="2200" dirty="0">
                <a:solidFill>
                  <a:srgbClr val="000000"/>
                </a:solidFill>
                <a:latin typeface="Helvetica" pitchFamily="2" charset="0"/>
              </a:rPr>
              <a:t>Presentation for SABER</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October 8, 2025</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934B9DC-E95E-6737-4C5D-BBB5C279AEC5}"/>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D452E242-2429-FCC7-05E8-4A1951381125}"/>
              </a:ext>
            </a:extLst>
          </p:cNvPr>
          <p:cNvSpPr>
            <a:spLocks noGrp="1"/>
          </p:cNvSpPr>
          <p:nvPr>
            <p:ph type="title"/>
          </p:nvPr>
        </p:nvSpPr>
        <p:spPr/>
        <p:txBody>
          <a:bodyPr>
            <a:normAutofit/>
          </a:bodyPr>
          <a:lstStyle/>
          <a:p>
            <a:pPr algn="l"/>
            <a:r>
              <a:rPr lang="en-US" sz="3800" b="1" dirty="0">
                <a:latin typeface="Arial" panose="020B0604020202020204" pitchFamily="34" charset="0"/>
                <a:cs typeface="Arial" panose="020B0604020202020204" pitchFamily="34" charset="0"/>
              </a:rPr>
              <a:t>Do we even need search anymore?</a:t>
            </a:r>
          </a:p>
        </p:txBody>
      </p:sp>
      <p:pic>
        <p:nvPicPr>
          <p:cNvPr id="14" name="Picture 13" descr="transparent background.png">
            <a:extLst>
              <a:ext uri="{FF2B5EF4-FFF2-40B4-BE49-F238E27FC236}">
                <a16:creationId xmlns:a16="http://schemas.microsoft.com/office/drawing/2014/main" id="{585A9481-0DD3-57E1-4B38-C522F0EF334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CB987264-18D9-BE68-4791-6FFFC11DD56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F51AFCE-5ED1-3EA5-20EC-7DA951D390A0}"/>
              </a:ext>
            </a:extLst>
          </p:cNvPr>
          <p:cNvSpPr txBox="1"/>
          <p:nvPr/>
        </p:nvSpPr>
        <p:spPr>
          <a:xfrm>
            <a:off x="2509370" y="1801177"/>
            <a:ext cx="86985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Yes!</a:t>
            </a:r>
          </a:p>
        </p:txBody>
      </p:sp>
      <p:pic>
        <p:nvPicPr>
          <p:cNvPr id="9" name="Picture 8" descr="A cartoon of a doctor with his hands up&#10;&#10;AI-generated content may be incorrect.">
            <a:extLst>
              <a:ext uri="{FF2B5EF4-FFF2-40B4-BE49-F238E27FC236}">
                <a16:creationId xmlns:a16="http://schemas.microsoft.com/office/drawing/2014/main" id="{DC2BBB87-26D0-6B25-FB90-D359475B570C}"/>
              </a:ext>
            </a:extLst>
          </p:cNvPr>
          <p:cNvPicPr>
            <a:picLocks noChangeAspect="1"/>
          </p:cNvPicPr>
          <p:nvPr/>
        </p:nvPicPr>
        <p:blipFill>
          <a:blip r:embed="rId3"/>
          <a:stretch>
            <a:fillRect/>
          </a:stretch>
        </p:blipFill>
        <p:spPr>
          <a:xfrm>
            <a:off x="457200" y="1602767"/>
            <a:ext cx="1743131" cy="2571750"/>
          </a:xfrm>
          <a:prstGeom prst="rect">
            <a:avLst/>
          </a:prstGeom>
        </p:spPr>
      </p:pic>
      <p:sp>
        <p:nvSpPr>
          <p:cNvPr id="10" name="TextBox 9">
            <a:extLst>
              <a:ext uri="{FF2B5EF4-FFF2-40B4-BE49-F238E27FC236}">
                <a16:creationId xmlns:a16="http://schemas.microsoft.com/office/drawing/2014/main" id="{FBA70609-5653-512A-C57F-CB76AB6C1FE1}"/>
              </a:ext>
            </a:extLst>
          </p:cNvPr>
          <p:cNvSpPr txBox="1"/>
          <p:nvPr/>
        </p:nvSpPr>
        <p:spPr>
          <a:xfrm>
            <a:off x="2415950" y="3900446"/>
            <a:ext cx="4036682"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pmc.ncbi.nlm.nih.gov</a:t>
            </a:r>
            <a:r>
              <a:rPr lang="en-US" sz="1000" dirty="0">
                <a:latin typeface="Arial" panose="020B0604020202020204" pitchFamily="34" charset="0"/>
                <a:cs typeface="Arial" panose="020B0604020202020204" pitchFamily="34" charset="0"/>
              </a:rPr>
              <a:t>/articles/PMC11339511/pdf/ocae014.pdf</a:t>
            </a:r>
          </a:p>
          <a:p>
            <a:r>
              <a:rPr lang="en-US" sz="1000" dirty="0">
                <a:latin typeface="Arial" panose="020B0604020202020204" pitchFamily="34" charset="0"/>
                <a:cs typeface="Arial" panose="020B0604020202020204" pitchFamily="34" charset="0"/>
              </a:rPr>
              <a:t>2024</a:t>
            </a:r>
          </a:p>
        </p:txBody>
      </p:sp>
      <p:pic>
        <p:nvPicPr>
          <p:cNvPr id="12" name="Picture 11" descr="A close-up of a sign&#10;&#10;AI-generated content may be incorrect.">
            <a:extLst>
              <a:ext uri="{FF2B5EF4-FFF2-40B4-BE49-F238E27FC236}">
                <a16:creationId xmlns:a16="http://schemas.microsoft.com/office/drawing/2014/main" id="{18555DD1-F2A5-508F-5F0D-CDEAF6BB0A83}"/>
              </a:ext>
            </a:extLst>
          </p:cNvPr>
          <p:cNvPicPr>
            <a:picLocks noChangeAspect="1"/>
          </p:cNvPicPr>
          <p:nvPr/>
        </p:nvPicPr>
        <p:blipFill>
          <a:blip r:embed="rId4"/>
          <a:stretch>
            <a:fillRect/>
          </a:stretch>
        </p:blipFill>
        <p:spPr>
          <a:xfrm>
            <a:off x="2509370" y="2409383"/>
            <a:ext cx="6350636" cy="1348941"/>
          </a:xfrm>
          <a:prstGeom prst="rect">
            <a:avLst/>
          </a:prstGeom>
          <a:ln>
            <a:solidFill>
              <a:schemeClr val="accent1"/>
            </a:solidFill>
          </a:ln>
        </p:spPr>
      </p:pic>
    </p:spTree>
    <p:extLst>
      <p:ext uri="{BB962C8B-B14F-4D97-AF65-F5344CB8AC3E}">
        <p14:creationId xmlns:p14="http://schemas.microsoft.com/office/powerpoint/2010/main" val="113495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almost 20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DDA500E-737C-3473-7D03-DACB2EBA4291}"/>
              </a:ext>
            </a:extLst>
          </p:cNvPr>
          <p:cNvSpPr>
            <a:spLocks noGrp="1"/>
          </p:cNvSpPr>
          <p:nvPr>
            <p:ph idx="1"/>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The EMERSE solution     </a:t>
            </a:r>
          </a:p>
        </p:txBody>
      </p:sp>
      <p:sp useBgFill="1">
        <p:nvSpPr>
          <p:cNvPr id="12" name="Content Placeholder 2">
            <a:extLst>
              <a:ext uri="{FF2B5EF4-FFF2-40B4-BE49-F238E27FC236}">
                <a16:creationId xmlns:a16="http://schemas.microsoft.com/office/drawing/2014/main" id="{5029E3FC-B488-24E6-0D3C-FA15E6E488D8}"/>
              </a:ext>
            </a:extLst>
          </p:cNvPr>
          <p:cNvSpPr txBox="1">
            <a:spLocks/>
          </p:cNvSpPr>
          <p:nvPr/>
        </p:nvSpPr>
        <p:spPr>
          <a:xfrm>
            <a:off x="9281" y="1100875"/>
            <a:ext cx="8229600" cy="369536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granular roles/privileges to control access (</a:t>
            </a:r>
            <a:r>
              <a:rPr lang="en-US" sz="3000" dirty="0" err="1">
                <a:latin typeface="Arial" panose="020B0604020202020204" pitchFamily="34" charset="0"/>
                <a:cs typeface="Arial" panose="020B0604020202020204" pitchFamily="34" charset="0"/>
              </a:rPr>
              <a:t>e.g</a:t>
            </a:r>
            <a:r>
              <a:rPr lang="en-US" sz="3000" dirty="0">
                <a:latin typeface="Arial" panose="020B0604020202020204" pitchFamily="34" charset="0"/>
                <a:cs typeface="Arial" panose="020B0604020202020204" pitchFamily="34" charset="0"/>
              </a:rPr>
              <a:t>, all patients vs. some patients)</a:t>
            </a:r>
          </a:p>
          <a:p>
            <a:r>
              <a:rPr lang="en-US" sz="3000" dirty="0">
                <a:latin typeface="Arial" panose="020B0604020202020204" pitchFamily="34" charset="0"/>
                <a:cs typeface="Arial" panose="020B0604020202020204" pitchFamily="34" charset="0"/>
              </a:rPr>
              <a:t>Data are kept secure within a centralized, audited system </a:t>
            </a:r>
            <a:r>
              <a:rPr lang="en-US" sz="3000" i="1" dirty="0">
                <a:latin typeface="Arial" panose="020B0604020202020204" pitchFamily="34" charset="0"/>
                <a:cs typeface="Arial" panose="020B0604020202020204" pitchFamily="34" charset="0"/>
              </a:rPr>
              <a:t>at your own site</a:t>
            </a:r>
            <a:endParaRPr lang="en-US" sz="30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No need to download/store the data elsewhere</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picture containing text&#10;&#10;Description automatically generated">
            <a:extLst>
              <a:ext uri="{FF2B5EF4-FFF2-40B4-BE49-F238E27FC236}">
                <a16:creationId xmlns:a16="http://schemas.microsoft.com/office/drawing/2014/main" id="{16E3B43B-79F7-C6C6-FAC9-3DD181FB5590}"/>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2737245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2" name="Down Arrow 1">
            <a:extLst>
              <a:ext uri="{FF2B5EF4-FFF2-40B4-BE49-F238E27FC236}">
                <a16:creationId xmlns:a16="http://schemas.microsoft.com/office/drawing/2014/main" id="{52A8D249-8D53-1F01-7E6F-22C19A6DDAF9}"/>
              </a:ext>
            </a:extLst>
          </p:cNvPr>
          <p:cNvSpPr/>
          <p:nvPr/>
        </p:nvSpPr>
        <p:spPr>
          <a:xfrm rot="2851606" flipH="1">
            <a:off x="5585707" y="-105422"/>
            <a:ext cx="161436" cy="160632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33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We think EMERSE </a:t>
            </a:r>
            <a:r>
              <a:rPr lang="en-US" b="1" dirty="0">
                <a:latin typeface="Arial" panose="020B0604020202020204" pitchFamily="34" charset="0"/>
                <a:cs typeface="Arial" panose="020B0604020202020204" pitchFamily="34" charset="0"/>
              </a:rPr>
              <a:t>is really good</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C65A9E3F-F86B-7D54-AFD9-DCCD5C73AB4E}"/>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 created</a:t>
            </a:r>
          </a:p>
          <a:p>
            <a:r>
              <a:rPr lang="en-US" dirty="0">
                <a:latin typeface="Arial" panose="020B0604020202020204" pitchFamily="34" charset="0"/>
                <a:cs typeface="Arial" panose="020B0604020202020204" pitchFamily="34" charset="0"/>
              </a:rPr>
              <a:t>We think it’s better than other software tools that cost $$$</a:t>
            </a:r>
          </a:p>
        </p:txBody>
      </p:sp>
      <p:pic>
        <p:nvPicPr>
          <p:cNvPr id="10" name="Picture 9" descr="A group of hands giving thumbs up&#10;&#10;Description automatically generated">
            <a:extLst>
              <a:ext uri="{FF2B5EF4-FFF2-40B4-BE49-F238E27FC236}">
                <a16:creationId xmlns:a16="http://schemas.microsoft.com/office/drawing/2014/main" id="{1F4A52E7-CBD3-A6E0-E803-5DB0EACA4A24}"/>
              </a:ext>
            </a:extLst>
          </p:cNvPr>
          <p:cNvPicPr>
            <a:picLocks noChangeAspect="1"/>
          </p:cNvPicPr>
          <p:nvPr/>
        </p:nvPicPr>
        <p:blipFill>
          <a:blip r:embed="rId3"/>
          <a:stretch>
            <a:fillRect/>
          </a:stretch>
        </p:blipFill>
        <p:spPr>
          <a:xfrm>
            <a:off x="1200242" y="2215105"/>
            <a:ext cx="5224612" cy="2928395"/>
          </a:xfrm>
          <a:prstGeom prst="rect">
            <a:avLst/>
          </a:prstGeom>
        </p:spPr>
      </p:pic>
    </p:spTree>
    <p:extLst>
      <p:ext uri="{BB962C8B-B14F-4D97-AF65-F5344CB8AC3E}">
        <p14:creationId xmlns:p14="http://schemas.microsoft.com/office/powerpoint/2010/main" val="122849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200" y="1167391"/>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thousands of features</a:t>
            </a:r>
            <a:endParaRPr lang="en-US" i="1" dirty="0"/>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1354047"/>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20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been laser-focused on it</a:t>
            </a:r>
          </a:p>
        </p:txBody>
      </p:sp>
      <p:pic>
        <p:nvPicPr>
          <p:cNvPr id="4" name="Picture 3" descr="A red line with a black background&#10;&#10;AI-generated content may be incorrect.">
            <a:extLst>
              <a:ext uri="{FF2B5EF4-FFF2-40B4-BE49-F238E27FC236}">
                <a16:creationId xmlns:a16="http://schemas.microsoft.com/office/drawing/2014/main" id="{48F5941A-C534-B281-9181-41FD1D54F2F8}"/>
              </a:ext>
            </a:extLst>
          </p:cNvPr>
          <p:cNvPicPr>
            <a:picLocks noChangeAspect="1"/>
          </p:cNvPicPr>
          <p:nvPr/>
        </p:nvPicPr>
        <p:blipFill>
          <a:blip r:embed="rId4"/>
          <a:stretch>
            <a:fillRect/>
          </a:stretch>
        </p:blipFill>
        <p:spPr>
          <a:xfrm rot="9013933">
            <a:off x="6228933" y="659642"/>
            <a:ext cx="2918988" cy="760013"/>
          </a:xfrm>
          <a:prstGeom prst="rect">
            <a:avLst/>
          </a:prstGeom>
        </p:spPr>
      </p:pic>
    </p:spTree>
    <p:extLst>
      <p:ext uri="{BB962C8B-B14F-4D97-AF65-F5344CB8AC3E}">
        <p14:creationId xmlns:p14="http://schemas.microsoft.com/office/powerpoint/2010/main" val="379804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115CF3F-D688-A71A-6276-4CA610395278}"/>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140000CC-687C-62CC-5439-B032CF87A19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5D9133F9-A32D-33AD-AFAC-6617393F584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Title 1">
            <a:extLst>
              <a:ext uri="{FF2B5EF4-FFF2-40B4-BE49-F238E27FC236}">
                <a16:creationId xmlns:a16="http://schemas.microsoft.com/office/drawing/2014/main" id="{E967BBF6-5B24-9DC0-6D48-03DD27A0D80C}"/>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It </a:t>
            </a:r>
            <a:r>
              <a:rPr lang="en-US" i="1" u="sng" dirty="0">
                <a:latin typeface="Arial" panose="020B0604020202020204" pitchFamily="34" charset="0"/>
                <a:cs typeface="Arial" panose="020B0604020202020204" pitchFamily="34" charset="0"/>
              </a:rPr>
              <a:t>has</a:t>
            </a:r>
            <a:r>
              <a:rPr lang="en-US" i="1" dirty="0">
                <a:latin typeface="Arial" panose="020B0604020202020204" pitchFamily="34" charset="0"/>
                <a:cs typeface="Arial" panose="020B0604020202020204" pitchFamily="34" charset="0"/>
              </a:rPr>
              <a:t> to be better</a:t>
            </a:r>
          </a:p>
        </p:txBody>
      </p:sp>
      <p:pic>
        <p:nvPicPr>
          <p:cNvPr id="6" name="Picture 5">
            <a:extLst>
              <a:ext uri="{FF2B5EF4-FFF2-40B4-BE49-F238E27FC236}">
                <a16:creationId xmlns:a16="http://schemas.microsoft.com/office/drawing/2014/main" id="{6A7FE5EB-2B19-4FA3-15AF-9B67242DF269}"/>
              </a:ext>
            </a:extLst>
          </p:cNvPr>
          <p:cNvPicPr>
            <a:picLocks noChangeAspect="1"/>
          </p:cNvPicPr>
          <p:nvPr/>
        </p:nvPicPr>
        <p:blipFill>
          <a:blip r:embed="rId3"/>
          <a:stretch>
            <a:fillRect/>
          </a:stretch>
        </p:blipFill>
        <p:spPr>
          <a:xfrm>
            <a:off x="171021" y="1304723"/>
            <a:ext cx="2793218" cy="3491522"/>
          </a:xfrm>
          <a:prstGeom prst="rect">
            <a:avLst/>
          </a:prstGeom>
        </p:spPr>
      </p:pic>
      <p:sp>
        <p:nvSpPr>
          <p:cNvPr id="10" name="TextBox 9">
            <a:extLst>
              <a:ext uri="{FF2B5EF4-FFF2-40B4-BE49-F238E27FC236}">
                <a16:creationId xmlns:a16="http://schemas.microsoft.com/office/drawing/2014/main" id="{0645DF34-C26D-277B-DD52-9F9B67F2B885}"/>
              </a:ext>
            </a:extLst>
          </p:cNvPr>
          <p:cNvSpPr txBox="1"/>
          <p:nvPr/>
        </p:nvSpPr>
        <p:spPr>
          <a:xfrm>
            <a:off x="3582930" y="1648420"/>
            <a:ext cx="4511498" cy="923330"/>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EMERSE is a “best of breed” product and must stay ahead of integrated EHR tools to remain relevant</a:t>
            </a:r>
            <a:endParaRPr lang="en-US" i="1" dirty="0"/>
          </a:p>
        </p:txBody>
      </p:sp>
    </p:spTree>
    <p:extLst>
      <p:ext uri="{BB962C8B-B14F-4D97-AF65-F5344CB8AC3E}">
        <p14:creationId xmlns:p14="http://schemas.microsoft.com/office/powerpoint/2010/main" val="1842148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256306"/>
            <a:ext cx="8825948" cy="37762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a:t>
            </a:r>
            <a:r>
              <a:rPr lang="en-US" sz="2200" b="1" dirty="0">
                <a:solidFill>
                  <a:srgbClr val="FF0000"/>
                </a:solidFill>
                <a:latin typeface="Arial" panose="020B0604020202020204" pitchFamily="34" charset="0"/>
                <a:cs typeface="Arial" panose="020B0604020202020204" pitchFamily="34" charset="0"/>
              </a:rPr>
              <a:t>ensure thorough review</a:t>
            </a:r>
            <a:r>
              <a:rPr lang="en-US" sz="2200" dirty="0">
                <a:latin typeface="Arial" panose="020B0604020202020204" pitchFamily="34" charset="0"/>
                <a:cs typeface="Arial" panose="020B0604020202020204" pitchFamily="34" charset="0"/>
              </a:rPr>
              <a:t>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a:t>
            </a:r>
            <a:r>
              <a:rPr lang="en-US" sz="2200" b="1" dirty="0">
                <a:solidFill>
                  <a:srgbClr val="FF0000"/>
                </a:solidFill>
                <a:latin typeface="Arial" panose="020B0604020202020204" pitchFamily="34" charset="0"/>
                <a:cs typeface="Arial" panose="020B0604020202020204" pitchFamily="34" charset="0"/>
              </a:rPr>
              <a:t>tool avoids the pitfalls of diagnostic inaccuracy </a:t>
            </a:r>
            <a:r>
              <a:rPr lang="en-US" sz="2200" dirty="0">
                <a:latin typeface="Arial" panose="020B0604020202020204" pitchFamily="34" charset="0"/>
                <a:cs typeface="Arial" panose="020B0604020202020204" pitchFamily="34" charset="0"/>
              </a:rPr>
              <a:t>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a:t>
            </a:r>
            <a:r>
              <a:rPr lang="en-US" sz="2200" b="1" dirty="0">
                <a:solidFill>
                  <a:srgbClr val="FF0000"/>
                </a:solidFill>
                <a:latin typeface="Arial" panose="020B0604020202020204" pitchFamily="34" charset="0"/>
                <a:cs typeface="Arial" panose="020B0604020202020204" pitchFamily="34" charset="0"/>
              </a:rPr>
              <a:t>comprehensively scan all clinical documents</a:t>
            </a:r>
            <a:r>
              <a:rPr lang="en-US" sz="2200" dirty="0">
                <a:latin typeface="Arial" panose="020B0604020202020204" pitchFamily="34" charset="0"/>
                <a:cs typeface="Arial" panose="020B0604020202020204" pitchFamily="34" charset="0"/>
              </a:rPr>
              <a:t>…for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a:t>
            </a:r>
            <a:r>
              <a:rPr lang="en-US" sz="2200" b="1" dirty="0">
                <a:solidFill>
                  <a:srgbClr val="FF0000"/>
                </a:solidFill>
                <a:latin typeface="Arial" panose="020B0604020202020204" pitchFamily="34" charset="0"/>
                <a:cs typeface="Arial" panose="020B0604020202020204" pitchFamily="34" charset="0"/>
              </a:rPr>
              <a:t>obtain the most accurate and complete information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3317288081"/>
              </p:ext>
            </p:extLst>
          </p:nvPr>
        </p:nvGraphicFramePr>
        <p:xfrm>
          <a:off x="854799" y="1101781"/>
          <a:ext cx="7164057" cy="376428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Installed</a:t>
                      </a:r>
                    </a:p>
                  </a:txBody>
                  <a:tcPr/>
                </a:tc>
                <a:tc>
                  <a:txBody>
                    <a:bodyPr/>
                    <a:lstStyle/>
                    <a:p>
                      <a:r>
                        <a:rPr lang="en-US" sz="1300" dirty="0">
                          <a:latin typeface="Arial" panose="020B0604020202020204" pitchFamily="34" charset="0"/>
                          <a:cs typeface="Arial" panose="020B0604020202020204" pitchFamily="34" charset="0"/>
                        </a:rPr>
                        <a:t>Installing</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 of California – Irvine</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0399181"/>
                  </a:ext>
                </a:extLst>
              </a:tr>
              <a:tr h="275009">
                <a:tc>
                  <a:txBody>
                    <a:bodyPr/>
                    <a:lstStyle/>
                    <a:p>
                      <a:r>
                        <a:rPr lang="en-US" sz="1300" dirty="0">
                          <a:latin typeface="Arial" panose="020B0604020202020204" pitchFamily="34" charset="0"/>
                          <a:cs typeface="Arial" panose="020B0604020202020204" pitchFamily="34" charset="0"/>
                        </a:rPr>
                        <a:t>Case Western Reserve U</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1065708"/>
                  </a:ext>
                </a:extLst>
              </a:tr>
              <a:tr h="275009">
                <a:tc>
                  <a:txBody>
                    <a:bodyPr/>
                    <a:lstStyle/>
                    <a:p>
                      <a:r>
                        <a:rPr lang="en-US" sz="1300" dirty="0">
                          <a:latin typeface="Arial" panose="020B0604020202020204" pitchFamily="34" charset="0"/>
                          <a:cs typeface="Arial" panose="020B0604020202020204" pitchFamily="34" charset="0"/>
                        </a:rPr>
                        <a:t>Utrecht University, Netherlands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2250952"/>
                  </a:ext>
                </a:extLst>
              </a:tr>
              <a:tr h="275009">
                <a:tc>
                  <a:txBody>
                    <a:bodyPr/>
                    <a:lstStyle/>
                    <a:p>
                      <a:r>
                        <a:rPr lang="en-US" sz="1300" dirty="0">
                          <a:latin typeface="Arial" panose="020B0604020202020204" pitchFamily="34" charset="0"/>
                          <a:cs typeface="Arial" panose="020B0604020202020204" pitchFamily="34" charset="0"/>
                        </a:rPr>
                        <a:t>U of Iowa</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021569"/>
                  </a:ext>
                </a:extLst>
              </a:tr>
              <a:tr h="2750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Weill Cornell Medical Center</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3869291"/>
                  </a:ext>
                </a:extLst>
              </a:tr>
              <a:tr h="2750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U of Virginia</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44322506"/>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Top-tier medical centers use it</a:t>
            </a:r>
          </a:p>
        </p:txBody>
      </p:sp>
    </p:spTree>
    <p:extLst>
      <p:ext uri="{BB962C8B-B14F-4D97-AF65-F5344CB8AC3E}">
        <p14:creationId xmlns:p14="http://schemas.microsoft.com/office/powerpoint/2010/main" val="340998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785104"/>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Royalties/Licensing: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2.9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
        <p:nvSpPr>
          <p:cNvPr id="2" name="Rectangle 1">
            <a:extLst>
              <a:ext uri="{FF2B5EF4-FFF2-40B4-BE49-F238E27FC236}">
                <a16:creationId xmlns:a16="http://schemas.microsoft.com/office/drawing/2014/main" id="{190883E6-A382-2A6B-C352-085380B03E2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5984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701</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258417" y="224468"/>
            <a:ext cx="8229600" cy="857250"/>
          </a:xfrm>
        </p:spPr>
        <p:txBody>
          <a:bodyPr/>
          <a:lstStyle/>
          <a:p>
            <a:pPr algn="l"/>
            <a:r>
              <a:rPr lang="en-US" b="1" dirty="0">
                <a:latin typeface="Arial" panose="020B0604020202020204" pitchFamily="34" charset="0"/>
                <a:cs typeface="Arial" panose="020B0604020202020204" pitchFamily="34" charset="0"/>
              </a:rPr>
              <a:t>Recently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8" y="2375784"/>
            <a:ext cx="663348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tools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&amp; more…</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How much does it cost?</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846882" y="2064043"/>
            <a:ext cx="8662083"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It’s free and open source!</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cash register with a dollar sign&#10;&#10;Description automatically generated">
            <a:extLst>
              <a:ext uri="{FF2B5EF4-FFF2-40B4-BE49-F238E27FC236}">
                <a16:creationId xmlns:a16="http://schemas.microsoft.com/office/drawing/2014/main" id="{D67B46C4-1020-0619-08A8-8526295FFF0E}"/>
              </a:ext>
            </a:extLst>
          </p:cNvPr>
          <p:cNvPicPr>
            <a:picLocks noChangeAspect="1"/>
          </p:cNvPicPr>
          <p:nvPr/>
        </p:nvPicPr>
        <p:blipFill>
          <a:blip r:embed="rId3"/>
          <a:stretch>
            <a:fillRect/>
          </a:stretch>
        </p:blipFill>
        <p:spPr>
          <a:xfrm>
            <a:off x="6377757" y="1498783"/>
            <a:ext cx="2254052" cy="1893404"/>
          </a:xfrm>
          <a:prstGeom prst="rect">
            <a:avLst/>
          </a:prstGeom>
        </p:spPr>
      </p:pic>
    </p:spTree>
    <p:extLst>
      <p:ext uri="{BB962C8B-B14F-4D97-AF65-F5344CB8AC3E}">
        <p14:creationId xmlns:p14="http://schemas.microsoft.com/office/powerpoint/2010/main" val="2043896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1A0EC47C-E3DF-40EF-1403-995D7943AAF6}"/>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A1C6FD8D-00EF-40B0-DBFE-C846A9370A54}"/>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How to get access for research?</a:t>
            </a:r>
          </a:p>
        </p:txBody>
      </p:sp>
      <p:sp>
        <p:nvSpPr>
          <p:cNvPr id="3" name="Content Placeholder 2">
            <a:extLst>
              <a:ext uri="{FF2B5EF4-FFF2-40B4-BE49-F238E27FC236}">
                <a16:creationId xmlns:a16="http://schemas.microsoft.com/office/drawing/2014/main" id="{F5ABA97A-B5B8-75DE-3046-57DBBADF9B92}"/>
              </a:ext>
            </a:extLst>
          </p:cNvPr>
          <p:cNvSpPr>
            <a:spLocks noGrp="1"/>
          </p:cNvSpPr>
          <p:nvPr>
            <p:ph idx="1"/>
          </p:nvPr>
        </p:nvSpPr>
        <p:spPr>
          <a:xfrm>
            <a:off x="481917" y="1543049"/>
            <a:ext cx="6404658" cy="3394472"/>
          </a:xfrm>
        </p:spPr>
        <p:txBody>
          <a:bodyPr>
            <a:normAutofit/>
          </a:bodyPr>
          <a:lstStyle/>
          <a:p>
            <a:r>
              <a:rPr lang="en-US" sz="2800" dirty="0">
                <a:latin typeface="Arial" panose="020B0604020202020204" pitchFamily="34" charset="0"/>
                <a:cs typeface="Arial" panose="020B0604020202020204" pitchFamily="34" charset="0"/>
              </a:rPr>
              <a:t>IRB approval required</a:t>
            </a:r>
          </a:p>
          <a:p>
            <a:r>
              <a:rPr lang="en-US" sz="2800" dirty="0">
                <a:latin typeface="Arial" panose="020B0604020202020204" pitchFamily="34" charset="0"/>
                <a:cs typeface="Arial" panose="020B0604020202020204" pitchFamily="34" charset="0"/>
              </a:rPr>
              <a:t>IRB must state a need to look through clinical notes</a:t>
            </a:r>
          </a:p>
          <a:p>
            <a:r>
              <a:rPr lang="en-US" sz="2800" dirty="0">
                <a:latin typeface="Arial" panose="020B0604020202020204" pitchFamily="34" charset="0"/>
                <a:cs typeface="Arial" panose="020B0604020202020204" pitchFamily="34" charset="0"/>
              </a:rPr>
              <a:t>Self-service tool application through Data Office</a:t>
            </a:r>
          </a:p>
          <a:p>
            <a:r>
              <a:rPr lang="en-US" sz="2800" dirty="0">
                <a:latin typeface="Arial" panose="020B0604020202020204" pitchFamily="34" charset="0"/>
                <a:cs typeface="Arial" panose="020B0604020202020204" pitchFamily="34" charset="0"/>
              </a:rPr>
              <a:t>Data Office reviews details and grants account access</a:t>
            </a:r>
          </a:p>
        </p:txBody>
      </p:sp>
      <p:pic>
        <p:nvPicPr>
          <p:cNvPr id="12" name="Picture 11" descr="transparent background.png">
            <a:extLst>
              <a:ext uri="{FF2B5EF4-FFF2-40B4-BE49-F238E27FC236}">
                <a16:creationId xmlns:a16="http://schemas.microsoft.com/office/drawing/2014/main" id="{C84687F4-AFDE-A084-D1E8-A2DFBAFD58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E36B1A91-EBD8-E561-F890-2493DF2D4C9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9" name="Picture 8" descr="A red and white sign&#10;&#10;AI-generated content may be incorrect.">
            <a:extLst>
              <a:ext uri="{FF2B5EF4-FFF2-40B4-BE49-F238E27FC236}">
                <a16:creationId xmlns:a16="http://schemas.microsoft.com/office/drawing/2014/main" id="{A615FC06-BCDA-927D-E840-C36C533878AC}"/>
              </a:ext>
            </a:extLst>
          </p:cNvPr>
          <p:cNvPicPr>
            <a:picLocks noChangeAspect="1"/>
          </p:cNvPicPr>
          <p:nvPr/>
        </p:nvPicPr>
        <p:blipFill>
          <a:blip r:embed="rId3"/>
          <a:stretch>
            <a:fillRect/>
          </a:stretch>
        </p:blipFill>
        <p:spPr>
          <a:xfrm>
            <a:off x="6713526" y="1287984"/>
            <a:ext cx="2430474" cy="2430474"/>
          </a:xfrm>
          <a:prstGeom prst="rect">
            <a:avLst/>
          </a:prstGeom>
        </p:spPr>
      </p:pic>
    </p:spTree>
    <p:extLst>
      <p:ext uri="{BB962C8B-B14F-4D97-AF65-F5344CB8AC3E}">
        <p14:creationId xmlns:p14="http://schemas.microsoft.com/office/powerpoint/2010/main" val="3949141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B89E674-DF7F-EE59-C990-EDDD1DA71AF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0F2B2FB6-EE14-9029-D749-CD739385151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Community Meeting</a:t>
            </a:r>
          </a:p>
        </p:txBody>
      </p:sp>
      <p:pic>
        <p:nvPicPr>
          <p:cNvPr id="14" name="Picture 13" descr="transparent background.png">
            <a:extLst>
              <a:ext uri="{FF2B5EF4-FFF2-40B4-BE49-F238E27FC236}">
                <a16:creationId xmlns:a16="http://schemas.microsoft.com/office/drawing/2014/main" id="{3EBC65CF-442D-B512-E279-CC4CF146E18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6081E49-9255-CFA9-A0D5-2543852BA2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2D6A8739-0A72-80C6-B62F-7DC7F8CC9EFB}"/>
              </a:ext>
            </a:extLst>
          </p:cNvPr>
          <p:cNvSpPr>
            <a:spLocks noGrp="1"/>
          </p:cNvSpPr>
          <p:nvPr>
            <p:ph idx="1"/>
          </p:nvPr>
        </p:nvSpPr>
        <p:spPr>
          <a:xfrm>
            <a:off x="300060" y="3541157"/>
            <a:ext cx="8143429" cy="3596095"/>
          </a:xfrm>
        </p:spPr>
        <p:txBody>
          <a:bodyPr>
            <a:noAutofit/>
          </a:bodyPr>
          <a:lstStyle/>
          <a:p>
            <a:pPr marL="0" indent="0">
              <a:buNone/>
            </a:pPr>
            <a:r>
              <a:rPr lang="en-US" sz="2600" dirty="0">
                <a:latin typeface="Arial" panose="020B0604020202020204" pitchFamily="34" charset="0"/>
                <a:cs typeface="Arial" panose="020B0604020202020204" pitchFamily="34" charset="0"/>
              </a:rPr>
              <a:t>Next: November 5, 2025, 1-2 PM ET</a:t>
            </a:r>
          </a:p>
          <a:p>
            <a:pPr marL="0" indent="0">
              <a:buNone/>
            </a:pPr>
            <a:r>
              <a:rPr lang="en-US" sz="2600" dirty="0">
                <a:latin typeface="Arial" panose="020B0604020202020204" pitchFamily="34" charset="0"/>
                <a:cs typeface="Arial" panose="020B0604020202020204" pitchFamily="34" charset="0"/>
              </a:rPr>
              <a:t>Open to everyone, find registration link at</a:t>
            </a:r>
          </a:p>
          <a:p>
            <a:pPr marL="0" indent="0">
              <a:buNone/>
            </a:pPr>
            <a:r>
              <a:rPr lang="en-US" sz="2600" dirty="0">
                <a:latin typeface="Arial" panose="020B0604020202020204" pitchFamily="34" charset="0"/>
                <a:cs typeface="Arial" panose="020B0604020202020204" pitchFamily="34" charset="0"/>
              </a:rPr>
              <a:t>http://project-</a:t>
            </a:r>
            <a:r>
              <a:rPr lang="en-US" sz="2600" dirty="0" err="1">
                <a:latin typeface="Arial" panose="020B0604020202020204" pitchFamily="34" charset="0"/>
                <a:cs typeface="Arial" panose="020B0604020202020204" pitchFamily="34" charset="0"/>
              </a:rPr>
              <a:t>emerse.org</a:t>
            </a:r>
            <a:r>
              <a:rPr lang="en-US" sz="2600" dirty="0">
                <a:latin typeface="Arial" panose="020B0604020202020204" pitchFamily="34" charset="0"/>
                <a:cs typeface="Arial" panose="020B0604020202020204" pitchFamily="34" charset="0"/>
              </a:rPr>
              <a:t>/</a:t>
            </a:r>
          </a:p>
        </p:txBody>
      </p:sp>
      <p:pic>
        <p:nvPicPr>
          <p:cNvPr id="4" name="Picture 3" descr="A group of hands holding a blue sign&#10;&#10;Description automatically generated">
            <a:extLst>
              <a:ext uri="{FF2B5EF4-FFF2-40B4-BE49-F238E27FC236}">
                <a16:creationId xmlns:a16="http://schemas.microsoft.com/office/drawing/2014/main" id="{B51592ED-8551-FA50-D049-8993FE16823F}"/>
              </a:ext>
            </a:extLst>
          </p:cNvPr>
          <p:cNvPicPr>
            <a:picLocks noChangeAspect="1"/>
          </p:cNvPicPr>
          <p:nvPr/>
        </p:nvPicPr>
        <p:blipFill>
          <a:blip r:embed="rId3"/>
          <a:stretch>
            <a:fillRect/>
          </a:stretch>
        </p:blipFill>
        <p:spPr>
          <a:xfrm>
            <a:off x="2845946" y="1151490"/>
            <a:ext cx="3452108" cy="2301405"/>
          </a:xfrm>
          <a:prstGeom prst="rect">
            <a:avLst/>
          </a:prstGeom>
          <a:ln w="22225">
            <a:solidFill>
              <a:schemeClr val="tx1"/>
            </a:solidFill>
          </a:ln>
        </p:spPr>
      </p:pic>
    </p:spTree>
    <p:extLst>
      <p:ext uri="{BB962C8B-B14F-4D97-AF65-F5344CB8AC3E}">
        <p14:creationId xmlns:p14="http://schemas.microsoft.com/office/powerpoint/2010/main" val="270414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9E9EC0-05CA-148D-A942-1C34AEFE614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4613B67-82CE-2AED-E692-BF91D01EDA7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9D181C6-4DBA-15A8-BAC8-8251FB762D5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AB77E187-94AF-DD01-2BA2-92DE84CD789C}"/>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Live Demo</a:t>
            </a:r>
          </a:p>
        </p:txBody>
      </p:sp>
      <p:sp>
        <p:nvSpPr>
          <p:cNvPr id="10" name="Content Placeholder 2">
            <a:extLst>
              <a:ext uri="{FF2B5EF4-FFF2-40B4-BE49-F238E27FC236}">
                <a16:creationId xmlns:a16="http://schemas.microsoft.com/office/drawing/2014/main" id="{5EADA50E-0A22-BAB6-D985-B76F9F255267}"/>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5F97D4E2-3B17-3AA9-B7E0-5CBC5C0ABC8B}"/>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98481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000" b="1" dirty="0">
                <a:latin typeface="Arial"/>
                <a:cs typeface="Arial"/>
              </a:rPr>
              <a:t>Most medical centers lack tools for free-text…</a:t>
            </a:r>
            <a:endParaRPr lang="en-US" sz="30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3732CCF-D1C4-74AF-45A1-0BBD24D9D2F9}"/>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4D867EB2-C561-3B52-9993-28D15C904C3E}"/>
              </a:ext>
            </a:extLst>
          </p:cNvPr>
          <p:cNvSpPr>
            <a:spLocks noGrp="1"/>
          </p:cNvSpPr>
          <p:nvPr>
            <p:ph type="title"/>
          </p:nvPr>
        </p:nvSpPr>
        <p:spPr>
          <a:xfrm>
            <a:off x="7148" y="347255"/>
            <a:ext cx="8679652" cy="857250"/>
          </a:xfrm>
        </p:spPr>
        <p:txBody>
          <a:bodyPr>
            <a:noAutofit/>
          </a:bodyPr>
          <a:lstStyle/>
          <a:p>
            <a:r>
              <a:rPr lang="en-US" sz="3000" b="1" dirty="0">
                <a:latin typeface="Arial"/>
                <a:cs typeface="Arial"/>
              </a:rPr>
              <a:t>…and the ones that do exist aren’t great</a:t>
            </a:r>
            <a:endParaRPr lang="en-US" sz="30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E0322CAF-6FAE-6DD5-86D6-4380791D465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F4CD2E49-0ADE-AAD0-A600-F224E296D53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artoon of a doctor looking at a computer screen&#10;&#10;AI-generated content may be incorrect.">
            <a:extLst>
              <a:ext uri="{FF2B5EF4-FFF2-40B4-BE49-F238E27FC236}">
                <a16:creationId xmlns:a16="http://schemas.microsoft.com/office/drawing/2014/main" id="{517AE1C0-5420-2DFC-9906-1B7865391D87}"/>
              </a:ext>
            </a:extLst>
          </p:cNvPr>
          <p:cNvPicPr>
            <a:picLocks noChangeAspect="1"/>
          </p:cNvPicPr>
          <p:nvPr/>
        </p:nvPicPr>
        <p:blipFill>
          <a:blip r:embed="rId3"/>
          <a:stretch>
            <a:fillRect/>
          </a:stretch>
        </p:blipFill>
        <p:spPr>
          <a:xfrm>
            <a:off x="178972" y="1392543"/>
            <a:ext cx="2789843" cy="2789843"/>
          </a:xfrm>
          <a:prstGeom prst="rect">
            <a:avLst/>
          </a:prstGeom>
        </p:spPr>
      </p:pic>
      <p:sp useBgFill="1">
        <p:nvSpPr>
          <p:cNvPr id="7" name="Content Placeholder 2">
            <a:extLst>
              <a:ext uri="{FF2B5EF4-FFF2-40B4-BE49-F238E27FC236}">
                <a16:creationId xmlns:a16="http://schemas.microsoft.com/office/drawing/2014/main" id="{366DCAB7-E6EC-962A-C83E-C0E69ED7A64E}"/>
              </a:ext>
            </a:extLst>
          </p:cNvPr>
          <p:cNvSpPr txBox="1">
            <a:spLocks/>
          </p:cNvSpPr>
          <p:nvPr/>
        </p:nvSpPr>
        <p:spPr>
          <a:xfrm>
            <a:off x="3123771" y="1270530"/>
            <a:ext cx="5479540" cy="3075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2024 study on EMR usability:</a:t>
            </a:r>
          </a:p>
          <a:p>
            <a:pPr marL="0" indent="0">
              <a:buNone/>
            </a:pPr>
            <a:r>
              <a:rPr lang="en-US" sz="2400" dirty="0">
                <a:latin typeface="Arial" panose="020B0604020202020204" pitchFamily="34" charset="0"/>
                <a:cs typeface="Arial" panose="020B0604020202020204" pitchFamily="34" charset="0"/>
              </a:rPr>
              <a:t>“The same three items (integration into workflow, </a:t>
            </a:r>
            <a:r>
              <a:rPr lang="en-US" sz="2400" b="1" dirty="0">
                <a:solidFill>
                  <a:srgbClr val="FF0000"/>
                </a:solidFill>
                <a:latin typeface="Arial" panose="020B0604020202020204" pitchFamily="34" charset="0"/>
                <a:cs typeface="Arial" panose="020B0604020202020204" pitchFamily="34" charset="0"/>
              </a:rPr>
              <a:t>finding information</a:t>
            </a:r>
            <a:r>
              <a:rPr lang="en-US" sz="2400" dirty="0">
                <a:latin typeface="Arial" panose="020B0604020202020204" pitchFamily="34" charset="0"/>
                <a:cs typeface="Arial" panose="020B0604020202020204" pitchFamily="34" charset="0"/>
              </a:rPr>
              <a:t>, and usability of alerts) received the highest number of 'poor' ratings among hospital and practice physicians.”</a:t>
            </a:r>
          </a:p>
        </p:txBody>
      </p:sp>
      <p:sp>
        <p:nvSpPr>
          <p:cNvPr id="8" name="TextBox 7">
            <a:extLst>
              <a:ext uri="{FF2B5EF4-FFF2-40B4-BE49-F238E27FC236}">
                <a16:creationId xmlns:a16="http://schemas.microsoft.com/office/drawing/2014/main" id="{D6664F7A-1B50-2EB9-F731-7CFBDD8E8FBC}"/>
              </a:ext>
            </a:extLst>
          </p:cNvPr>
          <p:cNvSpPr txBox="1"/>
          <p:nvPr/>
        </p:nvSpPr>
        <p:spPr>
          <a:xfrm>
            <a:off x="3123771" y="3872970"/>
            <a:ext cx="31758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www.nature.com</a:t>
            </a:r>
            <a:r>
              <a:rPr lang="en-US" sz="1000" dirty="0">
                <a:latin typeface="Arial" panose="020B0604020202020204" pitchFamily="34" charset="0"/>
                <a:cs typeface="Arial" panose="020B0604020202020204" pitchFamily="34" charset="0"/>
              </a:rPr>
              <a:t>/articles/s41746-025-01657-4</a:t>
            </a:r>
          </a:p>
        </p:txBody>
      </p:sp>
    </p:spTree>
    <p:extLst>
      <p:ext uri="{BB962C8B-B14F-4D97-AF65-F5344CB8AC3E}">
        <p14:creationId xmlns:p14="http://schemas.microsoft.com/office/powerpoint/2010/main" val="404632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4790</TotalTime>
  <Words>3763</Words>
  <Application>Microsoft Macintosh PowerPoint</Application>
  <PresentationFormat>On-screen Show (16:9)</PresentationFormat>
  <Paragraphs>506</Paragraphs>
  <Slides>46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…and the ones that do exist aren’t great</vt:lpstr>
      <vt:lpstr>Do we even need search anymore?</vt:lpstr>
      <vt:lpstr>The EMERSE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PowerPoint Presentation</vt:lpstr>
      <vt:lpstr>PowerPoint Presentation</vt:lpstr>
      <vt:lpstr>Typical workflow</vt:lpstr>
      <vt:lpstr>Typical workflow</vt:lpstr>
      <vt:lpstr>Typical workflow</vt:lpstr>
      <vt:lpstr>Publications using EMERSE</vt:lpstr>
      <vt:lpstr>Recently released…</vt:lpstr>
      <vt:lpstr>Future Work</vt:lpstr>
      <vt:lpstr>How much does it cost?</vt:lpstr>
      <vt:lpstr>How to get access for research?</vt:lpstr>
      <vt:lpstr>PowerPoint Presentation</vt:lpstr>
      <vt:lpstr>Interested in EMERSE?</vt:lpstr>
      <vt:lpstr>Community Meeting</vt:lpstr>
      <vt:lpstr>PowerPoint Presentation</vt:lpstr>
      <vt:lpstr>Live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575</cp:revision>
  <dcterms:created xsi:type="dcterms:W3CDTF">2019-11-14T17:52:15Z</dcterms:created>
  <dcterms:modified xsi:type="dcterms:W3CDTF">2025-10-08T13:45:51Z</dcterms:modified>
</cp:coreProperties>
</file>