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20" r:id="rId2"/>
    <p:sldId id="256" r:id="rId3"/>
    <p:sldId id="366" r:id="rId4"/>
    <p:sldId id="367" r:id="rId5"/>
    <p:sldId id="365" r:id="rId6"/>
    <p:sldId id="390" r:id="rId7"/>
    <p:sldId id="391" r:id="rId8"/>
    <p:sldId id="413" r:id="rId9"/>
    <p:sldId id="414" r:id="rId10"/>
    <p:sldId id="360" r:id="rId11"/>
    <p:sldId id="408" r:id="rId12"/>
    <p:sldId id="406" r:id="rId13"/>
    <p:sldId id="393" r:id="rId14"/>
    <p:sldId id="412" r:id="rId15"/>
    <p:sldId id="415" r:id="rId16"/>
    <p:sldId id="394" r:id="rId17"/>
    <p:sldId id="395" r:id="rId18"/>
    <p:sldId id="400" r:id="rId19"/>
    <p:sldId id="396" r:id="rId20"/>
    <p:sldId id="289" r:id="rId21"/>
    <p:sldId id="401" r:id="rId22"/>
    <p:sldId id="290" r:id="rId23"/>
    <p:sldId id="293" r:id="rId24"/>
    <p:sldId id="362" r:id="rId25"/>
    <p:sldId id="402" r:id="rId26"/>
    <p:sldId id="403" r:id="rId27"/>
    <p:sldId id="404" r:id="rId28"/>
    <p:sldId id="371" r:id="rId29"/>
    <p:sldId id="416" r:id="rId30"/>
    <p:sldId id="363" r:id="rId31"/>
    <p:sldId id="409" r:id="rId32"/>
    <p:sldId id="306" r:id="rId33"/>
    <p:sldId id="368" r:id="rId34"/>
    <p:sldId id="410" r:id="rId35"/>
    <p:sldId id="305" r:id="rId36"/>
    <p:sldId id="411"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2A"/>
    <a:srgbClr val="6FC5B9"/>
    <a:srgbClr val="CBBBA0"/>
    <a:srgbClr val="333333"/>
    <a:srgbClr val="B6DEE9"/>
    <a:srgbClr val="009DDD"/>
    <a:srgbClr val="FF2BF0"/>
    <a:srgbClr val="D3002A"/>
    <a:srgbClr val="C70E1E"/>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p:restoredTop sz="94694"/>
  </p:normalViewPr>
  <p:slideViewPr>
    <p:cSldViewPr snapToGrid="0" snapToObjects="1" showGuides="1">
      <p:cViewPr varScale="1">
        <p:scale>
          <a:sx n="134" d="100"/>
          <a:sy n="134" d="100"/>
        </p:scale>
        <p:origin x="200" y="624"/>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17</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25</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26</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27</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11/2/25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63600" y="2480627"/>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492178"/>
            <a:ext cx="898160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EMERSE: Electronic Medical Record Search Engine</a:t>
            </a:r>
          </a:p>
        </p:txBody>
      </p:sp>
      <p:sp>
        <p:nvSpPr>
          <p:cNvPr id="3" name="TextBox 2">
            <a:extLst>
              <a:ext uri="{FF2B5EF4-FFF2-40B4-BE49-F238E27FC236}">
                <a16:creationId xmlns:a16="http://schemas.microsoft.com/office/drawing/2014/main" id="{8D0A45FC-F0B1-FDE4-5604-B011E94BD3D9}"/>
              </a:ext>
            </a:extLst>
          </p:cNvPr>
          <p:cNvSpPr txBox="1"/>
          <p:nvPr/>
        </p:nvSpPr>
        <p:spPr>
          <a:xfrm>
            <a:off x="1794567" y="1332514"/>
            <a:ext cx="5216492" cy="830997"/>
          </a:xfrm>
          <a:prstGeom prst="rect">
            <a:avLst/>
          </a:prstGeom>
          <a:noFill/>
        </p:spPr>
        <p:txBody>
          <a:bodyPr wrap="none" rtlCol="0">
            <a:spAutoFit/>
          </a:bodyPr>
          <a:lstStyle/>
          <a:p>
            <a:pPr algn="ctr"/>
            <a:r>
              <a:rPr lang="en-US" dirty="0">
                <a:solidFill>
                  <a:srgbClr val="000000"/>
                </a:solidFill>
                <a:latin typeface="Helvetica" pitchFamily="2" charset="0"/>
              </a:rPr>
              <a:t>Presentation for the CPRN Investigators' Meeting</a:t>
            </a:r>
          </a:p>
          <a:p>
            <a:pPr algn="ctr"/>
            <a:endParaRPr lang="en-US" sz="1200" dirty="0">
              <a:solidFill>
                <a:srgbClr val="000000"/>
              </a:solidFill>
              <a:latin typeface="Helvetica" pitchFamily="2" charset="0"/>
            </a:endParaRPr>
          </a:p>
          <a:p>
            <a:pPr algn="ctr"/>
            <a:r>
              <a:rPr lang="en-US" dirty="0">
                <a:solidFill>
                  <a:srgbClr val="000000"/>
                </a:solidFill>
                <a:latin typeface="Helvetica" pitchFamily="2" charset="0"/>
                <a:cs typeface="Arial" panose="020B0604020202020204" pitchFamily="34" charset="0"/>
              </a:rPr>
              <a:t>November 3,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20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200" y="1167391"/>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1354047"/>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20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pic>
        <p:nvPicPr>
          <p:cNvPr id="4" name="Picture 3" descr="A red line with a black background&#10;&#10;AI-generated content may be incorrect.">
            <a:extLst>
              <a:ext uri="{FF2B5EF4-FFF2-40B4-BE49-F238E27FC236}">
                <a16:creationId xmlns:a16="http://schemas.microsoft.com/office/drawing/2014/main" id="{48F5941A-C534-B281-9181-41FD1D54F2F8}"/>
              </a:ext>
            </a:extLst>
          </p:cNvPr>
          <p:cNvPicPr>
            <a:picLocks noChangeAspect="1"/>
          </p:cNvPicPr>
          <p:nvPr/>
        </p:nvPicPr>
        <p:blipFill>
          <a:blip r:embed="rId4"/>
          <a:stretch>
            <a:fillRect/>
          </a:stretch>
        </p:blipFill>
        <p:spPr>
          <a:xfrm rot="9013933">
            <a:off x="6228933" y="659642"/>
            <a:ext cx="2918988" cy="760013"/>
          </a:xfrm>
          <a:prstGeom prst="rect">
            <a:avLst/>
          </a:prstGeom>
        </p:spPr>
      </p:pic>
    </p:spTree>
    <p:extLst>
      <p:ext uri="{BB962C8B-B14F-4D97-AF65-F5344CB8AC3E}">
        <p14:creationId xmlns:p14="http://schemas.microsoft.com/office/powerpoint/2010/main" val="3798048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15CF3F-D688-A71A-6276-4CA610395278}"/>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140000CC-687C-62CC-5439-B032CF87A19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5D9133F9-A32D-33AD-AFAC-6617393F584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Title 1">
            <a:extLst>
              <a:ext uri="{FF2B5EF4-FFF2-40B4-BE49-F238E27FC236}">
                <a16:creationId xmlns:a16="http://schemas.microsoft.com/office/drawing/2014/main" id="{E967BBF6-5B24-9DC0-6D48-03DD27A0D80C}"/>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It </a:t>
            </a:r>
            <a:r>
              <a:rPr lang="en-US" i="1" u="sng" dirty="0">
                <a:latin typeface="Arial" panose="020B0604020202020204" pitchFamily="34" charset="0"/>
                <a:cs typeface="Arial" panose="020B0604020202020204" pitchFamily="34" charset="0"/>
              </a:rPr>
              <a:t>has</a:t>
            </a:r>
            <a:r>
              <a:rPr lang="en-US" i="1" dirty="0">
                <a:latin typeface="Arial" panose="020B0604020202020204" pitchFamily="34" charset="0"/>
                <a:cs typeface="Arial" panose="020B0604020202020204" pitchFamily="34" charset="0"/>
              </a:rPr>
              <a:t> to be better</a:t>
            </a:r>
          </a:p>
        </p:txBody>
      </p:sp>
      <p:pic>
        <p:nvPicPr>
          <p:cNvPr id="6" name="Picture 5">
            <a:extLst>
              <a:ext uri="{FF2B5EF4-FFF2-40B4-BE49-F238E27FC236}">
                <a16:creationId xmlns:a16="http://schemas.microsoft.com/office/drawing/2014/main" id="{6A7FE5EB-2B19-4FA3-15AF-9B67242DF269}"/>
              </a:ext>
            </a:extLst>
          </p:cNvPr>
          <p:cNvPicPr>
            <a:picLocks noChangeAspect="1"/>
          </p:cNvPicPr>
          <p:nvPr/>
        </p:nvPicPr>
        <p:blipFill>
          <a:blip r:embed="rId3"/>
          <a:stretch>
            <a:fillRect/>
          </a:stretch>
        </p:blipFill>
        <p:spPr>
          <a:xfrm>
            <a:off x="171021" y="1304723"/>
            <a:ext cx="2793218" cy="3491522"/>
          </a:xfrm>
          <a:prstGeom prst="rect">
            <a:avLst/>
          </a:prstGeom>
        </p:spPr>
      </p:pic>
      <p:sp>
        <p:nvSpPr>
          <p:cNvPr id="10" name="TextBox 9">
            <a:extLst>
              <a:ext uri="{FF2B5EF4-FFF2-40B4-BE49-F238E27FC236}">
                <a16:creationId xmlns:a16="http://schemas.microsoft.com/office/drawing/2014/main" id="{0645DF34-C26D-277B-DD52-9F9B67F2B885}"/>
              </a:ext>
            </a:extLst>
          </p:cNvPr>
          <p:cNvSpPr txBox="1"/>
          <p:nvPr/>
        </p:nvSpPr>
        <p:spPr>
          <a:xfrm>
            <a:off x="3582930" y="1648420"/>
            <a:ext cx="4511498"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EMERSE is a “best of breed” product and must stay ahead of integrated EHR tools to remain relevant</a:t>
            </a:r>
            <a:endParaRPr lang="en-US" i="1" dirty="0"/>
          </a:p>
        </p:txBody>
      </p:sp>
    </p:spTree>
    <p:extLst>
      <p:ext uri="{BB962C8B-B14F-4D97-AF65-F5344CB8AC3E}">
        <p14:creationId xmlns:p14="http://schemas.microsoft.com/office/powerpoint/2010/main" val="1842148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2567338488"/>
              </p:ext>
            </p:extLst>
          </p:nvPr>
        </p:nvGraphicFramePr>
        <p:xfrm>
          <a:off x="910458" y="1108710"/>
          <a:ext cx="7164057" cy="365760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457200">
                <a:tc>
                  <a:txBody>
                    <a:bodyPr/>
                    <a:lstStyle/>
                    <a:p>
                      <a:r>
                        <a:rPr lang="en-US" sz="1300" dirty="0">
                          <a:latin typeface="Arial" panose="020B0604020202020204" pitchFamily="34" charset="0"/>
                          <a:cs typeface="Arial" panose="020B0604020202020204" pitchFamily="34" charset="0"/>
                        </a:rPr>
                        <a:t>Site</a:t>
                      </a:r>
                    </a:p>
                  </a:txBody>
                  <a:tcPr/>
                </a:tc>
                <a:tc>
                  <a:txBody>
                    <a:bodyPr/>
                    <a:lstStyle/>
                    <a:p>
                      <a:r>
                        <a:rPr lang="en-US" sz="1300" dirty="0">
                          <a:latin typeface="Arial" panose="020B0604020202020204" pitchFamily="34" charset="0"/>
                          <a:cs typeface="Arial" panose="020B0604020202020204" pitchFamily="34" charset="0"/>
                        </a:rPr>
                        <a:t>Site</a:t>
                      </a:r>
                    </a:p>
                  </a:txBody>
                  <a:tcPr/>
                </a:tc>
                <a:extLst>
                  <a:ext uri="{0D108BD9-81ED-4DB2-BD59-A6C34878D82A}">
                    <a16:rowId xmlns:a16="http://schemas.microsoft.com/office/drawing/2014/main" val="3847097442"/>
                  </a:ext>
                </a:extLst>
              </a:tr>
              <a:tr h="457200">
                <a:tc>
                  <a:txBody>
                    <a:bodyPr/>
                    <a:lstStyle/>
                    <a:p>
                      <a:r>
                        <a:rPr lang="en-US" sz="1300" dirty="0">
                          <a:latin typeface="Arial" panose="020B0604020202020204" pitchFamily="34" charset="0"/>
                          <a:cs typeface="Arial" panose="020B0604020202020204" pitchFamily="34" charset="0"/>
                        </a:rPr>
                        <a:t>U of Michigan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Case Western Reserve U</a:t>
                      </a:r>
                    </a:p>
                  </a:txBody>
                  <a:tcPr anchor="ctr"/>
                </a:tc>
                <a:extLst>
                  <a:ext uri="{0D108BD9-81ED-4DB2-BD59-A6C34878D82A}">
                    <a16:rowId xmlns:a16="http://schemas.microsoft.com/office/drawing/2014/main" val="4216536583"/>
                  </a:ext>
                </a:extLst>
              </a:tr>
              <a:tr h="457200">
                <a:tc>
                  <a:txBody>
                    <a:bodyPr/>
                    <a:lstStyle/>
                    <a:p>
                      <a:r>
                        <a:rPr lang="en-US" sz="1300" dirty="0">
                          <a:latin typeface="Arial" panose="020B0604020202020204" pitchFamily="34" charset="0"/>
                          <a:cs typeface="Arial" panose="020B0604020202020204" pitchFamily="34" charset="0"/>
                        </a:rPr>
                        <a:t>Harvard U – Dana Farber Cancer Center</a:t>
                      </a:r>
                    </a:p>
                  </a:txBody>
                  <a:tcPr anchor="ctr"/>
                </a:tc>
                <a:tc>
                  <a:txBody>
                    <a:bodyPr/>
                    <a:lstStyle/>
                    <a:p>
                      <a:r>
                        <a:rPr lang="en-US" sz="1300" dirty="0">
                          <a:latin typeface="Arial" panose="020B0604020202020204" pitchFamily="34" charset="0"/>
                          <a:cs typeface="Arial" panose="020B0604020202020204" pitchFamily="34" charset="0"/>
                        </a:rPr>
                        <a:t>Utrecht University, Netherlands</a:t>
                      </a:r>
                    </a:p>
                  </a:txBody>
                  <a:tcPr anchor="ctr"/>
                </a:tc>
                <a:extLst>
                  <a:ext uri="{0D108BD9-81ED-4DB2-BD59-A6C34878D82A}">
                    <a16:rowId xmlns:a16="http://schemas.microsoft.com/office/drawing/2014/main" val="2936392042"/>
                  </a:ext>
                </a:extLst>
              </a:tr>
              <a:tr h="457200">
                <a:tc>
                  <a:txBody>
                    <a:bodyPr/>
                    <a:lstStyle/>
                    <a:p>
                      <a:r>
                        <a:rPr lang="en-US" sz="1300" dirty="0">
                          <a:latin typeface="Arial" panose="020B0604020202020204" pitchFamily="34" charset="0"/>
                          <a:cs typeface="Arial" panose="020B0604020202020204" pitchFamily="34" charset="0"/>
                        </a:rPr>
                        <a:t>Columbia U (Cancer Center)</a:t>
                      </a:r>
                    </a:p>
                  </a:txBody>
                  <a:tcPr anchor="ctr"/>
                </a:tc>
                <a:tc>
                  <a:txBody>
                    <a:bodyPr/>
                    <a:lstStyle/>
                    <a:p>
                      <a:r>
                        <a:rPr lang="en-US" sz="1300" dirty="0">
                          <a:latin typeface="Arial" panose="020B0604020202020204" pitchFamily="34" charset="0"/>
                          <a:cs typeface="Arial" panose="020B0604020202020204" pitchFamily="34" charset="0"/>
                        </a:rPr>
                        <a:t>U of Iowa</a:t>
                      </a:r>
                    </a:p>
                  </a:txBody>
                  <a:tcPr anchor="ctr"/>
                </a:tc>
                <a:extLst>
                  <a:ext uri="{0D108BD9-81ED-4DB2-BD59-A6C34878D82A}">
                    <a16:rowId xmlns:a16="http://schemas.microsoft.com/office/drawing/2014/main" val="515364853"/>
                  </a:ext>
                </a:extLst>
              </a:tr>
              <a:tr h="457200">
                <a:tc>
                  <a:txBody>
                    <a:bodyPr/>
                    <a:lstStyle/>
                    <a:p>
                      <a:r>
                        <a:rPr lang="en-US" sz="1300" dirty="0">
                          <a:latin typeface="Arial" panose="020B0604020202020204" pitchFamily="34" charset="0"/>
                          <a:cs typeface="Arial" panose="020B0604020202020204" pitchFamily="34" charset="0"/>
                        </a:rPr>
                        <a:t>U of North Carolina – Chapel Hill</a:t>
                      </a:r>
                    </a:p>
                  </a:txBody>
                  <a:tcPr anchor="ctr"/>
                </a:tc>
                <a:tc>
                  <a:txBody>
                    <a:bodyPr/>
                    <a:lstStyle/>
                    <a:p>
                      <a:r>
                        <a:rPr lang="en-US" sz="1300" dirty="0">
                          <a:latin typeface="Arial" panose="020B0604020202020204" pitchFamily="34" charset="0"/>
                          <a:cs typeface="Arial" panose="020B0604020202020204" pitchFamily="34" charset="0"/>
                        </a:rPr>
                        <a:t>Weill Cornell Medical Center</a:t>
                      </a:r>
                    </a:p>
                  </a:txBody>
                  <a:tcPr anchor="ctr"/>
                </a:tc>
                <a:extLst>
                  <a:ext uri="{0D108BD9-81ED-4DB2-BD59-A6C34878D82A}">
                    <a16:rowId xmlns:a16="http://schemas.microsoft.com/office/drawing/2014/main" val="1839191810"/>
                  </a:ext>
                </a:extLst>
              </a:tr>
              <a:tr h="457200">
                <a:tc>
                  <a:txBody>
                    <a:bodyPr/>
                    <a:lstStyle/>
                    <a:p>
                      <a:r>
                        <a:rPr lang="en-US" sz="1300" dirty="0">
                          <a:latin typeface="Arial" panose="020B0604020202020204" pitchFamily="34" charset="0"/>
                          <a:cs typeface="Arial" panose="020B0604020202020204" pitchFamily="34" charset="0"/>
                        </a:rPr>
                        <a:t>U of California – San Francisco</a:t>
                      </a:r>
                    </a:p>
                  </a:txBody>
                  <a:tcPr anchor="ctr"/>
                </a:tc>
                <a:tc>
                  <a:txBody>
                    <a:bodyPr/>
                    <a:lstStyle/>
                    <a:p>
                      <a:r>
                        <a:rPr lang="en-US" sz="1300" dirty="0">
                          <a:latin typeface="Arial" panose="020B0604020202020204" pitchFamily="34" charset="0"/>
                          <a:cs typeface="Arial" panose="020B0604020202020204" pitchFamily="34" charset="0"/>
                        </a:rPr>
                        <a:t>U of Virginia</a:t>
                      </a:r>
                    </a:p>
                  </a:txBody>
                  <a:tcPr anchor="ctr"/>
                </a:tc>
                <a:extLst>
                  <a:ext uri="{0D108BD9-81ED-4DB2-BD59-A6C34878D82A}">
                    <a16:rowId xmlns:a16="http://schemas.microsoft.com/office/drawing/2014/main" val="1932007091"/>
                  </a:ext>
                </a:extLst>
              </a:tr>
              <a:tr h="457200">
                <a:tc>
                  <a:txBody>
                    <a:bodyPr/>
                    <a:lstStyle/>
                    <a:p>
                      <a:r>
                        <a:rPr lang="en-US" sz="1300" dirty="0">
                          <a:latin typeface="Arial" panose="020B0604020202020204" pitchFamily="34" charset="0"/>
                          <a:cs typeface="Arial" panose="020B0604020202020204" pitchFamily="34" charset="0"/>
                        </a:rPr>
                        <a:t>U of Kentucky</a:t>
                      </a:r>
                    </a:p>
                  </a:txBody>
                  <a:tcPr anchor="ctr"/>
                </a:tc>
                <a:tc>
                  <a:txBody>
                    <a:bodyPr/>
                    <a:lstStyle/>
                    <a:p>
                      <a:r>
                        <a:rPr lang="en-US" sz="1300" dirty="0">
                          <a:latin typeface="Arial" panose="020B0604020202020204" pitchFamily="34" charset="0"/>
                          <a:cs typeface="Arial" panose="020B0604020202020204" pitchFamily="34" charset="0"/>
                        </a:rPr>
                        <a:t>Moffitt Cancer Center, Tampa, FL*</a:t>
                      </a:r>
                    </a:p>
                  </a:txBody>
                  <a:tcPr anchor="ctr"/>
                </a:tc>
                <a:extLst>
                  <a:ext uri="{0D108BD9-81ED-4DB2-BD59-A6C34878D82A}">
                    <a16:rowId xmlns:a16="http://schemas.microsoft.com/office/drawing/2014/main" val="3775857555"/>
                  </a:ext>
                </a:extLst>
              </a:tr>
              <a:tr h="457200">
                <a:tc>
                  <a:txBody>
                    <a:bodyPr/>
                    <a:lstStyle/>
                    <a:p>
                      <a:r>
                        <a:rPr lang="en-US" sz="1300" dirty="0">
                          <a:latin typeface="Arial" panose="020B0604020202020204" pitchFamily="34" charset="0"/>
                          <a:cs typeface="Arial" panose="020B0604020202020204" pitchFamily="34" charset="0"/>
                        </a:rPr>
                        <a:t>U of Cincinnati</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Children’s Health Orange County, Calif.*</a:t>
                      </a:r>
                    </a:p>
                  </a:txBody>
                  <a:tcPr anchor="ctr"/>
                </a:tc>
                <a:extLst>
                  <a:ext uri="{0D108BD9-81ED-4DB2-BD59-A6C34878D82A}">
                    <a16:rowId xmlns:a16="http://schemas.microsoft.com/office/drawing/2014/main" val="112039918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grpSp>
        <p:nvGrpSpPr>
          <p:cNvPr id="17" name="Group 16">
            <a:extLst>
              <a:ext uri="{FF2B5EF4-FFF2-40B4-BE49-F238E27FC236}">
                <a16:creationId xmlns:a16="http://schemas.microsoft.com/office/drawing/2014/main" id="{1B703B2F-263E-E1FF-A731-0C8A23A58983}"/>
              </a:ext>
            </a:extLst>
          </p:cNvPr>
          <p:cNvGrpSpPr/>
          <p:nvPr/>
        </p:nvGrpSpPr>
        <p:grpSpPr>
          <a:xfrm>
            <a:off x="190695" y="2508081"/>
            <a:ext cx="652345" cy="361506"/>
            <a:chOff x="1622066" y="4293705"/>
            <a:chExt cx="652345" cy="361506"/>
          </a:xfrm>
        </p:grpSpPr>
        <p:sp>
          <p:nvSpPr>
            <p:cNvPr id="15" name="Rounded Rectangle 14">
              <a:extLst>
                <a:ext uri="{FF2B5EF4-FFF2-40B4-BE49-F238E27FC236}">
                  <a16:creationId xmlns:a16="http://schemas.microsoft.com/office/drawing/2014/main" id="{E4D5297B-6390-5C1B-57CE-1550B7BF7895}"/>
                </a:ext>
              </a:extLst>
            </p:cNvPr>
            <p:cNvSpPr/>
            <p:nvPr/>
          </p:nvSpPr>
          <p:spPr>
            <a:xfrm>
              <a:off x="1622066" y="4293705"/>
              <a:ext cx="652345" cy="3615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A green ribbon with white text&#10;&#10;AI-generated content may be incorrect.">
              <a:extLst>
                <a:ext uri="{FF2B5EF4-FFF2-40B4-BE49-F238E27FC236}">
                  <a16:creationId xmlns:a16="http://schemas.microsoft.com/office/drawing/2014/main" id="{FC1E6927-8FC1-A9D2-438D-093D9DFB117D}"/>
                </a:ext>
              </a:extLst>
            </p:cNvPr>
            <p:cNvPicPr>
              <a:picLocks noChangeAspect="1"/>
            </p:cNvPicPr>
            <p:nvPr/>
          </p:nvPicPr>
          <p:blipFill>
            <a:blip r:embed="rId2"/>
            <a:stretch>
              <a:fillRect/>
            </a:stretch>
          </p:blipFill>
          <p:spPr>
            <a:xfrm>
              <a:off x="1756898" y="4334352"/>
              <a:ext cx="517513" cy="320858"/>
            </a:xfrm>
            <a:prstGeom prst="rect">
              <a:avLst/>
            </a:prstGeom>
          </p:spPr>
        </p:pic>
      </p:grpSp>
      <p:grpSp>
        <p:nvGrpSpPr>
          <p:cNvPr id="18" name="Group 17">
            <a:extLst>
              <a:ext uri="{FF2B5EF4-FFF2-40B4-BE49-F238E27FC236}">
                <a16:creationId xmlns:a16="http://schemas.microsoft.com/office/drawing/2014/main" id="{6049E610-B156-081F-E0B5-E3FE02E1AC1B}"/>
              </a:ext>
            </a:extLst>
          </p:cNvPr>
          <p:cNvGrpSpPr/>
          <p:nvPr/>
        </p:nvGrpSpPr>
        <p:grpSpPr>
          <a:xfrm>
            <a:off x="190695" y="1596697"/>
            <a:ext cx="652345" cy="361506"/>
            <a:chOff x="1622066" y="4293705"/>
            <a:chExt cx="652345" cy="361506"/>
          </a:xfrm>
        </p:grpSpPr>
        <p:sp>
          <p:nvSpPr>
            <p:cNvPr id="19" name="Rounded Rectangle 18">
              <a:extLst>
                <a:ext uri="{FF2B5EF4-FFF2-40B4-BE49-F238E27FC236}">
                  <a16:creationId xmlns:a16="http://schemas.microsoft.com/office/drawing/2014/main" id="{B32B5137-7AC3-88F9-B834-7E7C40E96D1B}"/>
                </a:ext>
              </a:extLst>
            </p:cNvPr>
            <p:cNvSpPr/>
            <p:nvPr/>
          </p:nvSpPr>
          <p:spPr>
            <a:xfrm>
              <a:off x="1622066" y="4293705"/>
              <a:ext cx="652345" cy="3615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A green ribbon with white text&#10;&#10;AI-generated content may be incorrect.">
              <a:extLst>
                <a:ext uri="{FF2B5EF4-FFF2-40B4-BE49-F238E27FC236}">
                  <a16:creationId xmlns:a16="http://schemas.microsoft.com/office/drawing/2014/main" id="{67B8F791-6554-1EE8-3729-19133B288D2B}"/>
                </a:ext>
              </a:extLst>
            </p:cNvPr>
            <p:cNvPicPr>
              <a:picLocks noChangeAspect="1"/>
            </p:cNvPicPr>
            <p:nvPr/>
          </p:nvPicPr>
          <p:blipFill>
            <a:blip r:embed="rId2"/>
            <a:stretch>
              <a:fillRect/>
            </a:stretch>
          </p:blipFill>
          <p:spPr>
            <a:xfrm>
              <a:off x="1756898" y="4334352"/>
              <a:ext cx="517513" cy="320858"/>
            </a:xfrm>
            <a:prstGeom prst="rect">
              <a:avLst/>
            </a:prstGeom>
          </p:spPr>
        </p:pic>
      </p:grpSp>
      <p:grpSp>
        <p:nvGrpSpPr>
          <p:cNvPr id="21" name="Group 20">
            <a:extLst>
              <a:ext uri="{FF2B5EF4-FFF2-40B4-BE49-F238E27FC236}">
                <a16:creationId xmlns:a16="http://schemas.microsoft.com/office/drawing/2014/main" id="{6067C320-6DFD-5003-ED18-6502CD6CEB5C}"/>
              </a:ext>
            </a:extLst>
          </p:cNvPr>
          <p:cNvGrpSpPr/>
          <p:nvPr/>
        </p:nvGrpSpPr>
        <p:grpSpPr>
          <a:xfrm>
            <a:off x="190696" y="2999921"/>
            <a:ext cx="652345" cy="361506"/>
            <a:chOff x="1622066" y="4293705"/>
            <a:chExt cx="652345" cy="361506"/>
          </a:xfrm>
        </p:grpSpPr>
        <p:sp>
          <p:nvSpPr>
            <p:cNvPr id="22" name="Rounded Rectangle 21">
              <a:extLst>
                <a:ext uri="{FF2B5EF4-FFF2-40B4-BE49-F238E27FC236}">
                  <a16:creationId xmlns:a16="http://schemas.microsoft.com/office/drawing/2014/main" id="{41100B52-CC0B-5FBC-45FC-440BD4E01BFA}"/>
                </a:ext>
              </a:extLst>
            </p:cNvPr>
            <p:cNvSpPr/>
            <p:nvPr/>
          </p:nvSpPr>
          <p:spPr>
            <a:xfrm>
              <a:off x="1622066" y="4293705"/>
              <a:ext cx="652345" cy="3615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 green ribbon with white text&#10;&#10;AI-generated content may be incorrect.">
              <a:extLst>
                <a:ext uri="{FF2B5EF4-FFF2-40B4-BE49-F238E27FC236}">
                  <a16:creationId xmlns:a16="http://schemas.microsoft.com/office/drawing/2014/main" id="{0074B358-5841-A711-603E-854C0423C587}"/>
                </a:ext>
              </a:extLst>
            </p:cNvPr>
            <p:cNvPicPr>
              <a:picLocks noChangeAspect="1"/>
            </p:cNvPicPr>
            <p:nvPr/>
          </p:nvPicPr>
          <p:blipFill>
            <a:blip r:embed="rId2"/>
            <a:stretch>
              <a:fillRect/>
            </a:stretch>
          </p:blipFill>
          <p:spPr>
            <a:xfrm>
              <a:off x="1756898" y="4334352"/>
              <a:ext cx="517513" cy="320858"/>
            </a:xfrm>
            <a:prstGeom prst="rect">
              <a:avLst/>
            </a:prstGeom>
          </p:spPr>
        </p:pic>
      </p:grpSp>
      <p:grpSp>
        <p:nvGrpSpPr>
          <p:cNvPr id="24" name="Group 23">
            <a:extLst>
              <a:ext uri="{FF2B5EF4-FFF2-40B4-BE49-F238E27FC236}">
                <a16:creationId xmlns:a16="http://schemas.microsoft.com/office/drawing/2014/main" id="{A05738F6-BF67-51FB-B242-A21E63A3410E}"/>
              </a:ext>
            </a:extLst>
          </p:cNvPr>
          <p:cNvGrpSpPr/>
          <p:nvPr/>
        </p:nvGrpSpPr>
        <p:grpSpPr>
          <a:xfrm>
            <a:off x="8154715" y="3414628"/>
            <a:ext cx="652345" cy="361506"/>
            <a:chOff x="1622066" y="4293705"/>
            <a:chExt cx="652345" cy="361506"/>
          </a:xfrm>
        </p:grpSpPr>
        <p:sp>
          <p:nvSpPr>
            <p:cNvPr id="25" name="Rounded Rectangle 24">
              <a:extLst>
                <a:ext uri="{FF2B5EF4-FFF2-40B4-BE49-F238E27FC236}">
                  <a16:creationId xmlns:a16="http://schemas.microsoft.com/office/drawing/2014/main" id="{06CE68B7-A5F4-3ABA-4839-25F828745DAA}"/>
                </a:ext>
              </a:extLst>
            </p:cNvPr>
            <p:cNvSpPr/>
            <p:nvPr/>
          </p:nvSpPr>
          <p:spPr>
            <a:xfrm>
              <a:off x="1622066" y="4293705"/>
              <a:ext cx="652345" cy="36150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descr="A green ribbon with white text&#10;&#10;AI-generated content may be incorrect.">
              <a:extLst>
                <a:ext uri="{FF2B5EF4-FFF2-40B4-BE49-F238E27FC236}">
                  <a16:creationId xmlns:a16="http://schemas.microsoft.com/office/drawing/2014/main" id="{926635B8-8C6B-1A54-5269-D4123133934D}"/>
                </a:ext>
              </a:extLst>
            </p:cNvPr>
            <p:cNvPicPr>
              <a:picLocks noChangeAspect="1"/>
            </p:cNvPicPr>
            <p:nvPr/>
          </p:nvPicPr>
          <p:blipFill>
            <a:blip r:embed="rId2"/>
            <a:stretch>
              <a:fillRect/>
            </a:stretch>
          </p:blipFill>
          <p:spPr>
            <a:xfrm>
              <a:off x="1756898" y="4334352"/>
              <a:ext cx="517513" cy="320858"/>
            </a:xfrm>
            <a:prstGeom prst="rect">
              <a:avLst/>
            </a:prstGeom>
          </p:spPr>
        </p:pic>
      </p:grpSp>
      <p:sp>
        <p:nvSpPr>
          <p:cNvPr id="27" name="TextBox 26">
            <a:extLst>
              <a:ext uri="{FF2B5EF4-FFF2-40B4-BE49-F238E27FC236}">
                <a16:creationId xmlns:a16="http://schemas.microsoft.com/office/drawing/2014/main" id="{2D8000A7-97C6-DB87-373D-6B2852A5907E}"/>
              </a:ext>
            </a:extLst>
          </p:cNvPr>
          <p:cNvSpPr txBox="1"/>
          <p:nvPr/>
        </p:nvSpPr>
        <p:spPr>
          <a:xfrm>
            <a:off x="4572000" y="4822250"/>
            <a:ext cx="83869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*installing</a:t>
            </a:r>
            <a:endParaRPr lang="en-US" sz="1200" dirty="0"/>
          </a:p>
        </p:txBody>
      </p:sp>
    </p:spTree>
    <p:extLst>
      <p:ext uri="{BB962C8B-B14F-4D97-AF65-F5344CB8AC3E}">
        <p14:creationId xmlns:p14="http://schemas.microsoft.com/office/powerpoint/2010/main" val="340998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1493090646"/>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p>
                      <a:pPr algn="ctr"/>
                      <a:r>
                        <a:rPr lang="en-US" dirty="0">
                          <a:latin typeface="Arial" panose="020B0604020202020204" pitchFamily="34" charset="0"/>
                          <a:cs typeface="Arial" panose="020B0604020202020204" pitchFamily="34" charset="0"/>
                        </a:rPr>
                        <a:t>faster</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p>
                      <a:pPr algn="ctr"/>
                      <a:r>
                        <a:rPr lang="en-US" dirty="0">
                          <a:latin typeface="Arial" panose="020B0604020202020204" pitchFamily="34" charset="0"/>
                          <a:cs typeface="Arial" panose="020B0604020202020204" pitchFamily="34" charset="0"/>
                        </a:rPr>
                        <a:t>faster</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p>
                      <a:pPr algn="ctr"/>
                      <a:r>
                        <a:rPr lang="en-US" dirty="0">
                          <a:latin typeface="Arial" panose="020B0604020202020204" pitchFamily="34" charset="0"/>
                          <a:cs typeface="Arial" panose="020B0604020202020204" pitchFamily="34" charset="0"/>
                        </a:rPr>
                        <a:t>faster</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
        <p:nvSpPr>
          <p:cNvPr id="2" name="Rounded Rectangle 1">
            <a:extLst>
              <a:ext uri="{FF2B5EF4-FFF2-40B4-BE49-F238E27FC236}">
                <a16:creationId xmlns:a16="http://schemas.microsoft.com/office/drawing/2014/main" id="{B2A25291-A725-303A-1D34-04F78648B746}"/>
              </a:ext>
            </a:extLst>
          </p:cNvPr>
          <p:cNvSpPr/>
          <p:nvPr/>
        </p:nvSpPr>
        <p:spPr>
          <a:xfrm>
            <a:off x="6886575" y="1152525"/>
            <a:ext cx="1400176" cy="3119421"/>
          </a:xfrm>
          <a:prstGeom prst="roundRect">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983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701</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A60336CF-73B9-F5D6-AE21-E619F4B0AF5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80E2B37D-163B-978E-DEAD-F09FB35BB0BC}"/>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CP-related papers</a:t>
            </a:r>
          </a:p>
        </p:txBody>
      </p:sp>
      <p:sp>
        <p:nvSpPr>
          <p:cNvPr id="5" name="Content Placeholder 4">
            <a:extLst>
              <a:ext uri="{FF2B5EF4-FFF2-40B4-BE49-F238E27FC236}">
                <a16:creationId xmlns:a16="http://schemas.microsoft.com/office/drawing/2014/main" id="{3C416023-0367-C4C2-D1DD-707B30073D62}"/>
              </a:ext>
            </a:extLst>
          </p:cNvPr>
          <p:cNvSpPr>
            <a:spLocks noGrp="1"/>
          </p:cNvSpPr>
          <p:nvPr>
            <p:ph idx="1"/>
          </p:nvPr>
        </p:nvSpPr>
        <p:spPr>
          <a:xfrm>
            <a:off x="353834" y="1063229"/>
            <a:ext cx="8229600" cy="3779560"/>
          </a:xfrm>
        </p:spPr>
        <p:txBody>
          <a:bodyPr>
            <a:noAutofit/>
          </a:bodyPr>
          <a:lstStyle/>
          <a:p>
            <a:r>
              <a:rPr lang="en-US" sz="1600" dirty="0"/>
              <a:t>Whitney DG. </a:t>
            </a:r>
            <a:r>
              <a:rPr lang="en-US" sz="1600" b="1" dirty="0"/>
              <a:t>Prognostic comparison between GMFCS and WCI for 5-year risks of 22 relevant health outcomes for adults with </a:t>
            </a:r>
            <a:r>
              <a:rPr lang="en-US" sz="1600" b="1" u="sng" dirty="0"/>
              <a:t>cerebral palsy</a:t>
            </a:r>
            <a:r>
              <a:rPr lang="en-US" sz="1600" b="1" dirty="0"/>
              <a:t>: Expanding the methodological menu for prognostic model research</a:t>
            </a:r>
            <a:r>
              <a:rPr lang="en-US" sz="1600" dirty="0"/>
              <a:t>. </a:t>
            </a:r>
            <a:r>
              <a:rPr lang="en-US" sz="1600" dirty="0" err="1"/>
              <a:t>Disabil</a:t>
            </a:r>
            <a:r>
              <a:rPr lang="en-US" sz="1600" dirty="0"/>
              <a:t> Health J. 2025 Jul; PMID: 39955248</a:t>
            </a:r>
          </a:p>
          <a:p>
            <a:r>
              <a:rPr lang="en-US" sz="1600" dirty="0" err="1"/>
              <a:t>Kannikeswaran</a:t>
            </a:r>
            <a:r>
              <a:rPr lang="en-US" sz="1600" dirty="0"/>
              <a:t> S, et a;. </a:t>
            </a:r>
            <a:r>
              <a:rPr lang="en-US" sz="1600" b="1" dirty="0"/>
              <a:t>Fracture characteristics by age, sex, and ambulatory status among individuals with </a:t>
            </a:r>
            <a:r>
              <a:rPr lang="en-US" sz="1600" b="1" u="sng" dirty="0"/>
              <a:t>cerebral palsy</a:t>
            </a:r>
            <a:r>
              <a:rPr lang="en-US" sz="1600" b="1" dirty="0"/>
              <a:t>: a descriptive study</a:t>
            </a:r>
            <a:r>
              <a:rPr lang="en-US" sz="1600" dirty="0"/>
              <a:t>. </a:t>
            </a:r>
            <a:r>
              <a:rPr lang="en-US" sz="1600" dirty="0" err="1"/>
              <a:t>Disabil</a:t>
            </a:r>
            <a:r>
              <a:rPr lang="en-US" sz="1600" dirty="0"/>
              <a:t> </a:t>
            </a:r>
            <a:r>
              <a:rPr lang="en-US" sz="1600" dirty="0" err="1"/>
              <a:t>Rehabil</a:t>
            </a:r>
            <a:r>
              <a:rPr lang="en-US" sz="1600" dirty="0"/>
              <a:t>. 2021 May. PMID: 33962527</a:t>
            </a:r>
          </a:p>
          <a:p>
            <a:r>
              <a:rPr lang="en-US" sz="1600" dirty="0"/>
              <a:t>Whitney DG et al. </a:t>
            </a:r>
            <a:r>
              <a:rPr lang="en-US" sz="1600" b="1" dirty="0"/>
              <a:t>The paradoxical relationship between severity of </a:t>
            </a:r>
            <a:r>
              <a:rPr lang="en-US" sz="1600" b="1" u="sng" dirty="0"/>
              <a:t>cerebral palsy </a:t>
            </a:r>
            <a:r>
              <a:rPr lang="en-US" sz="1600" b="1" dirty="0"/>
              <a:t>and renal function in middle-aged adults: better renal function or inappropriate clinical assessment?</a:t>
            </a:r>
            <a:r>
              <a:rPr lang="en-US" sz="1600" dirty="0"/>
              <a:t> </a:t>
            </a:r>
            <a:r>
              <a:rPr lang="en-US" sz="1600" dirty="0" err="1"/>
              <a:t>Disabil</a:t>
            </a:r>
            <a:r>
              <a:rPr lang="en-US" sz="1600" dirty="0"/>
              <a:t> </a:t>
            </a:r>
            <a:r>
              <a:rPr lang="en-US" sz="1600" dirty="0" err="1"/>
              <a:t>Rehabil</a:t>
            </a:r>
            <a:r>
              <a:rPr lang="en-US" sz="1600" dirty="0"/>
              <a:t>. 2021 Feb. PMID: 33635734</a:t>
            </a:r>
          </a:p>
          <a:p>
            <a:r>
              <a:rPr lang="en-US" sz="1600" dirty="0"/>
              <a:t>Whitney DG et al. </a:t>
            </a:r>
            <a:r>
              <a:rPr lang="en-US" sz="1600" b="1" dirty="0"/>
              <a:t>Age trajectories of musculoskeletal morbidities in adults with </a:t>
            </a:r>
            <a:r>
              <a:rPr lang="en-US" sz="1600" b="1" u="sng" dirty="0"/>
              <a:t>cerebral palsy</a:t>
            </a:r>
            <a:r>
              <a:rPr lang="en-US" sz="1600" dirty="0"/>
              <a:t>. Bone. 2018 Sep. PMID: 29981509</a:t>
            </a:r>
          </a:p>
          <a:p>
            <a:r>
              <a:rPr lang="en-US" sz="1600" dirty="0"/>
              <a:t>Whitney DG et al</a:t>
            </a:r>
            <a:r>
              <a:rPr lang="en-US" sz="1600" b="1" dirty="0"/>
              <a:t>. Noncommunicable disease and multimorbidity in young adults with </a:t>
            </a:r>
            <a:r>
              <a:rPr lang="en-US" sz="1600" b="1" u="sng" dirty="0"/>
              <a:t>cerebral palsy</a:t>
            </a:r>
            <a:r>
              <a:rPr lang="en-US" sz="1600" dirty="0"/>
              <a:t>. Clinical Epidemiology, 1 May 2018. PMID: 29750055</a:t>
            </a:r>
          </a:p>
          <a:p>
            <a:r>
              <a:rPr lang="en-US" sz="1600" dirty="0"/>
              <a:t>Cremer N et al. </a:t>
            </a:r>
            <a:r>
              <a:rPr lang="en-US" sz="1600" b="1" dirty="0"/>
              <a:t>Multimorbidity in Middle-Aged Adults with </a:t>
            </a:r>
            <a:r>
              <a:rPr lang="en-US" sz="1600" b="1" u="sng" dirty="0"/>
              <a:t>Cerebral Palsy</a:t>
            </a:r>
            <a:r>
              <a:rPr lang="en-US" sz="1600" dirty="0"/>
              <a:t>. Am J Med. 2017 Jan. PMID: 28065772</a:t>
            </a:r>
          </a:p>
        </p:txBody>
      </p:sp>
    </p:spTree>
    <p:extLst>
      <p:ext uri="{BB962C8B-B14F-4D97-AF65-F5344CB8AC3E}">
        <p14:creationId xmlns:p14="http://schemas.microsoft.com/office/powerpoint/2010/main" val="278394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5394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history of</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r>
              <a:rPr lang="en-US" sz="2800" dirty="0">
                <a:latin typeface="Arial" panose="020B0604020202020204" pitchFamily="34" charset="0"/>
                <a:cs typeface="Arial" panose="020B0604020202020204" pitchFamily="34" charset="0"/>
              </a:rPr>
              <a:t>If you don’t like our built-in NLP, use</a:t>
            </a:r>
          </a:p>
          <a:p>
            <a:r>
              <a:rPr lang="en-US" sz="2800" dirty="0">
                <a:latin typeface="Arial" panose="020B0604020202020204" pitchFamily="34" charset="0"/>
                <a:cs typeface="Arial" panose="020B0604020202020204" pitchFamily="34" charset="0"/>
              </a:rPr>
              <a:t>your own</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THIS WEEK: Wed, November 5, 2024, 1-2 PM ET</a:t>
            </a:r>
          </a:p>
          <a:p>
            <a:pPr marL="0" indent="0">
              <a:buNone/>
            </a:pPr>
            <a:r>
              <a:rPr lang="en-US" sz="2600" dirty="0">
                <a:latin typeface="Arial" panose="020B0604020202020204" pitchFamily="34" charset="0"/>
                <a:cs typeface="Arial" panose="020B0604020202020204" pitchFamily="34" charset="0"/>
              </a:rPr>
              <a:t>Open to everyone, registration link at</a:t>
            </a:r>
          </a:p>
          <a:p>
            <a:pPr marL="0" indent="0">
              <a:buNone/>
            </a:pPr>
            <a:r>
              <a:rPr lang="en-US" sz="2600" dirty="0">
                <a:latin typeface="Arial" panose="020B0604020202020204" pitchFamily="34" charset="0"/>
                <a:cs typeface="Arial" panose="020B0604020202020204" pitchFamily="34" charset="0"/>
              </a:rPr>
              <a:t>http://project-</a:t>
            </a:r>
            <a:r>
              <a:rPr lang="en-US" sz="2600" dirty="0" err="1">
                <a:latin typeface="Arial" panose="020B0604020202020204" pitchFamily="34" charset="0"/>
                <a:cs typeface="Arial" panose="020B0604020202020204" pitchFamily="34" charset="0"/>
              </a:rPr>
              <a:t>emerse.org</a:t>
            </a:r>
            <a:r>
              <a:rPr lang="en-US" sz="2600" dirty="0">
                <a:latin typeface="Arial" panose="020B0604020202020204" pitchFamily="34" charset="0"/>
                <a:cs typeface="Arial" panose="020B0604020202020204" pitchFamily="34" charset="0"/>
              </a:rPr>
              <a:t>/</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Unstructured vs Structured Data</a:t>
            </a: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And the ones that do exist aren’t great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p:txBody>
          <a:bodyPr>
            <a:normAutofit/>
          </a:bodyPr>
          <a:lstStyle/>
          <a:p>
            <a:pPr algn="l"/>
            <a:r>
              <a:rPr lang="en-US" sz="3800" b="1" dirty="0">
                <a:latin typeface="Arial" panose="020B0604020202020204" pitchFamily="34" charset="0"/>
                <a:cs typeface="Arial" panose="020B0604020202020204" pitchFamily="34" charset="0"/>
              </a:rPr>
              <a: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2509370" y="1474696"/>
            <a:ext cx="8698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Yes!</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1602767"/>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3900446"/>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409383"/>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5083</TotalTime>
  <Words>1995</Words>
  <Application>Microsoft Macintosh PowerPoint</Application>
  <PresentationFormat>On-screen Show (16:9)</PresentationFormat>
  <Paragraphs>248</Paragraphs>
  <Slides>36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And the ones that do exist aren’t great</vt:lpstr>
      <vt:lpstr>Do we even need search anymore?</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PowerPoint Presentation</vt:lpstr>
      <vt:lpstr>Typical workflow</vt:lpstr>
      <vt:lpstr>Typical workflow</vt:lpstr>
      <vt:lpstr>Typical workflow</vt:lpstr>
      <vt:lpstr>Publications using EMERSE</vt:lpstr>
      <vt:lpstr>CP-related papers</vt:lpstr>
      <vt:lpstr>Recently released…</vt:lpstr>
      <vt:lpstr>Future Work</vt:lpstr>
      <vt:lpstr>PowerPoint Presentation</vt:lpstr>
      <vt:lpstr>Interested in EMERSE?</vt:lpstr>
      <vt:lpstr>Community Meeting</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585</cp:revision>
  <dcterms:created xsi:type="dcterms:W3CDTF">2019-11-14T17:52:15Z</dcterms:created>
  <dcterms:modified xsi:type="dcterms:W3CDTF">2025-11-02T22:43:05Z</dcterms:modified>
</cp:coreProperties>
</file>