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20" r:id="rId2"/>
    <p:sldId id="256" r:id="rId3"/>
    <p:sldId id="347" r:id="rId4"/>
    <p:sldId id="366" r:id="rId5"/>
    <p:sldId id="367" r:id="rId6"/>
    <p:sldId id="416" r:id="rId7"/>
    <p:sldId id="365" r:id="rId8"/>
    <p:sldId id="390" r:id="rId9"/>
    <p:sldId id="391" r:id="rId10"/>
    <p:sldId id="413" r:id="rId11"/>
    <p:sldId id="414" r:id="rId12"/>
    <p:sldId id="360" r:id="rId13"/>
    <p:sldId id="392" r:id="rId14"/>
    <p:sldId id="408" r:id="rId15"/>
    <p:sldId id="406" r:id="rId16"/>
    <p:sldId id="393" r:id="rId17"/>
    <p:sldId id="412" r:id="rId18"/>
    <p:sldId id="415" r:id="rId19"/>
    <p:sldId id="394" r:id="rId20"/>
    <p:sldId id="395" r:id="rId21"/>
    <p:sldId id="400" r:id="rId22"/>
    <p:sldId id="396" r:id="rId23"/>
    <p:sldId id="289" r:id="rId24"/>
    <p:sldId id="401" r:id="rId25"/>
    <p:sldId id="290" r:id="rId26"/>
    <p:sldId id="293" r:id="rId27"/>
    <p:sldId id="362" r:id="rId28"/>
    <p:sldId id="385" r:id="rId29"/>
    <p:sldId id="399" r:id="rId30"/>
    <p:sldId id="405" r:id="rId31"/>
    <p:sldId id="402" r:id="rId32"/>
    <p:sldId id="403" r:id="rId33"/>
    <p:sldId id="404" r:id="rId34"/>
    <p:sldId id="371" r:id="rId35"/>
    <p:sldId id="363" r:id="rId36"/>
    <p:sldId id="409" r:id="rId37"/>
    <p:sldId id="306" r:id="rId38"/>
    <p:sldId id="368" r:id="rId39"/>
    <p:sldId id="410" r:id="rId40"/>
    <p:sldId id="305" r:id="rId41"/>
    <p:sldId id="411"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7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2A"/>
    <a:srgbClr val="6FC5B9"/>
    <a:srgbClr val="CBBBA0"/>
    <a:srgbClr val="333333"/>
    <a:srgbClr val="B6DEE9"/>
    <a:srgbClr val="009DDD"/>
    <a:srgbClr val="FF2BF0"/>
    <a:srgbClr val="D3002A"/>
    <a:srgbClr val="C70E1E"/>
    <a:srgbClr val="F0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7"/>
    <p:restoredTop sz="94694"/>
  </p:normalViewPr>
  <p:slideViewPr>
    <p:cSldViewPr snapToGrid="0" snapToObjects="1" showGuides="1">
      <p:cViewPr>
        <p:scale>
          <a:sx n="119" d="100"/>
          <a:sy n="119" d="100"/>
        </p:scale>
        <p:origin x="640" y="872"/>
      </p:cViewPr>
      <p:guideLst>
        <p:guide orient="horz" pos="1620"/>
        <p:guide pos="2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2BDF05-7FDC-F649-ACC5-0A75F6626DD8}" type="datetimeFigureOut">
              <a:rPr lang="en-US" smtClean="0"/>
              <a:t>10/29/25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F6ED0-2830-7F4B-A19A-9F9C7B1A71A6}" type="slidenum">
              <a:rPr lang="en-US" smtClean="0"/>
              <a:t>‹#›</a:t>
            </a:fld>
            <a:endParaRPr lang="en-US"/>
          </a:p>
        </p:txBody>
      </p:sp>
    </p:spTree>
    <p:extLst>
      <p:ext uri="{BB962C8B-B14F-4D97-AF65-F5344CB8AC3E}">
        <p14:creationId xmlns:p14="http://schemas.microsoft.com/office/powerpoint/2010/main" val="5598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20</a:t>
            </a:fld>
            <a:endParaRPr lang="en-US"/>
          </a:p>
        </p:txBody>
      </p:sp>
    </p:spTree>
    <p:extLst>
      <p:ext uri="{BB962C8B-B14F-4D97-AF65-F5344CB8AC3E}">
        <p14:creationId xmlns:p14="http://schemas.microsoft.com/office/powerpoint/2010/main" val="378988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28</a:t>
            </a:fld>
            <a:endParaRPr lang="en-US"/>
          </a:p>
        </p:txBody>
      </p:sp>
    </p:spTree>
    <p:extLst>
      <p:ext uri="{BB962C8B-B14F-4D97-AF65-F5344CB8AC3E}">
        <p14:creationId xmlns:p14="http://schemas.microsoft.com/office/powerpoint/2010/main" val="3542391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29</a:t>
            </a:fld>
            <a:endParaRPr lang="en-US"/>
          </a:p>
        </p:txBody>
      </p:sp>
    </p:spTree>
    <p:extLst>
      <p:ext uri="{BB962C8B-B14F-4D97-AF65-F5344CB8AC3E}">
        <p14:creationId xmlns:p14="http://schemas.microsoft.com/office/powerpoint/2010/main" val="552407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30</a:t>
            </a:fld>
            <a:endParaRPr lang="en-US"/>
          </a:p>
        </p:txBody>
      </p:sp>
    </p:spTree>
    <p:extLst>
      <p:ext uri="{BB962C8B-B14F-4D97-AF65-F5344CB8AC3E}">
        <p14:creationId xmlns:p14="http://schemas.microsoft.com/office/powerpoint/2010/main" val="289148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31</a:t>
            </a:fld>
            <a:endParaRPr lang="en-US"/>
          </a:p>
        </p:txBody>
      </p:sp>
    </p:spTree>
    <p:extLst>
      <p:ext uri="{BB962C8B-B14F-4D97-AF65-F5344CB8AC3E}">
        <p14:creationId xmlns:p14="http://schemas.microsoft.com/office/powerpoint/2010/main" val="64327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32</a:t>
            </a:fld>
            <a:endParaRPr lang="en-US"/>
          </a:p>
        </p:txBody>
      </p:sp>
    </p:spTree>
    <p:extLst>
      <p:ext uri="{BB962C8B-B14F-4D97-AF65-F5344CB8AC3E}">
        <p14:creationId xmlns:p14="http://schemas.microsoft.com/office/powerpoint/2010/main" val="2153285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5F6ED0-2830-7F4B-A19A-9F9C7B1A71A6}" type="slidenum">
              <a:rPr lang="en-US" smtClean="0"/>
              <a:t>33</a:t>
            </a:fld>
            <a:endParaRPr lang="en-US"/>
          </a:p>
        </p:txBody>
      </p:sp>
    </p:spTree>
    <p:extLst>
      <p:ext uri="{BB962C8B-B14F-4D97-AF65-F5344CB8AC3E}">
        <p14:creationId xmlns:p14="http://schemas.microsoft.com/office/powerpoint/2010/main" val="532221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DA4F4F3-2811-A14E-9658-4A648D1D0297}" type="datetimeFigureOut">
              <a:rPr lang="en-US" smtClean="0"/>
              <a:pPr/>
              <a:t>10/29/25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A4F4F3-2811-A14E-9658-4A648D1D0297}" type="datetimeFigureOut">
              <a:rPr lang="en-US" smtClean="0"/>
              <a:pPr/>
              <a:t>10/29/25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A4F4F3-2811-A14E-9658-4A648D1D0297}" type="datetimeFigureOut">
              <a:rPr lang="en-US" smtClean="0"/>
              <a:pPr/>
              <a:t>10/29/25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A4F4F3-2811-A14E-9658-4A648D1D0297}" type="datetimeFigureOut">
              <a:rPr lang="en-US" smtClean="0"/>
              <a:pPr/>
              <a:t>10/29/25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A4F4F3-2811-A14E-9658-4A648D1D0297}" type="datetimeFigureOut">
              <a:rPr lang="en-US" smtClean="0"/>
              <a:pPr/>
              <a:t>10/29/25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DA4F4F3-2811-A14E-9658-4A648D1D0297}" type="datetimeFigureOut">
              <a:rPr lang="en-US" smtClean="0"/>
              <a:pPr/>
              <a:t>10/29/25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4F4F3-2811-A14E-9658-4A648D1D0297}" type="datetimeFigureOut">
              <a:rPr lang="en-US" smtClean="0"/>
              <a:pPr/>
              <a:t>10/29/25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10/29/25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DA4F4F3-2811-A14E-9658-4A648D1D0297}" type="datetimeFigureOut">
              <a:rPr lang="en-US" smtClean="0"/>
              <a:pPr/>
              <a:t>10/29/25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45622-6D98-DB4E-BA16-16B3EB3956D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DA4F4F3-2811-A14E-9658-4A648D1D0297}" type="datetimeFigureOut">
              <a:rPr lang="en-US" smtClean="0"/>
              <a:pPr/>
              <a:t>10/29/25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4B45622-6D98-DB4E-BA16-16B3EB3956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hyperlink" Target="https://vimeo.com/677482835" TargetMode="External"/><Relationship Id="rId5" Type="http://schemas.openxmlformats.org/officeDocument/2006/relationships/image" Target="../media/image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scholarship.org/uc/item/44p23878"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C73AC5F5-D189-2E42-9379-B5034A134B57}"/>
              </a:ext>
            </a:extLst>
          </p:cNvPr>
          <p:cNvSpPr txBox="1">
            <a:spLocks/>
          </p:cNvSpPr>
          <p:nvPr/>
        </p:nvSpPr>
        <p:spPr>
          <a:xfrm>
            <a:off x="5061628" y="3694676"/>
            <a:ext cx="4454662" cy="139040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chemeClr val="tx1"/>
                </a:solidFill>
                <a:latin typeface="Arial"/>
                <a:cs typeface="Arial"/>
              </a:rPr>
              <a:t>David Hanauer, MD, MS</a:t>
            </a:r>
          </a:p>
          <a:p>
            <a:pPr algn="l"/>
            <a:r>
              <a:rPr lang="en-US" sz="2000" dirty="0">
                <a:solidFill>
                  <a:schemeClr val="tx1"/>
                </a:solidFill>
                <a:latin typeface="Arial"/>
                <a:cs typeface="Arial"/>
              </a:rPr>
              <a:t>Dept of Learning Health Sciences</a:t>
            </a:r>
          </a:p>
          <a:p>
            <a:pPr algn="l"/>
            <a:r>
              <a:rPr lang="en-US" sz="2000" dirty="0">
                <a:solidFill>
                  <a:schemeClr val="tx1"/>
                </a:solidFill>
                <a:latin typeface="Arial"/>
                <a:cs typeface="Arial"/>
              </a:rPr>
              <a:t>University of Michigan</a:t>
            </a:r>
          </a:p>
        </p:txBody>
      </p:sp>
      <p:pic>
        <p:nvPicPr>
          <p:cNvPr id="11" name="Picture 10" descr="transparent background.png">
            <a:extLst>
              <a:ext uri="{FF2B5EF4-FFF2-40B4-BE49-F238E27FC236}">
                <a16:creationId xmlns:a16="http://schemas.microsoft.com/office/drawing/2014/main" id="{C0EEEE30-E9E7-F847-92E4-F5BE0186ADD8}"/>
              </a:ext>
            </a:extLst>
          </p:cNvPr>
          <p:cNvPicPr>
            <a:picLocks noChangeAspect="1"/>
          </p:cNvPicPr>
          <p:nvPr/>
        </p:nvPicPr>
        <p:blipFill>
          <a:blip r:embed="rId2"/>
          <a:stretch>
            <a:fillRect/>
          </a:stretch>
        </p:blipFill>
        <p:spPr>
          <a:xfrm>
            <a:off x="2775520" y="2716940"/>
            <a:ext cx="3060740" cy="840641"/>
          </a:xfrm>
          <a:prstGeom prst="rect">
            <a:avLst/>
          </a:prstGeom>
        </p:spPr>
      </p:pic>
      <p:sp>
        <p:nvSpPr>
          <p:cNvPr id="12" name="Rectangle 11">
            <a:extLst>
              <a:ext uri="{FF2B5EF4-FFF2-40B4-BE49-F238E27FC236}">
                <a16:creationId xmlns:a16="http://schemas.microsoft.com/office/drawing/2014/main" id="{8534E7BA-CFC6-284E-BFEB-77B3091E2E80}"/>
              </a:ext>
            </a:extLst>
          </p:cNvPr>
          <p:cNvSpPr/>
          <p:nvPr/>
        </p:nvSpPr>
        <p:spPr>
          <a:xfrm>
            <a:off x="23249" y="3694676"/>
            <a:ext cx="4270721" cy="1631216"/>
          </a:xfrm>
          <a:prstGeom prst="rect">
            <a:avLst/>
          </a:prstGeom>
        </p:spPr>
        <p:txBody>
          <a:bodyPr wrap="none">
            <a:spAutoFit/>
          </a:bodyPr>
          <a:lstStyle/>
          <a:p>
            <a:r>
              <a:rPr lang="en-US" sz="2000" dirty="0">
                <a:latin typeface="Arial"/>
                <a:cs typeface="Arial"/>
              </a:rPr>
              <a:t>Twitter/X: @</a:t>
            </a:r>
            <a:r>
              <a:rPr lang="en-US" sz="2000" dirty="0" err="1">
                <a:latin typeface="Arial"/>
                <a:cs typeface="Arial"/>
              </a:rPr>
              <a:t>projectEMERSE</a:t>
            </a:r>
            <a:endParaRPr lang="en-US" sz="2000" dirty="0">
              <a:latin typeface="Arial"/>
              <a:cs typeface="Arial"/>
            </a:endParaRPr>
          </a:p>
          <a:p>
            <a:r>
              <a:rPr lang="en-US" sz="2000" dirty="0">
                <a:latin typeface="Arial"/>
                <a:cs typeface="Arial"/>
              </a:rPr>
              <a:t>Web: 	   project-</a:t>
            </a:r>
            <a:r>
              <a:rPr lang="en-US" sz="2000" dirty="0" err="1">
                <a:latin typeface="Arial"/>
                <a:cs typeface="Arial"/>
              </a:rPr>
              <a:t>emerse.org</a:t>
            </a:r>
            <a:endParaRPr lang="en-US" sz="2000" dirty="0">
              <a:latin typeface="Arial"/>
              <a:cs typeface="Arial"/>
            </a:endParaRPr>
          </a:p>
          <a:p>
            <a:r>
              <a:rPr lang="en-US" sz="2000" dirty="0">
                <a:latin typeface="Arial"/>
                <a:cs typeface="Arial"/>
              </a:rPr>
              <a:t>Email: 	   </a:t>
            </a:r>
            <a:r>
              <a:rPr lang="en-US" sz="2000" dirty="0" err="1">
                <a:latin typeface="Arial"/>
                <a:cs typeface="Arial"/>
              </a:rPr>
              <a:t>hanauer@umich.edu</a:t>
            </a:r>
            <a:endParaRPr lang="en-US" sz="2000" dirty="0">
              <a:latin typeface="Arial"/>
              <a:cs typeface="Arial"/>
            </a:endParaRPr>
          </a:p>
          <a:p>
            <a:r>
              <a:rPr lang="en-US" sz="2000" dirty="0">
                <a:latin typeface="Arial"/>
                <a:cs typeface="Arial"/>
              </a:rPr>
              <a:t>		   </a:t>
            </a:r>
            <a:r>
              <a:rPr lang="en-US" sz="2000" dirty="0" err="1">
                <a:latin typeface="Arial"/>
                <a:cs typeface="Arial"/>
              </a:rPr>
              <a:t>emerse-team@umich.edu</a:t>
            </a:r>
            <a:endParaRPr lang="en-US" sz="2000" dirty="0">
              <a:latin typeface="Arial"/>
              <a:cs typeface="Arial"/>
            </a:endParaRPr>
          </a:p>
          <a:p>
            <a:r>
              <a:rPr lang="en-US" sz="2000" dirty="0">
                <a:latin typeface="Arial"/>
                <a:cs typeface="Arial"/>
              </a:rPr>
              <a:t>			</a:t>
            </a:r>
          </a:p>
        </p:txBody>
      </p:sp>
      <p:sp>
        <p:nvSpPr>
          <p:cNvPr id="13" name="Rectangle 12">
            <a:extLst>
              <a:ext uri="{FF2B5EF4-FFF2-40B4-BE49-F238E27FC236}">
                <a16:creationId xmlns:a16="http://schemas.microsoft.com/office/drawing/2014/main" id="{E1BBCE10-3C4E-8D42-AA97-3DA4ECC6EE09}"/>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4" name="TextBox 13">
            <a:extLst>
              <a:ext uri="{FF2B5EF4-FFF2-40B4-BE49-F238E27FC236}">
                <a16:creationId xmlns:a16="http://schemas.microsoft.com/office/drawing/2014/main" id="{8627E8E2-AD90-FD41-8B94-1FC8B5034170}"/>
              </a:ext>
            </a:extLst>
          </p:cNvPr>
          <p:cNvSpPr txBox="1"/>
          <p:nvPr/>
        </p:nvSpPr>
        <p:spPr>
          <a:xfrm>
            <a:off x="0" y="229785"/>
            <a:ext cx="8981603" cy="1384995"/>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An introduction to the EMERSE text searching and natural language processing tool for electronic health record notes</a:t>
            </a:r>
          </a:p>
        </p:txBody>
      </p:sp>
      <p:sp>
        <p:nvSpPr>
          <p:cNvPr id="3" name="TextBox 2">
            <a:extLst>
              <a:ext uri="{FF2B5EF4-FFF2-40B4-BE49-F238E27FC236}">
                <a16:creationId xmlns:a16="http://schemas.microsoft.com/office/drawing/2014/main" id="{8D0A45FC-F0B1-FDE4-5604-B011E94BD3D9}"/>
              </a:ext>
            </a:extLst>
          </p:cNvPr>
          <p:cNvSpPr txBox="1"/>
          <p:nvPr/>
        </p:nvSpPr>
        <p:spPr>
          <a:xfrm>
            <a:off x="23249" y="1750361"/>
            <a:ext cx="8759129" cy="830997"/>
          </a:xfrm>
          <a:prstGeom prst="rect">
            <a:avLst/>
          </a:prstGeom>
          <a:noFill/>
        </p:spPr>
        <p:txBody>
          <a:bodyPr wrap="none" rtlCol="0">
            <a:spAutoFit/>
          </a:bodyPr>
          <a:lstStyle/>
          <a:p>
            <a:pPr algn="ctr"/>
            <a:r>
              <a:rPr lang="en-US" dirty="0">
                <a:solidFill>
                  <a:srgbClr val="000000"/>
                </a:solidFill>
                <a:latin typeface="Helvetica" pitchFamily="2" charset="0"/>
              </a:rPr>
              <a:t>Presentation for Columbia University Herbert Irving Comprehensive Cancer Center</a:t>
            </a:r>
          </a:p>
          <a:p>
            <a:pPr algn="ctr"/>
            <a:endParaRPr lang="en-US" sz="1200" dirty="0">
              <a:solidFill>
                <a:srgbClr val="000000"/>
              </a:solidFill>
              <a:latin typeface="Helvetica" pitchFamily="2" charset="0"/>
            </a:endParaRPr>
          </a:p>
          <a:p>
            <a:pPr algn="ctr"/>
            <a:r>
              <a:rPr lang="en-US" dirty="0">
                <a:solidFill>
                  <a:srgbClr val="000000"/>
                </a:solidFill>
                <a:latin typeface="Helvetica" pitchFamily="2" charset="0"/>
                <a:cs typeface="Arial" panose="020B0604020202020204" pitchFamily="34" charset="0"/>
              </a:rPr>
              <a:t>October 29, 2025</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756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3732CCF-D1C4-74AF-45A1-0BBD24D9D2F9}"/>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4D867EB2-C561-3B52-9993-28D15C904C3E}"/>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And the ones that do exist aren’t great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E0322CAF-6FAE-6DD5-86D6-4380791D465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F4CD2E49-0ADE-AAD0-A600-F224E296D53A}"/>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cartoon of a doctor looking at a computer screen&#10;&#10;AI-generated content may be incorrect.">
            <a:extLst>
              <a:ext uri="{FF2B5EF4-FFF2-40B4-BE49-F238E27FC236}">
                <a16:creationId xmlns:a16="http://schemas.microsoft.com/office/drawing/2014/main" id="{517AE1C0-5420-2DFC-9906-1B7865391D87}"/>
              </a:ext>
            </a:extLst>
          </p:cNvPr>
          <p:cNvPicPr>
            <a:picLocks noChangeAspect="1"/>
          </p:cNvPicPr>
          <p:nvPr/>
        </p:nvPicPr>
        <p:blipFill>
          <a:blip r:embed="rId3"/>
          <a:stretch>
            <a:fillRect/>
          </a:stretch>
        </p:blipFill>
        <p:spPr>
          <a:xfrm>
            <a:off x="178972" y="1392543"/>
            <a:ext cx="2789843" cy="2789843"/>
          </a:xfrm>
          <a:prstGeom prst="rect">
            <a:avLst/>
          </a:prstGeom>
        </p:spPr>
      </p:pic>
      <p:sp useBgFill="1">
        <p:nvSpPr>
          <p:cNvPr id="7" name="Content Placeholder 2">
            <a:extLst>
              <a:ext uri="{FF2B5EF4-FFF2-40B4-BE49-F238E27FC236}">
                <a16:creationId xmlns:a16="http://schemas.microsoft.com/office/drawing/2014/main" id="{366DCAB7-E6EC-962A-C83E-C0E69ED7A64E}"/>
              </a:ext>
            </a:extLst>
          </p:cNvPr>
          <p:cNvSpPr txBox="1">
            <a:spLocks/>
          </p:cNvSpPr>
          <p:nvPr/>
        </p:nvSpPr>
        <p:spPr>
          <a:xfrm>
            <a:off x="3123771" y="1270530"/>
            <a:ext cx="5479540" cy="30759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2024 study on EMR usability:</a:t>
            </a:r>
          </a:p>
          <a:p>
            <a:pPr marL="0" indent="0">
              <a:buNone/>
            </a:pPr>
            <a:r>
              <a:rPr lang="en-US" sz="2400" dirty="0">
                <a:latin typeface="Arial" panose="020B0604020202020204" pitchFamily="34" charset="0"/>
                <a:cs typeface="Arial" panose="020B0604020202020204" pitchFamily="34" charset="0"/>
              </a:rPr>
              <a:t>“The same three items (integration into workflow, </a:t>
            </a:r>
            <a:r>
              <a:rPr lang="en-US" sz="2400" b="1" dirty="0">
                <a:solidFill>
                  <a:srgbClr val="FF0000"/>
                </a:solidFill>
                <a:latin typeface="Arial" panose="020B0604020202020204" pitchFamily="34" charset="0"/>
                <a:cs typeface="Arial" panose="020B0604020202020204" pitchFamily="34" charset="0"/>
              </a:rPr>
              <a:t>finding information</a:t>
            </a:r>
            <a:r>
              <a:rPr lang="en-US" sz="2400" dirty="0">
                <a:latin typeface="Arial" panose="020B0604020202020204" pitchFamily="34" charset="0"/>
                <a:cs typeface="Arial" panose="020B0604020202020204" pitchFamily="34" charset="0"/>
              </a:rPr>
              <a:t>, and usability of alerts) received the highest number of 'poor' ratings among hospital and practice physicians.”</a:t>
            </a:r>
          </a:p>
        </p:txBody>
      </p:sp>
      <p:sp>
        <p:nvSpPr>
          <p:cNvPr id="8" name="TextBox 7">
            <a:extLst>
              <a:ext uri="{FF2B5EF4-FFF2-40B4-BE49-F238E27FC236}">
                <a16:creationId xmlns:a16="http://schemas.microsoft.com/office/drawing/2014/main" id="{D6664F7A-1B50-2EB9-F731-7CFBDD8E8FBC}"/>
              </a:ext>
            </a:extLst>
          </p:cNvPr>
          <p:cNvSpPr txBox="1"/>
          <p:nvPr/>
        </p:nvSpPr>
        <p:spPr>
          <a:xfrm>
            <a:off x="3123771" y="3872970"/>
            <a:ext cx="317586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www.nature.com</a:t>
            </a:r>
            <a:r>
              <a:rPr lang="en-US" sz="1000" dirty="0">
                <a:latin typeface="Arial" panose="020B0604020202020204" pitchFamily="34" charset="0"/>
                <a:cs typeface="Arial" panose="020B0604020202020204" pitchFamily="34" charset="0"/>
              </a:rPr>
              <a:t>/articles/s41746-025-01657-4</a:t>
            </a:r>
          </a:p>
        </p:txBody>
      </p:sp>
    </p:spTree>
    <p:extLst>
      <p:ext uri="{BB962C8B-B14F-4D97-AF65-F5344CB8AC3E}">
        <p14:creationId xmlns:p14="http://schemas.microsoft.com/office/powerpoint/2010/main" val="40463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4934B9DC-E95E-6737-4C5D-BBB5C279AEC5}"/>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D452E242-2429-FCC7-05E8-4A1951381125}"/>
              </a:ext>
            </a:extLst>
          </p:cNvPr>
          <p:cNvSpPr>
            <a:spLocks noGrp="1"/>
          </p:cNvSpPr>
          <p:nvPr>
            <p:ph type="title"/>
          </p:nvPr>
        </p:nvSpPr>
        <p:spPr/>
        <p:txBody>
          <a:bodyPr>
            <a:normAutofit/>
          </a:bodyPr>
          <a:lstStyle/>
          <a:p>
            <a:pPr algn="l"/>
            <a:r>
              <a:rPr lang="en-US" sz="3800" b="1" dirty="0">
                <a:latin typeface="Arial" panose="020B0604020202020204" pitchFamily="34" charset="0"/>
                <a:cs typeface="Arial" panose="020B0604020202020204" pitchFamily="34" charset="0"/>
              </a:rPr>
              <a:t>Do we even need search anymore?</a:t>
            </a:r>
          </a:p>
        </p:txBody>
      </p:sp>
      <p:pic>
        <p:nvPicPr>
          <p:cNvPr id="14" name="Picture 13" descr="transparent background.png">
            <a:extLst>
              <a:ext uri="{FF2B5EF4-FFF2-40B4-BE49-F238E27FC236}">
                <a16:creationId xmlns:a16="http://schemas.microsoft.com/office/drawing/2014/main" id="{585A9481-0DD3-57E1-4B38-C522F0EF334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CB987264-18D9-BE68-4791-6FFFC11DD56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AF51AFCE-5ED1-3EA5-20EC-7DA951D390A0}"/>
              </a:ext>
            </a:extLst>
          </p:cNvPr>
          <p:cNvSpPr txBox="1"/>
          <p:nvPr/>
        </p:nvSpPr>
        <p:spPr>
          <a:xfrm>
            <a:off x="2509370" y="1474696"/>
            <a:ext cx="869854" cy="52322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Yes!</a:t>
            </a:r>
          </a:p>
        </p:txBody>
      </p:sp>
      <p:pic>
        <p:nvPicPr>
          <p:cNvPr id="9" name="Picture 8" descr="A cartoon of a doctor with his hands up&#10;&#10;AI-generated content may be incorrect.">
            <a:extLst>
              <a:ext uri="{FF2B5EF4-FFF2-40B4-BE49-F238E27FC236}">
                <a16:creationId xmlns:a16="http://schemas.microsoft.com/office/drawing/2014/main" id="{DC2BBB87-26D0-6B25-FB90-D359475B570C}"/>
              </a:ext>
            </a:extLst>
          </p:cNvPr>
          <p:cNvPicPr>
            <a:picLocks noChangeAspect="1"/>
          </p:cNvPicPr>
          <p:nvPr/>
        </p:nvPicPr>
        <p:blipFill>
          <a:blip r:embed="rId3"/>
          <a:stretch>
            <a:fillRect/>
          </a:stretch>
        </p:blipFill>
        <p:spPr>
          <a:xfrm>
            <a:off x="457200" y="1602767"/>
            <a:ext cx="1743131" cy="2571750"/>
          </a:xfrm>
          <a:prstGeom prst="rect">
            <a:avLst/>
          </a:prstGeom>
        </p:spPr>
      </p:pic>
      <p:sp>
        <p:nvSpPr>
          <p:cNvPr id="10" name="TextBox 9">
            <a:extLst>
              <a:ext uri="{FF2B5EF4-FFF2-40B4-BE49-F238E27FC236}">
                <a16:creationId xmlns:a16="http://schemas.microsoft.com/office/drawing/2014/main" id="{FBA70609-5653-512A-C57F-CB76AB6C1FE1}"/>
              </a:ext>
            </a:extLst>
          </p:cNvPr>
          <p:cNvSpPr txBox="1"/>
          <p:nvPr/>
        </p:nvSpPr>
        <p:spPr>
          <a:xfrm>
            <a:off x="2415950" y="3900446"/>
            <a:ext cx="4036682" cy="400110"/>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pmc.ncbi.nlm.nih.gov</a:t>
            </a:r>
            <a:r>
              <a:rPr lang="en-US" sz="1000" dirty="0">
                <a:latin typeface="Arial" panose="020B0604020202020204" pitchFamily="34" charset="0"/>
                <a:cs typeface="Arial" panose="020B0604020202020204" pitchFamily="34" charset="0"/>
              </a:rPr>
              <a:t>/articles/PMC11339511/pdf/ocae014.pdf</a:t>
            </a:r>
          </a:p>
          <a:p>
            <a:r>
              <a:rPr lang="en-US" sz="1000" dirty="0">
                <a:latin typeface="Arial" panose="020B0604020202020204" pitchFamily="34" charset="0"/>
                <a:cs typeface="Arial" panose="020B0604020202020204" pitchFamily="34" charset="0"/>
              </a:rPr>
              <a:t>2024</a:t>
            </a:r>
          </a:p>
        </p:txBody>
      </p:sp>
      <p:pic>
        <p:nvPicPr>
          <p:cNvPr id="12" name="Picture 11" descr="A close-up of a sign&#10;&#10;AI-generated content may be incorrect.">
            <a:extLst>
              <a:ext uri="{FF2B5EF4-FFF2-40B4-BE49-F238E27FC236}">
                <a16:creationId xmlns:a16="http://schemas.microsoft.com/office/drawing/2014/main" id="{18555DD1-F2A5-508F-5F0D-CDEAF6BB0A83}"/>
              </a:ext>
            </a:extLst>
          </p:cNvPr>
          <p:cNvPicPr>
            <a:picLocks noChangeAspect="1"/>
          </p:cNvPicPr>
          <p:nvPr/>
        </p:nvPicPr>
        <p:blipFill>
          <a:blip r:embed="rId4"/>
          <a:stretch>
            <a:fillRect/>
          </a:stretch>
        </p:blipFill>
        <p:spPr>
          <a:xfrm>
            <a:off x="2509370" y="2409383"/>
            <a:ext cx="6350636" cy="1348941"/>
          </a:xfrm>
          <a:prstGeom prst="rect">
            <a:avLst/>
          </a:prstGeom>
          <a:ln>
            <a:solidFill>
              <a:schemeClr val="accent1"/>
            </a:solidFill>
          </a:ln>
        </p:spPr>
      </p:pic>
    </p:spTree>
    <p:extLst>
      <p:ext uri="{BB962C8B-B14F-4D97-AF65-F5344CB8AC3E}">
        <p14:creationId xmlns:p14="http://schemas.microsoft.com/office/powerpoint/2010/main" val="1134955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23249" y="226507"/>
            <a:ext cx="8229600" cy="857250"/>
          </a:xfrm>
        </p:spPr>
        <p:txBody>
          <a:bodyPr/>
          <a:lstStyle/>
          <a:p>
            <a:r>
              <a:rPr lang="en-US" b="1" dirty="0">
                <a:latin typeface="Arial" panose="020B0604020202020204" pitchFamily="34" charset="0"/>
                <a:cs typeface="Arial" panose="020B0604020202020204" pitchFamily="34" charset="0"/>
              </a:rPr>
              <a:t>The EMERSE solution     </a:t>
            </a:r>
          </a:p>
        </p:txBody>
      </p:sp>
      <p:sp useBgFill="1">
        <p:nvSpPr>
          <p:cNvPr id="3" name="Content Placeholder 2">
            <a:extLst>
              <a:ext uri="{FF2B5EF4-FFF2-40B4-BE49-F238E27FC236}">
                <a16:creationId xmlns:a16="http://schemas.microsoft.com/office/drawing/2014/main" id="{6DBDA51B-8F9B-174F-B030-14D4E3105193}"/>
              </a:ext>
            </a:extLst>
          </p:cNvPr>
          <p:cNvSpPr>
            <a:spLocks noGrp="1"/>
          </p:cNvSpPr>
          <p:nvPr>
            <p:ph idx="1"/>
          </p:nvPr>
        </p:nvSpPr>
        <p:spPr>
          <a:xfrm>
            <a:off x="23249" y="1130301"/>
            <a:ext cx="8229600" cy="3712488"/>
          </a:xfrm>
        </p:spPr>
        <p:txBody>
          <a:bodyPr>
            <a:normAutofit fontScale="92500" lnSpcReduction="10000"/>
          </a:bodyPr>
          <a:lstStyle/>
          <a:p>
            <a:r>
              <a:rPr lang="en-US" sz="3000" dirty="0">
                <a:latin typeface="Arial" panose="020B0604020202020204" pitchFamily="34" charset="0"/>
                <a:cs typeface="Arial" panose="020B0604020202020204" pitchFamily="34" charset="0"/>
              </a:rPr>
              <a:t>A system “for the people”</a:t>
            </a:r>
          </a:p>
          <a:p>
            <a:r>
              <a:rPr lang="en-US" sz="3000" dirty="0">
                <a:latin typeface="Arial" panose="020B0604020202020204" pitchFamily="34" charset="0"/>
                <a:cs typeface="Arial" panose="020B0604020202020204" pitchFamily="34" charset="0"/>
              </a:rPr>
              <a:t>Users search the notes on their own</a:t>
            </a:r>
          </a:p>
          <a:p>
            <a:pPr lvl="1"/>
            <a:r>
              <a:rPr lang="en-US" sz="2600" dirty="0">
                <a:latin typeface="Arial" panose="020B0604020202020204" pitchFamily="34" charset="0"/>
                <a:cs typeface="Arial" panose="020B0604020202020204" pitchFamily="34" charset="0"/>
              </a:rPr>
              <a:t>No need to wait in a queue for an analyst or a data scientist</a:t>
            </a:r>
          </a:p>
          <a:p>
            <a:r>
              <a:rPr lang="en-US" sz="3000" dirty="0">
                <a:latin typeface="Arial" panose="020B0604020202020204" pitchFamily="34" charset="0"/>
                <a:cs typeface="Arial" panose="020B0604020202020204" pitchFamily="34" charset="0"/>
              </a:rPr>
              <a:t>Easy-to-use for non-technical users</a:t>
            </a:r>
          </a:p>
          <a:p>
            <a:r>
              <a:rPr lang="en-US" sz="3000" dirty="0">
                <a:latin typeface="Arial" panose="020B0604020202020204" pitchFamily="34" charset="0"/>
                <a:cs typeface="Arial" panose="020B0604020202020204" pitchFamily="34" charset="0"/>
              </a:rPr>
              <a:t>Unlike with some EHRs, EMERSE can search across all notes and all patients at once</a:t>
            </a:r>
          </a:p>
          <a:p>
            <a:r>
              <a:rPr lang="en-US" sz="3000" dirty="0">
                <a:latin typeface="Arial" panose="020B0604020202020204" pitchFamily="34" charset="0"/>
                <a:cs typeface="Arial" panose="020B0604020202020204" pitchFamily="34" charset="0"/>
              </a:rPr>
              <a:t>Continuous refinements for almost 20 years</a:t>
            </a: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4" name="Picture 3" descr="A group of people in clothing&#10;&#10;Description automatically generated with medium confidence">
            <a:extLst>
              <a:ext uri="{FF2B5EF4-FFF2-40B4-BE49-F238E27FC236}">
                <a16:creationId xmlns:a16="http://schemas.microsoft.com/office/drawing/2014/main" id="{0A24EF7C-A49B-2833-C74D-5F5C55BC293E}"/>
              </a:ext>
            </a:extLst>
          </p:cNvPr>
          <p:cNvPicPr>
            <a:picLocks noChangeAspect="1"/>
          </p:cNvPicPr>
          <p:nvPr/>
        </p:nvPicPr>
        <p:blipFill>
          <a:blip r:embed="rId3"/>
          <a:stretch>
            <a:fillRect/>
          </a:stretch>
        </p:blipFill>
        <p:spPr>
          <a:xfrm>
            <a:off x="7080789" y="417443"/>
            <a:ext cx="1892190" cy="1721816"/>
          </a:xfrm>
          <a:prstGeom prst="rect">
            <a:avLst/>
          </a:prstGeom>
        </p:spPr>
      </p:pic>
    </p:spTree>
    <p:extLst>
      <p:ext uri="{BB962C8B-B14F-4D97-AF65-F5344CB8AC3E}">
        <p14:creationId xmlns:p14="http://schemas.microsoft.com/office/powerpoint/2010/main" val="351098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0" name="Content Placeholder 9">
            <a:extLst>
              <a:ext uri="{FF2B5EF4-FFF2-40B4-BE49-F238E27FC236}">
                <a16:creationId xmlns:a16="http://schemas.microsoft.com/office/drawing/2014/main" id="{DDDA500E-737C-3473-7D03-DACB2EBA4291}"/>
              </a:ext>
            </a:extLst>
          </p:cNvPr>
          <p:cNvSpPr>
            <a:spLocks noGrp="1"/>
          </p:cNvSpPr>
          <p:nvPr>
            <p:ph idx="1"/>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The EMERSE solution     </a:t>
            </a:r>
          </a:p>
        </p:txBody>
      </p:sp>
      <p:sp useBgFill="1">
        <p:nvSpPr>
          <p:cNvPr id="12" name="Content Placeholder 2">
            <a:extLst>
              <a:ext uri="{FF2B5EF4-FFF2-40B4-BE49-F238E27FC236}">
                <a16:creationId xmlns:a16="http://schemas.microsoft.com/office/drawing/2014/main" id="{5029E3FC-B488-24E6-0D3C-FA15E6E488D8}"/>
              </a:ext>
            </a:extLst>
          </p:cNvPr>
          <p:cNvSpPr txBox="1">
            <a:spLocks/>
          </p:cNvSpPr>
          <p:nvPr/>
        </p:nvSpPr>
        <p:spPr>
          <a:xfrm>
            <a:off x="9281" y="1100875"/>
            <a:ext cx="8229600" cy="3695369"/>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A system “for the admins”</a:t>
            </a:r>
          </a:p>
          <a:p>
            <a:r>
              <a:rPr lang="en-US" sz="3000" dirty="0">
                <a:latin typeface="Arial" panose="020B0604020202020204" pitchFamily="34" charset="0"/>
                <a:cs typeface="Arial" panose="020B0604020202020204" pitchFamily="34" charset="0"/>
              </a:rPr>
              <a:t>Enterprise grade, easy to support</a:t>
            </a:r>
          </a:p>
          <a:p>
            <a:r>
              <a:rPr lang="en-US" sz="3000" dirty="0">
                <a:latin typeface="Arial" panose="020B0604020202020204" pitchFamily="34" charset="0"/>
                <a:cs typeface="Arial" panose="020B0604020202020204" pitchFamily="34" charset="0"/>
              </a:rPr>
              <a:t>Configurable with granular roles/privileges to control access (</a:t>
            </a:r>
            <a:r>
              <a:rPr lang="en-US" sz="3000" dirty="0" err="1">
                <a:latin typeface="Arial" panose="020B0604020202020204" pitchFamily="34" charset="0"/>
                <a:cs typeface="Arial" panose="020B0604020202020204" pitchFamily="34" charset="0"/>
              </a:rPr>
              <a:t>e.g</a:t>
            </a:r>
            <a:r>
              <a:rPr lang="en-US" sz="3000" dirty="0">
                <a:latin typeface="Arial" panose="020B0604020202020204" pitchFamily="34" charset="0"/>
                <a:cs typeface="Arial" panose="020B0604020202020204" pitchFamily="34" charset="0"/>
              </a:rPr>
              <a:t>, all patients vs. some patients)</a:t>
            </a:r>
          </a:p>
          <a:p>
            <a:r>
              <a:rPr lang="en-US" sz="3000" dirty="0">
                <a:latin typeface="Arial" panose="020B0604020202020204" pitchFamily="34" charset="0"/>
                <a:cs typeface="Arial" panose="020B0604020202020204" pitchFamily="34" charset="0"/>
              </a:rPr>
              <a:t>Data are kept secure within a centralized, audited system </a:t>
            </a:r>
            <a:r>
              <a:rPr lang="en-US" sz="3000" i="1" dirty="0">
                <a:latin typeface="Arial" panose="020B0604020202020204" pitchFamily="34" charset="0"/>
                <a:cs typeface="Arial" panose="020B0604020202020204" pitchFamily="34" charset="0"/>
              </a:rPr>
              <a:t>at your own site</a:t>
            </a:r>
            <a:endParaRPr lang="en-US" sz="30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No need to download/store the data elsewhere</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5" name="Picture 14" descr="A picture containing text&#10;&#10;Description automatically generated">
            <a:extLst>
              <a:ext uri="{FF2B5EF4-FFF2-40B4-BE49-F238E27FC236}">
                <a16:creationId xmlns:a16="http://schemas.microsoft.com/office/drawing/2014/main" id="{16E3B43B-79F7-C6C6-FAC9-3DD181FB5590}"/>
              </a:ext>
            </a:extLst>
          </p:cNvPr>
          <p:cNvPicPr>
            <a:picLocks noChangeAspect="1"/>
          </p:cNvPicPr>
          <p:nvPr/>
        </p:nvPicPr>
        <p:blipFill>
          <a:blip r:embed="rId3"/>
          <a:stretch>
            <a:fillRect/>
          </a:stretch>
        </p:blipFill>
        <p:spPr>
          <a:xfrm>
            <a:off x="7072709" y="54490"/>
            <a:ext cx="2048042" cy="2432666"/>
          </a:xfrm>
          <a:prstGeom prst="rect">
            <a:avLst/>
          </a:prstGeom>
        </p:spPr>
      </p:pic>
    </p:spTree>
    <p:extLst>
      <p:ext uri="{BB962C8B-B14F-4D97-AF65-F5344CB8AC3E}">
        <p14:creationId xmlns:p14="http://schemas.microsoft.com/office/powerpoint/2010/main" val="2737245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D75FCABA-E4DE-BF83-4EB7-50A1D1B05F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4EE0CBF-D107-E81F-DBF8-EDA99610C60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F7DCA7A2-4C6C-0F6B-A80C-8C55D508FCA1}"/>
              </a:ext>
            </a:extLst>
          </p:cNvPr>
          <p:cNvSpPr txBox="1">
            <a:spLocks/>
          </p:cNvSpPr>
          <p:nvPr/>
        </p:nvSpPr>
        <p:spPr>
          <a:xfrm>
            <a:off x="23249" y="226507"/>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 useful tool</a:t>
            </a:r>
          </a:p>
        </p:txBody>
      </p:sp>
      <p:pic>
        <p:nvPicPr>
          <p:cNvPr id="13" name="Picture 12" descr="transparent background.png">
            <a:extLst>
              <a:ext uri="{FF2B5EF4-FFF2-40B4-BE49-F238E27FC236}">
                <a16:creationId xmlns:a16="http://schemas.microsoft.com/office/drawing/2014/main" id="{9C73B03B-972A-C0BE-6BAE-5AEE7FBDF44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0A5027C6-4172-F3E6-CDAC-17B04980169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5" name="Content Placeholder 2">
            <a:extLst>
              <a:ext uri="{FF2B5EF4-FFF2-40B4-BE49-F238E27FC236}">
                <a16:creationId xmlns:a16="http://schemas.microsoft.com/office/drawing/2014/main" id="{FB163884-C786-2DDB-D491-B75ECB9F15C5}"/>
              </a:ext>
            </a:extLst>
          </p:cNvPr>
          <p:cNvSpPr txBox="1">
            <a:spLocks/>
          </p:cNvSpPr>
          <p:nvPr/>
        </p:nvSpPr>
        <p:spPr>
          <a:xfrm>
            <a:off x="9280" y="1100877"/>
            <a:ext cx="8745105" cy="12116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000" dirty="0">
                <a:latin typeface="Arial" panose="020B0604020202020204" pitchFamily="34" charset="0"/>
                <a:cs typeface="Arial" panose="020B0604020202020204" pitchFamily="34" charset="0"/>
              </a:rPr>
              <a:t>It will be one of many you need to build/support your project(s)</a:t>
            </a:r>
            <a:endParaRPr lang="en-US" dirty="0">
              <a:latin typeface="Arial" panose="020B0604020202020204" pitchFamily="34" charset="0"/>
              <a:cs typeface="Arial" panose="020B0604020202020204" pitchFamily="34" charset="0"/>
            </a:endParaRPr>
          </a:p>
        </p:txBody>
      </p:sp>
      <p:pic>
        <p:nvPicPr>
          <p:cNvPr id="3" name="Picture 2" descr="A house under construction with ladder&#10;&#10;Description automatically generated">
            <a:extLst>
              <a:ext uri="{FF2B5EF4-FFF2-40B4-BE49-F238E27FC236}">
                <a16:creationId xmlns:a16="http://schemas.microsoft.com/office/drawing/2014/main" id="{075B3C64-31B9-E8C9-1275-ED03F7493D28}"/>
              </a:ext>
            </a:extLst>
          </p:cNvPr>
          <p:cNvPicPr>
            <a:picLocks noChangeAspect="1"/>
          </p:cNvPicPr>
          <p:nvPr/>
        </p:nvPicPr>
        <p:blipFill>
          <a:blip r:embed="rId3"/>
          <a:stretch>
            <a:fillRect/>
          </a:stretch>
        </p:blipFill>
        <p:spPr>
          <a:xfrm>
            <a:off x="171021" y="2312506"/>
            <a:ext cx="3820505" cy="2830994"/>
          </a:xfrm>
          <a:prstGeom prst="rect">
            <a:avLst/>
          </a:prstGeom>
        </p:spPr>
      </p:pic>
      <p:pic>
        <p:nvPicPr>
          <p:cNvPr id="8" name="Picture 7" descr="A group of tools on a black background&#10;&#10;Description automatically generated">
            <a:extLst>
              <a:ext uri="{FF2B5EF4-FFF2-40B4-BE49-F238E27FC236}">
                <a16:creationId xmlns:a16="http://schemas.microsoft.com/office/drawing/2014/main" id="{878C63A8-215F-D36B-CCB8-ED668254D117}"/>
              </a:ext>
            </a:extLst>
          </p:cNvPr>
          <p:cNvPicPr>
            <a:picLocks noChangeAspect="1"/>
          </p:cNvPicPr>
          <p:nvPr/>
        </p:nvPicPr>
        <p:blipFill>
          <a:blip r:embed="rId4"/>
          <a:stretch>
            <a:fillRect/>
          </a:stretch>
        </p:blipFill>
        <p:spPr>
          <a:xfrm>
            <a:off x="5518610" y="1790894"/>
            <a:ext cx="2623930" cy="2513320"/>
          </a:xfrm>
          <a:prstGeom prst="rect">
            <a:avLst/>
          </a:prstGeom>
        </p:spPr>
      </p:pic>
    </p:spTree>
    <p:extLst>
      <p:ext uri="{BB962C8B-B14F-4D97-AF65-F5344CB8AC3E}">
        <p14:creationId xmlns:p14="http://schemas.microsoft.com/office/powerpoint/2010/main" val="3403571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diagram of data processing&#10;&#10;Description automatically generated">
            <a:extLst>
              <a:ext uri="{FF2B5EF4-FFF2-40B4-BE49-F238E27FC236}">
                <a16:creationId xmlns:a16="http://schemas.microsoft.com/office/drawing/2014/main" id="{A93999C4-604C-495D-591F-5F75D3CFDE56}"/>
              </a:ext>
            </a:extLst>
          </p:cNvPr>
          <p:cNvPicPr>
            <a:picLocks noChangeAspect="1"/>
          </p:cNvPicPr>
          <p:nvPr/>
        </p:nvPicPr>
        <p:blipFill>
          <a:blip r:embed="rId2"/>
          <a:stretch>
            <a:fillRect/>
          </a:stretch>
        </p:blipFill>
        <p:spPr>
          <a:xfrm>
            <a:off x="835586" y="238798"/>
            <a:ext cx="6921314" cy="4334510"/>
          </a:xfrm>
          <a:prstGeom prst="rect">
            <a:avLst/>
          </a:prstGeom>
        </p:spPr>
      </p:pic>
      <p:sp>
        <p:nvSpPr>
          <p:cNvPr id="8" name="TextBox 7">
            <a:extLst>
              <a:ext uri="{FF2B5EF4-FFF2-40B4-BE49-F238E27FC236}">
                <a16:creationId xmlns:a16="http://schemas.microsoft.com/office/drawing/2014/main" id="{3AAC7F17-91DF-E651-EF30-43791A625738}"/>
              </a:ext>
            </a:extLst>
          </p:cNvPr>
          <p:cNvSpPr txBox="1"/>
          <p:nvPr/>
        </p:nvSpPr>
        <p:spPr>
          <a:xfrm>
            <a:off x="835586" y="4631662"/>
            <a:ext cx="4572000" cy="246221"/>
          </a:xfrm>
          <a:prstGeom prst="rect">
            <a:avLst/>
          </a:prstGeom>
          <a:noFill/>
        </p:spPr>
        <p:txBody>
          <a:bodyPr wrap="square">
            <a:spAutoFit/>
          </a:bodyPr>
          <a:lstStyle/>
          <a:p>
            <a:r>
              <a:rPr lang="en-US" sz="1000" dirty="0">
                <a:latin typeface="Arial" panose="020B0604020202020204" pitchFamily="34" charset="0"/>
                <a:cs typeface="Arial" panose="020B0604020202020204" pitchFamily="34" charset="0"/>
              </a:rPr>
              <a:t>https://</a:t>
            </a:r>
            <a:r>
              <a:rPr lang="en-US" sz="1000" dirty="0" err="1">
                <a:latin typeface="Arial" panose="020B0604020202020204" pitchFamily="34" charset="0"/>
                <a:cs typeface="Arial" panose="020B0604020202020204" pitchFamily="34" charset="0"/>
              </a:rPr>
              <a:t>doi.org</a:t>
            </a:r>
            <a:r>
              <a:rPr lang="en-US" sz="1000" dirty="0">
                <a:latin typeface="Arial" panose="020B0604020202020204" pitchFamily="34" charset="0"/>
                <a:cs typeface="Arial" panose="020B0604020202020204" pitchFamily="34" charset="0"/>
              </a:rPr>
              <a:t>/10.1093/</a:t>
            </a:r>
            <a:r>
              <a:rPr lang="en-US" sz="1000" dirty="0" err="1">
                <a:latin typeface="Arial" panose="020B0604020202020204" pitchFamily="34" charset="0"/>
                <a:cs typeface="Arial" panose="020B0604020202020204" pitchFamily="34" charset="0"/>
              </a:rPr>
              <a:t>jamia</a:t>
            </a:r>
            <a:r>
              <a:rPr lang="en-US" sz="1000" dirty="0">
                <a:latin typeface="Arial" panose="020B0604020202020204" pitchFamily="34" charset="0"/>
                <a:cs typeface="Arial" panose="020B0604020202020204" pitchFamily="34" charset="0"/>
              </a:rPr>
              <a:t>/ocad236</a:t>
            </a:r>
          </a:p>
        </p:txBody>
      </p:sp>
      <p:sp>
        <p:nvSpPr>
          <p:cNvPr id="2" name="Down Arrow 1">
            <a:extLst>
              <a:ext uri="{FF2B5EF4-FFF2-40B4-BE49-F238E27FC236}">
                <a16:creationId xmlns:a16="http://schemas.microsoft.com/office/drawing/2014/main" id="{52A8D249-8D53-1F01-7E6F-22C19A6DDAF9}"/>
              </a:ext>
            </a:extLst>
          </p:cNvPr>
          <p:cNvSpPr/>
          <p:nvPr/>
        </p:nvSpPr>
        <p:spPr>
          <a:xfrm rot="2851606" flipH="1">
            <a:off x="5585707" y="-105422"/>
            <a:ext cx="161436" cy="1606323"/>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5338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457200" y="204932"/>
            <a:ext cx="8229600" cy="857250"/>
          </a:xfrm>
        </p:spPr>
        <p:txBody>
          <a:bodyPr/>
          <a:lstStyle/>
          <a:p>
            <a:endParaRPr lang="en-US" dirty="0"/>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341302" y="236447"/>
            <a:ext cx="8229600" cy="857250"/>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We think EMERSE </a:t>
            </a:r>
            <a:r>
              <a:rPr lang="en-US" b="1" dirty="0">
                <a:latin typeface="Arial" panose="020B0604020202020204" pitchFamily="34" charset="0"/>
                <a:cs typeface="Arial" panose="020B0604020202020204" pitchFamily="34" charset="0"/>
              </a:rPr>
              <a:t>is really good</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C65A9E3F-F86B-7D54-AFD9-DCCD5C73AB4E}"/>
              </a:ext>
            </a:extLst>
          </p:cNvPr>
          <p:cNvSpPr txBox="1">
            <a:spLocks/>
          </p:cNvSpPr>
          <p:nvPr/>
        </p:nvSpPr>
        <p:spPr>
          <a:xfrm>
            <a:off x="9281" y="1380299"/>
            <a:ext cx="8229600" cy="33944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We’re proud of what we created</a:t>
            </a:r>
          </a:p>
          <a:p>
            <a:r>
              <a:rPr lang="en-US" dirty="0">
                <a:latin typeface="Arial" panose="020B0604020202020204" pitchFamily="34" charset="0"/>
                <a:cs typeface="Arial" panose="020B0604020202020204" pitchFamily="34" charset="0"/>
              </a:rPr>
              <a:t>We think it’s better than other software tools that cost $$$</a:t>
            </a:r>
          </a:p>
        </p:txBody>
      </p:sp>
      <p:pic>
        <p:nvPicPr>
          <p:cNvPr id="10" name="Picture 9" descr="A group of hands giving thumbs up&#10;&#10;Description automatically generated">
            <a:extLst>
              <a:ext uri="{FF2B5EF4-FFF2-40B4-BE49-F238E27FC236}">
                <a16:creationId xmlns:a16="http://schemas.microsoft.com/office/drawing/2014/main" id="{1F4A52E7-CBD3-A6E0-E803-5DB0EACA4A24}"/>
              </a:ext>
            </a:extLst>
          </p:cNvPr>
          <p:cNvPicPr>
            <a:picLocks noChangeAspect="1"/>
          </p:cNvPicPr>
          <p:nvPr/>
        </p:nvPicPr>
        <p:blipFill>
          <a:blip r:embed="rId3"/>
          <a:stretch>
            <a:fillRect/>
          </a:stretch>
        </p:blipFill>
        <p:spPr>
          <a:xfrm>
            <a:off x="1200242" y="2215105"/>
            <a:ext cx="5224612" cy="2928395"/>
          </a:xfrm>
          <a:prstGeom prst="rect">
            <a:avLst/>
          </a:prstGeom>
        </p:spPr>
      </p:pic>
    </p:spTree>
    <p:extLst>
      <p:ext uri="{BB962C8B-B14F-4D97-AF65-F5344CB8AC3E}">
        <p14:creationId xmlns:p14="http://schemas.microsoft.com/office/powerpoint/2010/main" val="122849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885690D6-1A44-BE10-BB2E-5515A634EC29}"/>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06594DFB-3092-A6A0-084F-08AE16494B38}"/>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435F946A-1A3D-D9F3-F47E-C80D34CC894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descr="A screenshot of a computer&#10;&#10;Description automatically generated">
            <a:extLst>
              <a:ext uri="{FF2B5EF4-FFF2-40B4-BE49-F238E27FC236}">
                <a16:creationId xmlns:a16="http://schemas.microsoft.com/office/drawing/2014/main" id="{23CB9F6D-3B6B-EF3D-B98E-3F5551C50CCA}"/>
              </a:ext>
            </a:extLst>
          </p:cNvPr>
          <p:cNvPicPr>
            <a:picLocks noChangeAspect="1"/>
          </p:cNvPicPr>
          <p:nvPr/>
        </p:nvPicPr>
        <p:blipFill>
          <a:blip r:embed="rId3"/>
          <a:stretch>
            <a:fillRect/>
          </a:stretch>
        </p:blipFill>
        <p:spPr>
          <a:xfrm>
            <a:off x="171021" y="1527854"/>
            <a:ext cx="6800958" cy="3291663"/>
          </a:xfrm>
          <a:prstGeom prst="rect">
            <a:avLst/>
          </a:prstGeom>
        </p:spPr>
      </p:pic>
      <p:sp>
        <p:nvSpPr>
          <p:cNvPr id="8" name="TextBox 7">
            <a:extLst>
              <a:ext uri="{FF2B5EF4-FFF2-40B4-BE49-F238E27FC236}">
                <a16:creationId xmlns:a16="http://schemas.microsoft.com/office/drawing/2014/main" id="{E5A652D9-7AD1-A3E1-DD0D-97C3971E33E6}"/>
              </a:ext>
            </a:extLst>
          </p:cNvPr>
          <p:cNvSpPr txBox="1"/>
          <p:nvPr/>
        </p:nvSpPr>
        <p:spPr>
          <a:xfrm>
            <a:off x="457200" y="1167391"/>
            <a:ext cx="3669527" cy="369332"/>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EHRs have thousands of features</a:t>
            </a:r>
            <a:endParaRPr lang="en-US" i="1" dirty="0"/>
          </a:p>
        </p:txBody>
      </p:sp>
      <p:sp>
        <p:nvSpPr>
          <p:cNvPr id="17" name="TextBox 16">
            <a:extLst>
              <a:ext uri="{FF2B5EF4-FFF2-40B4-BE49-F238E27FC236}">
                <a16:creationId xmlns:a16="http://schemas.microsoft.com/office/drawing/2014/main" id="{86603C6F-26D2-860D-2E45-42A74F1143F0}"/>
              </a:ext>
            </a:extLst>
          </p:cNvPr>
          <p:cNvSpPr txBox="1"/>
          <p:nvPr/>
        </p:nvSpPr>
        <p:spPr>
          <a:xfrm>
            <a:off x="7071000" y="1354047"/>
            <a:ext cx="2073000" cy="2031325"/>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The EMERSE team has invested $millions and 20 years on just this one feature (search) because it’s so important</a:t>
            </a:r>
            <a:endParaRPr lang="en-US" i="1" dirty="0"/>
          </a:p>
        </p:txBody>
      </p:sp>
      <p:sp useBgFill="1">
        <p:nvSpPr>
          <p:cNvPr id="2" name="Title 1">
            <a:extLst>
              <a:ext uri="{FF2B5EF4-FFF2-40B4-BE49-F238E27FC236}">
                <a16:creationId xmlns:a16="http://schemas.microsoft.com/office/drawing/2014/main" id="{CBC19713-96AD-E852-1757-BDA7F912D6B1}"/>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We’ve been laser-focused on it</a:t>
            </a:r>
          </a:p>
        </p:txBody>
      </p:sp>
      <p:pic>
        <p:nvPicPr>
          <p:cNvPr id="4" name="Picture 3" descr="A red line with a black background&#10;&#10;AI-generated content may be incorrect.">
            <a:extLst>
              <a:ext uri="{FF2B5EF4-FFF2-40B4-BE49-F238E27FC236}">
                <a16:creationId xmlns:a16="http://schemas.microsoft.com/office/drawing/2014/main" id="{48F5941A-C534-B281-9181-41FD1D54F2F8}"/>
              </a:ext>
            </a:extLst>
          </p:cNvPr>
          <p:cNvPicPr>
            <a:picLocks noChangeAspect="1"/>
          </p:cNvPicPr>
          <p:nvPr/>
        </p:nvPicPr>
        <p:blipFill>
          <a:blip r:embed="rId4"/>
          <a:stretch>
            <a:fillRect/>
          </a:stretch>
        </p:blipFill>
        <p:spPr>
          <a:xfrm rot="9013933">
            <a:off x="6228933" y="659642"/>
            <a:ext cx="2918988" cy="760013"/>
          </a:xfrm>
          <a:prstGeom prst="rect">
            <a:avLst/>
          </a:prstGeom>
        </p:spPr>
      </p:pic>
    </p:spTree>
    <p:extLst>
      <p:ext uri="{BB962C8B-B14F-4D97-AF65-F5344CB8AC3E}">
        <p14:creationId xmlns:p14="http://schemas.microsoft.com/office/powerpoint/2010/main" val="3798048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9115CF3F-D688-A71A-6276-4CA610395278}"/>
            </a:ext>
          </a:extLst>
        </p:cNvPr>
        <p:cNvGrpSpPr/>
        <p:nvPr/>
      </p:nvGrpSpPr>
      <p:grpSpPr>
        <a:xfrm>
          <a:off x="0" y="0"/>
          <a:ext cx="0" cy="0"/>
          <a:chOff x="0" y="0"/>
          <a:chExt cx="0" cy="0"/>
        </a:xfrm>
      </p:grpSpPr>
      <p:pic>
        <p:nvPicPr>
          <p:cNvPr id="13" name="Picture 12" descr="transparent background.png">
            <a:extLst>
              <a:ext uri="{FF2B5EF4-FFF2-40B4-BE49-F238E27FC236}">
                <a16:creationId xmlns:a16="http://schemas.microsoft.com/office/drawing/2014/main" id="{140000CC-687C-62CC-5439-B032CF87A19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5D9133F9-A32D-33AD-AFAC-6617393F584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Title 1">
            <a:extLst>
              <a:ext uri="{FF2B5EF4-FFF2-40B4-BE49-F238E27FC236}">
                <a16:creationId xmlns:a16="http://schemas.microsoft.com/office/drawing/2014/main" id="{E967BBF6-5B24-9DC0-6D48-03DD27A0D80C}"/>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It </a:t>
            </a:r>
            <a:r>
              <a:rPr lang="en-US" i="1" u="sng" dirty="0">
                <a:latin typeface="Arial" panose="020B0604020202020204" pitchFamily="34" charset="0"/>
                <a:cs typeface="Arial" panose="020B0604020202020204" pitchFamily="34" charset="0"/>
              </a:rPr>
              <a:t>has</a:t>
            </a:r>
            <a:r>
              <a:rPr lang="en-US" i="1" dirty="0">
                <a:latin typeface="Arial" panose="020B0604020202020204" pitchFamily="34" charset="0"/>
                <a:cs typeface="Arial" panose="020B0604020202020204" pitchFamily="34" charset="0"/>
              </a:rPr>
              <a:t> to be better</a:t>
            </a:r>
          </a:p>
        </p:txBody>
      </p:sp>
      <p:pic>
        <p:nvPicPr>
          <p:cNvPr id="6" name="Picture 5">
            <a:extLst>
              <a:ext uri="{FF2B5EF4-FFF2-40B4-BE49-F238E27FC236}">
                <a16:creationId xmlns:a16="http://schemas.microsoft.com/office/drawing/2014/main" id="{6A7FE5EB-2B19-4FA3-15AF-9B67242DF269}"/>
              </a:ext>
            </a:extLst>
          </p:cNvPr>
          <p:cNvPicPr>
            <a:picLocks noChangeAspect="1"/>
          </p:cNvPicPr>
          <p:nvPr/>
        </p:nvPicPr>
        <p:blipFill>
          <a:blip r:embed="rId3"/>
          <a:stretch>
            <a:fillRect/>
          </a:stretch>
        </p:blipFill>
        <p:spPr>
          <a:xfrm>
            <a:off x="171021" y="1304723"/>
            <a:ext cx="2793218" cy="3491522"/>
          </a:xfrm>
          <a:prstGeom prst="rect">
            <a:avLst/>
          </a:prstGeom>
        </p:spPr>
      </p:pic>
      <p:sp>
        <p:nvSpPr>
          <p:cNvPr id="10" name="TextBox 9">
            <a:extLst>
              <a:ext uri="{FF2B5EF4-FFF2-40B4-BE49-F238E27FC236}">
                <a16:creationId xmlns:a16="http://schemas.microsoft.com/office/drawing/2014/main" id="{0645DF34-C26D-277B-DD52-9F9B67F2B885}"/>
              </a:ext>
            </a:extLst>
          </p:cNvPr>
          <p:cNvSpPr txBox="1"/>
          <p:nvPr/>
        </p:nvSpPr>
        <p:spPr>
          <a:xfrm>
            <a:off x="3582930" y="1648420"/>
            <a:ext cx="4511498" cy="923330"/>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EMERSE is a “best of breed” product and must stay ahead of integrated EHR tools to remain relevant</a:t>
            </a:r>
            <a:endParaRPr lang="en-US" i="1" dirty="0"/>
          </a:p>
        </p:txBody>
      </p:sp>
    </p:spTree>
    <p:extLst>
      <p:ext uri="{BB962C8B-B14F-4D97-AF65-F5344CB8AC3E}">
        <p14:creationId xmlns:p14="http://schemas.microsoft.com/office/powerpoint/2010/main" val="1842148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We’ve studied it</a:t>
            </a:r>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9281" y="1380299"/>
            <a:ext cx="8229600" cy="339447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“new users of the EMERSE system are able to complete basic but critical workflow tasks in the system with a high rate of success…are </a:t>
            </a:r>
            <a:r>
              <a:rPr lang="en-US" b="1" dirty="0">
                <a:solidFill>
                  <a:srgbClr val="FF0000"/>
                </a:solidFill>
                <a:latin typeface="Arial" panose="020B0604020202020204" pitchFamily="34" charset="0"/>
                <a:cs typeface="Arial" panose="020B0604020202020204" pitchFamily="34" charset="0"/>
              </a:rPr>
              <a:t>highly satisfied with the interface</a:t>
            </a:r>
            <a:r>
              <a:rPr lang="en-US" dirty="0">
                <a:latin typeface="Arial" panose="020B0604020202020204" pitchFamily="34" charset="0"/>
                <a:cs typeface="Arial" panose="020B0604020202020204" pitchFamily="34" charset="0"/>
              </a:rPr>
              <a:t>, and have highly positive perceptions of its expected utility in their work.”</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“survey results indicate </a:t>
            </a:r>
            <a:r>
              <a:rPr lang="en-US" b="1" dirty="0">
                <a:solidFill>
                  <a:srgbClr val="FF0000"/>
                </a:solidFill>
                <a:latin typeface="Arial" panose="020B0604020202020204" pitchFamily="34" charset="0"/>
                <a:cs typeface="Arial" panose="020B0604020202020204" pitchFamily="34" charset="0"/>
              </a:rPr>
              <a:t>very high ratings of usability and satisfaction </a:t>
            </a:r>
            <a:r>
              <a:rPr lang="en-US" dirty="0">
                <a:latin typeface="Arial" panose="020B0604020202020204" pitchFamily="34" charset="0"/>
                <a:cs typeface="Arial" panose="020B0604020202020204" pitchFamily="34" charset="0"/>
              </a:rPr>
              <a:t>with the EMERSE system by new users after only one session of use.”</a:t>
            </a:r>
          </a:p>
        </p:txBody>
      </p:sp>
      <p:sp>
        <p:nvSpPr>
          <p:cNvPr id="4" name="TextBox 3">
            <a:extLst>
              <a:ext uri="{FF2B5EF4-FFF2-40B4-BE49-F238E27FC236}">
                <a16:creationId xmlns:a16="http://schemas.microsoft.com/office/drawing/2014/main" id="{96AF8959-BA33-02FC-236E-8C733CDA1502}"/>
              </a:ext>
            </a:extLst>
          </p:cNvPr>
          <p:cNvSpPr txBox="1"/>
          <p:nvPr/>
        </p:nvSpPr>
        <p:spPr>
          <a:xfrm>
            <a:off x="171021" y="4497772"/>
            <a:ext cx="5396947"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https://project-</a:t>
            </a:r>
            <a:r>
              <a:rPr lang="en-US" sz="1200" dirty="0" err="1">
                <a:latin typeface="Arial" panose="020B0604020202020204" pitchFamily="34" charset="0"/>
                <a:cs typeface="Arial" panose="020B0604020202020204" pitchFamily="34" charset="0"/>
              </a:rPr>
              <a:t>emerse.org</a:t>
            </a:r>
            <a:r>
              <a:rPr lang="en-US" sz="1200" dirty="0">
                <a:latin typeface="Arial" panose="020B0604020202020204" pitchFamily="34" charset="0"/>
                <a:cs typeface="Arial" panose="020B0604020202020204" pitchFamily="34" charset="0"/>
              </a:rPr>
              <a:t>/documents/reyes_masters_thesis_2021.pdf</a:t>
            </a:r>
          </a:p>
        </p:txBody>
      </p:sp>
    </p:spTree>
    <p:extLst>
      <p:ext uri="{BB962C8B-B14F-4D97-AF65-F5344CB8AC3E}">
        <p14:creationId xmlns:p14="http://schemas.microsoft.com/office/powerpoint/2010/main" val="2863443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5192777" y="2331198"/>
            <a:ext cx="3780202" cy="430887"/>
          </a:xfrm>
          <a:prstGeom prst="rect">
            <a:avLst/>
          </a:prstGeom>
        </p:spPr>
        <p:txBody>
          <a:bodyPr wrap="none">
            <a:spAutoFit/>
          </a:bodyPr>
          <a:lstStyle/>
          <a:p>
            <a:pPr algn="ctr"/>
            <a:r>
              <a:rPr lang="en-US" sz="2200" dirty="0">
                <a:latin typeface="Arial"/>
                <a:cs typeface="Arial"/>
              </a:rPr>
              <a:t>these slides can be found at:</a:t>
            </a:r>
          </a:p>
        </p:txBody>
      </p:sp>
      <p:cxnSp>
        <p:nvCxnSpPr>
          <p:cNvPr id="11" name="Straight Arrow Connector 10"/>
          <p:cNvCxnSpPr>
            <a:cxnSpLocks/>
          </p:cNvCxnSpPr>
          <p:nvPr/>
        </p:nvCxnSpPr>
        <p:spPr>
          <a:xfrm>
            <a:off x="7233106" y="2771229"/>
            <a:ext cx="0" cy="1880284"/>
          </a:xfrm>
          <a:prstGeom prst="straightConnector1">
            <a:avLst/>
          </a:prstGeom>
          <a:ln w="66675">
            <a:solidFill>
              <a:srgbClr val="C70E1E"/>
            </a:solidFill>
            <a:tailEnd type="triangle" w="lg" len="lg"/>
          </a:ln>
        </p:spPr>
        <p:style>
          <a:lnRef idx="2">
            <a:schemeClr val="accent1"/>
          </a:lnRef>
          <a:fillRef idx="0">
            <a:schemeClr val="accent1"/>
          </a:fillRef>
          <a:effectRef idx="1">
            <a:schemeClr val="accent1"/>
          </a:effectRef>
          <a:fontRef idx="minor">
            <a:schemeClr val="tx1"/>
          </a:fontRef>
        </p:style>
      </p:cxn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457200" y="205979"/>
            <a:ext cx="8229600" cy="857250"/>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If you want to take notes or visit links</a:t>
            </a:r>
          </a:p>
        </p:txBody>
      </p:sp>
      <p:sp>
        <p:nvSpPr>
          <p:cNvPr id="3" name="Rectangle 2">
            <a:extLst>
              <a:ext uri="{FF2B5EF4-FFF2-40B4-BE49-F238E27FC236}">
                <a16:creationId xmlns:a16="http://schemas.microsoft.com/office/drawing/2014/main" id="{17419ED0-522E-BC43-8630-03A2C489CB5B}"/>
              </a:ext>
            </a:extLst>
          </p:cNvPr>
          <p:cNvSpPr/>
          <p:nvPr/>
        </p:nvSpPr>
        <p:spPr>
          <a:xfrm>
            <a:off x="5399403" y="3246271"/>
            <a:ext cx="1710726" cy="646331"/>
          </a:xfrm>
          <a:prstGeom prst="rect">
            <a:avLst/>
          </a:prstGeom>
        </p:spPr>
        <p:txBody>
          <a:bodyPr wrap="none">
            <a:spAutoFit/>
          </a:bodyPr>
          <a:lstStyle/>
          <a:p>
            <a:pPr algn="ctr"/>
            <a:r>
              <a:rPr lang="en-US" dirty="0">
                <a:latin typeface="Arial"/>
                <a:cs typeface="Arial"/>
              </a:rPr>
              <a:t>this link will be</a:t>
            </a:r>
          </a:p>
          <a:p>
            <a:pPr algn="ctr"/>
            <a:r>
              <a:rPr lang="en-US" dirty="0">
                <a:latin typeface="Arial"/>
                <a:cs typeface="Arial"/>
              </a:rPr>
              <a:t>on most slides</a:t>
            </a:r>
          </a:p>
        </p:txBody>
      </p:sp>
      <p:pic>
        <p:nvPicPr>
          <p:cNvPr id="4" name="Picture 3">
            <a:extLst>
              <a:ext uri="{FF2B5EF4-FFF2-40B4-BE49-F238E27FC236}">
                <a16:creationId xmlns:a16="http://schemas.microsoft.com/office/drawing/2014/main" id="{048CD5F7-7877-044E-9529-62C875ED249E}"/>
              </a:ext>
            </a:extLst>
          </p:cNvPr>
          <p:cNvPicPr>
            <a:picLocks noChangeAspect="1"/>
          </p:cNvPicPr>
          <p:nvPr/>
        </p:nvPicPr>
        <p:blipFill>
          <a:blip r:embed="rId3"/>
          <a:stretch>
            <a:fillRect/>
          </a:stretch>
        </p:blipFill>
        <p:spPr>
          <a:xfrm>
            <a:off x="21094" y="1034266"/>
            <a:ext cx="5386076" cy="410923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a:xfrm>
            <a:off x="865237" y="287014"/>
            <a:ext cx="8229600" cy="857250"/>
          </a:xfrm>
        </p:spPr>
        <p:txBody>
          <a:bodyPr/>
          <a:lstStyle/>
          <a:p>
            <a:endParaRPr lang="en-US"/>
          </a:p>
        </p:txBody>
      </p:sp>
      <p:pic>
        <p:nvPicPr>
          <p:cNvPr id="13" name="Picture 12" descr="transparent background.png">
            <a:extLst>
              <a:ext uri="{FF2B5EF4-FFF2-40B4-BE49-F238E27FC236}">
                <a16:creationId xmlns:a16="http://schemas.microsoft.com/office/drawing/2014/main" id="{4AB60A45-CF59-5F17-6559-FE8729C98FFB}"/>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5" name="Rectangular Callout 4">
            <a:extLst>
              <a:ext uri="{FF2B5EF4-FFF2-40B4-BE49-F238E27FC236}">
                <a16:creationId xmlns:a16="http://schemas.microsoft.com/office/drawing/2014/main" id="{86C1F6EE-0D56-5849-4782-9BA72F6B97E7}"/>
              </a:ext>
            </a:extLst>
          </p:cNvPr>
          <p:cNvSpPr/>
          <p:nvPr/>
        </p:nvSpPr>
        <p:spPr>
          <a:xfrm>
            <a:off x="286247" y="1345780"/>
            <a:ext cx="3262023" cy="1500808"/>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Thank you for…this important tool which is </a:t>
            </a:r>
            <a:r>
              <a:rPr lang="en-US" sz="1600" b="1" i="0" u="none" strike="noStrike" dirty="0">
                <a:solidFill>
                  <a:srgbClr val="FF0000"/>
                </a:solidFill>
                <a:effectLst/>
                <a:latin typeface="Arial" panose="020B0604020202020204" pitchFamily="34" charset="0"/>
              </a:rPr>
              <a:t>proving extremely valuable </a:t>
            </a:r>
            <a:r>
              <a:rPr lang="en-US" sz="1600" b="0" i="0" u="none" strike="noStrike" dirty="0">
                <a:solidFill>
                  <a:srgbClr val="000000"/>
                </a:solidFill>
                <a:effectLst/>
                <a:latin typeface="Arial" panose="020B0604020202020204" pitchFamily="34" charset="0"/>
              </a:rPr>
              <a:t>in enhancing patient safety and quality of care delivered at Michigan Medicine.</a:t>
            </a:r>
            <a:endParaRPr lang="en-US" sz="1600" b="0" i="0" u="none" strike="noStrike" dirty="0">
              <a:solidFill>
                <a:srgbClr val="000000"/>
              </a:solidFill>
              <a:effectLst/>
            </a:endParaRPr>
          </a:p>
        </p:txBody>
      </p:sp>
      <p:sp>
        <p:nvSpPr>
          <p:cNvPr id="6" name="Rectangular Callout 5">
            <a:extLst>
              <a:ext uri="{FF2B5EF4-FFF2-40B4-BE49-F238E27FC236}">
                <a16:creationId xmlns:a16="http://schemas.microsoft.com/office/drawing/2014/main" id="{6C8AF2C3-7BB4-D633-ADD8-40D908385209}"/>
              </a:ext>
            </a:extLst>
          </p:cNvPr>
          <p:cNvSpPr/>
          <p:nvPr/>
        </p:nvSpPr>
        <p:spPr>
          <a:xfrm>
            <a:off x="3677479" y="1569381"/>
            <a:ext cx="3091070" cy="1148470"/>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..continued gratitude for the availability of this powerful research tool. As always, </a:t>
            </a:r>
            <a:r>
              <a:rPr lang="en-US" sz="1600" b="1" i="0" u="none" strike="noStrike" dirty="0">
                <a:solidFill>
                  <a:srgbClr val="FF0000"/>
                </a:solidFill>
                <a:effectLst/>
                <a:latin typeface="Arial" panose="020B0604020202020204" pitchFamily="34" charset="0"/>
              </a:rPr>
              <a:t>thank you for this innovation</a:t>
            </a:r>
            <a:r>
              <a:rPr lang="en-US" sz="1600" b="0" i="0" u="none" strike="noStrike" dirty="0">
                <a:solidFill>
                  <a:srgbClr val="000000"/>
                </a:solidFill>
                <a:effectLst/>
                <a:latin typeface="Arial" panose="020B0604020202020204" pitchFamily="34" charset="0"/>
              </a:rPr>
              <a:t>!</a:t>
            </a:r>
            <a:endParaRPr lang="en-US" sz="1600" b="0" i="0" u="none" strike="noStrike" dirty="0">
              <a:solidFill>
                <a:srgbClr val="000000"/>
              </a:solidFill>
              <a:effectLst/>
            </a:endParaRPr>
          </a:p>
        </p:txBody>
      </p:sp>
      <p:sp>
        <p:nvSpPr>
          <p:cNvPr id="8" name="Rectangular Callout 7">
            <a:extLst>
              <a:ext uri="{FF2B5EF4-FFF2-40B4-BE49-F238E27FC236}">
                <a16:creationId xmlns:a16="http://schemas.microsoft.com/office/drawing/2014/main" id="{AF26B659-FC79-8F7F-4A3B-E4CC1F0A66B5}"/>
              </a:ext>
            </a:extLst>
          </p:cNvPr>
          <p:cNvSpPr/>
          <p:nvPr/>
        </p:nvSpPr>
        <p:spPr>
          <a:xfrm>
            <a:off x="159026" y="3220240"/>
            <a:ext cx="2851837" cy="1636245"/>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To say “</a:t>
            </a:r>
            <a:r>
              <a:rPr lang="en-US" sz="1600" b="1" i="0" u="none" strike="noStrike" dirty="0">
                <a:solidFill>
                  <a:srgbClr val="FF0000"/>
                </a:solidFill>
                <a:effectLst/>
                <a:latin typeface="Arial" panose="020B0604020202020204" pitchFamily="34" charset="0"/>
              </a:rPr>
              <a:t>it is the most useful tool I use in my job</a:t>
            </a:r>
            <a:r>
              <a:rPr lang="en-US" sz="1600" b="0" i="0" u="none" strike="noStrike" dirty="0">
                <a:solidFill>
                  <a:srgbClr val="000000"/>
                </a:solidFill>
                <a:effectLst/>
                <a:latin typeface="Arial" panose="020B0604020202020204" pitchFamily="34" charset="0"/>
              </a:rPr>
              <a:t>” would be an understatement, so </a:t>
            </a:r>
            <a:r>
              <a:rPr lang="en-US" sz="1600" b="1" i="0" u="none" strike="noStrike" dirty="0">
                <a:solidFill>
                  <a:srgbClr val="FF0000"/>
                </a:solidFill>
                <a:effectLst/>
                <a:latin typeface="Arial" panose="020B0604020202020204" pitchFamily="34" charset="0"/>
              </a:rPr>
              <a:t>thank you </a:t>
            </a:r>
            <a:r>
              <a:rPr lang="en-US" sz="1600" b="0" i="0" u="none" strike="noStrike" dirty="0">
                <a:solidFill>
                  <a:srgbClr val="000000"/>
                </a:solidFill>
                <a:effectLst/>
                <a:latin typeface="Arial" panose="020B0604020202020204" pitchFamily="34" charset="0"/>
              </a:rPr>
              <a:t>for creating and sharing it with others!!</a:t>
            </a:r>
          </a:p>
        </p:txBody>
      </p:sp>
      <p:sp>
        <p:nvSpPr>
          <p:cNvPr id="9" name="Rectangular Callout 8">
            <a:extLst>
              <a:ext uri="{FF2B5EF4-FFF2-40B4-BE49-F238E27FC236}">
                <a16:creationId xmlns:a16="http://schemas.microsoft.com/office/drawing/2014/main" id="{7A0BE0A2-FD8E-D307-B2CF-D6F7C88A2571}"/>
              </a:ext>
            </a:extLst>
          </p:cNvPr>
          <p:cNvSpPr/>
          <p:nvPr/>
        </p:nvSpPr>
        <p:spPr>
          <a:xfrm>
            <a:off x="3179398" y="3065240"/>
            <a:ext cx="3601278" cy="1687634"/>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an absolute gem</a:t>
            </a:r>
          </a:p>
          <a:p>
            <a:pPr algn="l" rtl="0">
              <a:spcBef>
                <a:spcPts val="0"/>
              </a:spcBef>
              <a:spcAft>
                <a:spcPts val="0"/>
              </a:spcAft>
            </a:pP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umichmedicine</a:t>
            </a:r>
            <a:r>
              <a:rPr lang="en-US" sz="1600" b="0" i="0" u="none" strike="noStrike" dirty="0">
                <a:solidFill>
                  <a:srgbClr val="000000"/>
                </a:solidFill>
                <a:effectLst/>
                <a:latin typeface="Arial" panose="020B0604020202020204" pitchFamily="34" charset="0"/>
              </a:rPr>
              <a:t>. The functionality is very friendly and it saved hours of time during the data collection process. </a:t>
            </a:r>
            <a:r>
              <a:rPr lang="en-US" sz="1600" b="1" i="0" u="none" strike="noStrike" dirty="0">
                <a:solidFill>
                  <a:srgbClr val="FF0000"/>
                </a:solidFill>
                <a:effectLst/>
                <a:latin typeface="Arial" panose="020B0604020202020204" pitchFamily="34" charset="0"/>
              </a:rPr>
              <a:t>Thank you to the team </a:t>
            </a:r>
            <a:r>
              <a:rPr lang="en-US" sz="1600" b="0" i="0" u="none" strike="noStrike" dirty="0">
                <a:solidFill>
                  <a:srgbClr val="000000"/>
                </a:solidFill>
                <a:effectLst/>
                <a:latin typeface="Arial" panose="020B0604020202020204" pitchFamily="34" charset="0"/>
              </a:rPr>
              <a:t>that created this powerful research tool!</a:t>
            </a:r>
          </a:p>
        </p:txBody>
      </p:sp>
      <p:sp>
        <p:nvSpPr>
          <p:cNvPr id="10" name="Rectangular Callout 9">
            <a:extLst>
              <a:ext uri="{FF2B5EF4-FFF2-40B4-BE49-F238E27FC236}">
                <a16:creationId xmlns:a16="http://schemas.microsoft.com/office/drawing/2014/main" id="{D290C289-FAD8-94E4-540B-3D25C1259AEF}"/>
              </a:ext>
            </a:extLst>
          </p:cNvPr>
          <p:cNvSpPr/>
          <p:nvPr/>
        </p:nvSpPr>
        <p:spPr>
          <a:xfrm>
            <a:off x="6949211" y="1324958"/>
            <a:ext cx="2122005" cy="2396416"/>
          </a:xfrm>
          <a:prstGeom prst="wedgeRectCallou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l" rtl="0">
              <a:spcBef>
                <a:spcPts val="0"/>
              </a:spcBef>
              <a:spcAft>
                <a:spcPts val="0"/>
              </a:spcAft>
            </a:pPr>
            <a:r>
              <a:rPr lang="en-US" sz="1600" b="0" i="0" u="none" strike="noStrike" dirty="0">
                <a:solidFill>
                  <a:srgbClr val="000000"/>
                </a:solidFill>
                <a:effectLst/>
                <a:latin typeface="Arial" panose="020B0604020202020204" pitchFamily="34" charset="0"/>
              </a:rPr>
              <a:t>EMERSE is </a:t>
            </a:r>
            <a:r>
              <a:rPr lang="en-US" sz="1600" b="1" i="0" u="none" strike="noStrike" dirty="0">
                <a:solidFill>
                  <a:srgbClr val="FF0000"/>
                </a:solidFill>
                <a:effectLst/>
                <a:latin typeface="Arial" panose="020B0604020202020204" pitchFamily="34" charset="0"/>
              </a:rPr>
              <a:t>working out great for </a:t>
            </a:r>
            <a:r>
              <a:rPr lang="en-US" sz="1600" b="1" i="0" u="none" strike="noStrike" dirty="0" err="1">
                <a:solidFill>
                  <a:srgbClr val="FF0000"/>
                </a:solidFill>
                <a:effectLst/>
                <a:latin typeface="Arial" panose="020B0604020202020204" pitchFamily="34" charset="0"/>
              </a:rPr>
              <a:t>casefinding</a:t>
            </a:r>
            <a:r>
              <a:rPr lang="en-US" sz="1600" b="0" i="0" u="none" strike="noStrike" dirty="0">
                <a:solidFill>
                  <a:srgbClr val="000000"/>
                </a:solidFill>
                <a:effectLst/>
                <a:latin typeface="Arial" panose="020B0604020202020204" pitchFamily="34" charset="0"/>
              </a:rPr>
              <a:t>...have found quite a bit of cases that we would have missed otherwise. </a:t>
            </a:r>
            <a:r>
              <a:rPr lang="en-US" sz="1600" b="1" i="0" u="none" strike="noStrike" dirty="0">
                <a:solidFill>
                  <a:srgbClr val="FF0000"/>
                </a:solidFill>
                <a:effectLst/>
                <a:latin typeface="Arial" panose="020B0604020202020204" pitchFamily="34" charset="0"/>
              </a:rPr>
              <a:t>Thank you and everyone on your team!</a:t>
            </a:r>
            <a:endParaRPr lang="en-US" sz="1600" b="1" i="0" u="none" strike="noStrike" dirty="0">
              <a:solidFill>
                <a:srgbClr val="FF0000"/>
              </a:solidFill>
              <a:effectLst/>
            </a:endParaRPr>
          </a:p>
        </p:txBody>
      </p:sp>
      <p:sp useBgFill="1">
        <p:nvSpPr>
          <p:cNvPr id="15" name="Title 1">
            <a:extLst>
              <a:ext uri="{FF2B5EF4-FFF2-40B4-BE49-F238E27FC236}">
                <a16:creationId xmlns:a16="http://schemas.microsoft.com/office/drawing/2014/main" id="{9570FF28-2781-16D8-69AC-DCC5CBCE2C24}"/>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Our users tell us</a:t>
            </a:r>
          </a:p>
        </p:txBody>
      </p:sp>
    </p:spTree>
    <p:extLst>
      <p:ext uri="{BB962C8B-B14F-4D97-AF65-F5344CB8AC3E}">
        <p14:creationId xmlns:p14="http://schemas.microsoft.com/office/powerpoint/2010/main" val="3759361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useBgFill="1">
        <p:nvSpPr>
          <p:cNvPr id="11" name="Title 1">
            <a:extLst>
              <a:ext uri="{FF2B5EF4-FFF2-40B4-BE49-F238E27FC236}">
                <a16:creationId xmlns:a16="http://schemas.microsoft.com/office/drawing/2014/main" id="{B6AF7274-DE66-E812-820C-0B48C16F6170}"/>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Researchers mention it in their publications</a:t>
            </a:r>
          </a:p>
        </p:txBody>
      </p:sp>
      <p:sp useBgFill="1">
        <p:nvSpPr>
          <p:cNvPr id="2" name="Content Placeholder 2">
            <a:extLst>
              <a:ext uri="{FF2B5EF4-FFF2-40B4-BE49-F238E27FC236}">
                <a16:creationId xmlns:a16="http://schemas.microsoft.com/office/drawing/2014/main" id="{6191656E-EDA0-240D-8E9B-84EA565A3BD0}"/>
              </a:ext>
            </a:extLst>
          </p:cNvPr>
          <p:cNvSpPr txBox="1">
            <a:spLocks/>
          </p:cNvSpPr>
          <p:nvPr/>
        </p:nvSpPr>
        <p:spPr>
          <a:xfrm>
            <a:off x="0" y="1256306"/>
            <a:ext cx="8825948" cy="377620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“Reviewers used the EMERSE search tool to </a:t>
            </a:r>
            <a:r>
              <a:rPr lang="en-US" sz="2200" b="1" dirty="0">
                <a:solidFill>
                  <a:srgbClr val="FF0000"/>
                </a:solidFill>
                <a:latin typeface="Arial" panose="020B0604020202020204" pitchFamily="34" charset="0"/>
                <a:cs typeface="Arial" panose="020B0604020202020204" pitchFamily="34" charset="0"/>
              </a:rPr>
              <a:t>ensure thorough review</a:t>
            </a:r>
            <a:r>
              <a:rPr lang="en-US" sz="2200" dirty="0">
                <a:latin typeface="Arial" panose="020B0604020202020204" pitchFamily="34" charset="0"/>
                <a:cs typeface="Arial" panose="020B0604020202020204" pitchFamily="34" charset="0"/>
              </a:rPr>
              <a:t> of the available documentation...” </a:t>
            </a:r>
            <a:r>
              <a:rPr lang="en-US" sz="1400" dirty="0">
                <a:latin typeface="Arial" panose="020B0604020202020204" pitchFamily="34" charset="0"/>
                <a:cs typeface="Arial" panose="020B0604020202020204" pitchFamily="34" charset="0"/>
              </a:rPr>
              <a:t>[PMID 36119396]</a:t>
            </a:r>
          </a:p>
          <a:p>
            <a:r>
              <a:rPr lang="en-US" sz="2200" dirty="0">
                <a:latin typeface="Arial" panose="020B0604020202020204" pitchFamily="34" charset="0"/>
                <a:cs typeface="Arial" panose="020B0604020202020204" pitchFamily="34" charset="0"/>
              </a:rPr>
              <a:t>“the </a:t>
            </a:r>
            <a:r>
              <a:rPr lang="en-US" sz="2200" b="1" dirty="0">
                <a:solidFill>
                  <a:srgbClr val="FF0000"/>
                </a:solidFill>
                <a:latin typeface="Arial" panose="020B0604020202020204" pitchFamily="34" charset="0"/>
                <a:cs typeface="Arial" panose="020B0604020202020204" pitchFamily="34" charset="0"/>
              </a:rPr>
              <a:t>tool avoids the pitfalls of diagnostic inaccuracy </a:t>
            </a:r>
            <a:r>
              <a:rPr lang="en-US" sz="2200" dirty="0">
                <a:latin typeface="Arial" panose="020B0604020202020204" pitchFamily="34" charset="0"/>
                <a:cs typeface="Arial" panose="020B0604020202020204" pitchFamily="34" charset="0"/>
              </a:rPr>
              <a:t>seen with tools querying on ICD and billing codes…” </a:t>
            </a:r>
            <a:r>
              <a:rPr lang="en-US" sz="1400" dirty="0">
                <a:latin typeface="Arial" panose="020B0604020202020204" pitchFamily="34" charset="0"/>
                <a:cs typeface="Arial" panose="020B0604020202020204" pitchFamily="34" charset="0"/>
              </a:rPr>
              <a:t>[PMID 36114099]</a:t>
            </a:r>
          </a:p>
          <a:p>
            <a:r>
              <a:rPr lang="en-US" sz="2200" dirty="0">
                <a:latin typeface="Arial" panose="020B0604020202020204" pitchFamily="34" charset="0"/>
                <a:cs typeface="Arial" panose="020B0604020202020204" pitchFamily="34" charset="0"/>
              </a:rPr>
              <a:t>“[EMERSE] provides software features to </a:t>
            </a:r>
            <a:r>
              <a:rPr lang="en-US" sz="2200" b="1" dirty="0">
                <a:solidFill>
                  <a:srgbClr val="FF0000"/>
                </a:solidFill>
                <a:latin typeface="Arial" panose="020B0604020202020204" pitchFamily="34" charset="0"/>
                <a:cs typeface="Arial" panose="020B0604020202020204" pitchFamily="34" charset="0"/>
              </a:rPr>
              <a:t>comprehensively scan all clinical documents</a:t>
            </a:r>
            <a:r>
              <a:rPr lang="en-US" sz="2200" dirty="0">
                <a:latin typeface="Arial" panose="020B0604020202020204" pitchFamily="34" charset="0"/>
                <a:cs typeface="Arial" panose="020B0604020202020204" pitchFamily="34" charset="0"/>
              </a:rPr>
              <a:t>…for keywords and phrases to ensure that even rarely mentioned events are detected.” </a:t>
            </a:r>
            <a:r>
              <a:rPr lang="en-US" sz="1400" dirty="0">
                <a:latin typeface="Arial" panose="020B0604020202020204" pitchFamily="34" charset="0"/>
                <a:cs typeface="Arial" panose="020B0604020202020204" pitchFamily="34" charset="0"/>
              </a:rPr>
              <a:t>[PMID 36550198]</a:t>
            </a:r>
          </a:p>
          <a:p>
            <a:r>
              <a:rPr lang="en-US" sz="2200" dirty="0">
                <a:latin typeface="Arial" panose="020B0604020202020204" pitchFamily="34" charset="0"/>
                <a:cs typeface="Arial" panose="020B0604020202020204" pitchFamily="34" charset="0"/>
              </a:rPr>
              <a:t>“…information [was] captured via EMERSE…in order to </a:t>
            </a:r>
            <a:r>
              <a:rPr lang="en-US" sz="2200" b="1" dirty="0">
                <a:solidFill>
                  <a:srgbClr val="FF0000"/>
                </a:solidFill>
                <a:latin typeface="Arial" panose="020B0604020202020204" pitchFamily="34" charset="0"/>
                <a:cs typeface="Arial" panose="020B0604020202020204" pitchFamily="34" charset="0"/>
              </a:rPr>
              <a:t>obtain the most accurate and complete information</a:t>
            </a:r>
            <a:r>
              <a:rPr lang="en-US" sz="2200" b="1"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per patient.”</a:t>
            </a:r>
            <a:r>
              <a:rPr lang="en-US" sz="1400" dirty="0">
                <a:latin typeface="Arial" panose="020B0604020202020204" pitchFamily="34" charset="0"/>
                <a:cs typeface="Arial" panose="020B0604020202020204" pitchFamily="34" charset="0"/>
              </a:rPr>
              <a:t>[PMID 36752520]</a:t>
            </a:r>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68306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D3AD4B-43D6-5623-7F02-B26B8B4128FA}"/>
              </a:ext>
            </a:extLst>
          </p:cNvPr>
          <p:cNvSpPr>
            <a:spLocks noGrp="1"/>
          </p:cNvSpPr>
          <p:nvPr>
            <p:ph type="title"/>
          </p:nvPr>
        </p:nvSpPr>
        <p:spPr/>
        <p:txBody>
          <a:bodyPr/>
          <a:lstStyle/>
          <a:p>
            <a:endParaRPr lang="en-US"/>
          </a:p>
        </p:txBody>
      </p:sp>
      <p:sp>
        <p:nvSpPr>
          <p:cNvPr id="14" name="Rectangle 13">
            <a:extLst>
              <a:ext uri="{FF2B5EF4-FFF2-40B4-BE49-F238E27FC236}">
                <a16:creationId xmlns:a16="http://schemas.microsoft.com/office/drawing/2014/main" id="{ECDA2545-190C-790E-5D00-3B958C979A3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graphicFrame>
        <p:nvGraphicFramePr>
          <p:cNvPr id="2" name="Table 1">
            <a:extLst>
              <a:ext uri="{FF2B5EF4-FFF2-40B4-BE49-F238E27FC236}">
                <a16:creationId xmlns:a16="http://schemas.microsoft.com/office/drawing/2014/main" id="{3820E8C1-3AA2-6657-BD38-F224CF57F601}"/>
              </a:ext>
            </a:extLst>
          </p:cNvPr>
          <p:cNvGraphicFramePr>
            <a:graphicFrameLocks noGrp="1"/>
          </p:cNvGraphicFramePr>
          <p:nvPr>
            <p:extLst>
              <p:ext uri="{D42A27DB-BD31-4B8C-83A1-F6EECF244321}">
                <p14:modId xmlns:p14="http://schemas.microsoft.com/office/powerpoint/2010/main" val="3171110232"/>
              </p:ext>
            </p:extLst>
          </p:nvPr>
        </p:nvGraphicFramePr>
        <p:xfrm>
          <a:off x="910458" y="1413510"/>
          <a:ext cx="7164057" cy="2316480"/>
        </p:xfrm>
        <a:graphic>
          <a:graphicData uri="http://schemas.openxmlformats.org/drawingml/2006/table">
            <a:tbl>
              <a:tblPr firstRow="1" bandRow="1">
                <a:tableStyleId>{5C22544A-7EE6-4342-B048-85BDC9FD1C3A}</a:tableStyleId>
              </a:tblPr>
              <a:tblGrid>
                <a:gridCol w="3615789">
                  <a:extLst>
                    <a:ext uri="{9D8B030D-6E8A-4147-A177-3AD203B41FA5}">
                      <a16:colId xmlns:a16="http://schemas.microsoft.com/office/drawing/2014/main" val="1788178649"/>
                    </a:ext>
                  </a:extLst>
                </a:gridCol>
                <a:gridCol w="3548268">
                  <a:extLst>
                    <a:ext uri="{9D8B030D-6E8A-4147-A177-3AD203B41FA5}">
                      <a16:colId xmlns:a16="http://schemas.microsoft.com/office/drawing/2014/main" val="4195158298"/>
                    </a:ext>
                  </a:extLst>
                </a:gridCol>
              </a:tblGrid>
              <a:tr h="267895">
                <a:tc>
                  <a:txBody>
                    <a:bodyPr/>
                    <a:lstStyle/>
                    <a:p>
                      <a:r>
                        <a:rPr lang="en-US" sz="1300" dirty="0">
                          <a:latin typeface="Arial" panose="020B0604020202020204" pitchFamily="34" charset="0"/>
                          <a:cs typeface="Arial" panose="020B0604020202020204" pitchFamily="34" charset="0"/>
                        </a:rPr>
                        <a:t>Site</a:t>
                      </a:r>
                    </a:p>
                  </a:txBody>
                  <a:tcPr/>
                </a:tc>
                <a:tc>
                  <a:txBody>
                    <a:bodyPr/>
                    <a:lstStyle/>
                    <a:p>
                      <a:r>
                        <a:rPr lang="en-US" sz="1300" dirty="0">
                          <a:latin typeface="Arial" panose="020B0604020202020204" pitchFamily="34" charset="0"/>
                          <a:cs typeface="Arial" panose="020B0604020202020204" pitchFamily="34" charset="0"/>
                        </a:rPr>
                        <a:t>Site</a:t>
                      </a:r>
                    </a:p>
                  </a:txBody>
                  <a:tcPr/>
                </a:tc>
                <a:extLst>
                  <a:ext uri="{0D108BD9-81ED-4DB2-BD59-A6C34878D82A}">
                    <a16:rowId xmlns:a16="http://schemas.microsoft.com/office/drawing/2014/main" val="3847097442"/>
                  </a:ext>
                </a:extLst>
              </a:tr>
              <a:tr h="275009">
                <a:tc>
                  <a:txBody>
                    <a:bodyPr/>
                    <a:lstStyle/>
                    <a:p>
                      <a:r>
                        <a:rPr lang="en-US" sz="1300" dirty="0">
                          <a:latin typeface="Arial" panose="020B0604020202020204" pitchFamily="34" charset="0"/>
                          <a:cs typeface="Arial" panose="020B0604020202020204" pitchFamily="34" charset="0"/>
                        </a:rPr>
                        <a:t>U of Michigan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Case Western Reserve U</a:t>
                      </a:r>
                    </a:p>
                  </a:txBody>
                  <a:tcPr/>
                </a:tc>
                <a:extLst>
                  <a:ext uri="{0D108BD9-81ED-4DB2-BD59-A6C34878D82A}">
                    <a16:rowId xmlns:a16="http://schemas.microsoft.com/office/drawing/2014/main" val="4216536583"/>
                  </a:ext>
                </a:extLst>
              </a:tr>
              <a:tr h="243002">
                <a:tc>
                  <a:txBody>
                    <a:bodyPr/>
                    <a:lstStyle/>
                    <a:p>
                      <a:r>
                        <a:rPr lang="en-US" sz="1300" dirty="0">
                          <a:latin typeface="Arial" panose="020B0604020202020204" pitchFamily="34" charset="0"/>
                          <a:cs typeface="Arial" panose="020B0604020202020204" pitchFamily="34" charset="0"/>
                        </a:rPr>
                        <a:t>Harvard U – Dana Farber Cancer Center</a:t>
                      </a:r>
                    </a:p>
                  </a:txBody>
                  <a:tcPr/>
                </a:tc>
                <a:tc>
                  <a:txBody>
                    <a:bodyPr/>
                    <a:lstStyle/>
                    <a:p>
                      <a:r>
                        <a:rPr lang="en-US" sz="1300" dirty="0">
                          <a:latin typeface="Arial" panose="020B0604020202020204" pitchFamily="34" charset="0"/>
                          <a:cs typeface="Arial" panose="020B0604020202020204" pitchFamily="34" charset="0"/>
                        </a:rPr>
                        <a:t>Utrecht University, Netherlands</a:t>
                      </a:r>
                    </a:p>
                  </a:txBody>
                  <a:tcPr/>
                </a:tc>
                <a:extLst>
                  <a:ext uri="{0D108BD9-81ED-4DB2-BD59-A6C34878D82A}">
                    <a16:rowId xmlns:a16="http://schemas.microsoft.com/office/drawing/2014/main" val="2936392042"/>
                  </a:ext>
                </a:extLst>
              </a:tr>
              <a:tr h="275009">
                <a:tc>
                  <a:txBody>
                    <a:bodyPr/>
                    <a:lstStyle/>
                    <a:p>
                      <a:r>
                        <a:rPr lang="en-US" sz="1300" dirty="0">
                          <a:latin typeface="Arial" panose="020B0604020202020204" pitchFamily="34" charset="0"/>
                          <a:cs typeface="Arial" panose="020B0604020202020204" pitchFamily="34" charset="0"/>
                        </a:rPr>
                        <a:t>Columbia U Cancer Center</a:t>
                      </a:r>
                    </a:p>
                  </a:txBody>
                  <a:tcPr/>
                </a:tc>
                <a:tc>
                  <a:txBody>
                    <a:bodyPr/>
                    <a:lstStyle/>
                    <a:p>
                      <a:r>
                        <a:rPr lang="en-US" sz="1300" dirty="0">
                          <a:latin typeface="Arial" panose="020B0604020202020204" pitchFamily="34" charset="0"/>
                          <a:cs typeface="Arial" panose="020B0604020202020204" pitchFamily="34" charset="0"/>
                        </a:rPr>
                        <a:t>U of Iowa</a:t>
                      </a:r>
                    </a:p>
                  </a:txBody>
                  <a:tcPr/>
                </a:tc>
                <a:extLst>
                  <a:ext uri="{0D108BD9-81ED-4DB2-BD59-A6C34878D82A}">
                    <a16:rowId xmlns:a16="http://schemas.microsoft.com/office/drawing/2014/main" val="515364853"/>
                  </a:ext>
                </a:extLst>
              </a:tr>
              <a:tr h="275009">
                <a:tc>
                  <a:txBody>
                    <a:bodyPr/>
                    <a:lstStyle/>
                    <a:p>
                      <a:r>
                        <a:rPr lang="en-US" sz="1300" dirty="0">
                          <a:latin typeface="Arial" panose="020B0604020202020204" pitchFamily="34" charset="0"/>
                          <a:cs typeface="Arial" panose="020B0604020202020204" pitchFamily="34" charset="0"/>
                        </a:rPr>
                        <a:t>U of North Carolina – Chapel Hill</a:t>
                      </a:r>
                    </a:p>
                  </a:txBody>
                  <a:tcPr/>
                </a:tc>
                <a:tc>
                  <a:txBody>
                    <a:bodyPr/>
                    <a:lstStyle/>
                    <a:p>
                      <a:r>
                        <a:rPr lang="en-US" sz="1300" dirty="0">
                          <a:latin typeface="Arial" panose="020B0604020202020204" pitchFamily="34" charset="0"/>
                          <a:cs typeface="Arial" panose="020B0604020202020204" pitchFamily="34" charset="0"/>
                        </a:rPr>
                        <a:t>Weill Cornell Medical Center</a:t>
                      </a:r>
                    </a:p>
                  </a:txBody>
                  <a:tcPr/>
                </a:tc>
                <a:extLst>
                  <a:ext uri="{0D108BD9-81ED-4DB2-BD59-A6C34878D82A}">
                    <a16:rowId xmlns:a16="http://schemas.microsoft.com/office/drawing/2014/main" val="1839191810"/>
                  </a:ext>
                </a:extLst>
              </a:tr>
              <a:tr h="275009">
                <a:tc>
                  <a:txBody>
                    <a:bodyPr/>
                    <a:lstStyle/>
                    <a:p>
                      <a:r>
                        <a:rPr lang="en-US" sz="1300" dirty="0">
                          <a:latin typeface="Arial" panose="020B0604020202020204" pitchFamily="34" charset="0"/>
                          <a:cs typeface="Arial" panose="020B0604020202020204" pitchFamily="34" charset="0"/>
                        </a:rPr>
                        <a:t>U of California – San Francisco</a:t>
                      </a:r>
                    </a:p>
                  </a:txBody>
                  <a:tcPr/>
                </a:tc>
                <a:tc>
                  <a:txBody>
                    <a:bodyPr/>
                    <a:lstStyle/>
                    <a:p>
                      <a:r>
                        <a:rPr lang="en-US" sz="1300" dirty="0">
                          <a:latin typeface="Arial" panose="020B0604020202020204" pitchFamily="34" charset="0"/>
                          <a:cs typeface="Arial" panose="020B0604020202020204" pitchFamily="34" charset="0"/>
                        </a:rPr>
                        <a:t>U of Virginia</a:t>
                      </a:r>
                    </a:p>
                  </a:txBody>
                  <a:tcPr/>
                </a:tc>
                <a:extLst>
                  <a:ext uri="{0D108BD9-81ED-4DB2-BD59-A6C34878D82A}">
                    <a16:rowId xmlns:a16="http://schemas.microsoft.com/office/drawing/2014/main" val="1932007091"/>
                  </a:ext>
                </a:extLst>
              </a:tr>
              <a:tr h="275009">
                <a:tc>
                  <a:txBody>
                    <a:bodyPr/>
                    <a:lstStyle/>
                    <a:p>
                      <a:r>
                        <a:rPr lang="en-US" sz="1300" dirty="0">
                          <a:latin typeface="Arial" panose="020B0604020202020204" pitchFamily="34" charset="0"/>
                          <a:cs typeface="Arial" panose="020B0604020202020204" pitchFamily="34" charset="0"/>
                        </a:rPr>
                        <a:t>U of Kentucky</a:t>
                      </a:r>
                    </a:p>
                  </a:txBody>
                  <a:tcPr/>
                </a:tc>
                <a:tc>
                  <a:txBody>
                    <a:bodyPr/>
                    <a:lstStyle/>
                    <a:p>
                      <a:r>
                        <a:rPr lang="en-US" sz="1300" dirty="0">
                          <a:latin typeface="Arial" panose="020B0604020202020204" pitchFamily="34" charset="0"/>
                          <a:cs typeface="Arial" panose="020B0604020202020204" pitchFamily="34" charset="0"/>
                        </a:rPr>
                        <a:t>Moffitt Cancer Center, Tampa, FL*</a:t>
                      </a:r>
                    </a:p>
                  </a:txBody>
                  <a:tcPr/>
                </a:tc>
                <a:extLst>
                  <a:ext uri="{0D108BD9-81ED-4DB2-BD59-A6C34878D82A}">
                    <a16:rowId xmlns:a16="http://schemas.microsoft.com/office/drawing/2014/main" val="3775857555"/>
                  </a:ext>
                </a:extLst>
              </a:tr>
              <a:tr h="275009">
                <a:tc>
                  <a:txBody>
                    <a:bodyPr/>
                    <a:lstStyle/>
                    <a:p>
                      <a:r>
                        <a:rPr lang="en-US" sz="1300" dirty="0">
                          <a:latin typeface="Arial" panose="020B0604020202020204" pitchFamily="34" charset="0"/>
                          <a:cs typeface="Arial" panose="020B0604020202020204" pitchFamily="34" charset="0"/>
                        </a:rPr>
                        <a:t>U of Cincinnati</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Children’s Health Orange County, Calif.*</a:t>
                      </a:r>
                    </a:p>
                  </a:txBody>
                  <a:tcPr/>
                </a:tc>
                <a:extLst>
                  <a:ext uri="{0D108BD9-81ED-4DB2-BD59-A6C34878D82A}">
                    <a16:rowId xmlns:a16="http://schemas.microsoft.com/office/drawing/2014/main" val="1120399181"/>
                  </a:ext>
                </a:extLst>
              </a:tr>
            </a:tbl>
          </a:graphicData>
        </a:graphic>
      </p:graphicFrame>
      <p:sp useBgFill="1">
        <p:nvSpPr>
          <p:cNvPr id="3" name="Title 1">
            <a:extLst>
              <a:ext uri="{FF2B5EF4-FFF2-40B4-BE49-F238E27FC236}">
                <a16:creationId xmlns:a16="http://schemas.microsoft.com/office/drawing/2014/main" id="{1261E2AB-4B9F-96DD-0C5F-D09B3AE0705D}"/>
              </a:ext>
            </a:extLst>
          </p:cNvPr>
          <p:cNvSpPr txBox="1">
            <a:spLocks/>
          </p:cNvSpPr>
          <p:nvPr/>
        </p:nvSpPr>
        <p:spPr>
          <a:xfrm>
            <a:off x="457200" y="229251"/>
            <a:ext cx="8229600" cy="857250"/>
          </a:xfrm>
          <a:prstGeom prst="rect">
            <a:avLst/>
          </a:prstGeom>
        </p:spPr>
        <p:txBody>
          <a:bodyPr vert="horz" lIns="91440" tIns="45720" rIns="91440" bIns="45720" rtlCol="0" anchor="ctr">
            <a:normAutofit fontScale="7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Why do we think it’s better?</a:t>
            </a:r>
          </a:p>
          <a:p>
            <a:r>
              <a:rPr lang="en-US" i="1" dirty="0">
                <a:latin typeface="Arial" panose="020B0604020202020204" pitchFamily="34" charset="0"/>
                <a:cs typeface="Arial" panose="020B0604020202020204" pitchFamily="34" charset="0"/>
              </a:rPr>
              <a:t>Top-tier medical centers use it</a:t>
            </a:r>
          </a:p>
        </p:txBody>
      </p:sp>
      <p:sp>
        <p:nvSpPr>
          <p:cNvPr id="5" name="TextBox 4">
            <a:extLst>
              <a:ext uri="{FF2B5EF4-FFF2-40B4-BE49-F238E27FC236}">
                <a16:creationId xmlns:a16="http://schemas.microsoft.com/office/drawing/2014/main" id="{47B732BF-FD51-0FCB-350A-344B52735A21}"/>
              </a:ext>
            </a:extLst>
          </p:cNvPr>
          <p:cNvSpPr txBox="1"/>
          <p:nvPr/>
        </p:nvSpPr>
        <p:spPr>
          <a:xfrm>
            <a:off x="6567777" y="3870891"/>
            <a:ext cx="4572000"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*Currently installing</a:t>
            </a:r>
            <a:endParaRPr lang="en-US" sz="1200" dirty="0"/>
          </a:p>
        </p:txBody>
      </p:sp>
    </p:spTree>
    <p:extLst>
      <p:ext uri="{BB962C8B-B14F-4D97-AF65-F5344CB8AC3E}">
        <p14:creationId xmlns:p14="http://schemas.microsoft.com/office/powerpoint/2010/main" val="3409982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What can EMERSE do?</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063229"/>
            <a:ext cx="8375904" cy="4037648"/>
          </a:xfrm>
        </p:spPr>
        <p:txBody>
          <a:bodyPr>
            <a:noAutofit/>
          </a:bodyPr>
          <a:lstStyle/>
          <a:p>
            <a:pPr marL="0" indent="0">
              <a:buNone/>
            </a:pPr>
            <a:r>
              <a:rPr lang="en-US" sz="2400" dirty="0">
                <a:latin typeface="Arial" panose="020B0604020202020204" pitchFamily="34" charset="0"/>
                <a:cs typeface="Arial" panose="020B0604020202020204" pitchFamily="34" charset="0"/>
              </a:rPr>
              <a:t>Lots of things!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Watch our videos: https://project-</a:t>
            </a:r>
            <a:r>
              <a:rPr lang="en-US" sz="2400" dirty="0" err="1">
                <a:latin typeface="Arial" panose="020B0604020202020204" pitchFamily="34" charset="0"/>
                <a:cs typeface="Arial" panose="020B0604020202020204" pitchFamily="34" charset="0"/>
              </a:rPr>
              <a:t>emerse.org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use_cases.html</a:t>
            </a:r>
            <a:endParaRPr lang="en-US" sz="2400" dirty="0">
              <a:latin typeface="Arial" panose="020B0604020202020204" pitchFamily="34" charset="0"/>
              <a:cs typeface="Arial" panose="020B0604020202020204" pitchFamily="34" charset="0"/>
            </a:endParaRPr>
          </a:p>
        </p:txBody>
      </p:sp>
      <p:pic>
        <p:nvPicPr>
          <p:cNvPr id="7" name="Picture 6" descr="A screenshot of a video&#10;&#10;Description automatically generated">
            <a:extLst>
              <a:ext uri="{FF2B5EF4-FFF2-40B4-BE49-F238E27FC236}">
                <a16:creationId xmlns:a16="http://schemas.microsoft.com/office/drawing/2014/main" id="{CD1306C6-EFB1-2B52-871B-3B35A1825DD1}"/>
              </a:ext>
            </a:extLst>
          </p:cNvPr>
          <p:cNvPicPr>
            <a:picLocks noChangeAspect="1"/>
          </p:cNvPicPr>
          <p:nvPr/>
        </p:nvPicPr>
        <p:blipFill>
          <a:blip r:embed="rId2"/>
          <a:stretch>
            <a:fillRect/>
          </a:stretch>
        </p:blipFill>
        <p:spPr>
          <a:xfrm>
            <a:off x="202219" y="1794981"/>
            <a:ext cx="2743200" cy="2435822"/>
          </a:xfrm>
          <a:prstGeom prst="rect">
            <a:avLst/>
          </a:prstGeom>
        </p:spPr>
      </p:pic>
      <p:pic>
        <p:nvPicPr>
          <p:cNvPr id="13" name="Picture 12" descr="A person in a blue shirt&#10;&#10;Description automatically generated">
            <a:extLst>
              <a:ext uri="{FF2B5EF4-FFF2-40B4-BE49-F238E27FC236}">
                <a16:creationId xmlns:a16="http://schemas.microsoft.com/office/drawing/2014/main" id="{51DC6B61-26A2-EEBB-3DA8-EE95B05160D6}"/>
              </a:ext>
            </a:extLst>
          </p:cNvPr>
          <p:cNvPicPr>
            <a:picLocks noChangeAspect="1"/>
          </p:cNvPicPr>
          <p:nvPr/>
        </p:nvPicPr>
        <p:blipFill>
          <a:blip r:embed="rId3"/>
          <a:stretch>
            <a:fillRect/>
          </a:stretch>
        </p:blipFill>
        <p:spPr>
          <a:xfrm>
            <a:off x="6127531" y="1798499"/>
            <a:ext cx="2851877" cy="2432304"/>
          </a:xfrm>
          <a:prstGeom prst="rect">
            <a:avLst/>
          </a:prstGeom>
        </p:spPr>
      </p:pic>
      <p:pic>
        <p:nvPicPr>
          <p:cNvPr id="15" name="Picture 14" descr="A person in a blue shirt&#10;&#10;Description automatically generated">
            <a:extLst>
              <a:ext uri="{FF2B5EF4-FFF2-40B4-BE49-F238E27FC236}">
                <a16:creationId xmlns:a16="http://schemas.microsoft.com/office/drawing/2014/main" id="{7E094B83-33C7-96ED-306D-A3F85A413F14}"/>
              </a:ext>
            </a:extLst>
          </p:cNvPr>
          <p:cNvPicPr>
            <a:picLocks noChangeAspect="1"/>
          </p:cNvPicPr>
          <p:nvPr/>
        </p:nvPicPr>
        <p:blipFill>
          <a:blip r:embed="rId4"/>
          <a:stretch>
            <a:fillRect/>
          </a:stretch>
        </p:blipFill>
        <p:spPr>
          <a:xfrm>
            <a:off x="3106751" y="1798499"/>
            <a:ext cx="2893290" cy="2432304"/>
          </a:xfrm>
          <a:prstGeom prst="rect">
            <a:avLst/>
          </a:prstGeom>
        </p:spPr>
      </p:pic>
    </p:spTree>
    <p:extLst>
      <p:ext uri="{BB962C8B-B14F-4D97-AF65-F5344CB8AC3E}">
        <p14:creationId xmlns:p14="http://schemas.microsoft.com/office/powerpoint/2010/main" val="1041862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200151"/>
            <a:ext cx="8375904" cy="3394472"/>
          </a:xfrm>
        </p:spPr>
        <p:txBody>
          <a:bodyPr>
            <a:normAutofit/>
          </a:bodyPr>
          <a:lstStyle/>
          <a:p>
            <a:pPr marL="0" indent="0">
              <a:buNone/>
            </a:pPr>
            <a:r>
              <a:rPr lang="en-US" dirty="0">
                <a:latin typeface="Arial" panose="020B0604020202020204" pitchFamily="34" charset="0"/>
                <a:cs typeface="Arial" panose="020B0604020202020204" pitchFamily="34" charset="0"/>
              </a:rPr>
              <a:t>EMERSE allows you to find cohorts based on things mentioned in the notes</a:t>
            </a:r>
          </a:p>
          <a:p>
            <a:pPr lvl="1"/>
            <a:r>
              <a:rPr lang="en-US" dirty="0">
                <a:latin typeface="Arial" panose="020B0604020202020204" pitchFamily="34" charset="0"/>
                <a:cs typeface="Arial" panose="020B0604020202020204" pitchFamily="34" charset="0"/>
              </a:rPr>
              <a:t>diseases</a:t>
            </a:r>
          </a:p>
          <a:p>
            <a:pPr lvl="1"/>
            <a:r>
              <a:rPr lang="en-US" dirty="0">
                <a:latin typeface="Arial" panose="020B0604020202020204" pitchFamily="34" charset="0"/>
                <a:cs typeface="Arial" panose="020B0604020202020204" pitchFamily="34" charset="0"/>
              </a:rPr>
              <a:t>drugs</a:t>
            </a:r>
          </a:p>
          <a:p>
            <a:pPr lvl="1"/>
            <a:r>
              <a:rPr lang="en-US" dirty="0">
                <a:latin typeface="Arial" panose="020B0604020202020204" pitchFamily="34" charset="0"/>
                <a:cs typeface="Arial" panose="020B0604020202020204" pitchFamily="34" charset="0"/>
              </a:rPr>
              <a:t>symptoms</a:t>
            </a:r>
          </a:p>
          <a:p>
            <a:pPr lvl="1"/>
            <a:r>
              <a:rPr lang="en-US" dirty="0">
                <a:latin typeface="Arial" panose="020B0604020202020204" pitchFamily="34" charset="0"/>
                <a:cs typeface="Arial" panose="020B0604020202020204" pitchFamily="34" charset="0"/>
              </a:rPr>
              <a:t>anything*</a:t>
            </a:r>
          </a:p>
          <a:p>
            <a:pPr lvl="1"/>
            <a:endParaRPr lang="en-US" dirty="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2" name="Picture 11" descr="transparent background.png">
            <a:extLst>
              <a:ext uri="{FF2B5EF4-FFF2-40B4-BE49-F238E27FC236}">
                <a16:creationId xmlns:a16="http://schemas.microsoft.com/office/drawing/2014/main" id="{1787D357-0094-9D45-84EC-F79EBEB869A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B08600FB-81B5-C24F-9EDD-4BB794395C56}"/>
              </a:ext>
            </a:extLst>
          </p:cNvPr>
          <p:cNvPicPr>
            <a:picLocks noChangeAspect="1"/>
          </p:cNvPicPr>
          <p:nvPr/>
        </p:nvPicPr>
        <p:blipFill>
          <a:blip r:embed="rId3"/>
          <a:stretch>
            <a:fillRect/>
          </a:stretch>
        </p:blipFill>
        <p:spPr>
          <a:xfrm>
            <a:off x="3787388" y="2294453"/>
            <a:ext cx="1364010" cy="2098548"/>
          </a:xfrm>
          <a:prstGeom prst="rect">
            <a:avLst/>
          </a:prstGeom>
        </p:spPr>
      </p:pic>
      <p:sp>
        <p:nvSpPr>
          <p:cNvPr id="8" name="Rectangle 7">
            <a:extLst>
              <a:ext uri="{FF2B5EF4-FFF2-40B4-BE49-F238E27FC236}">
                <a16:creationId xmlns:a16="http://schemas.microsoft.com/office/drawing/2014/main" id="{B89A0849-BDC5-3C47-BC97-072180479D3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4" name="TextBox 3">
            <a:extLst>
              <a:ext uri="{FF2B5EF4-FFF2-40B4-BE49-F238E27FC236}">
                <a16:creationId xmlns:a16="http://schemas.microsoft.com/office/drawing/2014/main" id="{E5CA699A-6CA1-3D47-BC34-7DDF26B8C0D5}"/>
              </a:ext>
            </a:extLst>
          </p:cNvPr>
          <p:cNvSpPr txBox="1"/>
          <p:nvPr/>
        </p:nvSpPr>
        <p:spPr>
          <a:xfrm>
            <a:off x="979510" y="4611579"/>
            <a:ext cx="1889748" cy="369332"/>
          </a:xfrm>
          <a:prstGeom prst="rect">
            <a:avLst/>
          </a:prstGeom>
          <a:noFill/>
        </p:spPr>
        <p:txBody>
          <a:bodyPr wrap="none" rtlCol="0">
            <a:spAutoFit/>
          </a:bodyPr>
          <a:lstStyle/>
          <a:p>
            <a:r>
              <a:rPr lang="en-US" dirty="0"/>
              <a:t>*if it is mentioned</a:t>
            </a:r>
          </a:p>
        </p:txBody>
      </p:sp>
    </p:spTree>
    <p:extLst>
      <p:ext uri="{BB962C8B-B14F-4D97-AF65-F5344CB8AC3E}">
        <p14:creationId xmlns:p14="http://schemas.microsoft.com/office/powerpoint/2010/main" val="1176519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Find cohorts</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203118" y="1109773"/>
            <a:ext cx="8949730" cy="3394472"/>
          </a:xfrm>
        </p:spPr>
        <p:txBody>
          <a:bodyPr/>
          <a:lstStyle/>
          <a:p>
            <a:pPr marL="0" indent="0">
              <a:buNone/>
            </a:pPr>
            <a:r>
              <a:rPr lang="en-US" dirty="0">
                <a:latin typeface="Arial" panose="020B0604020202020204" pitchFamily="34" charset="0"/>
                <a:cs typeface="Arial" panose="020B0604020202020204" pitchFamily="34" charset="0"/>
              </a:rPr>
              <a:t>It’s perfect for finding rare things…</a:t>
            </a:r>
          </a:p>
          <a:p>
            <a:pPr marL="0" indent="0">
              <a:buNone/>
            </a:pPr>
            <a:r>
              <a:rPr lang="en-US" dirty="0">
                <a:latin typeface="Arial" panose="020B0604020202020204" pitchFamily="34" charset="0"/>
                <a:cs typeface="Arial" panose="020B0604020202020204" pitchFamily="34" charset="0"/>
              </a:rPr>
              <a:t>   							 …like rare cancers such as</a:t>
            </a:r>
          </a:p>
          <a:p>
            <a:pPr marL="0" indent="0">
              <a:buNone/>
            </a:pPr>
            <a:r>
              <a:rPr lang="en-US" dirty="0">
                <a:latin typeface="Arial" panose="020B0604020202020204" pitchFamily="34" charset="0"/>
                <a:cs typeface="Arial" panose="020B0604020202020204" pitchFamily="34" charset="0"/>
              </a:rPr>
              <a:t>								cutaneous leiomyosarcoma</a:t>
            </a:r>
          </a:p>
        </p:txBody>
      </p:sp>
      <p:pic>
        <p:nvPicPr>
          <p:cNvPr id="8" name="Picture 7">
            <a:extLst>
              <a:ext uri="{FF2B5EF4-FFF2-40B4-BE49-F238E27FC236}">
                <a16:creationId xmlns:a16="http://schemas.microsoft.com/office/drawing/2014/main" id="{F0BF1D84-85E3-9D42-B386-87697EB3881E}"/>
              </a:ext>
            </a:extLst>
          </p:cNvPr>
          <p:cNvPicPr>
            <a:picLocks noChangeAspect="1"/>
          </p:cNvPicPr>
          <p:nvPr/>
        </p:nvPicPr>
        <p:blipFill>
          <a:blip r:embed="rId2"/>
          <a:stretch>
            <a:fillRect/>
          </a:stretch>
        </p:blipFill>
        <p:spPr>
          <a:xfrm>
            <a:off x="2659060" y="1984379"/>
            <a:ext cx="735070" cy="779915"/>
          </a:xfrm>
          <a:prstGeom prst="rect">
            <a:avLst/>
          </a:prstGeom>
        </p:spPr>
      </p:pic>
      <p:pic>
        <p:nvPicPr>
          <p:cNvPr id="5" name="Picture 4">
            <a:extLst>
              <a:ext uri="{FF2B5EF4-FFF2-40B4-BE49-F238E27FC236}">
                <a16:creationId xmlns:a16="http://schemas.microsoft.com/office/drawing/2014/main" id="{BB389EFA-9008-6F42-B12C-707E2954771D}"/>
              </a:ext>
            </a:extLst>
          </p:cNvPr>
          <p:cNvPicPr>
            <a:picLocks noChangeAspect="1"/>
          </p:cNvPicPr>
          <p:nvPr/>
        </p:nvPicPr>
        <p:blipFill>
          <a:blip r:embed="rId3"/>
          <a:stretch>
            <a:fillRect/>
          </a:stretch>
        </p:blipFill>
        <p:spPr>
          <a:xfrm>
            <a:off x="203118" y="2189232"/>
            <a:ext cx="3191012" cy="2911967"/>
          </a:xfrm>
          <a:prstGeom prst="rect">
            <a:avLst/>
          </a:prstGeom>
        </p:spPr>
      </p:pic>
      <p:pic>
        <p:nvPicPr>
          <p:cNvPr id="12" name="Picture 11">
            <a:extLst>
              <a:ext uri="{FF2B5EF4-FFF2-40B4-BE49-F238E27FC236}">
                <a16:creationId xmlns:a16="http://schemas.microsoft.com/office/drawing/2014/main" id="{4789A11D-FFD2-8241-BC56-435E37E087A2}"/>
              </a:ext>
            </a:extLst>
          </p:cNvPr>
          <p:cNvPicPr>
            <a:picLocks noChangeAspect="1"/>
          </p:cNvPicPr>
          <p:nvPr/>
        </p:nvPicPr>
        <p:blipFill>
          <a:blip r:embed="rId4"/>
          <a:stretch>
            <a:fillRect/>
          </a:stretch>
        </p:blipFill>
        <p:spPr>
          <a:xfrm>
            <a:off x="2372086" y="1884326"/>
            <a:ext cx="1742714" cy="1239885"/>
          </a:xfrm>
          <a:prstGeom prst="rect">
            <a:avLst/>
          </a:prstGeom>
        </p:spPr>
      </p:pic>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5"/>
          <a:stretch>
            <a:fillRect/>
          </a:stretch>
        </p:blipFill>
        <p:spPr>
          <a:xfrm>
            <a:off x="7504783" y="4393001"/>
            <a:ext cx="1468196" cy="403244"/>
          </a:xfrm>
          <a:prstGeom prst="rect">
            <a:avLst/>
          </a:prstGeom>
        </p:spPr>
      </p:pic>
      <p:sp>
        <p:nvSpPr>
          <p:cNvPr id="10" name="Rectangle 9">
            <a:extLst>
              <a:ext uri="{FF2B5EF4-FFF2-40B4-BE49-F238E27FC236}">
                <a16:creationId xmlns:a16="http://schemas.microsoft.com/office/drawing/2014/main" id="{EC23E926-76F2-534E-A696-D425AE3BAC7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1" name="TextBox 10">
            <a:extLst>
              <a:ext uri="{FF2B5EF4-FFF2-40B4-BE49-F238E27FC236}">
                <a16:creationId xmlns:a16="http://schemas.microsoft.com/office/drawing/2014/main" id="{15918D9B-8EDE-0D4F-A52A-48BB9746D702}"/>
              </a:ext>
            </a:extLst>
          </p:cNvPr>
          <p:cNvSpPr txBox="1"/>
          <p:nvPr/>
        </p:nvSpPr>
        <p:spPr>
          <a:xfrm>
            <a:off x="4114800" y="3298599"/>
            <a:ext cx="4572000" cy="1200329"/>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See this talk for more details:</a:t>
            </a:r>
          </a:p>
          <a:p>
            <a:r>
              <a:rPr lang="en-US" dirty="0">
                <a:latin typeface="Arial" panose="020B0604020202020204" pitchFamily="34" charset="0"/>
                <a:cs typeface="Arial" panose="020B0604020202020204" pitchFamily="34" charset="0"/>
                <a:hlinkClick r:id="rId6"/>
              </a:rPr>
              <a:t>https://vimeo.com/677482835</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“Using EMERSE to Improve Research Involving Rare Cancers”</a:t>
            </a:r>
          </a:p>
        </p:txBody>
      </p:sp>
    </p:spTree>
    <p:extLst>
      <p:ext uri="{BB962C8B-B14F-4D97-AF65-F5344CB8AC3E}">
        <p14:creationId xmlns:p14="http://schemas.microsoft.com/office/powerpoint/2010/main" val="3193194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Highlight documents</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for chart review</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8" name="Rectangle 7">
            <a:extLst>
              <a:ext uri="{FF2B5EF4-FFF2-40B4-BE49-F238E27FC236}">
                <a16:creationId xmlns:a16="http://schemas.microsoft.com/office/drawing/2014/main" id="{7AEA59FA-25B6-B741-934B-E0F2E6588F6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6" name="Rectangle 5">
            <a:extLst>
              <a:ext uri="{FF2B5EF4-FFF2-40B4-BE49-F238E27FC236}">
                <a16:creationId xmlns:a16="http://schemas.microsoft.com/office/drawing/2014/main" id="{2CF90DB6-E587-0E47-94B9-D5AF36AD2784}"/>
              </a:ext>
            </a:extLst>
          </p:cNvPr>
          <p:cNvSpPr/>
          <p:nvPr/>
        </p:nvSpPr>
        <p:spPr>
          <a:xfrm>
            <a:off x="485193" y="1578950"/>
            <a:ext cx="1931437" cy="286719"/>
          </a:xfrm>
          <a:prstGeom prst="rect">
            <a:avLst/>
          </a:prstGeom>
          <a:solidFill>
            <a:srgbClr val="FFFF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2EC4B15-781C-B449-951B-ED01BBC9D1CC}"/>
              </a:ext>
            </a:extLst>
          </p:cNvPr>
          <p:cNvSpPr/>
          <p:nvPr/>
        </p:nvSpPr>
        <p:spPr>
          <a:xfrm>
            <a:off x="5694785" y="1608296"/>
            <a:ext cx="2534815" cy="286719"/>
          </a:xfrm>
          <a:prstGeom prst="rect">
            <a:avLst/>
          </a:prstGeom>
          <a:solidFill>
            <a:srgbClr val="92D05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C585FD-43B9-8C48-B823-F277840FE11E}"/>
              </a:ext>
            </a:extLst>
          </p:cNvPr>
          <p:cNvSpPr/>
          <p:nvPr/>
        </p:nvSpPr>
        <p:spPr>
          <a:xfrm>
            <a:off x="2713715" y="2393823"/>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3ADC95-5F27-1347-9C6B-184C9CD1DF80}"/>
              </a:ext>
            </a:extLst>
          </p:cNvPr>
          <p:cNvSpPr/>
          <p:nvPr/>
        </p:nvSpPr>
        <p:spPr>
          <a:xfrm>
            <a:off x="5694785" y="2941479"/>
            <a:ext cx="1564431" cy="286719"/>
          </a:xfrm>
          <a:prstGeom prst="rect">
            <a:avLst/>
          </a:prstGeom>
          <a:solidFill>
            <a:srgbClr val="FF2BF0">
              <a:alpha val="6470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556915E-B71E-2A41-AE08-654A81C8EE48}"/>
              </a:ext>
            </a:extLst>
          </p:cNvPr>
          <p:cNvSpPr/>
          <p:nvPr/>
        </p:nvSpPr>
        <p:spPr>
          <a:xfrm>
            <a:off x="5917086" y="3726940"/>
            <a:ext cx="1587697" cy="286719"/>
          </a:xfrm>
          <a:prstGeom prst="rect">
            <a:avLst/>
          </a:prstGeom>
          <a:solidFill>
            <a:srgbClr val="00B0F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CEB0F96-F604-2B4C-B41D-654F4464CE22}"/>
              </a:ext>
            </a:extLst>
          </p:cNvPr>
          <p:cNvSpPr/>
          <p:nvPr/>
        </p:nvSpPr>
        <p:spPr>
          <a:xfrm>
            <a:off x="3013789" y="3745602"/>
            <a:ext cx="1931436" cy="286719"/>
          </a:xfrm>
          <a:prstGeom prst="rect">
            <a:avLst/>
          </a:prstGeom>
          <a:solidFill>
            <a:schemeClr val="accent6">
              <a:lumMod val="75000"/>
              <a:alpha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457200" y="1571427"/>
            <a:ext cx="8375904" cy="3394472"/>
          </a:xfrm>
        </p:spPr>
        <p:txBody>
          <a:bodyPr>
            <a:normAutofit fontScale="70000" lnSpcReduction="20000"/>
          </a:bodyPr>
          <a:lstStyle/>
          <a:p>
            <a:pPr marL="0" indent="0">
              <a:buNone/>
            </a:pPr>
            <a:r>
              <a:rPr lang="en-US" dirty="0" err="1"/>
              <a:t>Thoracocentesis</a:t>
            </a:r>
            <a:r>
              <a:rPr lang="en-US" dirty="0"/>
              <a:t> confirmed the recurrence of mantle cell lymphoma. Disease restaging work-up revealed multicompartment lymphadenopathy in the neck, mediastinal, </a:t>
            </a:r>
            <a:r>
              <a:rPr lang="en-US" dirty="0" err="1"/>
              <a:t>retrocrural</a:t>
            </a:r>
            <a:r>
              <a:rPr lang="en-US" dirty="0"/>
              <a:t>, retroperitoneal and pelvic regions. Bone marrow was also involved. The patient was treated with a total of six cycles of rituximab, cyclophosphamide, vincristine, doxorubicin and dexamethasone (R-</a:t>
            </a:r>
            <a:r>
              <a:rPr lang="en-US" dirty="0" err="1"/>
              <a:t>HyperCVAD</a:t>
            </a:r>
            <a:r>
              <a:rPr lang="en-US" dirty="0"/>
              <a:t>) completed in January 2007. That treatment led to complete remission that lasted until October 2008, when the disease was found to have recurred in the left pleural space and retroperitoneum without bone marrow involvement. </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4C85139F-85D6-784E-A3D5-E2F0D7D368ED}"/>
              </a:ext>
            </a:extLst>
          </p:cNvPr>
          <p:cNvSpPr/>
          <p:nvPr/>
        </p:nvSpPr>
        <p:spPr>
          <a:xfrm>
            <a:off x="427715" y="4451050"/>
            <a:ext cx="4572000" cy="230832"/>
          </a:xfrm>
          <a:prstGeom prst="rect">
            <a:avLst/>
          </a:prstGeom>
        </p:spPr>
        <p:txBody>
          <a:bodyPr>
            <a:spAutoFit/>
          </a:bodyPr>
          <a:lstStyle/>
          <a:p>
            <a:r>
              <a:rPr lang="en-US" sz="900" dirty="0">
                <a:latin typeface="Arial" panose="020B0604020202020204" pitchFamily="34" charset="0"/>
                <a:cs typeface="Arial" panose="020B0604020202020204" pitchFamily="34" charset="0"/>
              </a:rPr>
              <a:t>https://</a:t>
            </a:r>
            <a:r>
              <a:rPr lang="en-US" sz="900" dirty="0" err="1">
                <a:latin typeface="Arial" panose="020B0604020202020204" pitchFamily="34" charset="0"/>
                <a:cs typeface="Arial" panose="020B0604020202020204" pitchFamily="34" charset="0"/>
              </a:rPr>
              <a:t>jmedicalcasereports.biomedcentral.com</a:t>
            </a:r>
            <a:r>
              <a:rPr lang="en-US" sz="900" dirty="0">
                <a:latin typeface="Arial" panose="020B0604020202020204" pitchFamily="34" charset="0"/>
                <a:cs typeface="Arial" panose="020B0604020202020204" pitchFamily="34" charset="0"/>
              </a:rPr>
              <a:t>/articles/10.1186/1752-1947-4-329</a:t>
            </a:r>
          </a:p>
        </p:txBody>
      </p:sp>
    </p:spTree>
    <p:extLst>
      <p:ext uri="{BB962C8B-B14F-4D97-AF65-F5344CB8AC3E}">
        <p14:creationId xmlns:p14="http://schemas.microsoft.com/office/powerpoint/2010/main" val="4209049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C413A4-C5D2-8F4D-8F35-378E5C61A0B3}"/>
              </a:ext>
            </a:extLst>
          </p:cNvPr>
          <p:cNvSpPr>
            <a:spLocks noGrp="1"/>
          </p:cNvSpPr>
          <p:nvPr>
            <p:ph type="title"/>
          </p:nvPr>
        </p:nvSpPr>
        <p:spPr/>
        <p:txBody>
          <a:bodyPr/>
          <a:lstStyle/>
          <a:p>
            <a:endParaRPr lang="en-US" dirty="0"/>
          </a:p>
        </p:txBody>
      </p:sp>
      <p:sp useBgFill="1">
        <p:nvSpPr>
          <p:cNvPr id="16" name="Title 1">
            <a:extLst>
              <a:ext uri="{FF2B5EF4-FFF2-40B4-BE49-F238E27FC236}">
                <a16:creationId xmlns:a16="http://schemas.microsoft.com/office/drawing/2014/main" id="{8B909327-905F-D440-94C7-4088E3DA65DF}"/>
              </a:ext>
            </a:extLst>
          </p:cNvPr>
          <p:cNvSpPr txBox="1">
            <a:spLocks/>
          </p:cNvSpPr>
          <p:nvPr/>
        </p:nvSpPr>
        <p:spPr>
          <a:xfrm>
            <a:off x="457200" y="205979"/>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EMERSE is     </a:t>
            </a:r>
            <a:r>
              <a:rPr lang="en-US" b="1" i="1" dirty="0">
                <a:latin typeface="Arial" panose="020B0604020202020204" pitchFamily="34" charset="0"/>
                <a:cs typeface="Arial" panose="020B0604020202020204" pitchFamily="34" charset="0"/>
              </a:rPr>
              <a:t>fast</a:t>
            </a:r>
          </a:p>
        </p:txBody>
      </p:sp>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cxnSp>
        <p:nvCxnSpPr>
          <p:cNvPr id="20" name="Straight Connector 19">
            <a:extLst>
              <a:ext uri="{FF2B5EF4-FFF2-40B4-BE49-F238E27FC236}">
                <a16:creationId xmlns:a16="http://schemas.microsoft.com/office/drawing/2014/main" id="{20C1E44F-9A14-2447-A02E-8989B3AE10D9}"/>
              </a:ext>
            </a:extLst>
          </p:cNvPr>
          <p:cNvCxnSpPr>
            <a:cxnSpLocks/>
          </p:cNvCxnSpPr>
          <p:nvPr/>
        </p:nvCxnSpPr>
        <p:spPr>
          <a:xfrm>
            <a:off x="5467739" y="569167"/>
            <a:ext cx="46653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1C0FEE5-3FD2-B742-BDCF-B88B250C37AF}"/>
              </a:ext>
            </a:extLst>
          </p:cNvPr>
          <p:cNvCxnSpPr>
            <a:cxnSpLocks/>
          </p:cNvCxnSpPr>
          <p:nvPr/>
        </p:nvCxnSpPr>
        <p:spPr>
          <a:xfrm>
            <a:off x="5318452" y="684243"/>
            <a:ext cx="54428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33647FD-5C04-584A-AFA8-70F3A36A3FF4}"/>
              </a:ext>
            </a:extLst>
          </p:cNvPr>
          <p:cNvCxnSpPr>
            <a:cxnSpLocks/>
          </p:cNvCxnSpPr>
          <p:nvPr/>
        </p:nvCxnSpPr>
        <p:spPr>
          <a:xfrm>
            <a:off x="11770644" y="-2408718"/>
            <a:ext cx="61114"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3" name="Table 22">
            <a:extLst>
              <a:ext uri="{FF2B5EF4-FFF2-40B4-BE49-F238E27FC236}">
                <a16:creationId xmlns:a16="http://schemas.microsoft.com/office/drawing/2014/main" id="{C57D3A29-F9D6-CB40-AA76-BD9E1AFD7B25}"/>
              </a:ext>
            </a:extLst>
          </p:cNvPr>
          <p:cNvGraphicFramePr>
            <a:graphicFrameLocks noGrp="1"/>
          </p:cNvGraphicFramePr>
          <p:nvPr>
            <p:extLst>
              <p:ext uri="{D42A27DB-BD31-4B8C-83A1-F6EECF244321}">
                <p14:modId xmlns:p14="http://schemas.microsoft.com/office/powerpoint/2010/main" val="235380142"/>
              </p:ext>
            </p:extLst>
          </p:nvPr>
        </p:nvGraphicFramePr>
        <p:xfrm>
          <a:off x="457200" y="1438131"/>
          <a:ext cx="7931020" cy="2589789"/>
        </p:xfrm>
        <a:graphic>
          <a:graphicData uri="http://schemas.openxmlformats.org/drawingml/2006/table">
            <a:tbl>
              <a:tblPr firstRow="1" bandRow="1">
                <a:tableStyleId>{5C22544A-7EE6-4342-B048-85BDC9FD1C3A}</a:tableStyleId>
              </a:tblPr>
              <a:tblGrid>
                <a:gridCol w="3110948">
                  <a:extLst>
                    <a:ext uri="{9D8B030D-6E8A-4147-A177-3AD203B41FA5}">
                      <a16:colId xmlns:a16="http://schemas.microsoft.com/office/drawing/2014/main" val="2786858433"/>
                    </a:ext>
                  </a:extLst>
                </a:gridCol>
                <a:gridCol w="1778293">
                  <a:extLst>
                    <a:ext uri="{9D8B030D-6E8A-4147-A177-3AD203B41FA5}">
                      <a16:colId xmlns:a16="http://schemas.microsoft.com/office/drawing/2014/main" val="3059340080"/>
                    </a:ext>
                  </a:extLst>
                </a:gridCol>
                <a:gridCol w="1380930">
                  <a:extLst>
                    <a:ext uri="{9D8B030D-6E8A-4147-A177-3AD203B41FA5}">
                      <a16:colId xmlns:a16="http://schemas.microsoft.com/office/drawing/2014/main" val="3237354114"/>
                    </a:ext>
                  </a:extLst>
                </a:gridCol>
                <a:gridCol w="1660849">
                  <a:extLst>
                    <a:ext uri="{9D8B030D-6E8A-4147-A177-3AD203B41FA5}">
                      <a16:colId xmlns:a16="http://schemas.microsoft.com/office/drawing/2014/main" val="2976979028"/>
                    </a:ext>
                  </a:extLst>
                </a:gridCol>
              </a:tblGrid>
              <a:tr h="0">
                <a:tc>
                  <a:txBody>
                    <a:bodyPr/>
                    <a:lstStyle/>
                    <a:p>
                      <a:r>
                        <a:rPr lang="en-US" dirty="0">
                          <a:latin typeface="Arial" panose="020B0604020202020204" pitchFamily="34" charset="0"/>
                          <a:cs typeface="Arial" panose="020B0604020202020204" pitchFamily="34" charset="0"/>
                        </a:rPr>
                        <a:t>Query to identify all patients with the following</a:t>
                      </a:r>
                    </a:p>
                  </a:txBody>
                  <a:tcPr/>
                </a:tc>
                <a:tc>
                  <a:txBody>
                    <a:bodyPr/>
                    <a:lstStyle/>
                    <a:p>
                      <a:pPr algn="ctr"/>
                      <a:r>
                        <a:rPr lang="en-US" dirty="0">
                          <a:latin typeface="Arial" panose="020B0604020202020204" pitchFamily="34" charset="0"/>
                          <a:cs typeface="Arial" panose="020B0604020202020204" pitchFamily="34" charset="0"/>
                        </a:rPr>
                        <a:t>Reporting DB time (s)</a:t>
                      </a:r>
                    </a:p>
                  </a:txBody>
                  <a:tcPr/>
                </a:tc>
                <a:tc>
                  <a:txBody>
                    <a:bodyPr/>
                    <a:lstStyle/>
                    <a:p>
                      <a:pPr algn="ctr"/>
                      <a:r>
                        <a:rPr lang="en-US" dirty="0">
                          <a:latin typeface="Arial" panose="020B0604020202020204" pitchFamily="34" charset="0"/>
                          <a:cs typeface="Arial" panose="020B0604020202020204" pitchFamily="34" charset="0"/>
                        </a:rPr>
                        <a:t>EMERSE time (s)</a:t>
                      </a:r>
                    </a:p>
                  </a:txBody>
                  <a:tcPr/>
                </a:tc>
                <a:tc>
                  <a:txBody>
                    <a:bodyPr/>
                    <a:lstStyle/>
                    <a:p>
                      <a:pPr algn="ctr"/>
                      <a:r>
                        <a:rPr lang="en-US" dirty="0">
                          <a:latin typeface="Arial" panose="020B0604020202020204" pitchFamily="34" charset="0"/>
                          <a:cs typeface="Arial" panose="020B0604020202020204" pitchFamily="34" charset="0"/>
                        </a:rPr>
                        <a:t>EMERSE advantage</a:t>
                      </a:r>
                    </a:p>
                  </a:txBody>
                  <a:tcPr/>
                </a:tc>
                <a:extLst>
                  <a:ext uri="{0D108BD9-81ED-4DB2-BD59-A6C34878D82A}">
                    <a16:rowId xmlns:a16="http://schemas.microsoft.com/office/drawing/2014/main" val="4145011638"/>
                  </a:ext>
                </a:extLst>
              </a:tr>
              <a:tr h="649903">
                <a:tc>
                  <a:txBody>
                    <a:bodyPr/>
                    <a:lstStyle/>
                    <a:p>
                      <a:r>
                        <a:rPr lang="en-US" dirty="0">
                          <a:latin typeface="Arial" panose="020B0604020202020204" pitchFamily="34" charset="0"/>
                          <a:cs typeface="Arial" panose="020B0604020202020204" pitchFamily="34" charset="0"/>
                        </a:rPr>
                        <a:t>cavernous hemangioma</a:t>
                      </a:r>
                    </a:p>
                  </a:txBody>
                  <a:tcPr anchor="ctr"/>
                </a:tc>
                <a:tc>
                  <a:txBody>
                    <a:bodyPr/>
                    <a:lstStyle/>
                    <a:p>
                      <a:pPr algn="ctr"/>
                      <a:r>
                        <a:rPr lang="en-US" dirty="0">
                          <a:latin typeface="Arial" panose="020B0604020202020204" pitchFamily="34" charset="0"/>
                          <a:cs typeface="Arial" panose="020B0604020202020204" pitchFamily="34" charset="0"/>
                        </a:rPr>
                        <a:t>14,652</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7,320x</a:t>
                      </a:r>
                    </a:p>
                  </a:txBody>
                  <a:tcPr anchor="ctr"/>
                </a:tc>
                <a:extLst>
                  <a:ext uri="{0D108BD9-81ED-4DB2-BD59-A6C34878D82A}">
                    <a16:rowId xmlns:a16="http://schemas.microsoft.com/office/drawing/2014/main" val="3133740732"/>
                  </a:ext>
                </a:extLst>
              </a:tr>
              <a:tr h="649903">
                <a:tc>
                  <a:txBody>
                    <a:bodyPr/>
                    <a:lstStyle/>
                    <a:p>
                      <a:r>
                        <a:rPr lang="en-US" dirty="0">
                          <a:latin typeface="Arial" panose="020B0604020202020204" pitchFamily="34" charset="0"/>
                          <a:cs typeface="Arial" panose="020B0604020202020204" pitchFamily="34" charset="0"/>
                        </a:rPr>
                        <a:t>gray platelet syndrome</a:t>
                      </a:r>
                    </a:p>
                  </a:txBody>
                  <a:tcPr anchor="ctr"/>
                </a:tc>
                <a:tc>
                  <a:txBody>
                    <a:bodyPr/>
                    <a:lstStyle/>
                    <a:p>
                      <a:pPr algn="ctr"/>
                      <a:r>
                        <a:rPr lang="en-US" dirty="0">
                          <a:latin typeface="Arial" panose="020B0604020202020204" pitchFamily="34" charset="0"/>
                          <a:cs typeface="Arial" panose="020B0604020202020204" pitchFamily="34" charset="0"/>
                        </a:rPr>
                        <a:t>14,940</a:t>
                      </a:r>
                    </a:p>
                  </a:txBody>
                  <a:tcPr anchor="ctr"/>
                </a:tc>
                <a:tc>
                  <a:txBody>
                    <a:bodyPr/>
                    <a:lstStyle/>
                    <a:p>
                      <a:pPr algn="ctr"/>
                      <a:r>
                        <a:rPr lang="en-US" dirty="0">
                          <a:latin typeface="Arial" panose="020B0604020202020204" pitchFamily="34" charset="0"/>
                          <a:cs typeface="Arial" panose="020B0604020202020204" pitchFamily="34" charset="0"/>
                        </a:rPr>
                        <a:t>2</a:t>
                      </a:r>
                    </a:p>
                  </a:txBody>
                  <a:tcPr anchor="ctr"/>
                </a:tc>
                <a:tc>
                  <a:txBody>
                    <a:bodyPr/>
                    <a:lstStyle/>
                    <a:p>
                      <a:pPr algn="ctr"/>
                      <a:r>
                        <a:rPr lang="en-US" dirty="0">
                          <a:latin typeface="Arial" panose="020B0604020202020204" pitchFamily="34" charset="0"/>
                          <a:cs typeface="Arial" panose="020B0604020202020204" pitchFamily="34" charset="0"/>
                        </a:rPr>
                        <a:t>7,470x</a:t>
                      </a:r>
                    </a:p>
                  </a:txBody>
                  <a:tcPr anchor="ctr"/>
                </a:tc>
                <a:extLst>
                  <a:ext uri="{0D108BD9-81ED-4DB2-BD59-A6C34878D82A}">
                    <a16:rowId xmlns:a16="http://schemas.microsoft.com/office/drawing/2014/main" val="2441199748"/>
                  </a:ext>
                </a:extLst>
              </a:tr>
              <a:tr h="649903">
                <a:tc>
                  <a:txBody>
                    <a:bodyPr/>
                    <a:lstStyle/>
                    <a:p>
                      <a:r>
                        <a:rPr lang="en-US" dirty="0">
                          <a:latin typeface="Arial" panose="020B0604020202020204" pitchFamily="34" charset="0"/>
                          <a:cs typeface="Arial" panose="020B0604020202020204" pitchFamily="34" charset="0"/>
                        </a:rPr>
                        <a:t>inferior </a:t>
                      </a:r>
                      <a:r>
                        <a:rPr lang="en-US" dirty="0" err="1">
                          <a:latin typeface="Arial" panose="020B0604020202020204" pitchFamily="34" charset="0"/>
                          <a:cs typeface="Arial" panose="020B0604020202020204" pitchFamily="34" charset="0"/>
                        </a:rPr>
                        <a:t>lingular</a:t>
                      </a:r>
                      <a:r>
                        <a:rPr lang="en-US" dirty="0">
                          <a:latin typeface="Arial" panose="020B0604020202020204" pitchFamily="34" charset="0"/>
                          <a:cs typeface="Arial" panose="020B0604020202020204" pitchFamily="34" charset="0"/>
                        </a:rPr>
                        <a:t> segment of the left upper lobe</a:t>
                      </a:r>
                    </a:p>
                  </a:txBody>
                  <a:tcPr anchor="ctr"/>
                </a:tc>
                <a:tc>
                  <a:txBody>
                    <a:bodyPr/>
                    <a:lstStyle/>
                    <a:p>
                      <a:pPr algn="ctr"/>
                      <a:r>
                        <a:rPr lang="en-US" dirty="0">
                          <a:latin typeface="Arial" panose="020B0604020202020204" pitchFamily="34" charset="0"/>
                          <a:cs typeface="Arial" panose="020B0604020202020204" pitchFamily="34" charset="0"/>
                        </a:rPr>
                        <a:t>17,784</a:t>
                      </a:r>
                    </a:p>
                  </a:txBody>
                  <a:tcPr anchor="ctr"/>
                </a:tc>
                <a:tc>
                  <a:txBody>
                    <a:bodyPr/>
                    <a:lstStyle/>
                    <a:p>
                      <a:pPr algn="ctr"/>
                      <a:r>
                        <a:rPr lang="en-US" dirty="0">
                          <a:latin typeface="Arial" panose="020B0604020202020204" pitchFamily="34" charset="0"/>
                          <a:cs typeface="Arial" panose="020B0604020202020204" pitchFamily="34" charset="0"/>
                        </a:rPr>
                        <a:t>9</a:t>
                      </a:r>
                    </a:p>
                  </a:txBody>
                  <a:tcPr anchor="ctr"/>
                </a:tc>
                <a:tc>
                  <a:txBody>
                    <a:bodyPr/>
                    <a:lstStyle/>
                    <a:p>
                      <a:pPr algn="ctr"/>
                      <a:r>
                        <a:rPr lang="en-US" dirty="0">
                          <a:latin typeface="Arial" panose="020B0604020202020204" pitchFamily="34" charset="0"/>
                          <a:cs typeface="Arial" panose="020B0604020202020204" pitchFamily="34" charset="0"/>
                        </a:rPr>
                        <a:t>1,980x</a:t>
                      </a:r>
                    </a:p>
                  </a:txBody>
                  <a:tcPr anchor="ctr"/>
                </a:tc>
                <a:extLst>
                  <a:ext uri="{0D108BD9-81ED-4DB2-BD59-A6C34878D82A}">
                    <a16:rowId xmlns:a16="http://schemas.microsoft.com/office/drawing/2014/main" val="907449223"/>
                  </a:ext>
                </a:extLst>
              </a:tr>
            </a:tbl>
          </a:graphicData>
        </a:graphic>
      </p:graphicFrame>
      <p:pic>
        <p:nvPicPr>
          <p:cNvPr id="24" name="Picture 23">
            <a:extLst>
              <a:ext uri="{FF2B5EF4-FFF2-40B4-BE49-F238E27FC236}">
                <a16:creationId xmlns:a16="http://schemas.microsoft.com/office/drawing/2014/main" id="{522F455A-09F1-7649-8BA0-282E5E365172}"/>
              </a:ext>
            </a:extLst>
          </p:cNvPr>
          <p:cNvPicPr>
            <a:picLocks noChangeAspect="1"/>
          </p:cNvPicPr>
          <p:nvPr/>
        </p:nvPicPr>
        <p:blipFill>
          <a:blip r:embed="rId3"/>
          <a:stretch>
            <a:fillRect/>
          </a:stretch>
        </p:blipFill>
        <p:spPr>
          <a:xfrm>
            <a:off x="457200" y="120128"/>
            <a:ext cx="1119673" cy="1128230"/>
          </a:xfrm>
          <a:prstGeom prst="rect">
            <a:avLst/>
          </a:prstGeom>
        </p:spPr>
      </p:pic>
      <p:cxnSp>
        <p:nvCxnSpPr>
          <p:cNvPr id="25" name="Straight Connector 24">
            <a:extLst>
              <a:ext uri="{FF2B5EF4-FFF2-40B4-BE49-F238E27FC236}">
                <a16:creationId xmlns:a16="http://schemas.microsoft.com/office/drawing/2014/main" id="{166B58C3-9B20-7A48-B14C-8962B9A0E29E}"/>
              </a:ext>
            </a:extLst>
          </p:cNvPr>
          <p:cNvCxnSpPr>
            <a:cxnSpLocks/>
          </p:cNvCxnSpPr>
          <p:nvPr/>
        </p:nvCxnSpPr>
        <p:spPr>
          <a:xfrm>
            <a:off x="5590594" y="768220"/>
            <a:ext cx="343675"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Content Placeholder 2">
            <a:extLst>
              <a:ext uri="{FF2B5EF4-FFF2-40B4-BE49-F238E27FC236}">
                <a16:creationId xmlns:a16="http://schemas.microsoft.com/office/drawing/2014/main" id="{A5C33DCE-7D92-C24A-92EC-D7C1E174CE58}"/>
              </a:ext>
            </a:extLst>
          </p:cNvPr>
          <p:cNvSpPr>
            <a:spLocks noGrp="1"/>
          </p:cNvSpPr>
          <p:nvPr>
            <p:ph idx="1"/>
          </p:nvPr>
        </p:nvSpPr>
        <p:spPr>
          <a:xfrm>
            <a:off x="457200" y="4300521"/>
            <a:ext cx="5607698" cy="665378"/>
          </a:xfrm>
        </p:spPr>
        <p:txBody>
          <a:bodyPr>
            <a:normAutofit/>
          </a:bodyPr>
          <a:lstStyle/>
          <a:p>
            <a:pPr marL="0" indent="0">
              <a:buNone/>
            </a:pPr>
            <a:r>
              <a:rPr lang="en-US" dirty="0">
                <a:latin typeface="Arial" panose="020B0604020202020204" pitchFamily="34" charset="0"/>
                <a:cs typeface="Arial" panose="020B0604020202020204" pitchFamily="34" charset="0"/>
              </a:rPr>
              <a:t>…enabling real-time querying</a:t>
            </a:r>
          </a:p>
        </p:txBody>
      </p:sp>
    </p:spTree>
    <p:extLst>
      <p:ext uri="{BB962C8B-B14F-4D97-AF65-F5344CB8AC3E}">
        <p14:creationId xmlns:p14="http://schemas.microsoft.com/office/powerpoint/2010/main" val="3470983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AB22851-1DCE-524E-91BA-C380972E210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9" name="Title 1">
            <a:extLst>
              <a:ext uri="{FF2B5EF4-FFF2-40B4-BE49-F238E27FC236}">
                <a16:creationId xmlns:a16="http://schemas.microsoft.com/office/drawing/2014/main" id="{84057694-4335-4A71-48BF-CBB590D8D6A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Synonyms</a:t>
            </a:r>
          </a:p>
        </p:txBody>
      </p:sp>
      <p:sp useBgFill="1">
        <p:nvSpPr>
          <p:cNvPr id="10" name="Content Placeholder 2">
            <a:extLst>
              <a:ext uri="{FF2B5EF4-FFF2-40B4-BE49-F238E27FC236}">
                <a16:creationId xmlns:a16="http://schemas.microsoft.com/office/drawing/2014/main" id="{0F8E6B1D-A676-C337-2435-EA11D57D89C0}"/>
              </a:ext>
            </a:extLst>
          </p:cNvPr>
          <p:cNvSpPr>
            <a:spLocks noGrp="1"/>
          </p:cNvSpPr>
          <p:nvPr>
            <p:ph idx="1"/>
          </p:nvPr>
        </p:nvSpPr>
        <p:spPr>
          <a:xfrm>
            <a:off x="9281" y="1140632"/>
            <a:ext cx="8776910" cy="3394472"/>
          </a:xfrm>
        </p:spPr>
        <p:txBody>
          <a:bodyPr>
            <a:normAutofit fontScale="85000" lnSpcReduction="20000"/>
          </a:bodyPr>
          <a:lstStyle/>
          <a:p>
            <a:r>
              <a:rPr lang="en-US" dirty="0">
                <a:latin typeface="Arial" panose="020B0604020202020204" pitchFamily="34" charset="0"/>
                <a:cs typeface="Arial" panose="020B0604020202020204" pitchFamily="34" charset="0"/>
              </a:rPr>
              <a:t>Used for query expansions</a:t>
            </a:r>
          </a:p>
          <a:p>
            <a:r>
              <a:rPr lang="en-US" dirty="0">
                <a:latin typeface="Arial" panose="020B0604020202020204" pitchFamily="34" charset="0"/>
                <a:cs typeface="Arial" panose="020B0604020202020204" pitchFamily="34" charset="0"/>
              </a:rPr>
              <a:t>User-controlled</a:t>
            </a:r>
          </a:p>
          <a:p>
            <a:r>
              <a:rPr lang="en-US" dirty="0">
                <a:latin typeface="Arial" panose="020B0604020202020204" pitchFamily="34" charset="0"/>
                <a:cs typeface="Arial" panose="020B0604020202020204" pitchFamily="34" charset="0"/>
              </a:rPr>
              <a:t>Multiple datasets can be included</a:t>
            </a:r>
          </a:p>
          <a:p>
            <a:r>
              <a:rPr lang="en-US" dirty="0">
                <a:latin typeface="Arial" panose="020B0604020202020204" pitchFamily="34" charset="0"/>
                <a:cs typeface="Arial" panose="020B0604020202020204" pitchFamily="34" charset="0"/>
              </a:rPr>
              <a:t>EMERSE Synonyms</a:t>
            </a:r>
          </a:p>
          <a:p>
            <a:pPr lvl="1"/>
            <a:r>
              <a:rPr lang="en-US" dirty="0">
                <a:latin typeface="Arial" panose="020B0604020202020204" pitchFamily="34" charset="0"/>
                <a:cs typeface="Arial" panose="020B0604020202020204" pitchFamily="34" charset="0"/>
              </a:rPr>
              <a:t>acronyms, abbreviations, professional/consumer terms, misspellings, trade/generic drug names, species, chemo regimens, phrase variations, malapropisms, idioms, neologisms, organizations, companies, &amp; more</a:t>
            </a:r>
          </a:p>
          <a:p>
            <a:pPr lvl="1"/>
            <a:r>
              <a:rPr lang="en-US" dirty="0">
                <a:latin typeface="Arial" panose="020B0604020202020204" pitchFamily="34" charset="0"/>
                <a:cs typeface="Arial" panose="020B0604020202020204" pitchFamily="34" charset="0"/>
              </a:rPr>
              <a:t>2.6 million unique entries</a:t>
            </a:r>
          </a:p>
        </p:txBody>
      </p:sp>
      <p:pic>
        <p:nvPicPr>
          <p:cNvPr id="8" name="Picture 7" descr="A picture containing umbrella, black, building, dark&#10;&#10;Description automatically generated">
            <a:extLst>
              <a:ext uri="{FF2B5EF4-FFF2-40B4-BE49-F238E27FC236}">
                <a16:creationId xmlns:a16="http://schemas.microsoft.com/office/drawing/2014/main" id="{4CA13B42-49D1-FA8B-FB45-20F30800986F}"/>
              </a:ext>
            </a:extLst>
          </p:cNvPr>
          <p:cNvPicPr>
            <a:picLocks noChangeAspect="1"/>
          </p:cNvPicPr>
          <p:nvPr/>
        </p:nvPicPr>
        <p:blipFill>
          <a:blip r:embed="rId3"/>
          <a:stretch>
            <a:fillRect/>
          </a:stretch>
        </p:blipFill>
        <p:spPr>
          <a:xfrm>
            <a:off x="5736458" y="54490"/>
            <a:ext cx="3407542" cy="2418366"/>
          </a:xfrm>
          <a:prstGeom prst="rect">
            <a:avLst/>
          </a:prstGeom>
        </p:spPr>
      </p:pic>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4"/>
          <a:stretch>
            <a:fillRect/>
          </a:stretch>
        </p:blipFill>
        <p:spPr>
          <a:xfrm>
            <a:off x="7504783" y="4393001"/>
            <a:ext cx="1468196" cy="403244"/>
          </a:xfrm>
          <a:prstGeom prst="rect">
            <a:avLst/>
          </a:prstGeom>
        </p:spPr>
      </p:pic>
    </p:spTree>
    <p:extLst>
      <p:ext uri="{BB962C8B-B14F-4D97-AF65-F5344CB8AC3E}">
        <p14:creationId xmlns:p14="http://schemas.microsoft.com/office/powerpoint/2010/main" val="3924026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132BAFBF-717C-4283-90E8-609702CFCAC1}"/>
              </a:ext>
            </a:extLst>
          </p:cNvPr>
          <p:cNvPicPr>
            <a:picLocks noChangeAspect="1"/>
          </p:cNvPicPr>
          <p:nvPr/>
        </p:nvPicPr>
        <p:blipFill>
          <a:blip r:embed="rId4"/>
          <a:stretch>
            <a:fillRect/>
          </a:stretch>
        </p:blipFill>
        <p:spPr>
          <a:xfrm>
            <a:off x="171021" y="119299"/>
            <a:ext cx="7041215" cy="4904901"/>
          </a:xfrm>
          <a:prstGeom prst="rect">
            <a:avLst/>
          </a:prstGeom>
        </p:spPr>
      </p:pic>
    </p:spTree>
    <p:extLst>
      <p:ext uri="{BB962C8B-B14F-4D97-AF65-F5344CB8AC3E}">
        <p14:creationId xmlns:p14="http://schemas.microsoft.com/office/powerpoint/2010/main" val="3949480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8" name="Rectangle 7"/>
          <p:cNvSpPr/>
          <p:nvPr/>
        </p:nvSpPr>
        <p:spPr>
          <a:xfrm>
            <a:off x="2870163" y="1184242"/>
            <a:ext cx="5995541" cy="1785104"/>
          </a:xfrm>
          <a:prstGeom prst="rect">
            <a:avLst/>
          </a:prstGeom>
        </p:spPr>
        <p:txBody>
          <a:bodyPr wrap="square">
            <a:spAutoFit/>
          </a:bodyPr>
          <a:lstStyle/>
          <a:p>
            <a:r>
              <a:rPr lang="en-US" sz="2200" dirty="0">
                <a:latin typeface="Arial"/>
                <a:cs typeface="Arial"/>
              </a:rPr>
              <a:t>Funding: NIH (NCI-ITCR, NCATS-CTSA)</a:t>
            </a:r>
          </a:p>
          <a:p>
            <a:endParaRPr lang="en-US" sz="2200" dirty="0">
              <a:latin typeface="Arial"/>
              <a:cs typeface="Arial"/>
            </a:endParaRPr>
          </a:p>
          <a:p>
            <a:r>
              <a:rPr lang="en-US" sz="2200" dirty="0">
                <a:latin typeface="Arial"/>
                <a:cs typeface="Arial"/>
              </a:rPr>
              <a:t>U of Michigan Royalties/Licensing: “Synonyms” dataset–optional “plugin” for EMERSE.</a:t>
            </a:r>
          </a:p>
        </p:txBody>
      </p:sp>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useBgFill="1">
        <p:nvSpPr>
          <p:cNvPr id="15" name="Title 1">
            <a:extLst>
              <a:ext uri="{FF2B5EF4-FFF2-40B4-BE49-F238E27FC236}">
                <a16:creationId xmlns:a16="http://schemas.microsoft.com/office/drawing/2014/main" id="{86A4413F-AFFC-C643-B263-9AA127750223}"/>
              </a:ext>
            </a:extLst>
          </p:cNvPr>
          <p:cNvSpPr txBox="1">
            <a:spLocks/>
          </p:cNvSpPr>
          <p:nvPr/>
        </p:nvSpPr>
        <p:spPr>
          <a:xfrm>
            <a:off x="374843" y="215310"/>
            <a:ext cx="8229600"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Disclosures</a:t>
            </a:r>
          </a:p>
        </p:txBody>
      </p:sp>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5" name="Picture 4">
            <a:extLst>
              <a:ext uri="{FF2B5EF4-FFF2-40B4-BE49-F238E27FC236}">
                <a16:creationId xmlns:a16="http://schemas.microsoft.com/office/drawing/2014/main" id="{0A66E1A6-B5AF-594A-92CB-9F24670052E7}"/>
              </a:ext>
            </a:extLst>
          </p:cNvPr>
          <p:cNvPicPr>
            <a:picLocks noChangeAspect="1"/>
          </p:cNvPicPr>
          <p:nvPr/>
        </p:nvPicPr>
        <p:blipFill>
          <a:blip r:embed="rId3"/>
          <a:stretch>
            <a:fillRect/>
          </a:stretch>
        </p:blipFill>
        <p:spPr>
          <a:xfrm>
            <a:off x="-752281" y="425708"/>
            <a:ext cx="4717792" cy="4717792"/>
          </a:xfrm>
          <a:prstGeom prst="rect">
            <a:avLst/>
          </a:prstGeom>
        </p:spPr>
      </p:pic>
      <p:sp>
        <p:nvSpPr>
          <p:cNvPr id="12" name="Rectangle 11">
            <a:extLst>
              <a:ext uri="{FF2B5EF4-FFF2-40B4-BE49-F238E27FC236}">
                <a16:creationId xmlns:a16="http://schemas.microsoft.com/office/drawing/2014/main" id="{0A7BBF55-FCDE-FC4C-A035-972B44B71D4C}"/>
              </a:ext>
            </a:extLst>
          </p:cNvPr>
          <p:cNvSpPr/>
          <p:nvPr/>
        </p:nvSpPr>
        <p:spPr>
          <a:xfrm>
            <a:off x="656594" y="1503785"/>
            <a:ext cx="1643400" cy="430887"/>
          </a:xfrm>
          <a:prstGeom prst="rect">
            <a:avLst/>
          </a:prstGeom>
        </p:spPr>
        <p:txBody>
          <a:bodyPr wrap="none">
            <a:spAutoFit/>
          </a:bodyPr>
          <a:lstStyle/>
          <a:p>
            <a:pPr algn="ctr"/>
            <a:r>
              <a:rPr lang="en-US" sz="2200" dirty="0">
                <a:latin typeface="Arial"/>
                <a:cs typeface="Arial"/>
              </a:rPr>
              <a:t>Disclosures</a:t>
            </a:r>
          </a:p>
        </p:txBody>
      </p:sp>
    </p:spTree>
    <p:extLst>
      <p:ext uri="{BB962C8B-B14F-4D97-AF65-F5344CB8AC3E}">
        <p14:creationId xmlns:p14="http://schemas.microsoft.com/office/powerpoint/2010/main" val="223510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8" name="Picture 17" descr="transparent background.png">
            <a:extLst>
              <a:ext uri="{FF2B5EF4-FFF2-40B4-BE49-F238E27FC236}">
                <a16:creationId xmlns:a16="http://schemas.microsoft.com/office/drawing/2014/main" id="{5A79E6CB-0794-D645-9689-34EAC9F692D9}"/>
              </a:ext>
            </a:extLst>
          </p:cNvPr>
          <p:cNvPicPr>
            <a:picLocks noChangeAspect="1"/>
          </p:cNvPicPr>
          <p:nvPr/>
        </p:nvPicPr>
        <p:blipFill>
          <a:blip r:embed="rId3"/>
          <a:stretch>
            <a:fillRect/>
          </a:stretch>
        </p:blipFill>
        <p:spPr>
          <a:xfrm>
            <a:off x="7504783" y="4393001"/>
            <a:ext cx="1468196" cy="403244"/>
          </a:xfrm>
          <a:prstGeom prst="rect">
            <a:avLst/>
          </a:prstGeom>
        </p:spPr>
      </p:pic>
      <p:pic>
        <p:nvPicPr>
          <p:cNvPr id="5" name="Picture 4" descr="A screenshot of a computer screen&#10;&#10;Description automatically generated">
            <a:extLst>
              <a:ext uri="{FF2B5EF4-FFF2-40B4-BE49-F238E27FC236}">
                <a16:creationId xmlns:a16="http://schemas.microsoft.com/office/drawing/2014/main" id="{E6CF4976-CD02-2C7E-FEBF-ECCAAACCB6FF}"/>
              </a:ext>
            </a:extLst>
          </p:cNvPr>
          <p:cNvPicPr>
            <a:picLocks noChangeAspect="1"/>
          </p:cNvPicPr>
          <p:nvPr/>
        </p:nvPicPr>
        <p:blipFill>
          <a:blip r:embed="rId4"/>
          <a:stretch>
            <a:fillRect/>
          </a:stretch>
        </p:blipFill>
        <p:spPr>
          <a:xfrm>
            <a:off x="171021" y="174171"/>
            <a:ext cx="5792355" cy="4969329"/>
          </a:xfrm>
          <a:prstGeom prst="rect">
            <a:avLst/>
          </a:prstGeom>
        </p:spPr>
      </p:pic>
      <p:sp>
        <p:nvSpPr>
          <p:cNvPr id="2" name="Rectangle 1">
            <a:extLst>
              <a:ext uri="{FF2B5EF4-FFF2-40B4-BE49-F238E27FC236}">
                <a16:creationId xmlns:a16="http://schemas.microsoft.com/office/drawing/2014/main" id="{190883E6-A382-2A6B-C352-085380B03E2C}"/>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285984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6" name="Title 1">
            <a:extLst>
              <a:ext uri="{FF2B5EF4-FFF2-40B4-BE49-F238E27FC236}">
                <a16:creationId xmlns:a16="http://schemas.microsoft.com/office/drawing/2014/main" id="{F9CD36E6-D91B-22D4-A136-4EA9D94C5EC8}"/>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7" name="Picture 6" descr="transparent background.png">
            <a:extLst>
              <a:ext uri="{FF2B5EF4-FFF2-40B4-BE49-F238E27FC236}">
                <a16:creationId xmlns:a16="http://schemas.microsoft.com/office/drawing/2014/main" id="{73F6C196-E6E9-9C37-721C-C1690BE312B5}"/>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11" name="Oval 10">
            <a:extLst>
              <a:ext uri="{FF2B5EF4-FFF2-40B4-BE49-F238E27FC236}">
                <a16:creationId xmlns:a16="http://schemas.microsoft.com/office/drawing/2014/main" id="{A0236486-CCEC-23D0-2AA5-54B588805F97}"/>
              </a:ext>
            </a:extLst>
          </p:cNvPr>
          <p:cNvSpPr/>
          <p:nvPr/>
        </p:nvSpPr>
        <p:spPr>
          <a:xfrm>
            <a:off x="1519750" y="1387251"/>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5303D78-E1E2-E345-CD0A-91F4AB98FBFF}"/>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0D8098F-30F0-26AC-992C-2314E95E5D28}"/>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D78F2AA6-D3C6-FF72-52D8-BD1562D91D3C}"/>
              </a:ext>
            </a:extLst>
          </p:cNvPr>
          <p:cNvCxnSpPr>
            <a:cxnSpLocks/>
            <a:stCxn id="11" idx="6"/>
            <a:endCxn id="12" idx="2"/>
          </p:cNvCxnSpPr>
          <p:nvPr/>
        </p:nvCxnSpPr>
        <p:spPr>
          <a:xfrm flipV="1">
            <a:off x="2116745" y="1685748"/>
            <a:ext cx="2097024" cy="1"/>
          </a:xfrm>
          <a:prstGeom prst="line">
            <a:avLst/>
          </a:prstGeom>
          <a:ln>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7D00D00-F185-E32E-8F34-BD5CAAECE367}"/>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C88B3798-9325-14B2-A1DA-2779A6D72CA6}"/>
              </a:ext>
            </a:extLst>
          </p:cNvPr>
          <p:cNvSpPr/>
          <p:nvPr/>
        </p:nvSpPr>
        <p:spPr>
          <a:xfrm>
            <a:off x="521208" y="2615909"/>
            <a:ext cx="2568031" cy="1398307"/>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initial cohort identified</a:t>
            </a:r>
          </a:p>
          <a:p>
            <a:pPr algn="ctr"/>
            <a:r>
              <a:rPr lang="en-US" sz="1600" dirty="0">
                <a:solidFill>
                  <a:schemeClr val="tx1"/>
                </a:solidFill>
                <a:latin typeface="Arial" panose="020B0604020202020204" pitchFamily="34" charset="0"/>
                <a:cs typeface="Arial" panose="020B0604020202020204" pitchFamily="34" charset="0"/>
              </a:rPr>
              <a:t>with a cohort discovery</a:t>
            </a:r>
          </a:p>
          <a:p>
            <a:pPr algn="ctr"/>
            <a:r>
              <a:rPr lang="en-US" sz="1600" dirty="0">
                <a:solidFill>
                  <a:schemeClr val="tx1"/>
                </a:solidFill>
                <a:latin typeface="Arial" panose="020B0604020202020204" pitchFamily="34" charset="0"/>
                <a:cs typeface="Arial" panose="020B0604020202020204" pitchFamily="34" charset="0"/>
              </a:rPr>
              <a:t>tool using structured data (or via EMERSE</a:t>
            </a:r>
          </a:p>
          <a:p>
            <a:pPr algn="ctr"/>
            <a:r>
              <a:rPr lang="en-US" sz="1600" dirty="0">
                <a:solidFill>
                  <a:schemeClr val="tx1"/>
                </a:solidFill>
                <a:latin typeface="Arial" panose="020B0604020202020204" pitchFamily="34" charset="0"/>
                <a:cs typeface="Arial" panose="020B0604020202020204" pitchFamily="34" charset="0"/>
              </a:rPr>
              <a:t>‘Find Patients’)</a:t>
            </a:r>
          </a:p>
        </p:txBody>
      </p:sp>
      <p:cxnSp>
        <p:nvCxnSpPr>
          <p:cNvPr id="17" name="Straight Connector 16">
            <a:extLst>
              <a:ext uri="{FF2B5EF4-FFF2-40B4-BE49-F238E27FC236}">
                <a16:creationId xmlns:a16="http://schemas.microsoft.com/office/drawing/2014/main" id="{12C9DD62-73AA-A5F9-B3AC-FED1AE2550EC}"/>
              </a:ext>
            </a:extLst>
          </p:cNvPr>
          <p:cNvCxnSpPr>
            <a:cxnSpLocks/>
            <a:stCxn id="16" idx="0"/>
          </p:cNvCxnSpPr>
          <p:nvPr/>
        </p:nvCxnSpPr>
        <p:spPr>
          <a:xfrm flipV="1">
            <a:off x="1805224" y="2203705"/>
            <a:ext cx="0" cy="412204"/>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2D84DAD0-1D13-5B4E-0ACE-18833742812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21" name="TextBox 20">
            <a:extLst>
              <a:ext uri="{FF2B5EF4-FFF2-40B4-BE49-F238E27FC236}">
                <a16:creationId xmlns:a16="http://schemas.microsoft.com/office/drawing/2014/main" id="{2617D447-7443-75AA-838E-7B9F59E05BFF}"/>
              </a:ext>
            </a:extLst>
          </p:cNvPr>
          <p:cNvSpPr txBox="1"/>
          <p:nvPr/>
        </p:nvSpPr>
        <p:spPr>
          <a:xfrm>
            <a:off x="690918" y="4168589"/>
            <a:ext cx="2055370" cy="523220"/>
          </a:xfrm>
          <a:prstGeom prst="rect">
            <a:avLst/>
          </a:prstGeom>
          <a:noFill/>
        </p:spPr>
        <p:txBody>
          <a:bodyPr wrap="none" rtlCol="0">
            <a:spAutoFit/>
          </a:bodyPr>
          <a:lstStyle/>
          <a:p>
            <a:pPr algn="ctr"/>
            <a:r>
              <a:rPr lang="en-US" sz="1400" dirty="0">
                <a:latin typeface="Arial" panose="020B0604020202020204" pitchFamily="34" charset="0"/>
                <a:cs typeface="Arial" panose="020B0604020202020204" pitchFamily="34" charset="0"/>
              </a:rPr>
              <a:t>Cohort discovery tools: </a:t>
            </a:r>
          </a:p>
          <a:p>
            <a:pPr algn="ctr"/>
            <a:r>
              <a:rPr lang="en-US" sz="1400" dirty="0">
                <a:latin typeface="Arial" panose="020B0604020202020204" pitchFamily="34" charset="0"/>
                <a:cs typeface="Arial" panose="020B0604020202020204" pitchFamily="34" charset="0"/>
              </a:rPr>
              <a:t>i2b2/ENACT, Leaf, etc.</a:t>
            </a:r>
          </a:p>
        </p:txBody>
      </p:sp>
    </p:spTree>
    <p:extLst>
      <p:ext uri="{BB962C8B-B14F-4D97-AF65-F5344CB8AC3E}">
        <p14:creationId xmlns:p14="http://schemas.microsoft.com/office/powerpoint/2010/main" val="1381973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BF8206D-B1C9-630D-7966-35D914385572}"/>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204BD130-8717-9F1A-EA5A-5806E19495E0}"/>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2AF2D045-E581-822F-F0AF-278FE89CF7E1}"/>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6BAF237-547F-2E86-7C2B-8F402D782749}"/>
              </a:ext>
            </a:extLst>
          </p:cNvPr>
          <p:cNvSpPr/>
          <p:nvPr/>
        </p:nvSpPr>
        <p:spPr>
          <a:xfrm>
            <a:off x="4213769" y="1387250"/>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41635CD-9453-BFE4-E72D-0517B1C76327}"/>
              </a:ext>
            </a:extLst>
          </p:cNvPr>
          <p:cNvSpPr/>
          <p:nvPr/>
        </p:nvSpPr>
        <p:spPr>
          <a:xfrm>
            <a:off x="6907788" y="1387249"/>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41C61FF8-84F8-2774-9B21-49A2914425BF}"/>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07AC16E-6185-F975-6C5C-6AA577BCE9BF}"/>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2889D8E2-6697-4F71-39E7-788EE176DC1A}"/>
              </a:ext>
            </a:extLst>
          </p:cNvPr>
          <p:cNvSpPr/>
          <p:nvPr/>
        </p:nvSpPr>
        <p:spPr>
          <a:xfrm>
            <a:off x="3218688"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additional details abstracted from the free text using EMERSE</a:t>
            </a:r>
          </a:p>
        </p:txBody>
      </p:sp>
      <p:cxnSp>
        <p:nvCxnSpPr>
          <p:cNvPr id="10" name="Straight Connector 9">
            <a:extLst>
              <a:ext uri="{FF2B5EF4-FFF2-40B4-BE49-F238E27FC236}">
                <a16:creationId xmlns:a16="http://schemas.microsoft.com/office/drawing/2014/main" id="{2C77604C-61B6-445D-D99D-DAC5101A0C53}"/>
              </a:ext>
            </a:extLst>
          </p:cNvPr>
          <p:cNvCxnSpPr>
            <a:cxnSpLocks/>
            <a:stCxn id="9" idx="0"/>
          </p:cNvCxnSpPr>
          <p:nvPr/>
        </p:nvCxnSpPr>
        <p:spPr>
          <a:xfrm flipV="1">
            <a:off x="4502704"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1250196A-0C4B-EE18-4AA8-870C33EA519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2712521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285DA575-9D77-A494-2651-BECB8F0B8C95}"/>
              </a:ext>
            </a:extLst>
          </p:cNvPr>
          <p:cNvSpPr>
            <a:spLocks noGrp="1"/>
          </p:cNvSpPr>
          <p:nvPr>
            <p:ph type="title"/>
          </p:nvPr>
        </p:nvSpPr>
        <p:spPr>
          <a:xfrm>
            <a:off x="457200" y="205979"/>
            <a:ext cx="8229600" cy="857250"/>
          </a:xfrm>
        </p:spPr>
        <p:txBody>
          <a:bodyPr/>
          <a:lstStyle/>
          <a:p>
            <a:r>
              <a:rPr lang="en-US" b="1" dirty="0">
                <a:latin typeface="Arial" panose="020B0604020202020204" pitchFamily="34" charset="0"/>
                <a:cs typeface="Arial" panose="020B0604020202020204" pitchFamily="34" charset="0"/>
              </a:rPr>
              <a:t>Typical workflow</a:t>
            </a:r>
          </a:p>
        </p:txBody>
      </p:sp>
      <p:pic>
        <p:nvPicPr>
          <p:cNvPr id="3" name="Picture 2" descr="transparent background.png">
            <a:extLst>
              <a:ext uri="{FF2B5EF4-FFF2-40B4-BE49-F238E27FC236}">
                <a16:creationId xmlns:a16="http://schemas.microsoft.com/office/drawing/2014/main" id="{F773AA9B-A0D1-7640-FC11-3A27EE785D53}"/>
              </a:ext>
            </a:extLst>
          </p:cNvPr>
          <p:cNvPicPr>
            <a:picLocks noChangeAspect="1"/>
          </p:cNvPicPr>
          <p:nvPr/>
        </p:nvPicPr>
        <p:blipFill>
          <a:blip r:embed="rId3"/>
          <a:stretch>
            <a:fillRect/>
          </a:stretch>
        </p:blipFill>
        <p:spPr>
          <a:xfrm>
            <a:off x="7504783" y="4393001"/>
            <a:ext cx="1468196" cy="403244"/>
          </a:xfrm>
          <a:prstGeom prst="rect">
            <a:avLst/>
          </a:prstGeom>
        </p:spPr>
      </p:pic>
      <p:sp>
        <p:nvSpPr>
          <p:cNvPr id="4" name="Oval 3">
            <a:extLst>
              <a:ext uri="{FF2B5EF4-FFF2-40B4-BE49-F238E27FC236}">
                <a16:creationId xmlns:a16="http://schemas.microsoft.com/office/drawing/2014/main" id="{E2C66AEC-58B8-0A9B-B2B8-CA2B7BEECB0C}"/>
              </a:ext>
            </a:extLst>
          </p:cNvPr>
          <p:cNvSpPr/>
          <p:nvPr/>
        </p:nvSpPr>
        <p:spPr>
          <a:xfrm>
            <a:off x="1519750" y="1387251"/>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B4BA4309-F65C-ED8F-0489-6C4B585F785B}"/>
              </a:ext>
            </a:extLst>
          </p:cNvPr>
          <p:cNvSpPr/>
          <p:nvPr/>
        </p:nvSpPr>
        <p:spPr>
          <a:xfrm>
            <a:off x="4213769" y="1387250"/>
            <a:ext cx="596995" cy="596995"/>
          </a:xfrm>
          <a:prstGeom prst="ellipse">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5BF2B84F-543B-DE43-6CBF-17185CE426C0}"/>
              </a:ext>
            </a:extLst>
          </p:cNvPr>
          <p:cNvSpPr/>
          <p:nvPr/>
        </p:nvSpPr>
        <p:spPr>
          <a:xfrm>
            <a:off x="6907788" y="1387249"/>
            <a:ext cx="596995" cy="596995"/>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89A237DE-BF6D-055E-9F87-CCE35576BF1E}"/>
              </a:ext>
            </a:extLst>
          </p:cNvPr>
          <p:cNvCxnSpPr>
            <a:cxnSpLocks/>
            <a:stCxn id="4" idx="6"/>
            <a:endCxn id="5" idx="2"/>
          </p:cNvCxnSpPr>
          <p:nvPr/>
        </p:nvCxnSpPr>
        <p:spPr>
          <a:xfrm flipV="1">
            <a:off x="2116745" y="1685748"/>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C13AFDC3-39D4-6F56-C11E-CCD0BF12343C}"/>
              </a:ext>
            </a:extLst>
          </p:cNvPr>
          <p:cNvCxnSpPr>
            <a:cxnSpLocks/>
          </p:cNvCxnSpPr>
          <p:nvPr/>
        </p:nvCxnSpPr>
        <p:spPr>
          <a:xfrm flipV="1">
            <a:off x="4810764" y="1685746"/>
            <a:ext cx="2097024" cy="1"/>
          </a:xfrm>
          <a:prstGeom prst="line">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AFFF6102-1356-FD5D-A20C-A441FEBDA4AE}"/>
              </a:ext>
            </a:extLst>
          </p:cNvPr>
          <p:cNvSpPr/>
          <p:nvPr/>
        </p:nvSpPr>
        <p:spPr>
          <a:xfrm>
            <a:off x="5925312" y="2615909"/>
            <a:ext cx="2568031" cy="1399032"/>
          </a:xfrm>
          <a:prstGeom prst="round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Data recorded in an electronic data capture system (e.g., </a:t>
            </a:r>
            <a:r>
              <a:rPr lang="en-US" sz="1600" dirty="0" err="1">
                <a:solidFill>
                  <a:schemeClr val="tx1"/>
                </a:solidFill>
                <a:latin typeface="Arial" panose="020B0604020202020204" pitchFamily="34" charset="0"/>
                <a:cs typeface="Arial" panose="020B0604020202020204" pitchFamily="34" charset="0"/>
              </a:rPr>
              <a:t>REDCap</a:t>
            </a:r>
            <a:r>
              <a:rPr lang="en-US" sz="1600" dirty="0">
                <a:solidFill>
                  <a:schemeClr val="tx1"/>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id="{9CA90CEF-3249-FB2D-14FF-357CC9976067}"/>
              </a:ext>
            </a:extLst>
          </p:cNvPr>
          <p:cNvCxnSpPr>
            <a:cxnSpLocks/>
            <a:stCxn id="9" idx="0"/>
          </p:cNvCxnSpPr>
          <p:nvPr/>
        </p:nvCxnSpPr>
        <p:spPr>
          <a:xfrm flipV="1">
            <a:off x="7209328" y="2194561"/>
            <a:ext cx="0" cy="421348"/>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FC1C6C10-9360-9258-58D8-E874C7327FF1}"/>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3851570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Publications using EMERSE</a:t>
            </a:r>
          </a:p>
        </p:txBody>
      </p:sp>
      <p:sp>
        <p:nvSpPr>
          <p:cNvPr id="3" name="Content Placeholder 2">
            <a:extLst>
              <a:ext uri="{FF2B5EF4-FFF2-40B4-BE49-F238E27FC236}">
                <a16:creationId xmlns:a16="http://schemas.microsoft.com/office/drawing/2014/main" id="{321582B1-3FDC-994B-BC21-28695804F36E}"/>
              </a:ext>
            </a:extLst>
          </p:cNvPr>
          <p:cNvSpPr>
            <a:spLocks noGrp="1"/>
          </p:cNvSpPr>
          <p:nvPr>
            <p:ph idx="1"/>
          </p:nvPr>
        </p:nvSpPr>
        <p:spPr>
          <a:xfrm>
            <a:off x="689674" y="1369804"/>
            <a:ext cx="8143429" cy="3596095"/>
          </a:xfrm>
        </p:spPr>
        <p:txBody>
          <a:bodyPr>
            <a:noAutofit/>
          </a:bodyPr>
          <a:lstStyle/>
          <a:p>
            <a:pPr marL="0" indent="0">
              <a:buNone/>
            </a:pPr>
            <a:r>
              <a:rPr lang="en-US" b="1" dirty="0">
                <a:latin typeface="Arial" panose="020B0604020202020204" pitchFamily="34" charset="0"/>
                <a:cs typeface="Arial" panose="020B0604020202020204" pitchFamily="34" charset="0"/>
              </a:rPr>
              <a:t>701</a:t>
            </a:r>
          </a:p>
          <a:p>
            <a:pPr marL="0" indent="0">
              <a:buNone/>
            </a:pPr>
            <a:r>
              <a:rPr lang="en-US" dirty="0">
                <a:latin typeface="Arial" panose="020B0604020202020204" pitchFamily="34" charset="0"/>
                <a:cs typeface="Arial" panose="020B0604020202020204" pitchFamily="34" charset="0"/>
              </a:rPr>
              <a:t>papers and abstracts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Full list at: </a:t>
            </a:r>
          </a:p>
          <a:p>
            <a:pPr marL="0" indent="0">
              <a:buNone/>
            </a:pPr>
            <a:r>
              <a:rPr lang="en-US" sz="3000" dirty="0">
                <a:latin typeface="Arial" panose="020B0604020202020204" pitchFamily="34" charset="0"/>
                <a:cs typeface="Arial" panose="020B0604020202020204" pitchFamily="34" charset="0"/>
              </a:rPr>
              <a:t>http://project-</a:t>
            </a:r>
            <a:r>
              <a:rPr lang="en-US" sz="3000" dirty="0" err="1">
                <a:latin typeface="Arial" panose="020B0604020202020204" pitchFamily="34" charset="0"/>
                <a:cs typeface="Arial" panose="020B0604020202020204" pitchFamily="34" charset="0"/>
              </a:rPr>
              <a:t>emerse.org</a:t>
            </a:r>
            <a:r>
              <a:rPr lang="en-US" sz="3000" dirty="0">
                <a:latin typeface="Arial" panose="020B0604020202020204" pitchFamily="34" charset="0"/>
                <a:cs typeface="Arial" panose="020B0604020202020204" pitchFamily="34" charset="0"/>
              </a:rPr>
              <a:t>/</a:t>
            </a:r>
            <a:r>
              <a:rPr lang="en-US" sz="3000" dirty="0" err="1">
                <a:latin typeface="Arial" panose="020B0604020202020204" pitchFamily="34" charset="0"/>
                <a:cs typeface="Arial" panose="020B0604020202020204" pitchFamily="34" charset="0"/>
              </a:rPr>
              <a:t>publications.html</a:t>
            </a:r>
            <a:r>
              <a:rPr lang="en-US" sz="3000" dirty="0">
                <a:latin typeface="Arial" panose="020B0604020202020204" pitchFamily="34" charset="0"/>
                <a:cs typeface="Arial" panose="020B0604020202020204" pitchFamily="34" charset="0"/>
              </a:rPr>
              <a:t> </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7" name="Picture 6">
            <a:extLst>
              <a:ext uri="{FF2B5EF4-FFF2-40B4-BE49-F238E27FC236}">
                <a16:creationId xmlns:a16="http://schemas.microsoft.com/office/drawing/2014/main" id="{BB75C04C-911B-DD48-9B22-3058053C040A}"/>
              </a:ext>
            </a:extLst>
          </p:cNvPr>
          <p:cNvPicPr>
            <a:picLocks noChangeAspect="1"/>
          </p:cNvPicPr>
          <p:nvPr/>
        </p:nvPicPr>
        <p:blipFill>
          <a:blip r:embed="rId3"/>
          <a:stretch>
            <a:fillRect/>
          </a:stretch>
        </p:blipFill>
        <p:spPr>
          <a:xfrm>
            <a:off x="4879912" y="932731"/>
            <a:ext cx="2765022" cy="2591191"/>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1302598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Recently released…</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5AB7BCEC-95FB-2D4A-A931-04223E8C40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1DE440F9-10C4-4848-9884-9E6AE124E190}"/>
              </a:ext>
            </a:extLst>
          </p:cNvPr>
          <p:cNvSpPr txBox="1"/>
          <p:nvPr/>
        </p:nvSpPr>
        <p:spPr>
          <a:xfrm>
            <a:off x="202530" y="1259493"/>
            <a:ext cx="8650125" cy="3539430"/>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Incorporation of NLP features</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negation</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uncertainty</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subject (patient vs other)</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history of</a:t>
            </a:r>
          </a:p>
          <a:p>
            <a:pPr marL="9144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named entity recognition/mapping to ontologies</a:t>
            </a:r>
          </a:p>
          <a:p>
            <a:pPr marL="914400" lvl="1"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If you don’t like our built-in NLP, use your own</a:t>
            </a:r>
          </a:p>
        </p:txBody>
      </p:sp>
      <p:pic>
        <p:nvPicPr>
          <p:cNvPr id="9" name="Picture 8" descr="A yellow and blue sign with white text&#10;&#10;Description automatically generated">
            <a:extLst>
              <a:ext uri="{FF2B5EF4-FFF2-40B4-BE49-F238E27FC236}">
                <a16:creationId xmlns:a16="http://schemas.microsoft.com/office/drawing/2014/main" id="{5440C77E-B003-583B-A0DD-7A7323052554}"/>
              </a:ext>
            </a:extLst>
          </p:cNvPr>
          <p:cNvPicPr>
            <a:picLocks noChangeAspect="1"/>
          </p:cNvPicPr>
          <p:nvPr/>
        </p:nvPicPr>
        <p:blipFill>
          <a:blip r:embed="rId3"/>
          <a:stretch>
            <a:fillRect/>
          </a:stretch>
        </p:blipFill>
        <p:spPr>
          <a:xfrm>
            <a:off x="5724939" y="271012"/>
            <a:ext cx="3319602" cy="1883874"/>
          </a:xfrm>
          <a:prstGeom prst="rect">
            <a:avLst/>
          </a:prstGeom>
        </p:spPr>
      </p:pic>
    </p:spTree>
    <p:extLst>
      <p:ext uri="{BB962C8B-B14F-4D97-AF65-F5344CB8AC3E}">
        <p14:creationId xmlns:p14="http://schemas.microsoft.com/office/powerpoint/2010/main" val="1892780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6A66FA35-187D-F652-3F34-7DF589A890A2}"/>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B77E596C-9C50-A870-D1AE-3A2D8ACE377F}"/>
              </a:ext>
            </a:extLst>
          </p:cNvPr>
          <p:cNvSpPr>
            <a:spLocks noGrp="1"/>
          </p:cNvSpPr>
          <p:nvPr>
            <p:ph type="title"/>
          </p:nvPr>
        </p:nvSpPr>
        <p:spPr/>
        <p:txBody>
          <a:bodyPr/>
          <a:lstStyle/>
          <a:p>
            <a:pPr algn="l"/>
            <a:r>
              <a:rPr lang="en-US" b="1" dirty="0">
                <a:latin typeface="Arial" panose="020B0604020202020204" pitchFamily="34" charset="0"/>
                <a:cs typeface="Arial" panose="020B0604020202020204" pitchFamily="34" charset="0"/>
              </a:rPr>
              <a:t>Future Work</a:t>
            </a:r>
          </a:p>
        </p:txBody>
      </p:sp>
      <p:pic>
        <p:nvPicPr>
          <p:cNvPr id="14" name="Picture 13" descr="transparent background.png">
            <a:extLst>
              <a:ext uri="{FF2B5EF4-FFF2-40B4-BE49-F238E27FC236}">
                <a16:creationId xmlns:a16="http://schemas.microsoft.com/office/drawing/2014/main" id="{824D00CD-E614-23D0-FF84-AF1DDBAB920E}"/>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26" name="Rectangle 25">
            <a:extLst>
              <a:ext uri="{FF2B5EF4-FFF2-40B4-BE49-F238E27FC236}">
                <a16:creationId xmlns:a16="http://schemas.microsoft.com/office/drawing/2014/main" id="{1E4EA988-0551-55D2-F897-48CAD814C38E}"/>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TextBox 12">
            <a:extLst>
              <a:ext uri="{FF2B5EF4-FFF2-40B4-BE49-F238E27FC236}">
                <a16:creationId xmlns:a16="http://schemas.microsoft.com/office/drawing/2014/main" id="{67895B8C-CD65-4333-EFA9-D1A4D4217A7E}"/>
              </a:ext>
            </a:extLst>
          </p:cNvPr>
          <p:cNvSpPr txBox="1"/>
          <p:nvPr/>
        </p:nvSpPr>
        <p:spPr>
          <a:xfrm>
            <a:off x="331088" y="2375784"/>
            <a:ext cx="6633483" cy="2246769"/>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Data extraction from templated notes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Integration with ChatGPT or similar tools</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&amp; more…</a:t>
            </a:r>
          </a:p>
        </p:txBody>
      </p:sp>
      <p:pic>
        <p:nvPicPr>
          <p:cNvPr id="6" name="Picture 5" descr="A picture containing text, sign, clipart&#10;&#10;Description automatically generated">
            <a:extLst>
              <a:ext uri="{FF2B5EF4-FFF2-40B4-BE49-F238E27FC236}">
                <a16:creationId xmlns:a16="http://schemas.microsoft.com/office/drawing/2014/main" id="{52F4E01A-DABC-DD69-74EC-7EC72D6E11EB}"/>
              </a:ext>
            </a:extLst>
          </p:cNvPr>
          <p:cNvPicPr>
            <a:picLocks noChangeAspect="1"/>
          </p:cNvPicPr>
          <p:nvPr/>
        </p:nvPicPr>
        <p:blipFill>
          <a:blip r:embed="rId3"/>
          <a:stretch>
            <a:fillRect/>
          </a:stretch>
        </p:blipFill>
        <p:spPr>
          <a:xfrm>
            <a:off x="4891625" y="258099"/>
            <a:ext cx="3966734" cy="1801997"/>
          </a:xfrm>
          <a:prstGeom prst="rect">
            <a:avLst/>
          </a:prstGeom>
        </p:spPr>
      </p:pic>
    </p:spTree>
    <p:extLst>
      <p:ext uri="{BB962C8B-B14F-4D97-AF65-F5344CB8AC3E}">
        <p14:creationId xmlns:p14="http://schemas.microsoft.com/office/powerpoint/2010/main" val="3063772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8" name="Picture 7">
            <a:extLst>
              <a:ext uri="{FF2B5EF4-FFF2-40B4-BE49-F238E27FC236}">
                <a16:creationId xmlns:a16="http://schemas.microsoft.com/office/drawing/2014/main" id="{F1EDC62F-2988-B440-B257-E0ED5FE9F1F4}"/>
              </a:ext>
            </a:extLst>
          </p:cNvPr>
          <p:cNvPicPr>
            <a:picLocks noChangeAspect="1"/>
          </p:cNvPicPr>
          <p:nvPr/>
        </p:nvPicPr>
        <p:blipFill>
          <a:blip r:embed="rId4"/>
          <a:stretch>
            <a:fillRect/>
          </a:stretch>
        </p:blipFill>
        <p:spPr>
          <a:xfrm>
            <a:off x="1901949" y="320792"/>
            <a:ext cx="5669283" cy="1113010"/>
          </a:xfrm>
          <a:prstGeom prst="rect">
            <a:avLst/>
          </a:prstGeom>
        </p:spPr>
      </p:pic>
      <p:sp>
        <p:nvSpPr>
          <p:cNvPr id="6" name="TextBox 5">
            <a:extLst>
              <a:ext uri="{FF2B5EF4-FFF2-40B4-BE49-F238E27FC236}">
                <a16:creationId xmlns:a16="http://schemas.microsoft.com/office/drawing/2014/main" id="{02E5B5F8-5588-F74B-9FA8-89E82473092C}"/>
              </a:ext>
            </a:extLst>
          </p:cNvPr>
          <p:cNvSpPr txBox="1"/>
          <p:nvPr/>
        </p:nvSpPr>
        <p:spPr>
          <a:xfrm>
            <a:off x="2651760" y="666461"/>
            <a:ext cx="3310127" cy="492443"/>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project-</a:t>
            </a:r>
            <a:r>
              <a:rPr lang="en-US" sz="2600" dirty="0" err="1">
                <a:latin typeface="Arial" panose="020B0604020202020204" pitchFamily="34" charset="0"/>
                <a:cs typeface="Arial" panose="020B0604020202020204" pitchFamily="34" charset="0"/>
              </a:rPr>
              <a:t>emerse.org</a:t>
            </a:r>
            <a:endParaRPr lang="en-US" sz="2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6926EE-2700-A14F-BA1B-62D79C44CBB0}"/>
              </a:ext>
            </a:extLst>
          </p:cNvPr>
          <p:cNvPicPr>
            <a:picLocks noChangeAspect="1"/>
          </p:cNvPicPr>
          <p:nvPr/>
        </p:nvPicPr>
        <p:blipFill>
          <a:blip r:embed="rId5"/>
          <a:stretch>
            <a:fillRect/>
          </a:stretch>
        </p:blipFill>
        <p:spPr>
          <a:xfrm>
            <a:off x="1678919" y="1342361"/>
            <a:ext cx="2139699" cy="2139699"/>
          </a:xfrm>
          <a:prstGeom prst="rect">
            <a:avLst/>
          </a:prstGeom>
        </p:spPr>
      </p:pic>
      <p:pic>
        <p:nvPicPr>
          <p:cNvPr id="7" name="Picture 6">
            <a:extLst>
              <a:ext uri="{FF2B5EF4-FFF2-40B4-BE49-F238E27FC236}">
                <a16:creationId xmlns:a16="http://schemas.microsoft.com/office/drawing/2014/main" id="{C552D3CF-71C5-D440-8316-6B11AF8B78BE}"/>
              </a:ext>
            </a:extLst>
          </p:cNvPr>
          <p:cNvPicPr>
            <a:picLocks noChangeAspect="1"/>
          </p:cNvPicPr>
          <p:nvPr/>
        </p:nvPicPr>
        <p:blipFill>
          <a:blip r:embed="rId6"/>
          <a:stretch>
            <a:fillRect/>
          </a:stretch>
        </p:blipFill>
        <p:spPr>
          <a:xfrm>
            <a:off x="3636389" y="1681430"/>
            <a:ext cx="2058536" cy="1461560"/>
          </a:xfrm>
          <a:prstGeom prst="rect">
            <a:avLst/>
          </a:prstGeom>
        </p:spPr>
      </p:pic>
      <p:pic>
        <p:nvPicPr>
          <p:cNvPr id="10" name="Picture 9">
            <a:extLst>
              <a:ext uri="{FF2B5EF4-FFF2-40B4-BE49-F238E27FC236}">
                <a16:creationId xmlns:a16="http://schemas.microsoft.com/office/drawing/2014/main" id="{AE746179-52E5-A345-9342-7DFD68540BDA}"/>
              </a:ext>
            </a:extLst>
          </p:cNvPr>
          <p:cNvPicPr>
            <a:picLocks noChangeAspect="1"/>
          </p:cNvPicPr>
          <p:nvPr/>
        </p:nvPicPr>
        <p:blipFill>
          <a:blip r:embed="rId7"/>
          <a:stretch>
            <a:fillRect/>
          </a:stretch>
        </p:blipFill>
        <p:spPr>
          <a:xfrm>
            <a:off x="6084381" y="1636794"/>
            <a:ext cx="1005841" cy="1482801"/>
          </a:xfrm>
          <a:prstGeom prst="rect">
            <a:avLst/>
          </a:prstGeom>
        </p:spPr>
      </p:pic>
      <p:sp>
        <p:nvSpPr>
          <p:cNvPr id="12" name="Rectangle 11">
            <a:extLst>
              <a:ext uri="{FF2B5EF4-FFF2-40B4-BE49-F238E27FC236}">
                <a16:creationId xmlns:a16="http://schemas.microsoft.com/office/drawing/2014/main" id="{919FAA50-AE13-2A44-AF52-E1644AE69C9B}"/>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Tree>
    <p:extLst>
      <p:ext uri="{BB962C8B-B14F-4D97-AF65-F5344CB8AC3E}">
        <p14:creationId xmlns:p14="http://schemas.microsoft.com/office/powerpoint/2010/main" val="945378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521099F7-F254-FC42-87E6-6441127A529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Interested in EMERSE?</a:t>
            </a:r>
          </a:p>
        </p:txBody>
      </p:sp>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956ABB68-93B8-F144-B8ED-0D39A4418CF6}"/>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CCCE9F30-300C-1248-A932-C9EA020FC286}"/>
              </a:ext>
            </a:extLst>
          </p:cNvPr>
          <p:cNvSpPr>
            <a:spLocks noGrp="1"/>
          </p:cNvSpPr>
          <p:nvPr>
            <p:ph idx="1"/>
          </p:nvPr>
        </p:nvSpPr>
        <p:spPr>
          <a:xfrm>
            <a:off x="689674" y="1608574"/>
            <a:ext cx="8143429" cy="3596095"/>
          </a:xfrm>
        </p:spPr>
        <p:txBody>
          <a:bodyPr>
            <a:noAutofit/>
          </a:bodyPr>
          <a:lstStyle/>
          <a:p>
            <a:pPr marL="0" indent="0">
              <a:buNone/>
            </a:pPr>
            <a:endParaRPr lang="en-US" sz="2800"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Contact us to schedule a time with your team for:</a:t>
            </a:r>
          </a:p>
          <a:p>
            <a:r>
              <a:rPr lang="en-US" sz="2800" dirty="0">
                <a:latin typeface="Arial" panose="020B0604020202020204" pitchFamily="34" charset="0"/>
                <a:cs typeface="Arial" panose="020B0604020202020204" pitchFamily="34" charset="0"/>
              </a:rPr>
              <a:t>Discussions about usage strategies</a:t>
            </a:r>
          </a:p>
          <a:p>
            <a:r>
              <a:rPr lang="en-US" sz="2800" dirty="0">
                <a:latin typeface="Arial" panose="020B0604020202020204" pitchFamily="34" charset="0"/>
                <a:cs typeface="Arial" panose="020B0604020202020204" pitchFamily="34" charset="0"/>
              </a:rPr>
              <a:t>Training</a:t>
            </a:r>
          </a:p>
          <a:p>
            <a:r>
              <a:rPr lang="en-US" sz="2800" dirty="0">
                <a:latin typeface="Arial" panose="020B0604020202020204" pitchFamily="34" charset="0"/>
                <a:cs typeface="Arial" panose="020B0604020202020204" pitchFamily="34" charset="0"/>
              </a:rPr>
              <a:t>Live demonstrations (abstractors, IT teams, </a:t>
            </a:r>
            <a:r>
              <a:rPr lang="en-US" sz="2800" dirty="0" err="1">
                <a:latin typeface="Arial" panose="020B0604020202020204" pitchFamily="34" charset="0"/>
                <a:cs typeface="Arial" panose="020B0604020202020204" pitchFamily="34" charset="0"/>
              </a:rPr>
              <a:t>etc</a:t>
            </a:r>
            <a:r>
              <a:rPr lang="en-US" sz="2800" dirty="0">
                <a:latin typeface="Arial" panose="020B0604020202020204" pitchFamily="34" charset="0"/>
                <a:cs typeface="Arial" panose="020B0604020202020204" pitchFamily="34" charset="0"/>
              </a:rPr>
              <a:t>)</a:t>
            </a:r>
          </a:p>
          <a:p>
            <a:pPr marL="0" indent="0">
              <a:buNone/>
            </a:pPr>
            <a:endParaRPr lang="en-US" sz="2800" dirty="0">
              <a:latin typeface="Arial" panose="020B0604020202020204" pitchFamily="34" charset="0"/>
              <a:cs typeface="Arial" panose="020B0604020202020204" pitchFamily="34" charset="0"/>
            </a:endParaRPr>
          </a:p>
        </p:txBody>
      </p:sp>
      <p:pic>
        <p:nvPicPr>
          <p:cNvPr id="15" name="Picture 14" descr="Graphical user interface&#10;&#10;Description automatically generated with medium confidence">
            <a:extLst>
              <a:ext uri="{FF2B5EF4-FFF2-40B4-BE49-F238E27FC236}">
                <a16:creationId xmlns:a16="http://schemas.microsoft.com/office/drawing/2014/main" id="{482D5146-EB19-E948-822E-B7ACBB6C6295}"/>
              </a:ext>
            </a:extLst>
          </p:cNvPr>
          <p:cNvPicPr>
            <a:picLocks noChangeAspect="1"/>
          </p:cNvPicPr>
          <p:nvPr/>
        </p:nvPicPr>
        <p:blipFill>
          <a:blip r:embed="rId3"/>
          <a:stretch>
            <a:fillRect/>
          </a:stretch>
        </p:blipFill>
        <p:spPr>
          <a:xfrm>
            <a:off x="2512541" y="1063228"/>
            <a:ext cx="4497694" cy="1090691"/>
          </a:xfrm>
          <a:prstGeom prst="rect">
            <a:avLst/>
          </a:prstGeom>
        </p:spPr>
      </p:pic>
    </p:spTree>
    <p:extLst>
      <p:ext uri="{BB962C8B-B14F-4D97-AF65-F5344CB8AC3E}">
        <p14:creationId xmlns:p14="http://schemas.microsoft.com/office/powerpoint/2010/main" val="3458606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B89E674-DF7F-EE59-C990-EDDD1DA71AF1}"/>
            </a:ext>
          </a:extLst>
        </p:cNvPr>
        <p:cNvGrpSpPr/>
        <p:nvPr/>
      </p:nvGrpSpPr>
      <p:grpSpPr>
        <a:xfrm>
          <a:off x="0" y="0"/>
          <a:ext cx="0" cy="0"/>
          <a:chOff x="0" y="0"/>
          <a:chExt cx="0" cy="0"/>
        </a:xfrm>
      </p:grpSpPr>
      <p:sp useBgFill="1">
        <p:nvSpPr>
          <p:cNvPr id="2" name="Title 1">
            <a:extLst>
              <a:ext uri="{FF2B5EF4-FFF2-40B4-BE49-F238E27FC236}">
                <a16:creationId xmlns:a16="http://schemas.microsoft.com/office/drawing/2014/main" id="{0F2B2FB6-EE14-9029-D749-CD739385151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Community Meeting</a:t>
            </a:r>
          </a:p>
        </p:txBody>
      </p:sp>
      <p:pic>
        <p:nvPicPr>
          <p:cNvPr id="14" name="Picture 13" descr="transparent background.png">
            <a:extLst>
              <a:ext uri="{FF2B5EF4-FFF2-40B4-BE49-F238E27FC236}">
                <a16:creationId xmlns:a16="http://schemas.microsoft.com/office/drawing/2014/main" id="{3EBC65CF-442D-B512-E279-CC4CF146E185}"/>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6081E49-9255-CFA9-A0D5-2543852BA26F}"/>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13" name="Content Placeholder 2">
            <a:extLst>
              <a:ext uri="{FF2B5EF4-FFF2-40B4-BE49-F238E27FC236}">
                <a16:creationId xmlns:a16="http://schemas.microsoft.com/office/drawing/2014/main" id="{2D6A8739-0A72-80C6-B62F-7DC7F8CC9EFB}"/>
              </a:ext>
            </a:extLst>
          </p:cNvPr>
          <p:cNvSpPr>
            <a:spLocks noGrp="1"/>
          </p:cNvSpPr>
          <p:nvPr>
            <p:ph idx="1"/>
          </p:nvPr>
        </p:nvSpPr>
        <p:spPr>
          <a:xfrm>
            <a:off x="300060" y="3541157"/>
            <a:ext cx="8143429" cy="3596095"/>
          </a:xfrm>
        </p:spPr>
        <p:txBody>
          <a:bodyPr>
            <a:noAutofit/>
          </a:bodyPr>
          <a:lstStyle/>
          <a:p>
            <a:pPr marL="0" indent="0">
              <a:buNone/>
            </a:pPr>
            <a:r>
              <a:rPr lang="en-US" sz="2600" dirty="0">
                <a:latin typeface="Arial" panose="020B0604020202020204" pitchFamily="34" charset="0"/>
                <a:cs typeface="Arial" panose="020B0604020202020204" pitchFamily="34" charset="0"/>
              </a:rPr>
              <a:t>NEXT WEEK: Wed, November 5, 2024, 1-2 PM ET</a:t>
            </a:r>
          </a:p>
          <a:p>
            <a:pPr marL="0" indent="0">
              <a:buNone/>
            </a:pPr>
            <a:r>
              <a:rPr lang="en-US" sz="2600" dirty="0">
                <a:latin typeface="Arial" panose="020B0604020202020204" pitchFamily="34" charset="0"/>
                <a:cs typeface="Arial" panose="020B0604020202020204" pitchFamily="34" charset="0"/>
              </a:rPr>
              <a:t>Open to everyone, registration link at</a:t>
            </a:r>
          </a:p>
          <a:p>
            <a:pPr marL="0" indent="0">
              <a:buNone/>
            </a:pPr>
            <a:r>
              <a:rPr lang="en-US" sz="2600" dirty="0">
                <a:latin typeface="Arial" panose="020B0604020202020204" pitchFamily="34" charset="0"/>
                <a:cs typeface="Arial" panose="020B0604020202020204" pitchFamily="34" charset="0"/>
              </a:rPr>
              <a:t>http://project-</a:t>
            </a:r>
            <a:r>
              <a:rPr lang="en-US" sz="2600" dirty="0" err="1">
                <a:latin typeface="Arial" panose="020B0604020202020204" pitchFamily="34" charset="0"/>
                <a:cs typeface="Arial" panose="020B0604020202020204" pitchFamily="34" charset="0"/>
              </a:rPr>
              <a:t>emerse.org</a:t>
            </a:r>
            <a:r>
              <a:rPr lang="en-US" sz="2600" dirty="0">
                <a:latin typeface="Arial" panose="020B0604020202020204" pitchFamily="34" charset="0"/>
                <a:cs typeface="Arial" panose="020B0604020202020204" pitchFamily="34" charset="0"/>
              </a:rPr>
              <a:t>/</a:t>
            </a:r>
          </a:p>
        </p:txBody>
      </p:sp>
      <p:pic>
        <p:nvPicPr>
          <p:cNvPr id="4" name="Picture 3" descr="A group of hands holding a blue sign&#10;&#10;Description automatically generated">
            <a:extLst>
              <a:ext uri="{FF2B5EF4-FFF2-40B4-BE49-F238E27FC236}">
                <a16:creationId xmlns:a16="http://schemas.microsoft.com/office/drawing/2014/main" id="{B51592ED-8551-FA50-D049-8993FE16823F}"/>
              </a:ext>
            </a:extLst>
          </p:cNvPr>
          <p:cNvPicPr>
            <a:picLocks noChangeAspect="1"/>
          </p:cNvPicPr>
          <p:nvPr/>
        </p:nvPicPr>
        <p:blipFill>
          <a:blip r:embed="rId3"/>
          <a:stretch>
            <a:fillRect/>
          </a:stretch>
        </p:blipFill>
        <p:spPr>
          <a:xfrm>
            <a:off x="2845946" y="1151490"/>
            <a:ext cx="3452108" cy="2301405"/>
          </a:xfrm>
          <a:prstGeom prst="rect">
            <a:avLst/>
          </a:prstGeom>
          <a:ln w="22225">
            <a:solidFill>
              <a:schemeClr val="tx1"/>
            </a:solidFill>
          </a:ln>
        </p:spPr>
      </p:pic>
    </p:spTree>
    <p:extLst>
      <p:ext uri="{BB962C8B-B14F-4D97-AF65-F5344CB8AC3E}">
        <p14:creationId xmlns:p14="http://schemas.microsoft.com/office/powerpoint/2010/main" val="270414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577CFC9-3C41-9447-A684-BBF3CB5B3863}"/>
              </a:ext>
            </a:extLst>
          </p:cNvPr>
          <p:cNvPicPr>
            <a:picLocks noChangeAspect="1"/>
          </p:cNvPicPr>
          <p:nvPr/>
        </p:nvPicPr>
        <p:blipFill>
          <a:blip r:embed="rId2"/>
          <a:stretch>
            <a:fillRect/>
          </a:stretch>
        </p:blipFill>
        <p:spPr>
          <a:xfrm>
            <a:off x="-571498" y="1"/>
            <a:ext cx="9715498" cy="5143499"/>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pic>
        <p:nvPicPr>
          <p:cNvPr id="12" name="Picture 11">
            <a:extLst>
              <a:ext uri="{FF2B5EF4-FFF2-40B4-BE49-F238E27FC236}">
                <a16:creationId xmlns:a16="http://schemas.microsoft.com/office/drawing/2014/main" id="{3D48BC39-FF1F-2A42-9F04-2EA9A621BDC4}"/>
              </a:ext>
            </a:extLst>
          </p:cNvPr>
          <p:cNvPicPr>
            <a:picLocks noChangeAspect="1"/>
          </p:cNvPicPr>
          <p:nvPr/>
        </p:nvPicPr>
        <p:blipFill>
          <a:blip r:embed="rId3"/>
          <a:stretch>
            <a:fillRect/>
          </a:stretch>
        </p:blipFill>
        <p:spPr>
          <a:xfrm>
            <a:off x="7446296" y="4303288"/>
            <a:ext cx="1581912" cy="551667"/>
          </a:xfrm>
          <a:prstGeom prst="rect">
            <a:avLst/>
          </a:prstGeom>
        </p:spPr>
      </p:pic>
    </p:spTree>
    <p:extLst>
      <p:ext uri="{BB962C8B-B14F-4D97-AF65-F5344CB8AC3E}">
        <p14:creationId xmlns:p14="http://schemas.microsoft.com/office/powerpoint/2010/main" val="3663529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0794A7E0-C6EB-5543-9AC3-E31DE16F8696}"/>
              </a:ext>
            </a:extLst>
          </p:cNvPr>
          <p:cNvPicPr>
            <a:picLocks noChangeAspect="1"/>
          </p:cNvPicPr>
          <p:nvPr/>
        </p:nvPicPr>
        <p:blipFill>
          <a:blip r:embed="rId2"/>
          <a:stretch>
            <a:fillRect/>
          </a:stretch>
        </p:blipFill>
        <p:spPr>
          <a:xfrm>
            <a:off x="7504783" y="4393001"/>
            <a:ext cx="1468196" cy="403244"/>
          </a:xfrm>
          <a:prstGeom prst="rect">
            <a:avLst/>
          </a:prstGeom>
        </p:spPr>
      </p:pic>
      <p:pic>
        <p:nvPicPr>
          <p:cNvPr id="5" name="Picture 4">
            <a:extLst>
              <a:ext uri="{FF2B5EF4-FFF2-40B4-BE49-F238E27FC236}">
                <a16:creationId xmlns:a16="http://schemas.microsoft.com/office/drawing/2014/main" id="{38140C56-B399-AB42-BCA0-4A6B7E075185}"/>
              </a:ext>
            </a:extLst>
          </p:cNvPr>
          <p:cNvPicPr>
            <a:picLocks noChangeAspect="1"/>
          </p:cNvPicPr>
          <p:nvPr/>
        </p:nvPicPr>
        <p:blipFill>
          <a:blip r:embed="rId3"/>
          <a:stretch>
            <a:fillRect/>
          </a:stretch>
        </p:blipFill>
        <p:spPr>
          <a:xfrm>
            <a:off x="1289815" y="0"/>
            <a:ext cx="6504447" cy="5082388"/>
          </a:xfrm>
          <a:prstGeom prst="rect">
            <a:avLst/>
          </a:prstGeom>
        </p:spPr>
      </p:pic>
      <p:pic>
        <p:nvPicPr>
          <p:cNvPr id="31" name="Picture 30">
            <a:extLst>
              <a:ext uri="{FF2B5EF4-FFF2-40B4-BE49-F238E27FC236}">
                <a16:creationId xmlns:a16="http://schemas.microsoft.com/office/drawing/2014/main" id="{43CD8BA2-3DF5-1144-9A28-4FCFC8534DCF}"/>
              </a:ext>
            </a:extLst>
          </p:cNvPr>
          <p:cNvPicPr>
            <a:picLocks noChangeAspect="1"/>
          </p:cNvPicPr>
          <p:nvPr/>
        </p:nvPicPr>
        <p:blipFill>
          <a:blip r:embed="rId4"/>
          <a:stretch>
            <a:fillRect/>
          </a:stretch>
        </p:blipFill>
        <p:spPr>
          <a:xfrm>
            <a:off x="5920328" y="652814"/>
            <a:ext cx="1012540" cy="873981"/>
          </a:xfrm>
          <a:prstGeom prst="rect">
            <a:avLst/>
          </a:prstGeom>
        </p:spPr>
      </p:pic>
      <p:sp>
        <p:nvSpPr>
          <p:cNvPr id="32" name="Rectangle 31">
            <a:extLst>
              <a:ext uri="{FF2B5EF4-FFF2-40B4-BE49-F238E27FC236}">
                <a16:creationId xmlns:a16="http://schemas.microsoft.com/office/drawing/2014/main" id="{DC8B4717-B872-6B49-8BB8-2F60303F4FAB}"/>
              </a:ext>
            </a:extLst>
          </p:cNvPr>
          <p:cNvSpPr/>
          <p:nvPr/>
        </p:nvSpPr>
        <p:spPr>
          <a:xfrm>
            <a:off x="2400446" y="798210"/>
            <a:ext cx="3381138" cy="601475"/>
          </a:xfrm>
          <a:prstGeom prst="rect">
            <a:avLst/>
          </a:prstGeom>
          <a:solidFill>
            <a:schemeClr val="bg1"/>
          </a:solidFill>
          <a:ln w="34925">
            <a:solidFill>
              <a:srgbClr val="009DD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00B7439-988E-BD48-A27E-759D0C5494E9}"/>
              </a:ext>
            </a:extLst>
          </p:cNvPr>
          <p:cNvSpPr txBox="1"/>
          <p:nvPr/>
        </p:nvSpPr>
        <p:spPr>
          <a:xfrm>
            <a:off x="2427877" y="892483"/>
            <a:ext cx="3381138"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EMERSE-team@umich.edu</a:t>
            </a:r>
            <a:endParaRPr lang="en-US" sz="20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BD54CE-F80D-9B4E-9C92-ED1A72C2C863}"/>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p:nvSpPr>
          <p:cNvPr id="8" name="Content Placeholder 2">
            <a:extLst>
              <a:ext uri="{FF2B5EF4-FFF2-40B4-BE49-F238E27FC236}">
                <a16:creationId xmlns:a16="http://schemas.microsoft.com/office/drawing/2014/main" id="{4BE183DB-967B-B34F-BDE2-92BDDAA43B38}"/>
              </a:ext>
            </a:extLst>
          </p:cNvPr>
          <p:cNvSpPr>
            <a:spLocks noGrp="1"/>
          </p:cNvSpPr>
          <p:nvPr>
            <p:ph idx="1"/>
          </p:nvPr>
        </p:nvSpPr>
        <p:spPr>
          <a:xfrm>
            <a:off x="2400446" y="1589572"/>
            <a:ext cx="5062829" cy="2901114"/>
          </a:xfrm>
        </p:spPr>
        <p:txBody>
          <a:bodyPr>
            <a:normAutofit/>
          </a:bodyPr>
          <a:lstStyle/>
          <a:p>
            <a:pPr marL="0" indent="0">
              <a:buNone/>
            </a:pPr>
            <a:r>
              <a:rPr lang="en-US" sz="2200" dirty="0">
                <a:latin typeface="Arial" panose="020B0604020202020204" pitchFamily="34" charset="0"/>
                <a:cs typeface="Arial" panose="020B0604020202020204" pitchFamily="34" charset="0"/>
              </a:rPr>
              <a:t>Lisa Ferguson</a:t>
            </a:r>
          </a:p>
          <a:p>
            <a:pPr marL="0" indent="0">
              <a:buNone/>
            </a:pPr>
            <a:r>
              <a:rPr lang="en-US" sz="2200" dirty="0">
                <a:latin typeface="Arial" panose="020B0604020202020204" pitchFamily="34" charset="0"/>
                <a:cs typeface="Arial" panose="020B0604020202020204" pitchFamily="34" charset="0"/>
              </a:rPr>
              <a:t>David Hanauer</a:t>
            </a:r>
          </a:p>
          <a:p>
            <a:pPr marL="0" indent="0">
              <a:buNone/>
            </a:pPr>
            <a:r>
              <a:rPr lang="en-US" sz="2200" dirty="0">
                <a:latin typeface="Arial" panose="020B0604020202020204" pitchFamily="34" charset="0"/>
                <a:cs typeface="Arial" panose="020B0604020202020204" pitchFamily="34" charset="0"/>
              </a:rPr>
              <a:t>Kellen McClain</a:t>
            </a:r>
          </a:p>
          <a:p>
            <a:pPr marL="0" indent="0">
              <a:buNone/>
            </a:pPr>
            <a:r>
              <a:rPr lang="en-US" sz="2200" dirty="0">
                <a:latin typeface="Arial" panose="020B0604020202020204" pitchFamily="34" charset="0"/>
                <a:cs typeface="Arial" panose="020B0604020202020204" pitchFamily="34" charset="0"/>
              </a:rPr>
              <a:t>Guan Wang</a:t>
            </a:r>
          </a:p>
        </p:txBody>
      </p:sp>
    </p:spTree>
    <p:extLst>
      <p:ext uri="{BB962C8B-B14F-4D97-AF65-F5344CB8AC3E}">
        <p14:creationId xmlns:p14="http://schemas.microsoft.com/office/powerpoint/2010/main" val="576637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09E9EC0-05CA-148D-A942-1C34AEFE6147}"/>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44613B67-82CE-2AED-E692-BF91D01EDA7C}"/>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49D181C6-4DBA-15A8-BAC8-8251FB762D52}"/>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7" name="Title 1">
            <a:extLst>
              <a:ext uri="{FF2B5EF4-FFF2-40B4-BE49-F238E27FC236}">
                <a16:creationId xmlns:a16="http://schemas.microsoft.com/office/drawing/2014/main" id="{AB77E187-94AF-DD01-2BA2-92DE84CD789C}"/>
              </a:ext>
            </a:extLst>
          </p:cNvPr>
          <p:cNvSpPr>
            <a:spLocks noGrp="1"/>
          </p:cNvSpPr>
          <p:nvPr>
            <p:ph type="title"/>
          </p:nvPr>
        </p:nvSpPr>
        <p:spPr>
          <a:xfrm>
            <a:off x="158368" y="234235"/>
            <a:ext cx="8080513" cy="857250"/>
          </a:xfrm>
        </p:spPr>
        <p:txBody>
          <a:bodyPr/>
          <a:lstStyle/>
          <a:p>
            <a:pPr algn="l"/>
            <a:r>
              <a:rPr lang="en-US" b="1" dirty="0">
                <a:latin typeface="Arial" panose="020B0604020202020204" pitchFamily="34" charset="0"/>
                <a:cs typeface="Arial" panose="020B0604020202020204" pitchFamily="34" charset="0"/>
              </a:rPr>
              <a:t>Live Demo</a:t>
            </a:r>
          </a:p>
        </p:txBody>
      </p:sp>
      <p:sp>
        <p:nvSpPr>
          <p:cNvPr id="10" name="Content Placeholder 2">
            <a:extLst>
              <a:ext uri="{FF2B5EF4-FFF2-40B4-BE49-F238E27FC236}">
                <a16:creationId xmlns:a16="http://schemas.microsoft.com/office/drawing/2014/main" id="{5EADA50E-0A22-BAB6-D985-B76F9F255267}"/>
              </a:ext>
            </a:extLst>
          </p:cNvPr>
          <p:cNvSpPr>
            <a:spLocks noGrp="1"/>
          </p:cNvSpPr>
          <p:nvPr>
            <p:ph idx="1"/>
          </p:nvPr>
        </p:nvSpPr>
        <p:spPr>
          <a:xfrm>
            <a:off x="5635929" y="1445343"/>
            <a:ext cx="3484822" cy="2901114"/>
          </a:xfrm>
        </p:spPr>
        <p:txBody>
          <a:bodyPr>
            <a:normAutofit/>
          </a:bodyPr>
          <a:lstStyle/>
          <a:p>
            <a:r>
              <a:rPr lang="en-US" sz="2800" dirty="0">
                <a:latin typeface="Arial" panose="020B0604020202020204" pitchFamily="34" charset="0"/>
                <a:cs typeface="Arial" panose="020B0604020202020204" pitchFamily="34" charset="0"/>
              </a:rPr>
              <a:t>No real names</a:t>
            </a:r>
          </a:p>
          <a:p>
            <a:r>
              <a:rPr lang="en-US" sz="2800" dirty="0">
                <a:latin typeface="Arial" panose="020B0604020202020204" pitchFamily="34" charset="0"/>
                <a:cs typeface="Arial" panose="020B0604020202020204" pitchFamily="34" charset="0"/>
              </a:rPr>
              <a:t>No PHI</a:t>
            </a:r>
          </a:p>
          <a:p>
            <a:r>
              <a:rPr lang="en-US" sz="2800" dirty="0">
                <a:latin typeface="Arial" panose="020B0604020202020204" pitchFamily="34" charset="0"/>
                <a:cs typeface="Arial" panose="020B0604020202020204" pitchFamily="34" charset="0"/>
              </a:rPr>
              <a:t>Publicly available</a:t>
            </a:r>
          </a:p>
          <a:p>
            <a:r>
              <a:rPr lang="en-US" sz="2800" dirty="0">
                <a:latin typeface="Arial" panose="020B0604020202020204" pitchFamily="34" charset="0"/>
                <a:cs typeface="Arial" panose="020B0604020202020204" pitchFamily="34" charset="0"/>
              </a:rPr>
              <a:t>Abstracts &amp; case reports</a:t>
            </a:r>
          </a:p>
          <a:p>
            <a:endParaRPr lang="en-US" sz="2800" dirty="0">
              <a:latin typeface="Arial" panose="020B0604020202020204" pitchFamily="34" charset="0"/>
              <a:cs typeface="Arial" panose="020B0604020202020204" pitchFamily="34" charset="0"/>
            </a:endParaRPr>
          </a:p>
        </p:txBody>
      </p:sp>
      <p:pic>
        <p:nvPicPr>
          <p:cNvPr id="12" name="Picture 11" descr="A person standing in front of a white board&#10;&#10;Description automatically generated">
            <a:extLst>
              <a:ext uri="{FF2B5EF4-FFF2-40B4-BE49-F238E27FC236}">
                <a16:creationId xmlns:a16="http://schemas.microsoft.com/office/drawing/2014/main" id="{5F97D4E2-3B17-3AA9-B7E0-5CBC5C0ABC8B}"/>
              </a:ext>
            </a:extLst>
          </p:cNvPr>
          <p:cNvPicPr>
            <a:picLocks noChangeAspect="1"/>
          </p:cNvPicPr>
          <p:nvPr/>
        </p:nvPicPr>
        <p:blipFill>
          <a:blip r:embed="rId3"/>
          <a:stretch>
            <a:fillRect/>
          </a:stretch>
        </p:blipFill>
        <p:spPr>
          <a:xfrm>
            <a:off x="260847" y="1175253"/>
            <a:ext cx="5161942" cy="3441294"/>
          </a:xfrm>
          <a:prstGeom prst="rect">
            <a:avLst/>
          </a:prstGeom>
        </p:spPr>
      </p:pic>
    </p:spTree>
    <p:extLst>
      <p:ext uri="{BB962C8B-B14F-4D97-AF65-F5344CB8AC3E}">
        <p14:creationId xmlns:p14="http://schemas.microsoft.com/office/powerpoint/2010/main" val="984813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6" name="Title 1">
            <a:extLst>
              <a:ext uri="{FF2B5EF4-FFF2-40B4-BE49-F238E27FC236}">
                <a16:creationId xmlns:a16="http://schemas.microsoft.com/office/drawing/2014/main" id="{9B64DCE9-8EC8-744F-856C-01A21A46E36A}"/>
              </a:ext>
            </a:extLst>
          </p:cNvPr>
          <p:cNvSpPr txBox="1">
            <a:spLocks/>
          </p:cNvSpPr>
          <p:nvPr/>
        </p:nvSpPr>
        <p:spPr>
          <a:xfrm>
            <a:off x="238537" y="282850"/>
            <a:ext cx="8424407" cy="136705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latin typeface="Arial" panose="020B0604020202020204" pitchFamily="34" charset="0"/>
                <a:cs typeface="Arial" panose="020B0604020202020204" pitchFamily="34" charset="0"/>
              </a:rPr>
              <a:t>2021 study out of UC Irvine: </a:t>
            </a:r>
            <a:r>
              <a:rPr lang="en-US" sz="2000" i="1" dirty="0">
                <a:latin typeface="Arial" panose="020B0604020202020204" pitchFamily="34" charset="0"/>
                <a:cs typeface="Arial" panose="020B0604020202020204" pitchFamily="34" charset="0"/>
              </a:rPr>
              <a:t>Design, Implementation, and Usability of the Electronic Medical Record Search Engine (EMERSE) Tool 			  </a:t>
            </a:r>
            <a:r>
              <a:rPr lang="en-US" sz="1400" dirty="0">
                <a:latin typeface="Arial" panose="020B0604020202020204" pitchFamily="34" charset="0"/>
                <a:cs typeface="Arial" panose="020B0604020202020204" pitchFamily="34" charset="0"/>
                <a:hlinkClick r:id="rId3"/>
              </a:rPr>
              <a:t>https://escholarship.org/uc/item/44p23878</a:t>
            </a:r>
            <a:endParaRPr lang="en-US" sz="1400" dirty="0">
              <a:latin typeface="Arial" panose="020B0604020202020204" pitchFamily="34" charset="0"/>
              <a:cs typeface="Arial" panose="020B0604020202020204" pitchFamily="34" charset="0"/>
            </a:endParaRPr>
          </a:p>
          <a:p>
            <a:pPr algn="l"/>
            <a:endParaRPr lang="en-US" sz="2000" i="1" dirty="0">
              <a:latin typeface="Arial" panose="020B0604020202020204" pitchFamily="34" charset="0"/>
              <a:cs typeface="Arial" panose="020B0604020202020204" pitchFamily="34" charset="0"/>
            </a:endParaRPr>
          </a:p>
          <a:p>
            <a:pPr algn="l"/>
            <a:endParaRPr lang="en-US" sz="2000" dirty="0">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547A54B7-E06B-E640-AE15-58BFA6F38C02}"/>
              </a:ext>
            </a:extLst>
          </p:cNvPr>
          <p:cNvSpPr txBox="1">
            <a:spLocks/>
          </p:cNvSpPr>
          <p:nvPr/>
        </p:nvSpPr>
        <p:spPr>
          <a:xfrm>
            <a:off x="481056" y="1649905"/>
            <a:ext cx="8424407" cy="2689161"/>
          </a:xfrm>
          <a:prstGeom prst="rect">
            <a:avLst/>
          </a:prstGeom>
          <a:no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Arial" panose="020B0604020202020204" pitchFamily="34" charset="0"/>
                <a:cs typeface="Arial" panose="020B0604020202020204" pitchFamily="34" charset="0"/>
              </a:rPr>
              <a:t>“Users unanimously responded that they would recommend the system to others, and…for a tool they found so useful, they believed that </a:t>
            </a:r>
            <a:r>
              <a:rPr lang="en-US" sz="3200" b="1" dirty="0">
                <a:solidFill>
                  <a:srgbClr val="FF0000"/>
                </a:solidFill>
                <a:latin typeface="Arial" panose="020B0604020202020204" pitchFamily="34" charset="0"/>
                <a:cs typeface="Arial" panose="020B0604020202020204" pitchFamily="34" charset="0"/>
              </a:rPr>
              <a:t>far too few people both within and outside of their network knew about the tool’s existence</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128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a:extLst>
            <a:ext uri="{FF2B5EF4-FFF2-40B4-BE49-F238E27FC236}">
              <a16:creationId xmlns:a16="http://schemas.microsoft.com/office/drawing/2014/main" id="{EE5C30AB-8EB0-0CE7-4542-E85FCFC8FE17}"/>
            </a:ext>
          </a:extLst>
        </p:cNvPr>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D436140E-67FF-1B23-BECD-4D75758C799F}"/>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5B4A666E-F7B7-E515-1ACB-FE20E3D0D8D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3" name="Picture 2" descr="A yellow and blue sticker with white text&#10;&#10;AI-generated content may be incorrect.">
            <a:extLst>
              <a:ext uri="{FF2B5EF4-FFF2-40B4-BE49-F238E27FC236}">
                <a16:creationId xmlns:a16="http://schemas.microsoft.com/office/drawing/2014/main" id="{56C67D1A-080C-07AE-E786-E33A4E9B87FD}"/>
              </a:ext>
            </a:extLst>
          </p:cNvPr>
          <p:cNvPicPr>
            <a:picLocks noChangeAspect="1"/>
          </p:cNvPicPr>
          <p:nvPr/>
        </p:nvPicPr>
        <p:blipFill>
          <a:blip r:embed="rId3"/>
          <a:stretch>
            <a:fillRect/>
          </a:stretch>
        </p:blipFill>
        <p:spPr>
          <a:xfrm>
            <a:off x="3051323" y="533378"/>
            <a:ext cx="2481955" cy="2038372"/>
          </a:xfrm>
          <a:prstGeom prst="rect">
            <a:avLst/>
          </a:prstGeom>
        </p:spPr>
      </p:pic>
      <p:sp>
        <p:nvSpPr>
          <p:cNvPr id="5" name="TextBox 4">
            <a:extLst>
              <a:ext uri="{FF2B5EF4-FFF2-40B4-BE49-F238E27FC236}">
                <a16:creationId xmlns:a16="http://schemas.microsoft.com/office/drawing/2014/main" id="{73F54B4F-928A-2BD8-D4EC-490866D86FF2}"/>
              </a:ext>
            </a:extLst>
          </p:cNvPr>
          <p:cNvSpPr txBox="1"/>
          <p:nvPr/>
        </p:nvSpPr>
        <p:spPr>
          <a:xfrm>
            <a:off x="1433455" y="3151678"/>
            <a:ext cx="5717690"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EMERSE is available at </a:t>
            </a:r>
            <a:r>
              <a:rPr lang="en-US" sz="3200" dirty="0"/>
              <a:t>HICCC</a:t>
            </a:r>
          </a:p>
        </p:txBody>
      </p:sp>
    </p:spTree>
    <p:extLst>
      <p:ext uri="{BB962C8B-B14F-4D97-AF65-F5344CB8AC3E}">
        <p14:creationId xmlns:p14="http://schemas.microsoft.com/office/powerpoint/2010/main" val="3550895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14" name="Picture 13" descr="transparent background.png">
            <a:extLst>
              <a:ext uri="{FF2B5EF4-FFF2-40B4-BE49-F238E27FC236}">
                <a16:creationId xmlns:a16="http://schemas.microsoft.com/office/drawing/2014/main" id="{B2112961-F51C-C244-9BA5-8E2C2C31BC84}"/>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7080580F-23C1-084D-BF0F-4EE6E3941DF0}"/>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sp useBgFill="1">
        <p:nvSpPr>
          <p:cNvPr id="10" name="Title 1">
            <a:extLst>
              <a:ext uri="{FF2B5EF4-FFF2-40B4-BE49-F238E27FC236}">
                <a16:creationId xmlns:a16="http://schemas.microsoft.com/office/drawing/2014/main" id="{94370654-B08C-4A41-A6AC-03A44E3D85EF}"/>
              </a:ext>
            </a:extLst>
          </p:cNvPr>
          <p:cNvSpPr txBox="1">
            <a:spLocks/>
          </p:cNvSpPr>
          <p:nvPr/>
        </p:nvSpPr>
        <p:spPr>
          <a:xfrm>
            <a:off x="457200" y="205979"/>
            <a:ext cx="8229600" cy="857250"/>
          </a:xfrm>
          <a:prstGeom prst="rect">
            <a:avLst/>
          </a:prstGeom>
        </p:spPr>
        <p:txBody>
          <a:bodyPr vert="horz" lIns="91440" tIns="45720" rIns="91440" bIns="45720" rtlCol="0" anchor="ctr">
            <a:normAutofit fontScale="9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Unstructured vs Structured Data</a:t>
            </a:r>
          </a:p>
        </p:txBody>
      </p:sp>
      <p:graphicFrame>
        <p:nvGraphicFramePr>
          <p:cNvPr id="11" name="Content Placeholder 18">
            <a:extLst>
              <a:ext uri="{FF2B5EF4-FFF2-40B4-BE49-F238E27FC236}">
                <a16:creationId xmlns:a16="http://schemas.microsoft.com/office/drawing/2014/main" id="{5AB76F23-F280-5E42-8E38-041ACBAEAAEA}"/>
              </a:ext>
            </a:extLst>
          </p:cNvPr>
          <p:cNvGraphicFramePr>
            <a:graphicFrameLocks/>
          </p:cNvGraphicFramePr>
          <p:nvPr>
            <p:extLst>
              <p:ext uri="{D42A27DB-BD31-4B8C-83A1-F6EECF244321}">
                <p14:modId xmlns:p14="http://schemas.microsoft.com/office/powerpoint/2010/main" val="3843583128"/>
              </p:ext>
            </p:extLst>
          </p:nvPr>
        </p:nvGraphicFramePr>
        <p:xfrm>
          <a:off x="457200" y="1163575"/>
          <a:ext cx="8229600" cy="301752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361321182"/>
                    </a:ext>
                  </a:extLst>
                </a:gridCol>
                <a:gridCol w="4114800">
                  <a:extLst>
                    <a:ext uri="{9D8B030D-6E8A-4147-A177-3AD203B41FA5}">
                      <a16:colId xmlns:a16="http://schemas.microsoft.com/office/drawing/2014/main" val="3939776572"/>
                    </a:ext>
                  </a:extLst>
                </a:gridCol>
              </a:tblGrid>
              <a:tr h="361390">
                <a:tc>
                  <a:txBody>
                    <a:bodyPr/>
                    <a:lstStyle/>
                    <a:p>
                      <a:r>
                        <a:rPr lang="en-US" sz="2000" dirty="0">
                          <a:latin typeface="Arial" panose="020B0604020202020204" pitchFamily="34" charset="0"/>
                          <a:cs typeface="Arial" panose="020B0604020202020204" pitchFamily="34" charset="0"/>
                        </a:rPr>
                        <a:t>EMERSE is for this…</a:t>
                      </a:r>
                    </a:p>
                  </a:txBody>
                  <a:tcPr/>
                </a:tc>
                <a:tc>
                  <a:txBody>
                    <a:bodyPr/>
                    <a:lstStyle/>
                    <a:p>
                      <a:r>
                        <a:rPr lang="en-US" sz="2000" dirty="0">
                          <a:latin typeface="Arial" panose="020B0604020202020204" pitchFamily="34" charset="0"/>
                          <a:cs typeface="Arial" panose="020B0604020202020204" pitchFamily="34" charset="0"/>
                        </a:rPr>
                        <a:t>…not this</a:t>
                      </a:r>
                    </a:p>
                  </a:txBody>
                  <a:tcPr/>
                </a:tc>
                <a:extLst>
                  <a:ext uri="{0D108BD9-81ED-4DB2-BD59-A6C34878D82A}">
                    <a16:rowId xmlns:a16="http://schemas.microsoft.com/office/drawing/2014/main" val="393372121"/>
                  </a:ext>
                </a:extLst>
              </a:tr>
              <a:tr h="361390">
                <a:tc>
                  <a:txBody>
                    <a:bodyPr/>
                    <a:lstStyle/>
                    <a:p>
                      <a:r>
                        <a:rPr lang="en-US" sz="2000" i="1" dirty="0">
                          <a:latin typeface="Arial" panose="020B0604020202020204" pitchFamily="34" charset="0"/>
                          <a:cs typeface="Arial" panose="020B0604020202020204" pitchFamily="34" charset="0"/>
                        </a:rPr>
                        <a:t>Unstructured Data (free-text)</a:t>
                      </a:r>
                    </a:p>
                  </a:txBody>
                  <a:tcPr/>
                </a:tc>
                <a:tc>
                  <a:txBody>
                    <a:bodyPr/>
                    <a:lstStyle/>
                    <a:p>
                      <a:r>
                        <a:rPr lang="en-US" sz="2000" i="1" dirty="0">
                          <a:latin typeface="Arial" panose="020B0604020202020204" pitchFamily="34" charset="0"/>
                          <a:cs typeface="Arial" panose="020B0604020202020204" pitchFamily="34" charset="0"/>
                        </a:rPr>
                        <a:t>Structured Data</a:t>
                      </a:r>
                    </a:p>
                  </a:txBody>
                  <a:tcPr/>
                </a:tc>
                <a:extLst>
                  <a:ext uri="{0D108BD9-81ED-4DB2-BD59-A6C34878D82A}">
                    <a16:rowId xmlns:a16="http://schemas.microsoft.com/office/drawing/2014/main" val="3312891901"/>
                  </a:ext>
                </a:extLst>
              </a:tr>
              <a:tr h="215529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Mrs. Jones is a 56 year old</a:t>
                      </a:r>
                      <a:r>
                        <a:rPr lang="en-US" sz="2000" baseline="0" dirty="0">
                          <a:latin typeface="Arial" panose="020B0604020202020204" pitchFamily="34" charset="0"/>
                          <a:cs typeface="Arial" panose="020B0604020202020204" pitchFamily="34" charset="0"/>
                        </a:rPr>
                        <a:t> female with a history of HTN, hypercholesterolemia, and T2DM who comes to the clinic today with a 3 day h/o dizziness and severe headache on the left side.</a:t>
                      </a:r>
                    </a:p>
                    <a:p>
                      <a:endParaRPr lang="en-US" sz="2000" dirty="0">
                        <a:latin typeface="Arial" panose="020B0604020202020204" pitchFamily="34" charset="0"/>
                        <a:cs typeface="Arial" panose="020B0604020202020204" pitchFamily="34" charset="0"/>
                      </a:endParaRPr>
                    </a:p>
                  </a:txBody>
                  <a:tcPr/>
                </a:tc>
                <a:tc>
                  <a:txBody>
                    <a:bodyPr/>
                    <a:lstStyle/>
                    <a:p>
                      <a:r>
                        <a:rPr lang="en-US" sz="2000" dirty="0">
                          <a:latin typeface="Arial" panose="020B0604020202020204" pitchFamily="34" charset="0"/>
                          <a:cs typeface="Arial" panose="020B0604020202020204" pitchFamily="34" charset="0"/>
                        </a:rPr>
                        <a:t>WBC:</a:t>
                      </a:r>
                      <a:r>
                        <a:rPr lang="en-US" sz="2000" baseline="0" dirty="0">
                          <a:latin typeface="Arial" panose="020B0604020202020204" pitchFamily="34" charset="0"/>
                          <a:cs typeface="Arial" panose="020B0604020202020204" pitchFamily="34" charset="0"/>
                        </a:rPr>
                        <a:t> 			       5.6</a:t>
                      </a:r>
                    </a:p>
                    <a:p>
                      <a:r>
                        <a:rPr lang="en-US" sz="2000" baseline="0" dirty="0">
                          <a:latin typeface="Arial" panose="020B0604020202020204" pitchFamily="34" charset="0"/>
                          <a:cs typeface="Arial" panose="020B0604020202020204" pitchFamily="34" charset="0"/>
                        </a:rPr>
                        <a:t>Total cholesterol:	182</a:t>
                      </a:r>
                    </a:p>
                    <a:p>
                      <a:r>
                        <a:rPr lang="en-US" sz="2000" baseline="0" dirty="0">
                          <a:latin typeface="Arial" panose="020B0604020202020204" pitchFamily="34" charset="0"/>
                          <a:cs typeface="Arial" panose="020B0604020202020204" pitchFamily="34" charset="0"/>
                        </a:rPr>
                        <a:t>Weight: 			67.4</a:t>
                      </a:r>
                    </a:p>
                    <a:p>
                      <a:r>
                        <a:rPr lang="en-US" sz="2000" baseline="0" dirty="0">
                          <a:latin typeface="Arial" panose="020B0604020202020204" pitchFamily="34" charset="0"/>
                          <a:cs typeface="Arial" panose="020B0604020202020204" pitchFamily="34" charset="0"/>
                        </a:rPr>
                        <a:t>AST:				30</a:t>
                      </a:r>
                    </a:p>
                    <a:p>
                      <a:r>
                        <a:rPr lang="en-US" sz="2000" baseline="0" dirty="0">
                          <a:latin typeface="Arial" panose="020B0604020202020204" pitchFamily="34" charset="0"/>
                          <a:cs typeface="Arial" panose="020B0604020202020204" pitchFamily="34" charset="0"/>
                        </a:rPr>
                        <a:t>ALT: 				52</a:t>
                      </a:r>
                    </a:p>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71617644"/>
                  </a:ext>
                </a:extLst>
              </a:tr>
            </a:tbl>
          </a:graphicData>
        </a:graphic>
      </p:graphicFrame>
    </p:spTree>
    <p:extLst>
      <p:ext uri="{BB962C8B-B14F-4D97-AF65-F5344CB8AC3E}">
        <p14:creationId xmlns:p14="http://schemas.microsoft.com/office/powerpoint/2010/main" val="3125873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DA722C-8BF6-D84F-A16A-2ABB286623B6}"/>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4E248C1C-9B95-2C48-952F-F10EA67A2ACB}"/>
              </a:ext>
            </a:extLst>
          </p:cNvPr>
          <p:cNvSpPr txBox="1"/>
          <p:nvPr/>
        </p:nvSpPr>
        <p:spPr>
          <a:xfrm>
            <a:off x="141058" y="178062"/>
            <a:ext cx="8996374" cy="584775"/>
          </a:xfrm>
          <a:prstGeom prst="rect">
            <a:avLst/>
          </a:prstGeom>
          <a:noFill/>
        </p:spPr>
        <p:txBody>
          <a:bodyPr wrap="none" rtlCol="0">
            <a:spAutoFit/>
          </a:bodyPr>
          <a:lstStyle/>
          <a:p>
            <a:r>
              <a:rPr lang="en-US" sz="3200" b="1" dirty="0">
                <a:latin typeface="Arial"/>
                <a:cs typeface="Arial"/>
              </a:rPr>
              <a:t>80% of EHR data are in unstructured free-text</a:t>
            </a:r>
          </a:p>
        </p:txBody>
      </p:sp>
      <p:pic>
        <p:nvPicPr>
          <p:cNvPr id="9" name="Picture 8" descr="seal.png">
            <a:extLst>
              <a:ext uri="{FF2B5EF4-FFF2-40B4-BE49-F238E27FC236}">
                <a16:creationId xmlns:a16="http://schemas.microsoft.com/office/drawing/2014/main" id="{B33AF656-49E2-3741-B1AE-811F7C9D542C}"/>
              </a:ext>
            </a:extLst>
          </p:cNvPr>
          <p:cNvPicPr>
            <a:picLocks noChangeAspect="1"/>
          </p:cNvPicPr>
          <p:nvPr/>
        </p:nvPicPr>
        <p:blipFill>
          <a:blip r:embed="rId3"/>
          <a:stretch>
            <a:fillRect/>
          </a:stretch>
        </p:blipFill>
        <p:spPr>
          <a:xfrm>
            <a:off x="1989290" y="1123495"/>
            <a:ext cx="863638" cy="679089"/>
          </a:xfrm>
          <a:prstGeom prst="rect">
            <a:avLst/>
          </a:prstGeom>
        </p:spPr>
      </p:pic>
      <p:sp>
        <p:nvSpPr>
          <p:cNvPr id="10" name="Right Bracket 9">
            <a:extLst>
              <a:ext uri="{FF2B5EF4-FFF2-40B4-BE49-F238E27FC236}">
                <a16:creationId xmlns:a16="http://schemas.microsoft.com/office/drawing/2014/main" id="{6A6C1122-B18C-D147-95E2-87EE09ECC3F4}"/>
              </a:ext>
            </a:extLst>
          </p:cNvPr>
          <p:cNvSpPr/>
          <p:nvPr/>
        </p:nvSpPr>
        <p:spPr>
          <a:xfrm>
            <a:off x="4315968" y="1463040"/>
            <a:ext cx="109728" cy="612648"/>
          </a:xfrm>
          <a:prstGeom prst="rightBracket">
            <a:avLst/>
          </a:prstGeom>
          <a:ln w="44450">
            <a:solidFill>
              <a:schemeClr val="tx1"/>
            </a:solidFill>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Right Bracket 10">
            <a:extLst>
              <a:ext uri="{FF2B5EF4-FFF2-40B4-BE49-F238E27FC236}">
                <a16:creationId xmlns:a16="http://schemas.microsoft.com/office/drawing/2014/main" id="{97E908D2-23D1-0943-BBB4-ACCDD8AF684C}"/>
              </a:ext>
            </a:extLst>
          </p:cNvPr>
          <p:cNvSpPr/>
          <p:nvPr/>
        </p:nvSpPr>
        <p:spPr>
          <a:xfrm>
            <a:off x="4315968" y="2278964"/>
            <a:ext cx="109728" cy="2402763"/>
          </a:xfrm>
          <a:prstGeom prst="rightBracket">
            <a:avLst/>
          </a:prstGeom>
          <a:ln w="44450">
            <a:solidFill>
              <a:schemeClr val="bg1"/>
            </a:solidFill>
          </a:ln>
          <a:effectLst>
            <a:outerShdw blurRad="40000" dist="20000" dir="540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A745185A-97B4-534F-81C1-030CFD936D5D}"/>
              </a:ext>
            </a:extLst>
          </p:cNvPr>
          <p:cNvSpPr txBox="1"/>
          <p:nvPr/>
        </p:nvSpPr>
        <p:spPr>
          <a:xfrm>
            <a:off x="4517136" y="1581912"/>
            <a:ext cx="172354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structured data</a:t>
            </a:r>
          </a:p>
        </p:txBody>
      </p:sp>
      <p:sp>
        <p:nvSpPr>
          <p:cNvPr id="13" name="TextBox 12">
            <a:extLst>
              <a:ext uri="{FF2B5EF4-FFF2-40B4-BE49-F238E27FC236}">
                <a16:creationId xmlns:a16="http://schemas.microsoft.com/office/drawing/2014/main" id="{BB03051E-7E6F-8A48-8508-7304A90DFCAB}"/>
              </a:ext>
            </a:extLst>
          </p:cNvPr>
          <p:cNvSpPr txBox="1"/>
          <p:nvPr/>
        </p:nvSpPr>
        <p:spPr>
          <a:xfrm>
            <a:off x="4572000" y="3295679"/>
            <a:ext cx="2877711"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unstructured data/free text</a:t>
            </a:r>
          </a:p>
        </p:txBody>
      </p:sp>
      <p:pic>
        <p:nvPicPr>
          <p:cNvPr id="16" name="Picture 15">
            <a:extLst>
              <a:ext uri="{FF2B5EF4-FFF2-40B4-BE49-F238E27FC236}">
                <a16:creationId xmlns:a16="http://schemas.microsoft.com/office/drawing/2014/main" id="{EAACEFE4-EB2A-1D42-8D72-D92FACC578FF}"/>
              </a:ext>
            </a:extLst>
          </p:cNvPr>
          <p:cNvPicPr>
            <a:picLocks noChangeAspect="1"/>
          </p:cNvPicPr>
          <p:nvPr/>
        </p:nvPicPr>
        <p:blipFill>
          <a:blip r:embed="rId4"/>
          <a:stretch>
            <a:fillRect/>
          </a:stretch>
        </p:blipFill>
        <p:spPr>
          <a:xfrm>
            <a:off x="7446296" y="4303288"/>
            <a:ext cx="1581912" cy="551667"/>
          </a:xfrm>
          <a:prstGeom prst="rect">
            <a:avLst/>
          </a:prstGeom>
        </p:spPr>
      </p:pic>
      <p:sp>
        <p:nvSpPr>
          <p:cNvPr id="15" name="Rectangle 14">
            <a:extLst>
              <a:ext uri="{FF2B5EF4-FFF2-40B4-BE49-F238E27FC236}">
                <a16:creationId xmlns:a16="http://schemas.microsoft.com/office/drawing/2014/main" id="{3E1E8BD1-776E-8740-AB2D-A3B2E7616CAF}"/>
              </a:ext>
            </a:extLst>
          </p:cNvPr>
          <p:cNvSpPr/>
          <p:nvPr/>
        </p:nvSpPr>
        <p:spPr>
          <a:xfrm>
            <a:off x="6393049" y="4842789"/>
            <a:ext cx="2727702" cy="246221"/>
          </a:xfrm>
          <a:prstGeom prst="rect">
            <a:avLst/>
          </a:prstGeom>
        </p:spPr>
        <p:txBody>
          <a:bodyPr wrap="square">
            <a:spAutoFit/>
          </a:bodyPr>
          <a:lstStyle/>
          <a:p>
            <a:r>
              <a:rPr lang="en-US" sz="1000" dirty="0">
                <a:solidFill>
                  <a:schemeClr val="bg1"/>
                </a:solidFill>
                <a:latin typeface="Arial"/>
                <a:cs typeface="Arial"/>
              </a:rPr>
              <a:t>http://project-</a:t>
            </a:r>
            <a:r>
              <a:rPr lang="en-US" sz="1000" dirty="0" err="1">
                <a:solidFill>
                  <a:schemeClr val="bg1"/>
                </a:solidFill>
                <a:latin typeface="Arial"/>
                <a:cs typeface="Arial"/>
              </a:rPr>
              <a:t>emerse.org</a:t>
            </a:r>
            <a:r>
              <a:rPr lang="en-US" sz="1000" dirty="0">
                <a:solidFill>
                  <a:schemeClr val="bg1"/>
                </a:solidFill>
                <a:latin typeface="Arial"/>
                <a:cs typeface="Arial"/>
              </a:rPr>
              <a:t>/</a:t>
            </a:r>
            <a:r>
              <a:rPr lang="en-US" sz="1000" dirty="0" err="1">
                <a:solidFill>
                  <a:schemeClr val="bg1"/>
                </a:solidFill>
                <a:latin typeface="Arial"/>
                <a:cs typeface="Arial"/>
              </a:rPr>
              <a:t>presentations.html</a:t>
            </a:r>
            <a:endParaRPr lang="en-US" sz="1000" dirty="0">
              <a:solidFill>
                <a:schemeClr val="bg1"/>
              </a:solidFill>
              <a:latin typeface="Arial"/>
              <a:cs typeface="Arial"/>
            </a:endParaRPr>
          </a:p>
        </p:txBody>
      </p:sp>
    </p:spTree>
    <p:extLst>
      <p:ext uri="{BB962C8B-B14F-4D97-AF65-F5344CB8AC3E}">
        <p14:creationId xmlns:p14="http://schemas.microsoft.com/office/powerpoint/2010/main" val="3725427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4CBFBA32-67EA-0A41-B41E-0BE764EFCE7F}"/>
              </a:ext>
            </a:extLst>
          </p:cNvPr>
          <p:cNvSpPr>
            <a:spLocks noGrp="1"/>
          </p:cNvSpPr>
          <p:nvPr>
            <p:ph type="title"/>
          </p:nvPr>
        </p:nvSpPr>
        <p:spPr>
          <a:xfrm>
            <a:off x="7148" y="347255"/>
            <a:ext cx="8679652" cy="857250"/>
          </a:xfrm>
        </p:spPr>
        <p:txBody>
          <a:bodyPr>
            <a:noAutofit/>
          </a:bodyPr>
          <a:lstStyle/>
          <a:p>
            <a:r>
              <a:rPr lang="en-US" sz="3200" b="1" dirty="0">
                <a:latin typeface="Arial"/>
                <a:cs typeface="Arial"/>
              </a:rPr>
              <a:t>Most medical centers lack tools for free-text</a:t>
            </a:r>
            <a:endParaRPr lang="en-US" sz="3200" b="1" dirty="0">
              <a:latin typeface="Arial" panose="020B0604020202020204" pitchFamily="34" charset="0"/>
              <a:cs typeface="Arial" panose="020B0604020202020204" pitchFamily="34" charset="0"/>
            </a:endParaRPr>
          </a:p>
        </p:txBody>
      </p:sp>
      <p:pic>
        <p:nvPicPr>
          <p:cNvPr id="5" name="Picture 4" descr="transparent background.png">
            <a:extLst>
              <a:ext uri="{FF2B5EF4-FFF2-40B4-BE49-F238E27FC236}">
                <a16:creationId xmlns:a16="http://schemas.microsoft.com/office/drawing/2014/main" id="{F94FCE91-4B01-AB4A-A948-F87B881EAB57}"/>
              </a:ext>
            </a:extLst>
          </p:cNvPr>
          <p:cNvPicPr>
            <a:picLocks noChangeAspect="1"/>
          </p:cNvPicPr>
          <p:nvPr/>
        </p:nvPicPr>
        <p:blipFill>
          <a:blip r:embed="rId2"/>
          <a:stretch>
            <a:fillRect/>
          </a:stretch>
        </p:blipFill>
        <p:spPr>
          <a:xfrm>
            <a:off x="7504783" y="4393001"/>
            <a:ext cx="1468196" cy="403244"/>
          </a:xfrm>
          <a:prstGeom prst="rect">
            <a:avLst/>
          </a:prstGeom>
        </p:spPr>
      </p:pic>
      <p:sp>
        <p:nvSpPr>
          <p:cNvPr id="9" name="Rectangle 8">
            <a:extLst>
              <a:ext uri="{FF2B5EF4-FFF2-40B4-BE49-F238E27FC236}">
                <a16:creationId xmlns:a16="http://schemas.microsoft.com/office/drawing/2014/main" id="{3560B9B3-38DA-6F4D-9A22-621856FB52FD}"/>
              </a:ext>
            </a:extLst>
          </p:cNvPr>
          <p:cNvSpPr/>
          <p:nvPr/>
        </p:nvSpPr>
        <p:spPr>
          <a:xfrm>
            <a:off x="6393049" y="4842789"/>
            <a:ext cx="2727702" cy="246221"/>
          </a:xfrm>
          <a:prstGeom prst="rect">
            <a:avLst/>
          </a:prstGeom>
        </p:spPr>
        <p:txBody>
          <a:bodyPr wrap="square">
            <a:spAutoFit/>
          </a:bodyPr>
          <a:lstStyle/>
          <a:p>
            <a:r>
              <a:rPr lang="en-US" sz="1000" dirty="0">
                <a:latin typeface="Arial"/>
                <a:cs typeface="Arial"/>
              </a:rPr>
              <a:t>http://project-</a:t>
            </a:r>
            <a:r>
              <a:rPr lang="en-US" sz="1000" dirty="0" err="1">
                <a:latin typeface="Arial"/>
                <a:cs typeface="Arial"/>
              </a:rPr>
              <a:t>emerse.org</a:t>
            </a:r>
            <a:r>
              <a:rPr lang="en-US" sz="1000" dirty="0">
                <a:latin typeface="Arial"/>
                <a:cs typeface="Arial"/>
              </a:rPr>
              <a:t>/</a:t>
            </a:r>
            <a:r>
              <a:rPr lang="en-US" sz="1000" dirty="0" err="1">
                <a:latin typeface="Arial"/>
                <a:cs typeface="Arial"/>
              </a:rPr>
              <a:t>presentations.html</a:t>
            </a:r>
            <a:endParaRPr lang="en-US" sz="1000" dirty="0">
              <a:latin typeface="Arial"/>
              <a:cs typeface="Arial"/>
            </a:endParaRPr>
          </a:p>
        </p:txBody>
      </p:sp>
      <p:pic>
        <p:nvPicPr>
          <p:cNvPr id="12" name="Picture 11" descr="Graphical user interface, application&#10;&#10;Description automatically generated">
            <a:extLst>
              <a:ext uri="{FF2B5EF4-FFF2-40B4-BE49-F238E27FC236}">
                <a16:creationId xmlns:a16="http://schemas.microsoft.com/office/drawing/2014/main" id="{5249CD2E-723E-BF23-D882-907DBBB44039}"/>
              </a:ext>
            </a:extLst>
          </p:cNvPr>
          <p:cNvPicPr>
            <a:picLocks noChangeAspect="1"/>
          </p:cNvPicPr>
          <p:nvPr/>
        </p:nvPicPr>
        <p:blipFill>
          <a:blip r:embed="rId3"/>
          <a:stretch>
            <a:fillRect/>
          </a:stretch>
        </p:blipFill>
        <p:spPr>
          <a:xfrm>
            <a:off x="12783" y="3765657"/>
            <a:ext cx="1554480" cy="912412"/>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4098A7CA-58B8-F19A-7422-3AC24FF796F3}"/>
              </a:ext>
            </a:extLst>
          </p:cNvPr>
          <p:cNvPicPr>
            <a:picLocks noChangeAspect="1"/>
          </p:cNvPicPr>
          <p:nvPr/>
        </p:nvPicPr>
        <p:blipFill>
          <a:blip r:embed="rId4"/>
          <a:stretch>
            <a:fillRect/>
          </a:stretch>
        </p:blipFill>
        <p:spPr>
          <a:xfrm>
            <a:off x="78411" y="1494426"/>
            <a:ext cx="1557867" cy="9144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B7ED71-1957-07B3-4836-775480672F1F}"/>
              </a:ext>
            </a:extLst>
          </p:cNvPr>
          <p:cNvPicPr>
            <a:picLocks noChangeAspect="1"/>
          </p:cNvPicPr>
          <p:nvPr/>
        </p:nvPicPr>
        <p:blipFill>
          <a:blip r:embed="rId4"/>
          <a:stretch>
            <a:fillRect/>
          </a:stretch>
        </p:blipFill>
        <p:spPr>
          <a:xfrm>
            <a:off x="1930402" y="1494426"/>
            <a:ext cx="1557867" cy="914400"/>
          </a:xfrm>
          <a:prstGeom prst="rect">
            <a:avLst/>
          </a:prstGeom>
        </p:spPr>
      </p:pic>
      <p:pic>
        <p:nvPicPr>
          <p:cNvPr id="16" name="Picture 15" descr="Graphical user interface&#10;&#10;Description automatically generated">
            <a:extLst>
              <a:ext uri="{FF2B5EF4-FFF2-40B4-BE49-F238E27FC236}">
                <a16:creationId xmlns:a16="http://schemas.microsoft.com/office/drawing/2014/main" id="{6819521B-F292-76E1-FF27-6FE8BEE41CB0}"/>
              </a:ext>
            </a:extLst>
          </p:cNvPr>
          <p:cNvPicPr>
            <a:picLocks noChangeAspect="1"/>
          </p:cNvPicPr>
          <p:nvPr/>
        </p:nvPicPr>
        <p:blipFill>
          <a:blip r:embed="rId4"/>
          <a:stretch>
            <a:fillRect/>
          </a:stretch>
        </p:blipFill>
        <p:spPr>
          <a:xfrm>
            <a:off x="3782393" y="1493021"/>
            <a:ext cx="1557867" cy="914400"/>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07B8CB18-42BC-2960-44E8-EC8F7271A0E2}"/>
              </a:ext>
            </a:extLst>
          </p:cNvPr>
          <p:cNvPicPr>
            <a:picLocks noChangeAspect="1"/>
          </p:cNvPicPr>
          <p:nvPr/>
        </p:nvPicPr>
        <p:blipFill>
          <a:blip r:embed="rId4"/>
          <a:stretch>
            <a:fillRect/>
          </a:stretch>
        </p:blipFill>
        <p:spPr>
          <a:xfrm>
            <a:off x="5634384" y="1493021"/>
            <a:ext cx="1557867" cy="914400"/>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62250CC7-4FD6-D78C-2E88-77227401106F}"/>
              </a:ext>
            </a:extLst>
          </p:cNvPr>
          <p:cNvPicPr>
            <a:picLocks noChangeAspect="1"/>
          </p:cNvPicPr>
          <p:nvPr/>
        </p:nvPicPr>
        <p:blipFill>
          <a:blip r:embed="rId4"/>
          <a:stretch>
            <a:fillRect/>
          </a:stretch>
        </p:blipFill>
        <p:spPr>
          <a:xfrm>
            <a:off x="7486375" y="1500433"/>
            <a:ext cx="1557867" cy="91440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96E17E70-F5A7-9B1F-FAF7-C455550D40E9}"/>
              </a:ext>
            </a:extLst>
          </p:cNvPr>
          <p:cNvPicPr>
            <a:picLocks noChangeAspect="1"/>
          </p:cNvPicPr>
          <p:nvPr/>
        </p:nvPicPr>
        <p:blipFill>
          <a:blip r:embed="rId4"/>
          <a:stretch>
            <a:fillRect/>
          </a:stretch>
        </p:blipFill>
        <p:spPr>
          <a:xfrm>
            <a:off x="7148" y="2556734"/>
            <a:ext cx="1557867" cy="914400"/>
          </a:xfrm>
          <a:prstGeom prst="rect">
            <a:avLst/>
          </a:prstGeom>
        </p:spPr>
      </p:pic>
      <p:pic>
        <p:nvPicPr>
          <p:cNvPr id="20" name="Picture 19" descr="Graphical user interface&#10;&#10;Description automatically generated">
            <a:extLst>
              <a:ext uri="{FF2B5EF4-FFF2-40B4-BE49-F238E27FC236}">
                <a16:creationId xmlns:a16="http://schemas.microsoft.com/office/drawing/2014/main" id="{2C07FD44-B56C-33ED-DCA0-DE8D3112844F}"/>
              </a:ext>
            </a:extLst>
          </p:cNvPr>
          <p:cNvPicPr>
            <a:picLocks noChangeAspect="1"/>
          </p:cNvPicPr>
          <p:nvPr/>
        </p:nvPicPr>
        <p:blipFill>
          <a:blip r:embed="rId4"/>
          <a:stretch>
            <a:fillRect/>
          </a:stretch>
        </p:blipFill>
        <p:spPr>
          <a:xfrm>
            <a:off x="1859139" y="2556734"/>
            <a:ext cx="1557867" cy="914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34021FB1-69B1-F84D-D2F6-6258059E4333}"/>
              </a:ext>
            </a:extLst>
          </p:cNvPr>
          <p:cNvPicPr>
            <a:picLocks noChangeAspect="1"/>
          </p:cNvPicPr>
          <p:nvPr/>
        </p:nvPicPr>
        <p:blipFill>
          <a:blip r:embed="rId4"/>
          <a:stretch>
            <a:fillRect/>
          </a:stretch>
        </p:blipFill>
        <p:spPr>
          <a:xfrm>
            <a:off x="3711130" y="2555329"/>
            <a:ext cx="1557867" cy="914400"/>
          </a:xfrm>
          <a:prstGeom prst="rect">
            <a:avLst/>
          </a:prstGeom>
        </p:spPr>
      </p:pic>
      <p:pic>
        <p:nvPicPr>
          <p:cNvPr id="23" name="Picture 22" descr="Graphical user interface&#10;&#10;Description automatically generated">
            <a:extLst>
              <a:ext uri="{FF2B5EF4-FFF2-40B4-BE49-F238E27FC236}">
                <a16:creationId xmlns:a16="http://schemas.microsoft.com/office/drawing/2014/main" id="{23EAFD84-35F8-C111-D26E-292C11D9D436}"/>
              </a:ext>
            </a:extLst>
          </p:cNvPr>
          <p:cNvPicPr>
            <a:picLocks noChangeAspect="1"/>
          </p:cNvPicPr>
          <p:nvPr/>
        </p:nvPicPr>
        <p:blipFill>
          <a:blip r:embed="rId4"/>
          <a:stretch>
            <a:fillRect/>
          </a:stretch>
        </p:blipFill>
        <p:spPr>
          <a:xfrm>
            <a:off x="7415112" y="2562741"/>
            <a:ext cx="1557867" cy="914400"/>
          </a:xfrm>
          <a:prstGeom prst="rect">
            <a:avLst/>
          </a:prstGeom>
        </p:spPr>
      </p:pic>
      <p:pic>
        <p:nvPicPr>
          <p:cNvPr id="25" name="Picture 24" descr="Graphical user interface&#10;&#10;Description automatically generated">
            <a:extLst>
              <a:ext uri="{FF2B5EF4-FFF2-40B4-BE49-F238E27FC236}">
                <a16:creationId xmlns:a16="http://schemas.microsoft.com/office/drawing/2014/main" id="{54AE6389-2888-6C17-F261-F4A15F83CD04}"/>
              </a:ext>
            </a:extLst>
          </p:cNvPr>
          <p:cNvPicPr>
            <a:picLocks noChangeAspect="1"/>
          </p:cNvPicPr>
          <p:nvPr/>
        </p:nvPicPr>
        <p:blipFill>
          <a:blip r:embed="rId4"/>
          <a:stretch>
            <a:fillRect/>
          </a:stretch>
        </p:blipFill>
        <p:spPr>
          <a:xfrm>
            <a:off x="1859139" y="3767062"/>
            <a:ext cx="1557867" cy="914400"/>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BCFBC19-6F49-B46C-760D-598CF3A5D854}"/>
              </a:ext>
            </a:extLst>
          </p:cNvPr>
          <p:cNvPicPr>
            <a:picLocks noChangeAspect="1"/>
          </p:cNvPicPr>
          <p:nvPr/>
        </p:nvPicPr>
        <p:blipFill>
          <a:blip r:embed="rId4"/>
          <a:stretch>
            <a:fillRect/>
          </a:stretch>
        </p:blipFill>
        <p:spPr>
          <a:xfrm>
            <a:off x="3711130" y="3765657"/>
            <a:ext cx="1557867" cy="914400"/>
          </a:xfrm>
          <a:prstGeom prst="rect">
            <a:avLst/>
          </a:prstGeom>
        </p:spPr>
      </p:pic>
      <p:pic>
        <p:nvPicPr>
          <p:cNvPr id="27" name="Picture 26" descr="Graphical user interface&#10;&#10;Description automatically generated">
            <a:extLst>
              <a:ext uri="{FF2B5EF4-FFF2-40B4-BE49-F238E27FC236}">
                <a16:creationId xmlns:a16="http://schemas.microsoft.com/office/drawing/2014/main" id="{329BD441-06BA-BC58-3FD9-14FBCF4D75CB}"/>
              </a:ext>
            </a:extLst>
          </p:cNvPr>
          <p:cNvPicPr>
            <a:picLocks noChangeAspect="1"/>
          </p:cNvPicPr>
          <p:nvPr/>
        </p:nvPicPr>
        <p:blipFill>
          <a:blip r:embed="rId4"/>
          <a:stretch>
            <a:fillRect/>
          </a:stretch>
        </p:blipFill>
        <p:spPr>
          <a:xfrm>
            <a:off x="5563121" y="3765657"/>
            <a:ext cx="1557867" cy="914400"/>
          </a:xfrm>
          <a:prstGeom prst="rect">
            <a:avLst/>
          </a:prstGeom>
        </p:spPr>
      </p:pic>
      <p:pic>
        <p:nvPicPr>
          <p:cNvPr id="29" name="Picture 28" descr="Graphical user interface, application&#10;&#10;Description automatically generated">
            <a:extLst>
              <a:ext uri="{FF2B5EF4-FFF2-40B4-BE49-F238E27FC236}">
                <a16:creationId xmlns:a16="http://schemas.microsoft.com/office/drawing/2014/main" id="{9881200F-CC29-A15D-A8FB-A648EE73D65F}"/>
              </a:ext>
            </a:extLst>
          </p:cNvPr>
          <p:cNvPicPr>
            <a:picLocks noChangeAspect="1"/>
          </p:cNvPicPr>
          <p:nvPr/>
        </p:nvPicPr>
        <p:blipFill>
          <a:blip r:embed="rId3"/>
          <a:stretch>
            <a:fillRect/>
          </a:stretch>
        </p:blipFill>
        <p:spPr>
          <a:xfrm>
            <a:off x="5637771" y="2556323"/>
            <a:ext cx="1554480" cy="912412"/>
          </a:xfrm>
          <a:prstGeom prst="rect">
            <a:avLst/>
          </a:prstGeom>
        </p:spPr>
      </p:pic>
      <p:pic>
        <p:nvPicPr>
          <p:cNvPr id="35" name="Picture 34" descr="Icon&#10;&#10;Description automatically generated">
            <a:extLst>
              <a:ext uri="{FF2B5EF4-FFF2-40B4-BE49-F238E27FC236}">
                <a16:creationId xmlns:a16="http://schemas.microsoft.com/office/drawing/2014/main" id="{08FFB731-E3DA-C56C-4784-F7DF68625A98}"/>
              </a:ext>
            </a:extLst>
          </p:cNvPr>
          <p:cNvPicPr>
            <a:picLocks noChangeAspect="1"/>
          </p:cNvPicPr>
          <p:nvPr/>
        </p:nvPicPr>
        <p:blipFill>
          <a:blip r:embed="rId5"/>
          <a:stretch>
            <a:fillRect/>
          </a:stretch>
        </p:blipFill>
        <p:spPr>
          <a:xfrm>
            <a:off x="6664410" y="2453965"/>
            <a:ext cx="750702" cy="750702"/>
          </a:xfrm>
          <a:prstGeom prst="rect">
            <a:avLst/>
          </a:prstGeom>
        </p:spPr>
      </p:pic>
      <p:pic>
        <p:nvPicPr>
          <p:cNvPr id="36" name="Picture 35" descr="Icon&#10;&#10;Description automatically generated">
            <a:extLst>
              <a:ext uri="{FF2B5EF4-FFF2-40B4-BE49-F238E27FC236}">
                <a16:creationId xmlns:a16="http://schemas.microsoft.com/office/drawing/2014/main" id="{6E6CE847-2147-78C7-8DEF-2E40B9809A07}"/>
              </a:ext>
            </a:extLst>
          </p:cNvPr>
          <p:cNvPicPr>
            <a:picLocks noChangeAspect="1"/>
          </p:cNvPicPr>
          <p:nvPr/>
        </p:nvPicPr>
        <p:blipFill>
          <a:blip r:embed="rId5"/>
          <a:stretch>
            <a:fillRect/>
          </a:stretch>
        </p:blipFill>
        <p:spPr>
          <a:xfrm>
            <a:off x="1114697" y="3619042"/>
            <a:ext cx="750702" cy="750702"/>
          </a:xfrm>
          <a:prstGeom prst="rect">
            <a:avLst/>
          </a:prstGeom>
        </p:spPr>
      </p:pic>
    </p:spTree>
    <p:extLst>
      <p:ext uri="{BB962C8B-B14F-4D97-AF65-F5344CB8AC3E}">
        <p14:creationId xmlns:p14="http://schemas.microsoft.com/office/powerpoint/2010/main" val="35073644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5063</TotalTime>
  <Words>2010</Words>
  <Application>Microsoft Macintosh PowerPoint</Application>
  <PresentationFormat>On-screen Show (16:9)</PresentationFormat>
  <Paragraphs>265</Paragraphs>
  <Slides>41</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medical centers lack tools for free-text</vt:lpstr>
      <vt:lpstr>And the ones that do exist aren’t great</vt:lpstr>
      <vt:lpstr>Do we even need search anymore?</vt:lpstr>
      <vt:lpstr>The EMERSE solution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can EMERSE do?</vt:lpstr>
      <vt:lpstr>Find cohorts</vt:lpstr>
      <vt:lpstr>Find cohorts</vt:lpstr>
      <vt:lpstr>Highlight documents for chart review</vt:lpstr>
      <vt:lpstr>PowerPoint Presentation</vt:lpstr>
      <vt:lpstr>Synonyms</vt:lpstr>
      <vt:lpstr>PowerPoint Presentation</vt:lpstr>
      <vt:lpstr>PowerPoint Presentation</vt:lpstr>
      <vt:lpstr>Typical workflow</vt:lpstr>
      <vt:lpstr>Typical workflow</vt:lpstr>
      <vt:lpstr>Typical workflow</vt:lpstr>
      <vt:lpstr>Publications using EMERSE</vt:lpstr>
      <vt:lpstr>Recently released…</vt:lpstr>
      <vt:lpstr>Future Work</vt:lpstr>
      <vt:lpstr>PowerPoint Presentation</vt:lpstr>
      <vt:lpstr>Interested in EMERSE?</vt:lpstr>
      <vt:lpstr>Community Meeting</vt:lpstr>
      <vt:lpstr>PowerPoint Presentation</vt:lpstr>
      <vt:lpstr>Live 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EMERSE 101</dc:title>
  <dc:creator>David Hanauer</dc:creator>
  <cp:lastModifiedBy>Hanauer, David</cp:lastModifiedBy>
  <cp:revision>581</cp:revision>
  <dcterms:created xsi:type="dcterms:W3CDTF">2019-11-14T17:52:15Z</dcterms:created>
  <dcterms:modified xsi:type="dcterms:W3CDTF">2025-10-29T18:25:43Z</dcterms:modified>
</cp:coreProperties>
</file>