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20" r:id="rId2"/>
    <p:sldId id="256" r:id="rId3"/>
    <p:sldId id="347" r:id="rId4"/>
    <p:sldId id="365" r:id="rId5"/>
    <p:sldId id="390" r:id="rId6"/>
    <p:sldId id="391" r:id="rId7"/>
    <p:sldId id="360" r:id="rId8"/>
    <p:sldId id="408" r:id="rId9"/>
    <p:sldId id="406" r:id="rId10"/>
    <p:sldId id="397" r:id="rId11"/>
    <p:sldId id="393" r:id="rId12"/>
    <p:sldId id="412" r:id="rId13"/>
    <p:sldId id="394" r:id="rId14"/>
    <p:sldId id="395" r:id="rId15"/>
    <p:sldId id="400" r:id="rId16"/>
    <p:sldId id="396" r:id="rId17"/>
    <p:sldId id="289" r:id="rId18"/>
    <p:sldId id="401" r:id="rId19"/>
    <p:sldId id="290" r:id="rId20"/>
    <p:sldId id="293" r:id="rId21"/>
    <p:sldId id="385" r:id="rId22"/>
    <p:sldId id="399" r:id="rId23"/>
    <p:sldId id="402" r:id="rId24"/>
    <p:sldId id="403" r:id="rId25"/>
    <p:sldId id="404" r:id="rId26"/>
    <p:sldId id="371" r:id="rId27"/>
    <p:sldId id="363" r:id="rId28"/>
    <p:sldId id="413" r:id="rId29"/>
    <p:sldId id="409" r:id="rId30"/>
    <p:sldId id="368" r:id="rId31"/>
    <p:sldId id="410" r:id="rId32"/>
    <p:sldId id="305" r:id="rId33"/>
    <p:sldId id="414" r:id="rId34"/>
    <p:sldId id="435" r:id="rId35"/>
    <p:sldId id="436" r:id="rId36"/>
    <p:sldId id="444" r:id="rId37"/>
    <p:sldId id="433" r:id="rId38"/>
    <p:sldId id="423" r:id="rId39"/>
    <p:sldId id="446" r:id="rId40"/>
    <p:sldId id="445" r:id="rId41"/>
    <p:sldId id="424" r:id="rId42"/>
    <p:sldId id="426" r:id="rId43"/>
    <p:sldId id="427" r:id="rId44"/>
    <p:sldId id="428" r:id="rId45"/>
    <p:sldId id="429" r:id="rId46"/>
    <p:sldId id="441" r:id="rId47"/>
    <p:sldId id="439" r:id="rId48"/>
    <p:sldId id="437" r:id="rId49"/>
    <p:sldId id="434" r:id="rId50"/>
    <p:sldId id="438"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6FC5B9"/>
    <a:srgbClr val="EAE2D7"/>
    <a:srgbClr val="CBBBA0"/>
    <a:srgbClr val="333333"/>
    <a:srgbClr val="009DDD"/>
    <a:srgbClr val="FF2BF0"/>
    <a:srgbClr val="D3002A"/>
    <a:srgbClr val="C70E1E"/>
    <a:srgbClr val="FF0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6"/>
    <p:restoredTop sz="94694"/>
  </p:normalViewPr>
  <p:slideViewPr>
    <p:cSldViewPr snapToGrid="0" snapToObjects="1" showGuides="1">
      <p:cViewPr varScale="1">
        <p:scale>
          <a:sx n="123" d="100"/>
          <a:sy n="123" d="100"/>
        </p:scale>
        <p:origin x="200" y="808"/>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5/12/25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14</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21</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22</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23</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24</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25</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5/12/25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Enhancing Research with EMERSE Text</a:t>
            </a:r>
          </a:p>
          <a:p>
            <a:pPr algn="ctr"/>
            <a:r>
              <a:rPr lang="en-US" sz="2800" b="1" dirty="0">
                <a:latin typeface="Arial" panose="020B0604020202020204" pitchFamily="34" charset="0"/>
                <a:cs typeface="Arial" panose="020B0604020202020204" pitchFamily="34" charset="0"/>
              </a:rPr>
              <a:t>Processing and Search tool for an AI-Driven Future</a:t>
            </a:r>
          </a:p>
        </p:txBody>
      </p:sp>
      <p:sp>
        <p:nvSpPr>
          <p:cNvPr id="3" name="TextBox 2">
            <a:extLst>
              <a:ext uri="{FF2B5EF4-FFF2-40B4-BE49-F238E27FC236}">
                <a16:creationId xmlns:a16="http://schemas.microsoft.com/office/drawing/2014/main" id="{8D0A45FC-F0B1-FDE4-5604-B011E94BD3D9}"/>
              </a:ext>
            </a:extLst>
          </p:cNvPr>
          <p:cNvSpPr txBox="1"/>
          <p:nvPr/>
        </p:nvSpPr>
        <p:spPr>
          <a:xfrm>
            <a:off x="764387" y="1485176"/>
            <a:ext cx="7261924" cy="954107"/>
          </a:xfrm>
          <a:prstGeom prst="rect">
            <a:avLst/>
          </a:prstGeom>
          <a:noFill/>
        </p:spPr>
        <p:txBody>
          <a:bodyPr wrap="none" rtlCol="0">
            <a:spAutoFit/>
          </a:bodyPr>
          <a:lstStyle/>
          <a:p>
            <a:pPr algn="ctr"/>
            <a:r>
              <a:rPr lang="en-US" sz="2200" dirty="0">
                <a:solidFill>
                  <a:srgbClr val="000000"/>
                </a:solidFill>
                <a:latin typeface="Helvetica" pitchFamily="2" charset="0"/>
              </a:rPr>
              <a:t>University of Michigan Medical-Dental LHS Collaborative</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May 13, 2025</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275393"/>
            <a:ext cx="8662083"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Software							$0.00</a:t>
            </a:r>
          </a:p>
          <a:p>
            <a:pPr marL="0" indent="0">
              <a:buNone/>
            </a:pPr>
            <a:r>
              <a:rPr lang="en-US" sz="2800" dirty="0">
                <a:latin typeface="Arial" panose="020B0604020202020204" pitchFamily="34" charset="0"/>
                <a:cs typeface="Arial" panose="020B0604020202020204" pitchFamily="34" charset="0"/>
              </a:rPr>
              <a:t>Installation Guidance 			$0.00</a:t>
            </a:r>
          </a:p>
          <a:p>
            <a:pPr marL="0" indent="0">
              <a:buNone/>
            </a:pPr>
            <a:r>
              <a:rPr lang="en-US" sz="2800" dirty="0">
                <a:latin typeface="Arial" panose="020B0604020202020204" pitchFamily="34" charset="0"/>
                <a:cs typeface="Arial" panose="020B0604020202020204" pitchFamily="34" charset="0"/>
              </a:rPr>
              <a:t>Access to Documentation		$0.00</a:t>
            </a:r>
          </a:p>
          <a:p>
            <a:pPr marL="0" indent="0">
              <a:buNone/>
            </a:pPr>
            <a:r>
              <a:rPr lang="en-US" sz="2800" dirty="0">
                <a:latin typeface="Arial" panose="020B0604020202020204" pitchFamily="34" charset="0"/>
                <a:cs typeface="Arial" panose="020B0604020202020204" pitchFamily="34" charset="0"/>
              </a:rPr>
              <a:t>Training </a:t>
            </a:r>
            <a:r>
              <a:rPr lang="en-US" sz="2200" dirty="0">
                <a:latin typeface="Arial" panose="020B0604020202020204" pitchFamily="34" charset="0"/>
                <a:cs typeface="Arial" panose="020B0604020202020204" pitchFamily="34" charset="0"/>
              </a:rPr>
              <a:t>(within reason)</a:t>
            </a:r>
            <a:r>
              <a:rPr lang="en-US" sz="2800" dirty="0">
                <a:latin typeface="Arial" panose="020B0604020202020204" pitchFamily="34" charset="0"/>
                <a:cs typeface="Arial" panose="020B0604020202020204" pitchFamily="34" charset="0"/>
              </a:rPr>
              <a:t>			$0.00</a:t>
            </a:r>
          </a:p>
          <a:p>
            <a:pPr marL="0" indent="0">
              <a:buNone/>
            </a:pPr>
            <a:r>
              <a:rPr lang="en-US" sz="2800" dirty="0">
                <a:latin typeface="Arial" panose="020B0604020202020204" pitchFamily="34" charset="0"/>
                <a:cs typeface="Arial" panose="020B0604020202020204" pitchFamily="34" charset="0"/>
              </a:rPr>
              <a:t>Synonyms dataset </a:t>
            </a:r>
            <a:r>
              <a:rPr lang="en-US" sz="2200" dirty="0">
                <a:latin typeface="Arial" panose="020B0604020202020204" pitchFamily="34" charset="0"/>
                <a:cs typeface="Arial" panose="020B0604020202020204" pitchFamily="34" charset="0"/>
              </a:rPr>
              <a:t>(optional)</a:t>
            </a:r>
            <a:r>
              <a:rPr lang="en-US" sz="2800" dirty="0">
                <a:latin typeface="Arial" panose="020B0604020202020204" pitchFamily="34" charset="0"/>
                <a:cs typeface="Arial" panose="020B0604020202020204" pitchFamily="34" charset="0"/>
              </a:rPr>
              <a:t>	$0.00*</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For research use within EMERSE</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cash register with a dollar sign&#10;&#10;Description automatically generated">
            <a:extLst>
              <a:ext uri="{FF2B5EF4-FFF2-40B4-BE49-F238E27FC236}">
                <a16:creationId xmlns:a16="http://schemas.microsoft.com/office/drawing/2014/main" id="{D67B46C4-1020-0619-08A8-8526295FFF0E}"/>
              </a:ext>
            </a:extLst>
          </p:cNvPr>
          <p:cNvPicPr>
            <a:picLocks noChangeAspect="1"/>
          </p:cNvPicPr>
          <p:nvPr/>
        </p:nvPicPr>
        <p:blipFill>
          <a:blip r:embed="rId3"/>
          <a:stretch>
            <a:fillRect/>
          </a:stretch>
        </p:blipFill>
        <p:spPr>
          <a:xfrm>
            <a:off x="6377757" y="1236153"/>
            <a:ext cx="2254052" cy="1893404"/>
          </a:xfrm>
          <a:prstGeom prst="rect">
            <a:avLst/>
          </a:prstGeom>
        </p:spPr>
      </p:pic>
    </p:spTree>
    <p:extLst>
      <p:ext uri="{BB962C8B-B14F-4D97-AF65-F5344CB8AC3E}">
        <p14:creationId xmlns:p14="http://schemas.microsoft.com/office/powerpoint/2010/main" val="2043896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6" name="Right Arrow 15">
            <a:extLst>
              <a:ext uri="{FF2B5EF4-FFF2-40B4-BE49-F238E27FC236}">
                <a16:creationId xmlns:a16="http://schemas.microsoft.com/office/drawing/2014/main" id="{6F7F9A36-BFDA-C6B5-043F-4160E68BFA01}"/>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2140673"/>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dedicated  19+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spTree>
    <p:extLst>
      <p:ext uri="{BB962C8B-B14F-4D97-AF65-F5344CB8AC3E}">
        <p14:creationId xmlns:p14="http://schemas.microsoft.com/office/powerpoint/2010/main" val="379804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2138456086"/>
              </p:ext>
            </p:extLst>
          </p:nvPr>
        </p:nvGraphicFramePr>
        <p:xfrm>
          <a:off x="989971" y="1382094"/>
          <a:ext cx="7164057" cy="347472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r h="275009">
                <a:tc>
                  <a:txBody>
                    <a:bodyPr/>
                    <a:lstStyle/>
                    <a:p>
                      <a:r>
                        <a:rPr lang="en-US" sz="1300" dirty="0">
                          <a:latin typeface="Arial" panose="020B0604020202020204" pitchFamily="34" charset="0"/>
                          <a:cs typeface="Arial" panose="020B0604020202020204" pitchFamily="34" charset="0"/>
                        </a:rPr>
                        <a:t>U of Iowa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386929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spTree>
    <p:extLst>
      <p:ext uri="{BB962C8B-B14F-4D97-AF65-F5344CB8AC3E}">
        <p14:creationId xmlns:p14="http://schemas.microsoft.com/office/powerpoint/2010/main" val="340998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What can EMERSE be used for?</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2.8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9BA505C1-AFEA-B4F0-8630-A70B2226A7C7}"/>
              </a:ext>
            </a:extLst>
          </p:cNvPr>
          <p:cNvPicPr>
            <a:picLocks noChangeAspect="1"/>
          </p:cNvPicPr>
          <p:nvPr/>
        </p:nvPicPr>
        <p:blipFill>
          <a:blip r:embed="rId4"/>
          <a:stretch>
            <a:fillRect/>
          </a:stretch>
        </p:blipFill>
        <p:spPr>
          <a:xfrm>
            <a:off x="171021" y="220790"/>
            <a:ext cx="7231265" cy="4399796"/>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701</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natural language</a:t>
            </a:r>
          </a:p>
          <a:p>
            <a:r>
              <a:rPr lang="en-US" sz="2800" dirty="0">
                <a:latin typeface="Arial" panose="020B0604020202020204" pitchFamily="34" charset="0"/>
                <a:cs typeface="Arial" panose="020B0604020202020204" pitchFamily="34" charset="0"/>
              </a:rPr>
              <a:t>processing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If you don’t like our built-in NLP, add your own</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3E1D143-86DC-621D-AA88-F3D22318C65F}"/>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C932ED7E-158F-58A0-AF3D-7C2C9F229D8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F4292F77-51A7-E27E-F67C-91B04A956ECC}"/>
              </a:ext>
            </a:extLst>
          </p:cNvPr>
          <p:cNvPicPr>
            <a:picLocks noChangeAspect="1"/>
          </p:cNvPicPr>
          <p:nvPr/>
        </p:nvPicPr>
        <p:blipFill>
          <a:blip r:embed="rId3"/>
          <a:stretch>
            <a:fillRect/>
          </a:stretch>
        </p:blipFill>
        <p:spPr>
          <a:xfrm>
            <a:off x="0" y="150355"/>
            <a:ext cx="9167837" cy="4842789"/>
          </a:xfrm>
          <a:prstGeom prst="rect">
            <a:avLst/>
          </a:prstGeom>
        </p:spPr>
      </p:pic>
    </p:spTree>
    <p:extLst>
      <p:ext uri="{BB962C8B-B14F-4D97-AF65-F5344CB8AC3E}">
        <p14:creationId xmlns:p14="http://schemas.microsoft.com/office/powerpoint/2010/main" val="1020676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9" y="2375784"/>
            <a:ext cx="8355712"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large language models (LLMs) </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785104"/>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Royalties/Licensing: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TOMORROW: May 14, 2025, 1-2 PM ET</a:t>
            </a:r>
          </a:p>
          <a:p>
            <a:pPr marL="0" indent="0">
              <a:buNone/>
            </a:pPr>
            <a:r>
              <a:rPr lang="en-US" sz="2600" dirty="0">
                <a:latin typeface="Arial" panose="020B0604020202020204" pitchFamily="34" charset="0"/>
                <a:cs typeface="Arial" panose="020B0604020202020204" pitchFamily="34" charset="0"/>
              </a:rPr>
              <a:t>Open to everyone, find registration link at</a:t>
            </a:r>
          </a:p>
          <a:p>
            <a:pPr marL="0" indent="0">
              <a:buNone/>
            </a:pPr>
            <a:r>
              <a:rPr lang="en-US" sz="2600" dirty="0">
                <a:latin typeface="Arial" panose="020B0604020202020204" pitchFamily="34" charset="0"/>
                <a:cs typeface="Arial" panose="020B0604020202020204" pitchFamily="34" charset="0"/>
              </a:rPr>
              <a:t>http://project-</a:t>
            </a:r>
            <a:r>
              <a:rPr lang="en-US" sz="2600" dirty="0" err="1">
                <a:latin typeface="Arial" panose="020B0604020202020204" pitchFamily="34" charset="0"/>
                <a:cs typeface="Arial" panose="020B0604020202020204" pitchFamily="34" charset="0"/>
              </a:rPr>
              <a:t>emerse.org</a:t>
            </a:r>
            <a:r>
              <a:rPr lang="en-US" sz="2600" dirty="0">
                <a:latin typeface="Arial" panose="020B0604020202020204" pitchFamily="34" charset="0"/>
                <a:cs typeface="Arial" panose="020B0604020202020204" pitchFamily="34" charset="0"/>
              </a:rPr>
              <a:t>/</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FA048AA-824A-9058-2E26-17873AC8999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5F7878A8-B2ED-3A03-EFE7-15ABC2266EC6}"/>
              </a:ext>
            </a:extLst>
          </p:cNvPr>
          <p:cNvSpPr>
            <a:spLocks noGrp="1"/>
          </p:cNvSpPr>
          <p:nvPr>
            <p:ph type="title"/>
          </p:nvPr>
        </p:nvSpPr>
        <p:spPr>
          <a:xfrm>
            <a:off x="457199" y="205979"/>
            <a:ext cx="8515779" cy="857250"/>
          </a:xfrm>
        </p:spPr>
        <p:txBody>
          <a:bodyPr/>
          <a:lstStyle/>
          <a:p>
            <a:pPr algn="l"/>
            <a:r>
              <a:rPr lang="en-US" b="1" dirty="0">
                <a:latin typeface="Arial" panose="020B0604020202020204" pitchFamily="34" charset="0"/>
                <a:cs typeface="Arial" panose="020B0604020202020204" pitchFamily="34" charset="0"/>
              </a:rPr>
              <a:t>Large language models (LLMs) </a:t>
            </a:r>
          </a:p>
        </p:txBody>
      </p:sp>
      <p:pic>
        <p:nvPicPr>
          <p:cNvPr id="14" name="Picture 13" descr="transparent background.png">
            <a:extLst>
              <a:ext uri="{FF2B5EF4-FFF2-40B4-BE49-F238E27FC236}">
                <a16:creationId xmlns:a16="http://schemas.microsoft.com/office/drawing/2014/main" id="{AF8B8DFC-4C29-6503-8661-F20289CC5D52}"/>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15EB0B8-04C6-5968-9A00-352EC14BDA0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EB059D89-91E8-4C35-01E1-1DD49F8D680C}"/>
              </a:ext>
            </a:extLst>
          </p:cNvPr>
          <p:cNvSpPr txBox="1"/>
          <p:nvPr/>
        </p:nvSpPr>
        <p:spPr>
          <a:xfrm>
            <a:off x="457199" y="1565468"/>
            <a:ext cx="5510463"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Logical next step for integration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Very exciting, lots of potential</a:t>
            </a:r>
          </a:p>
        </p:txBody>
      </p:sp>
      <p:pic>
        <p:nvPicPr>
          <p:cNvPr id="9" name="Picture 8" descr="A brain with various electronics&#10;&#10;AI-generated content may be incorrect.">
            <a:extLst>
              <a:ext uri="{FF2B5EF4-FFF2-40B4-BE49-F238E27FC236}">
                <a16:creationId xmlns:a16="http://schemas.microsoft.com/office/drawing/2014/main" id="{BAEEC703-63EE-9736-B12D-7A5635DFABDC}"/>
              </a:ext>
            </a:extLst>
          </p:cNvPr>
          <p:cNvPicPr>
            <a:picLocks noChangeAspect="1"/>
          </p:cNvPicPr>
          <p:nvPr/>
        </p:nvPicPr>
        <p:blipFill>
          <a:blip r:embed="rId3"/>
          <a:stretch>
            <a:fillRect/>
          </a:stretch>
        </p:blipFill>
        <p:spPr>
          <a:xfrm>
            <a:off x="5850626" y="1063229"/>
            <a:ext cx="3122352" cy="3122352"/>
          </a:xfrm>
          <a:prstGeom prst="rect">
            <a:avLst/>
          </a:prstGeom>
        </p:spPr>
      </p:pic>
    </p:spTree>
    <p:extLst>
      <p:ext uri="{BB962C8B-B14F-4D97-AF65-F5344CB8AC3E}">
        <p14:creationId xmlns:p14="http://schemas.microsoft.com/office/powerpoint/2010/main" val="194143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A75DD9C-D158-0B79-2F17-303D2C2E1415}"/>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EA6B6A89-38E7-DF61-916E-B491514AE3F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AB20EC64-6F6F-A3BF-19B1-359FBF96CCB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lose-up of black text&#10;&#10;AI-generated content may be incorrect.">
            <a:extLst>
              <a:ext uri="{FF2B5EF4-FFF2-40B4-BE49-F238E27FC236}">
                <a16:creationId xmlns:a16="http://schemas.microsoft.com/office/drawing/2014/main" id="{1BDDB6A3-44C0-07CB-914D-60F95BD25E56}"/>
              </a:ext>
            </a:extLst>
          </p:cNvPr>
          <p:cNvPicPr>
            <a:picLocks noChangeAspect="1"/>
          </p:cNvPicPr>
          <p:nvPr/>
        </p:nvPicPr>
        <p:blipFill>
          <a:blip r:embed="rId3"/>
          <a:stretch>
            <a:fillRect/>
          </a:stretch>
        </p:blipFill>
        <p:spPr>
          <a:xfrm>
            <a:off x="250257" y="185748"/>
            <a:ext cx="7772400" cy="1341353"/>
          </a:xfrm>
          <a:prstGeom prst="rect">
            <a:avLst/>
          </a:prstGeom>
        </p:spPr>
      </p:pic>
      <p:pic>
        <p:nvPicPr>
          <p:cNvPr id="8" name="Picture 7" descr="A diagram of a diagram&#10;&#10;AI-generated content may be incorrect.">
            <a:extLst>
              <a:ext uri="{FF2B5EF4-FFF2-40B4-BE49-F238E27FC236}">
                <a16:creationId xmlns:a16="http://schemas.microsoft.com/office/drawing/2014/main" id="{2350E9B4-EB4A-7016-7AA3-5877BF30DDF0}"/>
              </a:ext>
            </a:extLst>
          </p:cNvPr>
          <p:cNvPicPr>
            <a:picLocks noChangeAspect="1"/>
          </p:cNvPicPr>
          <p:nvPr/>
        </p:nvPicPr>
        <p:blipFill>
          <a:blip r:embed="rId4"/>
          <a:stretch>
            <a:fillRect/>
          </a:stretch>
        </p:blipFill>
        <p:spPr>
          <a:xfrm>
            <a:off x="250257" y="1650233"/>
            <a:ext cx="6975844" cy="2642634"/>
          </a:xfrm>
          <a:prstGeom prst="rect">
            <a:avLst/>
          </a:prstGeom>
        </p:spPr>
      </p:pic>
      <p:sp>
        <p:nvSpPr>
          <p:cNvPr id="10" name="TextBox 9">
            <a:extLst>
              <a:ext uri="{FF2B5EF4-FFF2-40B4-BE49-F238E27FC236}">
                <a16:creationId xmlns:a16="http://schemas.microsoft.com/office/drawing/2014/main" id="{0CC07794-2DD1-A7A2-4151-E55F472824C2}"/>
              </a:ext>
            </a:extLst>
          </p:cNvPr>
          <p:cNvSpPr txBox="1"/>
          <p:nvPr/>
        </p:nvSpPr>
        <p:spPr>
          <a:xfrm>
            <a:off x="250257" y="4845653"/>
            <a:ext cx="4395755" cy="246221"/>
          </a:xfrm>
          <a:prstGeom prst="rect">
            <a:avLst/>
          </a:prstGeom>
          <a:noFill/>
        </p:spPr>
        <p:txBody>
          <a:bodyPr wrap="none" rtlCol="0">
            <a:spAutoFit/>
          </a:bodyPr>
          <a:lstStyle/>
          <a:p>
            <a:r>
              <a:rPr lang="en-US" sz="1000" dirty="0"/>
              <a:t>https://</a:t>
            </a:r>
            <a:r>
              <a:rPr lang="en-US" sz="1000" dirty="0" err="1"/>
              <a:t>www.thelancet.com</a:t>
            </a:r>
            <a:r>
              <a:rPr lang="en-US" sz="1000" dirty="0"/>
              <a:t>/action/</a:t>
            </a:r>
            <a:r>
              <a:rPr lang="en-US" sz="1000" dirty="0" err="1"/>
              <a:t>showPdf?pii</a:t>
            </a:r>
            <a:r>
              <a:rPr lang="en-US" sz="1000" dirty="0"/>
              <a:t>=S2589-7500%2824%2900246-2</a:t>
            </a:r>
          </a:p>
        </p:txBody>
      </p:sp>
    </p:spTree>
    <p:extLst>
      <p:ext uri="{BB962C8B-B14F-4D97-AF65-F5344CB8AC3E}">
        <p14:creationId xmlns:p14="http://schemas.microsoft.com/office/powerpoint/2010/main" val="1986737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13C438D-0DB0-883E-7585-698C16A497E4}"/>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978CAADC-8041-DB90-C18A-F1F1B6BB0E3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8D33CDB0-9337-9BFC-A265-9DF52D7EEA8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lose-up of black text&#10;&#10;AI-generated content may be incorrect.">
            <a:extLst>
              <a:ext uri="{FF2B5EF4-FFF2-40B4-BE49-F238E27FC236}">
                <a16:creationId xmlns:a16="http://schemas.microsoft.com/office/drawing/2014/main" id="{CA743F8A-CFBD-DA44-3D80-692A5C94330F}"/>
              </a:ext>
            </a:extLst>
          </p:cNvPr>
          <p:cNvPicPr>
            <a:picLocks noChangeAspect="1"/>
          </p:cNvPicPr>
          <p:nvPr/>
        </p:nvPicPr>
        <p:blipFill>
          <a:blip r:embed="rId3"/>
          <a:stretch>
            <a:fillRect/>
          </a:stretch>
        </p:blipFill>
        <p:spPr>
          <a:xfrm>
            <a:off x="250257" y="185748"/>
            <a:ext cx="7772400" cy="1341353"/>
          </a:xfrm>
          <a:prstGeom prst="rect">
            <a:avLst/>
          </a:prstGeom>
        </p:spPr>
      </p:pic>
      <p:sp>
        <p:nvSpPr>
          <p:cNvPr id="10" name="TextBox 9">
            <a:extLst>
              <a:ext uri="{FF2B5EF4-FFF2-40B4-BE49-F238E27FC236}">
                <a16:creationId xmlns:a16="http://schemas.microsoft.com/office/drawing/2014/main" id="{F69F7FAB-8108-F423-6970-645C988B4CF3}"/>
              </a:ext>
            </a:extLst>
          </p:cNvPr>
          <p:cNvSpPr txBox="1"/>
          <p:nvPr/>
        </p:nvSpPr>
        <p:spPr>
          <a:xfrm>
            <a:off x="250257" y="4845653"/>
            <a:ext cx="4395755" cy="246221"/>
          </a:xfrm>
          <a:prstGeom prst="rect">
            <a:avLst/>
          </a:prstGeom>
          <a:noFill/>
        </p:spPr>
        <p:txBody>
          <a:bodyPr wrap="none" rtlCol="0">
            <a:spAutoFit/>
          </a:bodyPr>
          <a:lstStyle/>
          <a:p>
            <a:r>
              <a:rPr lang="en-US" sz="1000" dirty="0"/>
              <a:t>https://</a:t>
            </a:r>
            <a:r>
              <a:rPr lang="en-US" sz="1000" dirty="0" err="1"/>
              <a:t>www.thelancet.com</a:t>
            </a:r>
            <a:r>
              <a:rPr lang="en-US" sz="1000" dirty="0"/>
              <a:t>/action/</a:t>
            </a:r>
            <a:r>
              <a:rPr lang="en-US" sz="1000" dirty="0" err="1"/>
              <a:t>showPdf?pii</a:t>
            </a:r>
            <a:r>
              <a:rPr lang="en-US" sz="1000" dirty="0"/>
              <a:t>=S2589-7500%2824%2900246-2</a:t>
            </a:r>
          </a:p>
        </p:txBody>
      </p:sp>
      <p:pic>
        <p:nvPicPr>
          <p:cNvPr id="6" name="Picture 5" descr="A bar graph with a bar and a number of text&#10;&#10;AI-generated content may be incorrect.">
            <a:extLst>
              <a:ext uri="{FF2B5EF4-FFF2-40B4-BE49-F238E27FC236}">
                <a16:creationId xmlns:a16="http://schemas.microsoft.com/office/drawing/2014/main" id="{72098A9B-C7B5-44A7-7DE4-A4312ECA91B8}"/>
              </a:ext>
            </a:extLst>
          </p:cNvPr>
          <p:cNvPicPr>
            <a:picLocks noChangeAspect="1"/>
          </p:cNvPicPr>
          <p:nvPr/>
        </p:nvPicPr>
        <p:blipFill>
          <a:blip r:embed="rId4"/>
          <a:stretch>
            <a:fillRect/>
          </a:stretch>
        </p:blipFill>
        <p:spPr>
          <a:xfrm>
            <a:off x="250257" y="1653414"/>
            <a:ext cx="7271858" cy="2456576"/>
          </a:xfrm>
          <a:prstGeom prst="rect">
            <a:avLst/>
          </a:prstGeom>
        </p:spPr>
      </p:pic>
    </p:spTree>
    <p:extLst>
      <p:ext uri="{BB962C8B-B14F-4D97-AF65-F5344CB8AC3E}">
        <p14:creationId xmlns:p14="http://schemas.microsoft.com/office/powerpoint/2010/main" val="3864244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27A896F-8F60-5F6F-35D8-B63223427A84}"/>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929ACD3-C00E-4CAC-A1A6-9E4DE941BAE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E5710BF3-8BBD-BD50-EA70-81D5C3DC61C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0" name="TextBox 9">
            <a:extLst>
              <a:ext uri="{FF2B5EF4-FFF2-40B4-BE49-F238E27FC236}">
                <a16:creationId xmlns:a16="http://schemas.microsoft.com/office/drawing/2014/main" id="{6F7773AF-82FA-CA2B-A2C9-91D0479B0E26}"/>
              </a:ext>
            </a:extLst>
          </p:cNvPr>
          <p:cNvSpPr txBox="1"/>
          <p:nvPr/>
        </p:nvSpPr>
        <p:spPr>
          <a:xfrm>
            <a:off x="250257" y="4845653"/>
            <a:ext cx="4753224" cy="246221"/>
          </a:xfrm>
          <a:prstGeom prst="rect">
            <a:avLst/>
          </a:prstGeom>
          <a:noFill/>
        </p:spPr>
        <p:txBody>
          <a:bodyPr wrap="none" rtlCol="0">
            <a:spAutoFit/>
          </a:bodyPr>
          <a:lstStyle/>
          <a:p>
            <a:r>
              <a:rPr lang="en-US" sz="1000" dirty="0"/>
              <a:t>https://</a:t>
            </a:r>
            <a:r>
              <a:rPr lang="en-US" sz="1000" dirty="0" err="1"/>
              <a:t>academic.oup.com</a:t>
            </a:r>
            <a:r>
              <a:rPr lang="en-US" sz="1000" dirty="0"/>
              <a:t>/</a:t>
            </a:r>
            <a:r>
              <a:rPr lang="en-US" sz="1000" dirty="0" err="1"/>
              <a:t>jamia</a:t>
            </a:r>
            <a:r>
              <a:rPr lang="en-US" sz="1000" dirty="0"/>
              <a:t>/advance-article/</a:t>
            </a:r>
            <a:r>
              <a:rPr lang="en-US" sz="1000" dirty="0" err="1"/>
              <a:t>doi</a:t>
            </a:r>
            <a:r>
              <a:rPr lang="en-US" sz="1000" dirty="0"/>
              <a:t>/10.1093/</a:t>
            </a:r>
            <a:r>
              <a:rPr lang="en-US" sz="1000" dirty="0" err="1"/>
              <a:t>jamia</a:t>
            </a:r>
            <a:r>
              <a:rPr lang="en-US" sz="1000" dirty="0"/>
              <a:t>/ocaf056/8126598</a:t>
            </a:r>
          </a:p>
        </p:txBody>
      </p:sp>
      <p:pic>
        <p:nvPicPr>
          <p:cNvPr id="3" name="Picture 2" descr="A close-up of a sign&#10;&#10;AI-generated content may be incorrect.">
            <a:extLst>
              <a:ext uri="{FF2B5EF4-FFF2-40B4-BE49-F238E27FC236}">
                <a16:creationId xmlns:a16="http://schemas.microsoft.com/office/drawing/2014/main" id="{7EA4A744-3ECA-FE5D-9F06-09A5C4DAEA03}"/>
              </a:ext>
            </a:extLst>
          </p:cNvPr>
          <p:cNvPicPr>
            <a:picLocks noChangeAspect="1"/>
          </p:cNvPicPr>
          <p:nvPr/>
        </p:nvPicPr>
        <p:blipFill>
          <a:blip r:embed="rId3"/>
          <a:stretch>
            <a:fillRect/>
          </a:stretch>
        </p:blipFill>
        <p:spPr>
          <a:xfrm>
            <a:off x="250257" y="347255"/>
            <a:ext cx="7772400" cy="1823592"/>
          </a:xfrm>
          <a:prstGeom prst="rect">
            <a:avLst/>
          </a:prstGeom>
        </p:spPr>
      </p:pic>
      <p:pic>
        <p:nvPicPr>
          <p:cNvPr id="7" name="Picture 6">
            <a:extLst>
              <a:ext uri="{FF2B5EF4-FFF2-40B4-BE49-F238E27FC236}">
                <a16:creationId xmlns:a16="http://schemas.microsoft.com/office/drawing/2014/main" id="{19203A20-138B-508E-9748-704D9280C3E8}"/>
              </a:ext>
            </a:extLst>
          </p:cNvPr>
          <p:cNvPicPr>
            <a:picLocks noChangeAspect="1"/>
          </p:cNvPicPr>
          <p:nvPr/>
        </p:nvPicPr>
        <p:blipFill>
          <a:blip r:embed="rId4"/>
          <a:stretch>
            <a:fillRect/>
          </a:stretch>
        </p:blipFill>
        <p:spPr>
          <a:xfrm>
            <a:off x="250257" y="3069853"/>
            <a:ext cx="7772400" cy="484692"/>
          </a:xfrm>
          <a:prstGeom prst="rect">
            <a:avLst/>
          </a:prstGeom>
        </p:spPr>
      </p:pic>
      <p:sp>
        <p:nvSpPr>
          <p:cNvPr id="2" name="Rectangle 1">
            <a:extLst>
              <a:ext uri="{FF2B5EF4-FFF2-40B4-BE49-F238E27FC236}">
                <a16:creationId xmlns:a16="http://schemas.microsoft.com/office/drawing/2014/main" id="{4E870687-5050-9A38-539C-BC2E7DA1AAC2}"/>
              </a:ext>
            </a:extLst>
          </p:cNvPr>
          <p:cNvSpPr/>
          <p:nvPr/>
        </p:nvSpPr>
        <p:spPr>
          <a:xfrm>
            <a:off x="1121343" y="3069854"/>
            <a:ext cx="6901314" cy="192892"/>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F10B876-73F1-ACDA-0A51-5C3A5140856A}"/>
              </a:ext>
            </a:extLst>
          </p:cNvPr>
          <p:cNvSpPr/>
          <p:nvPr/>
        </p:nvSpPr>
        <p:spPr>
          <a:xfrm>
            <a:off x="250257" y="3265208"/>
            <a:ext cx="3687898" cy="101447"/>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4954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CFD3CFA-51CE-D070-C4C1-EBBFFA0FB974}"/>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28087426-6D1D-6264-FC3E-C55D09D074EA}"/>
              </a:ext>
            </a:extLst>
          </p:cNvPr>
          <p:cNvSpPr>
            <a:spLocks noGrp="1"/>
          </p:cNvSpPr>
          <p:nvPr>
            <p:ph type="title"/>
          </p:nvPr>
        </p:nvSpPr>
        <p:spPr>
          <a:xfrm>
            <a:off x="457199" y="205979"/>
            <a:ext cx="8515779" cy="857250"/>
          </a:xfrm>
        </p:spPr>
        <p:txBody>
          <a:bodyPr/>
          <a:lstStyle/>
          <a:p>
            <a:pPr algn="l"/>
            <a:r>
              <a:rPr lang="en-US" b="1" dirty="0">
                <a:latin typeface="Arial" panose="020B0604020202020204" pitchFamily="34" charset="0"/>
                <a:cs typeface="Arial" panose="020B0604020202020204" pitchFamily="34" charset="0"/>
              </a:rPr>
              <a:t>Large language models (LLMs) </a:t>
            </a:r>
          </a:p>
        </p:txBody>
      </p:sp>
      <p:pic>
        <p:nvPicPr>
          <p:cNvPr id="14" name="Picture 13" descr="transparent background.png">
            <a:extLst>
              <a:ext uri="{FF2B5EF4-FFF2-40B4-BE49-F238E27FC236}">
                <a16:creationId xmlns:a16="http://schemas.microsoft.com/office/drawing/2014/main" id="{948E2514-512F-1F1A-EABD-B252D0741E4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7C01228-2A65-84AF-A63E-B1E9AECEE48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47C3D4F-AB2A-0B92-1645-3C4517BA79A6}"/>
              </a:ext>
            </a:extLst>
          </p:cNvPr>
          <p:cNvSpPr txBox="1"/>
          <p:nvPr/>
        </p:nvSpPr>
        <p:spPr>
          <a:xfrm>
            <a:off x="457199" y="1156227"/>
            <a:ext cx="5397568" cy="1815882"/>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Some concerns too</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We are moving ahead cautiously</a:t>
            </a:r>
          </a:p>
          <a:p>
            <a:endParaRPr lang="en-US" sz="2800" dirty="0">
              <a:latin typeface="Arial" panose="020B0604020202020204" pitchFamily="34" charset="0"/>
              <a:cs typeface="Arial" panose="020B0604020202020204" pitchFamily="34" charset="0"/>
            </a:endParaRPr>
          </a:p>
        </p:txBody>
      </p:sp>
      <p:pic>
        <p:nvPicPr>
          <p:cNvPr id="4" name="Picture 3" descr="A turtle and rabbit with text overlay&#10;&#10;AI-generated content may be incorrect.">
            <a:extLst>
              <a:ext uri="{FF2B5EF4-FFF2-40B4-BE49-F238E27FC236}">
                <a16:creationId xmlns:a16="http://schemas.microsoft.com/office/drawing/2014/main" id="{558A73E8-6711-DF8B-7739-B844A06E8E8A}"/>
              </a:ext>
            </a:extLst>
          </p:cNvPr>
          <p:cNvPicPr>
            <a:picLocks noChangeAspect="1"/>
          </p:cNvPicPr>
          <p:nvPr/>
        </p:nvPicPr>
        <p:blipFill>
          <a:blip r:embed="rId3"/>
          <a:stretch>
            <a:fillRect/>
          </a:stretch>
        </p:blipFill>
        <p:spPr>
          <a:xfrm>
            <a:off x="866274" y="1772419"/>
            <a:ext cx="4225490" cy="4225490"/>
          </a:xfrm>
          <a:prstGeom prst="rect">
            <a:avLst/>
          </a:prstGeom>
        </p:spPr>
      </p:pic>
      <p:pic>
        <p:nvPicPr>
          <p:cNvPr id="5" name="Picture 4" descr="transparent background.png">
            <a:extLst>
              <a:ext uri="{FF2B5EF4-FFF2-40B4-BE49-F238E27FC236}">
                <a16:creationId xmlns:a16="http://schemas.microsoft.com/office/drawing/2014/main" id="{5228DB38-DB33-2FF7-DF09-597876A552C8}"/>
              </a:ext>
            </a:extLst>
          </p:cNvPr>
          <p:cNvPicPr>
            <a:picLocks noChangeAspect="1"/>
          </p:cNvPicPr>
          <p:nvPr/>
        </p:nvPicPr>
        <p:blipFill>
          <a:blip r:embed="rId2"/>
          <a:stretch>
            <a:fillRect/>
          </a:stretch>
        </p:blipFill>
        <p:spPr>
          <a:xfrm>
            <a:off x="1708194" y="4112215"/>
            <a:ext cx="486366" cy="133582"/>
          </a:xfrm>
          <a:prstGeom prst="rect">
            <a:avLst/>
          </a:prstGeom>
        </p:spPr>
      </p:pic>
    </p:spTree>
    <p:extLst>
      <p:ext uri="{BB962C8B-B14F-4D97-AF65-F5344CB8AC3E}">
        <p14:creationId xmlns:p14="http://schemas.microsoft.com/office/powerpoint/2010/main" val="531151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4AC3469-F7F8-96BE-E292-5A80634EB42E}"/>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3E9FC3E2-83EF-9478-4C23-0848671C14A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073C51B-AEB3-1C69-06F9-2F99B5EFFFB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close-up of a white background&#10;&#10;Description automatically generated">
            <a:extLst>
              <a:ext uri="{FF2B5EF4-FFF2-40B4-BE49-F238E27FC236}">
                <a16:creationId xmlns:a16="http://schemas.microsoft.com/office/drawing/2014/main" id="{E8F99B01-1171-7CDD-0572-A9F60131D34A}"/>
              </a:ext>
            </a:extLst>
          </p:cNvPr>
          <p:cNvPicPr>
            <a:picLocks noChangeAspect="1"/>
          </p:cNvPicPr>
          <p:nvPr/>
        </p:nvPicPr>
        <p:blipFill>
          <a:blip r:embed="rId3"/>
          <a:stretch>
            <a:fillRect/>
          </a:stretch>
        </p:blipFill>
        <p:spPr>
          <a:xfrm>
            <a:off x="357930" y="223548"/>
            <a:ext cx="7102191" cy="2218316"/>
          </a:xfrm>
          <a:prstGeom prst="rect">
            <a:avLst/>
          </a:prstGeom>
        </p:spPr>
      </p:pic>
      <p:pic>
        <p:nvPicPr>
          <p:cNvPr id="7" name="Picture 6" descr="A close up of a text&#10;&#10;Description automatically generated">
            <a:extLst>
              <a:ext uri="{FF2B5EF4-FFF2-40B4-BE49-F238E27FC236}">
                <a16:creationId xmlns:a16="http://schemas.microsoft.com/office/drawing/2014/main" id="{94CDC76E-EB86-00B9-89E5-CDB690657DF2}"/>
              </a:ext>
            </a:extLst>
          </p:cNvPr>
          <p:cNvPicPr>
            <a:picLocks noChangeAspect="1"/>
          </p:cNvPicPr>
          <p:nvPr/>
        </p:nvPicPr>
        <p:blipFill>
          <a:blip r:embed="rId4"/>
          <a:stretch>
            <a:fillRect/>
          </a:stretch>
        </p:blipFill>
        <p:spPr>
          <a:xfrm>
            <a:off x="357931" y="2571750"/>
            <a:ext cx="7096970" cy="1821251"/>
          </a:xfrm>
          <a:prstGeom prst="rect">
            <a:avLst/>
          </a:prstGeom>
        </p:spPr>
      </p:pic>
      <p:sp>
        <p:nvSpPr>
          <p:cNvPr id="8" name="Rectangle 7">
            <a:extLst>
              <a:ext uri="{FF2B5EF4-FFF2-40B4-BE49-F238E27FC236}">
                <a16:creationId xmlns:a16="http://schemas.microsoft.com/office/drawing/2014/main" id="{C089D449-418F-EE98-ED5F-47D4F043A16C}"/>
              </a:ext>
            </a:extLst>
          </p:cNvPr>
          <p:cNvSpPr/>
          <p:nvPr/>
        </p:nvSpPr>
        <p:spPr>
          <a:xfrm>
            <a:off x="3262866" y="3312686"/>
            <a:ext cx="4083508" cy="625469"/>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DE65289-434F-330E-5F92-6ACB469898E6}"/>
              </a:ext>
            </a:extLst>
          </p:cNvPr>
          <p:cNvSpPr/>
          <p:nvPr/>
        </p:nvSpPr>
        <p:spPr>
          <a:xfrm>
            <a:off x="568157" y="3537580"/>
            <a:ext cx="2694709" cy="400575"/>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1B2C2EC-37AF-AEB7-BDFE-CA9498C4F851}"/>
              </a:ext>
            </a:extLst>
          </p:cNvPr>
          <p:cNvSpPr/>
          <p:nvPr/>
        </p:nvSpPr>
        <p:spPr>
          <a:xfrm>
            <a:off x="568157" y="3923726"/>
            <a:ext cx="1011261" cy="197759"/>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0305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FEB8037-086C-A252-8927-6DC0DD9361DB}"/>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5247997C-BF8C-6EFB-04E8-0585E117111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75710C0D-5E07-0344-90DC-A919036130F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2" name="Picture 1" descr="A screenshot of a computer&#10;&#10;Description automatically generated">
            <a:extLst>
              <a:ext uri="{FF2B5EF4-FFF2-40B4-BE49-F238E27FC236}">
                <a16:creationId xmlns:a16="http://schemas.microsoft.com/office/drawing/2014/main" id="{ED23E4C7-6FD6-F71C-0344-F42BF50A88A8}"/>
              </a:ext>
            </a:extLst>
          </p:cNvPr>
          <p:cNvPicPr>
            <a:picLocks noChangeAspect="1"/>
          </p:cNvPicPr>
          <p:nvPr/>
        </p:nvPicPr>
        <p:blipFill>
          <a:blip r:embed="rId3"/>
          <a:stretch>
            <a:fillRect/>
          </a:stretch>
        </p:blipFill>
        <p:spPr>
          <a:xfrm>
            <a:off x="146666" y="196120"/>
            <a:ext cx="7854334" cy="4099099"/>
          </a:xfrm>
          <a:prstGeom prst="rect">
            <a:avLst/>
          </a:prstGeom>
        </p:spPr>
      </p:pic>
    </p:spTree>
    <p:extLst>
      <p:ext uri="{BB962C8B-B14F-4D97-AF65-F5344CB8AC3E}">
        <p14:creationId xmlns:p14="http://schemas.microsoft.com/office/powerpoint/2010/main" val="2685531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85A94FC-ECEB-0B4F-DEBC-0D8A81CC3637}"/>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E875348A-2989-C9EF-1F40-15371DF63A09}"/>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Counterfactual bias</a:t>
            </a:r>
          </a:p>
        </p:txBody>
      </p:sp>
      <p:pic>
        <p:nvPicPr>
          <p:cNvPr id="14" name="Picture 13" descr="transparent background.png">
            <a:extLst>
              <a:ext uri="{FF2B5EF4-FFF2-40B4-BE49-F238E27FC236}">
                <a16:creationId xmlns:a16="http://schemas.microsoft.com/office/drawing/2014/main" id="{2E983B78-726C-DF8F-4704-2F31491C899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97BB57EB-80B0-6306-E963-A74E8D34E8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DC049634-5ED9-22DE-0267-AA927F84A847}"/>
              </a:ext>
            </a:extLst>
          </p:cNvPr>
          <p:cNvSpPr txBox="1"/>
          <p:nvPr/>
        </p:nvSpPr>
        <p:spPr>
          <a:xfrm>
            <a:off x="457200" y="1413676"/>
            <a:ext cx="7913914"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a:t>
            </a:r>
            <a:r>
              <a:rPr lang="en-US" sz="2800" b="0" i="0" u="none" strike="noStrike" dirty="0">
                <a:effectLst/>
                <a:latin typeface="Arial" panose="020B0604020202020204" pitchFamily="34" charset="0"/>
                <a:cs typeface="Arial" panose="020B0604020202020204" pitchFamily="34" charset="0"/>
              </a:rPr>
              <a:t>he notion of counterfactual bias is the idea that large language models will often assume that a factual premise in a question by the user is true, even if it’s flat-out wrong.”</a:t>
            </a:r>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AECB0F2-827E-BB82-1FC2-11BFD196AB42}"/>
              </a:ext>
            </a:extLst>
          </p:cNvPr>
          <p:cNvSpPr txBox="1"/>
          <p:nvPr/>
        </p:nvSpPr>
        <p:spPr>
          <a:xfrm>
            <a:off x="457200" y="3276102"/>
            <a:ext cx="7264681" cy="1107996"/>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Source:</a:t>
            </a:r>
          </a:p>
          <a:p>
            <a:r>
              <a:rPr lang="en-US" b="1" i="0" u="none" strike="noStrike" dirty="0">
                <a:solidFill>
                  <a:srgbClr val="282C47"/>
                </a:solidFill>
                <a:effectLst/>
                <a:latin typeface="Arial" panose="020B0604020202020204" pitchFamily="34" charset="0"/>
                <a:cs typeface="Arial" panose="020B0604020202020204" pitchFamily="34" charset="0"/>
              </a:rPr>
              <a:t>AI can’t handle the truth when it comes to the law</a:t>
            </a:r>
          </a:p>
          <a:p>
            <a:r>
              <a:rPr lang="en-US" dirty="0">
                <a:latin typeface="Arial" panose="020B0604020202020204" pitchFamily="34" charset="0"/>
                <a:cs typeface="Arial" panose="020B0604020202020204" pitchFamily="34" charset="0"/>
              </a:rPr>
              <a:t>Marketplace Tech</a:t>
            </a:r>
          </a:p>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www.marketplace.org</a:t>
            </a:r>
            <a:r>
              <a:rPr lang="en-US" sz="1200" dirty="0">
                <a:latin typeface="Arial" panose="020B0604020202020204" pitchFamily="34" charset="0"/>
                <a:cs typeface="Arial" panose="020B0604020202020204" pitchFamily="34" charset="0"/>
              </a:rPr>
              <a:t>/shows/marketplace-tech/ai-cant-handle-the-truth-when-it-comes-to-the-law/</a:t>
            </a:r>
          </a:p>
        </p:txBody>
      </p:sp>
    </p:spTree>
    <p:extLst>
      <p:ext uri="{BB962C8B-B14F-4D97-AF65-F5344CB8AC3E}">
        <p14:creationId xmlns:p14="http://schemas.microsoft.com/office/powerpoint/2010/main" val="1275570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4CC2728-CEE0-2174-647B-6ACC5BBD13DA}"/>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3B62DFF2-F2F2-C44B-90E6-05724C3A9CD2}"/>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FB777021-DC79-2E3F-A119-C18F407A22C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screenshot of a computer&#10;&#10;AI-generated content may be incorrect.">
            <a:extLst>
              <a:ext uri="{FF2B5EF4-FFF2-40B4-BE49-F238E27FC236}">
                <a16:creationId xmlns:a16="http://schemas.microsoft.com/office/drawing/2014/main" id="{C4295F37-BD6B-2951-A79E-731CDFB06349}"/>
              </a:ext>
            </a:extLst>
          </p:cNvPr>
          <p:cNvPicPr>
            <a:picLocks noChangeAspect="1"/>
          </p:cNvPicPr>
          <p:nvPr/>
        </p:nvPicPr>
        <p:blipFill>
          <a:blip r:embed="rId3"/>
          <a:stretch>
            <a:fillRect/>
          </a:stretch>
        </p:blipFill>
        <p:spPr>
          <a:xfrm>
            <a:off x="333852" y="149597"/>
            <a:ext cx="4640919" cy="4844305"/>
          </a:xfrm>
          <a:prstGeom prst="rect">
            <a:avLst/>
          </a:prstGeom>
        </p:spPr>
      </p:pic>
      <p:sp>
        <p:nvSpPr>
          <p:cNvPr id="8" name="Down Arrow 7">
            <a:extLst>
              <a:ext uri="{FF2B5EF4-FFF2-40B4-BE49-F238E27FC236}">
                <a16:creationId xmlns:a16="http://schemas.microsoft.com/office/drawing/2014/main" id="{86B7C44F-44AF-71D5-C88E-45F089CD6534}"/>
              </a:ext>
            </a:extLst>
          </p:cNvPr>
          <p:cNvSpPr/>
          <p:nvPr/>
        </p:nvSpPr>
        <p:spPr>
          <a:xfrm rot="5400000">
            <a:off x="5281139" y="3714042"/>
            <a:ext cx="805543" cy="169817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36D45D61-F884-81A1-9987-CFD63FE0EB44}"/>
              </a:ext>
            </a:extLst>
          </p:cNvPr>
          <p:cNvSpPr/>
          <p:nvPr/>
        </p:nvSpPr>
        <p:spPr>
          <a:xfrm rot="5400000">
            <a:off x="5141192" y="-538686"/>
            <a:ext cx="805543" cy="169817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109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D5C7195-0890-DCFD-EB31-197E9DC7DCA6}"/>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72F8706-BFDE-4D3D-744B-F8C9F70CF0FB}"/>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Counterfactual bias</a:t>
            </a:r>
          </a:p>
        </p:txBody>
      </p:sp>
      <p:pic>
        <p:nvPicPr>
          <p:cNvPr id="14" name="Picture 13" descr="transparent background.png">
            <a:extLst>
              <a:ext uri="{FF2B5EF4-FFF2-40B4-BE49-F238E27FC236}">
                <a16:creationId xmlns:a16="http://schemas.microsoft.com/office/drawing/2014/main" id="{F7F66C0A-9985-8508-49BE-36B604AC4991}"/>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B3FEB5DD-298E-6FE4-8C89-F4C9905D35D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8538D831-8D55-94B0-F24C-1EFBEF2DEF0A}"/>
              </a:ext>
            </a:extLst>
          </p:cNvPr>
          <p:cNvSpPr txBox="1"/>
          <p:nvPr/>
        </p:nvSpPr>
        <p:spPr>
          <a:xfrm>
            <a:off x="457200" y="1413676"/>
            <a:ext cx="7913914"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What does this have to do with clinical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 EMERSE user searched for:</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“deleted cesarean”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What is that?</a:t>
            </a:r>
          </a:p>
        </p:txBody>
      </p:sp>
    </p:spTree>
    <p:extLst>
      <p:ext uri="{BB962C8B-B14F-4D97-AF65-F5344CB8AC3E}">
        <p14:creationId xmlns:p14="http://schemas.microsoft.com/office/powerpoint/2010/main" val="3985910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A8139D3-2600-9DA0-42B0-EEF7F13E394F}"/>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8E73F73C-0961-F4B0-6320-B48B8BFEBE9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FA56568B-3F6A-C21B-6707-01B7152F53E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8" name="Picture 7" descr="A screenshot of a computer&#10;&#10;AI-generated content may be incorrect.">
            <a:extLst>
              <a:ext uri="{FF2B5EF4-FFF2-40B4-BE49-F238E27FC236}">
                <a16:creationId xmlns:a16="http://schemas.microsoft.com/office/drawing/2014/main" id="{600B2CD7-2267-3D43-9296-6780AC076E89}"/>
              </a:ext>
            </a:extLst>
          </p:cNvPr>
          <p:cNvPicPr>
            <a:picLocks noChangeAspect="1"/>
          </p:cNvPicPr>
          <p:nvPr/>
        </p:nvPicPr>
        <p:blipFill>
          <a:blip r:embed="rId3"/>
          <a:stretch>
            <a:fillRect/>
          </a:stretch>
        </p:blipFill>
        <p:spPr>
          <a:xfrm>
            <a:off x="337457" y="347255"/>
            <a:ext cx="7772400" cy="3596185"/>
          </a:xfrm>
          <a:prstGeom prst="rect">
            <a:avLst/>
          </a:prstGeom>
        </p:spPr>
      </p:pic>
    </p:spTree>
    <p:extLst>
      <p:ext uri="{BB962C8B-B14F-4D97-AF65-F5344CB8AC3E}">
        <p14:creationId xmlns:p14="http://schemas.microsoft.com/office/powerpoint/2010/main" val="3725137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998D695-1111-ADC1-902B-88428F4CA3A9}"/>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23FB4B9C-F965-7A72-EDEC-9A7116B12D9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0BD51743-91A8-A3BC-AE34-B343B935880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A screenshot of a phone&#10;&#10;AI-generated content may be incorrect.">
            <a:extLst>
              <a:ext uri="{FF2B5EF4-FFF2-40B4-BE49-F238E27FC236}">
                <a16:creationId xmlns:a16="http://schemas.microsoft.com/office/drawing/2014/main" id="{AC9C4490-80C0-6DB1-CE8F-880D2D1F3926}"/>
              </a:ext>
            </a:extLst>
          </p:cNvPr>
          <p:cNvPicPr>
            <a:picLocks noChangeAspect="1"/>
          </p:cNvPicPr>
          <p:nvPr/>
        </p:nvPicPr>
        <p:blipFill>
          <a:blip r:embed="rId3"/>
          <a:stretch>
            <a:fillRect/>
          </a:stretch>
        </p:blipFill>
        <p:spPr>
          <a:xfrm>
            <a:off x="346035" y="1371599"/>
            <a:ext cx="6668902" cy="1545772"/>
          </a:xfrm>
          <a:prstGeom prst="rect">
            <a:avLst/>
          </a:prstGeom>
        </p:spPr>
      </p:pic>
    </p:spTree>
    <p:extLst>
      <p:ext uri="{BB962C8B-B14F-4D97-AF65-F5344CB8AC3E}">
        <p14:creationId xmlns:p14="http://schemas.microsoft.com/office/powerpoint/2010/main" val="240374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84132F5-AC46-48B2-9041-1ED8EC5DA6C3}"/>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C22FAFB0-4A4D-2330-A1F4-4311C1FCBED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Hallucinations</a:t>
            </a:r>
          </a:p>
        </p:txBody>
      </p:sp>
      <p:pic>
        <p:nvPicPr>
          <p:cNvPr id="14" name="Picture 13" descr="transparent background.png">
            <a:extLst>
              <a:ext uri="{FF2B5EF4-FFF2-40B4-BE49-F238E27FC236}">
                <a16:creationId xmlns:a16="http://schemas.microsoft.com/office/drawing/2014/main" id="{E3CF7B26-3839-593C-0A0F-B5180BB875F1}"/>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C6D355C-1474-2ACE-3162-920106B727C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erson with eye and tree&#10;&#10;AI-generated content may be incorrect.">
            <a:extLst>
              <a:ext uri="{FF2B5EF4-FFF2-40B4-BE49-F238E27FC236}">
                <a16:creationId xmlns:a16="http://schemas.microsoft.com/office/drawing/2014/main" id="{816F5C76-2EF1-27C8-E627-FCC53214C1B4}"/>
              </a:ext>
            </a:extLst>
          </p:cNvPr>
          <p:cNvPicPr>
            <a:picLocks noChangeAspect="1"/>
          </p:cNvPicPr>
          <p:nvPr/>
        </p:nvPicPr>
        <p:blipFill>
          <a:blip r:embed="rId3"/>
          <a:stretch>
            <a:fillRect/>
          </a:stretch>
        </p:blipFill>
        <p:spPr>
          <a:xfrm>
            <a:off x="7068469" y="192637"/>
            <a:ext cx="1831509" cy="1831509"/>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726E7973-F56A-50A2-21EF-23B67FF8D95D}"/>
              </a:ext>
            </a:extLst>
          </p:cNvPr>
          <p:cNvPicPr>
            <a:picLocks noChangeAspect="1"/>
          </p:cNvPicPr>
          <p:nvPr/>
        </p:nvPicPr>
        <p:blipFill>
          <a:blip r:embed="rId4"/>
          <a:stretch>
            <a:fillRect/>
          </a:stretch>
        </p:blipFill>
        <p:spPr>
          <a:xfrm>
            <a:off x="244022" y="2226055"/>
            <a:ext cx="7772400" cy="1169299"/>
          </a:xfrm>
          <a:prstGeom prst="rect">
            <a:avLst/>
          </a:prstGeom>
        </p:spPr>
      </p:pic>
      <p:pic>
        <p:nvPicPr>
          <p:cNvPr id="16" name="Picture 15" descr="A close up of a sign&#10;&#10;AI-generated content may be incorrect.">
            <a:extLst>
              <a:ext uri="{FF2B5EF4-FFF2-40B4-BE49-F238E27FC236}">
                <a16:creationId xmlns:a16="http://schemas.microsoft.com/office/drawing/2014/main" id="{9D7E249F-AF0A-AC12-F209-4598F030268C}"/>
              </a:ext>
            </a:extLst>
          </p:cNvPr>
          <p:cNvPicPr>
            <a:picLocks noChangeAspect="1"/>
          </p:cNvPicPr>
          <p:nvPr/>
        </p:nvPicPr>
        <p:blipFill>
          <a:blip r:embed="rId5"/>
          <a:stretch>
            <a:fillRect/>
          </a:stretch>
        </p:blipFill>
        <p:spPr>
          <a:xfrm>
            <a:off x="244022" y="1009914"/>
            <a:ext cx="3173638" cy="1120107"/>
          </a:xfrm>
          <a:prstGeom prst="rect">
            <a:avLst/>
          </a:prstGeom>
        </p:spPr>
      </p:pic>
      <p:pic>
        <p:nvPicPr>
          <p:cNvPr id="18" name="Picture 17" descr="A close-up of a chart&#10;&#10;AI-generated content may be incorrect.">
            <a:extLst>
              <a:ext uri="{FF2B5EF4-FFF2-40B4-BE49-F238E27FC236}">
                <a16:creationId xmlns:a16="http://schemas.microsoft.com/office/drawing/2014/main" id="{313E0336-9D2D-9F8F-3A3C-D239FC34B247}"/>
              </a:ext>
            </a:extLst>
          </p:cNvPr>
          <p:cNvPicPr>
            <a:picLocks noChangeAspect="1"/>
          </p:cNvPicPr>
          <p:nvPr/>
        </p:nvPicPr>
        <p:blipFill>
          <a:blip r:embed="rId6"/>
          <a:stretch>
            <a:fillRect/>
          </a:stretch>
        </p:blipFill>
        <p:spPr>
          <a:xfrm>
            <a:off x="244022" y="3491389"/>
            <a:ext cx="6150429" cy="1597621"/>
          </a:xfrm>
          <a:prstGeom prst="rect">
            <a:avLst/>
          </a:prstGeom>
        </p:spPr>
      </p:pic>
      <p:sp>
        <p:nvSpPr>
          <p:cNvPr id="19" name="Down Arrow 18">
            <a:extLst>
              <a:ext uri="{FF2B5EF4-FFF2-40B4-BE49-F238E27FC236}">
                <a16:creationId xmlns:a16="http://schemas.microsoft.com/office/drawing/2014/main" id="{DC518D60-3C92-2B5A-6CE8-3B53CCCFC090}"/>
              </a:ext>
            </a:extLst>
          </p:cNvPr>
          <p:cNvSpPr/>
          <p:nvPr/>
        </p:nvSpPr>
        <p:spPr>
          <a:xfrm rot="16200000">
            <a:off x="1294721" y="3667332"/>
            <a:ext cx="246221" cy="160836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Down Arrow 19">
            <a:extLst>
              <a:ext uri="{FF2B5EF4-FFF2-40B4-BE49-F238E27FC236}">
                <a16:creationId xmlns:a16="http://schemas.microsoft.com/office/drawing/2014/main" id="{E428A649-4728-9470-776F-92FD7F67AA17}"/>
              </a:ext>
            </a:extLst>
          </p:cNvPr>
          <p:cNvSpPr/>
          <p:nvPr/>
        </p:nvSpPr>
        <p:spPr>
          <a:xfrm rot="16200000">
            <a:off x="1294721" y="4116965"/>
            <a:ext cx="246221" cy="160836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7628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F848C94-D08E-9BA7-4AF5-1296FB960302}"/>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D4A3A74F-6A30-7B08-B86A-C4E9D52CE00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AEF00273-075D-DE46-F766-E94678A33AD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 name="Content Placeholder 2">
            <a:extLst>
              <a:ext uri="{FF2B5EF4-FFF2-40B4-BE49-F238E27FC236}">
                <a16:creationId xmlns:a16="http://schemas.microsoft.com/office/drawing/2014/main" id="{61563BA9-D5A5-093A-1BB1-DE4F2B3998DB}"/>
              </a:ext>
            </a:extLst>
          </p:cNvPr>
          <p:cNvSpPr>
            <a:spLocks noGrp="1"/>
          </p:cNvSpPr>
          <p:nvPr>
            <p:ph idx="1"/>
          </p:nvPr>
        </p:nvSpPr>
        <p:spPr>
          <a:xfrm>
            <a:off x="255069" y="222156"/>
            <a:ext cx="8561672" cy="4525963"/>
          </a:xfrm>
        </p:spPr>
        <p:txBody>
          <a:bodyPr>
            <a:normAutofit fontScale="92500" lnSpcReduction="20000"/>
          </a:bodyPr>
          <a:lstStyle/>
          <a:p>
            <a:pPr marL="0" indent="0">
              <a:buNone/>
            </a:pPr>
            <a:r>
              <a:rPr lang="en-US" sz="2400" b="1" dirty="0">
                <a:latin typeface="Arial" panose="020B0604020202020204" pitchFamily="34" charset="0"/>
                <a:cs typeface="Arial" panose="020B0604020202020204" pitchFamily="34" charset="0"/>
              </a:rPr>
              <a:t>ECRI (Emergency Care Research Institute) Top 10 technology hazards for 2025:</a:t>
            </a:r>
          </a:p>
          <a:p>
            <a:pPr marL="0" indent="0">
              <a:buNone/>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Fire risk from supplemental oxygen</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457200" indent="-457200">
              <a:buFont typeface="+mj-lt"/>
              <a:buAutoNum type="arabicPeriod"/>
            </a:pPr>
            <a:r>
              <a:rPr lang="en-US" sz="2400" dirty="0">
                <a:latin typeface="Arial" panose="020B0604020202020204" pitchFamily="34" charset="0"/>
                <a:cs typeface="Arial" panose="020B0604020202020204" pitchFamily="34" charset="0"/>
              </a:rPr>
              <a:t>Poorly managed infusion lines</a:t>
            </a:r>
          </a:p>
          <a:p>
            <a:pPr marL="457200" indent="-457200">
              <a:buFont typeface="+mj-lt"/>
              <a:buAutoNum type="arabicPeriod"/>
            </a:pPr>
            <a:r>
              <a:rPr lang="en-US" sz="2400" dirty="0">
                <a:latin typeface="Arial" panose="020B0604020202020204" pitchFamily="34" charset="0"/>
                <a:cs typeface="Arial" panose="020B0604020202020204" pitchFamily="34" charset="0"/>
              </a:rPr>
              <a:t>Harmful medical adhesive products</a:t>
            </a:r>
          </a:p>
          <a:p>
            <a:pPr marL="457200" indent="-457200">
              <a:buFont typeface="+mj-lt"/>
              <a:buAutoNum type="arabicPeriod"/>
            </a:pPr>
            <a:r>
              <a:rPr lang="en-US" sz="2400"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4AC1E1-858A-A4B8-3C7C-4E7051023ED1}"/>
              </a:ext>
            </a:extLst>
          </p:cNvPr>
          <p:cNvSpPr txBox="1"/>
          <p:nvPr/>
        </p:nvSpPr>
        <p:spPr>
          <a:xfrm>
            <a:off x="255069" y="4549233"/>
            <a:ext cx="577594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home.ecri.org</a:t>
            </a:r>
            <a:r>
              <a:rPr lang="en-US" sz="1000" dirty="0">
                <a:latin typeface="Arial" panose="020B0604020202020204" pitchFamily="34" charset="0"/>
                <a:cs typeface="Arial" panose="020B0604020202020204" pitchFamily="34" charset="0"/>
              </a:rPr>
              <a:t>/blogs/</a:t>
            </a:r>
            <a:r>
              <a:rPr lang="en-US" sz="1000" dirty="0" err="1">
                <a:latin typeface="Arial" panose="020B0604020202020204" pitchFamily="34" charset="0"/>
                <a:cs typeface="Arial" panose="020B0604020202020204" pitchFamily="34" charset="0"/>
              </a:rPr>
              <a:t>ecri</a:t>
            </a:r>
            <a:r>
              <a:rPr lang="en-US" sz="1000" dirty="0">
                <a:latin typeface="Arial" panose="020B0604020202020204" pitchFamily="34" charset="0"/>
                <a:cs typeface="Arial" panose="020B0604020202020204" pitchFamily="34" charset="0"/>
              </a:rPr>
              <a:t>-news/artificial-intelligence-tops-2025-health-technology-hazards-list</a:t>
            </a:r>
          </a:p>
        </p:txBody>
      </p:sp>
    </p:spTree>
    <p:extLst>
      <p:ext uri="{BB962C8B-B14F-4D97-AF65-F5344CB8AC3E}">
        <p14:creationId xmlns:p14="http://schemas.microsoft.com/office/powerpoint/2010/main" val="3093652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B41A1349-77E2-9BDE-AC4B-D148D6E1C86B}"/>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1CE767D-E390-F315-B83A-DBB235D72C91}"/>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D69EADA9-25D9-3610-7638-BCAEBAEFB3D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 name="Content Placeholder 2">
            <a:extLst>
              <a:ext uri="{FF2B5EF4-FFF2-40B4-BE49-F238E27FC236}">
                <a16:creationId xmlns:a16="http://schemas.microsoft.com/office/drawing/2014/main" id="{A10FAE18-47FE-A3E6-3B77-B6256961D2E4}"/>
              </a:ext>
            </a:extLst>
          </p:cNvPr>
          <p:cNvSpPr>
            <a:spLocks noGrp="1"/>
          </p:cNvSpPr>
          <p:nvPr>
            <p:ph idx="1"/>
          </p:nvPr>
        </p:nvSpPr>
        <p:spPr>
          <a:xfrm>
            <a:off x="255069" y="222156"/>
            <a:ext cx="8561672" cy="4525963"/>
          </a:xfrm>
        </p:spPr>
        <p:txBody>
          <a:bodyPr>
            <a:normAutofit fontScale="92500" lnSpcReduction="20000"/>
          </a:bodyPr>
          <a:lstStyle/>
          <a:p>
            <a:pPr marL="0" indent="0">
              <a:buNone/>
            </a:pPr>
            <a:r>
              <a:rPr lang="en-US" sz="2400" b="1" dirty="0">
                <a:latin typeface="Arial" panose="020B0604020202020204" pitchFamily="34" charset="0"/>
                <a:cs typeface="Arial" panose="020B0604020202020204" pitchFamily="34" charset="0"/>
              </a:rPr>
              <a:t>ECRI (Emergency Care Research Institute) Top 10 technology hazards for 2025:</a:t>
            </a:r>
          </a:p>
          <a:p>
            <a:pPr marL="0" indent="0">
              <a:buNone/>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b="1" dirty="0">
                <a:solidFill>
                  <a:srgbClr val="FF0000"/>
                </a:solidFill>
                <a:latin typeface="Arial" panose="020B0604020202020204" pitchFamily="34" charset="0"/>
                <a:cs typeface="Arial" panose="020B0604020202020204" pitchFamily="34" charset="0"/>
              </a:rPr>
              <a:t>Risks with AI-enabled health technologies</a:t>
            </a:r>
          </a:p>
          <a:p>
            <a:pPr marL="457200" indent="-457200">
              <a:buFont typeface="+mj-lt"/>
              <a:buAutoNum type="arabicPeriod"/>
            </a:pPr>
            <a:r>
              <a:rPr lang="en-US" sz="2400" dirty="0">
                <a:latin typeface="Arial" panose="020B0604020202020204" pitchFamily="34" charset="0"/>
                <a:cs typeface="Arial" panose="020B0604020202020204" pitchFamily="34" charset="0"/>
              </a:rPr>
              <a:t>Unmet technology support needs for home care patients</a:t>
            </a:r>
          </a:p>
          <a:p>
            <a:pPr marL="457200" indent="-457200">
              <a:buFont typeface="+mj-lt"/>
              <a:buAutoNum type="arabicPeriod"/>
            </a:pPr>
            <a:r>
              <a:rPr lang="en-US" sz="2400" dirty="0">
                <a:latin typeface="Arial" panose="020B0604020202020204" pitchFamily="34" charset="0"/>
                <a:cs typeface="Arial" panose="020B0604020202020204" pitchFamily="34" charset="0"/>
              </a:rPr>
              <a:t>Vulnerable technology vendors and cybersecurity threats</a:t>
            </a:r>
          </a:p>
          <a:p>
            <a:pPr marL="457200" indent="-457200">
              <a:buFont typeface="+mj-lt"/>
              <a:buAutoNum type="arabicPeriod"/>
            </a:pPr>
            <a:r>
              <a:rPr lang="en-US" sz="2400" dirty="0">
                <a:latin typeface="Arial" panose="020B0604020202020204" pitchFamily="34" charset="0"/>
                <a:cs typeface="Arial" panose="020B0604020202020204" pitchFamily="34" charset="0"/>
              </a:rPr>
              <a:t>Substandard or fraudulent medical devices and supplies</a:t>
            </a:r>
          </a:p>
          <a:p>
            <a:pPr marL="457200" indent="-457200">
              <a:buFont typeface="+mj-lt"/>
              <a:buAutoNum type="arabicPeriod"/>
            </a:pPr>
            <a:r>
              <a:rPr lang="en-US" sz="2400" dirty="0">
                <a:latin typeface="Arial" panose="020B0604020202020204" pitchFamily="34" charset="0"/>
                <a:cs typeface="Arial" panose="020B0604020202020204" pitchFamily="34" charset="0"/>
              </a:rPr>
              <a:t>Fire risk from supplemental oxygen</a:t>
            </a:r>
          </a:p>
          <a:p>
            <a:pPr marL="457200" indent="-457200">
              <a:buFont typeface="+mj-lt"/>
              <a:buAutoNum type="arabicPeriod"/>
            </a:pPr>
            <a:r>
              <a:rPr lang="en-US" sz="2400" dirty="0">
                <a:latin typeface="Arial" panose="020B0604020202020204" pitchFamily="34" charset="0"/>
                <a:cs typeface="Arial" panose="020B0604020202020204" pitchFamily="34" charset="0"/>
              </a:rPr>
              <a:t>Dangerously low default alarm limits on anesthesia units</a:t>
            </a:r>
          </a:p>
          <a:p>
            <a:pPr marL="457200" indent="-457200">
              <a:buFont typeface="+mj-lt"/>
              <a:buAutoNum type="arabicPeriod"/>
            </a:pPr>
            <a:r>
              <a:rPr lang="en-US" sz="2400" dirty="0">
                <a:latin typeface="Arial" panose="020B0604020202020204" pitchFamily="34" charset="0"/>
                <a:cs typeface="Arial" panose="020B0604020202020204" pitchFamily="34" charset="0"/>
              </a:rPr>
              <a:t>Mishandled temporary holds on medication orders</a:t>
            </a:r>
          </a:p>
          <a:p>
            <a:pPr marL="457200" indent="-457200">
              <a:buFont typeface="+mj-lt"/>
              <a:buAutoNum type="arabicPeriod"/>
            </a:pPr>
            <a:r>
              <a:rPr lang="en-US" sz="2400" dirty="0">
                <a:latin typeface="Arial" panose="020B0604020202020204" pitchFamily="34" charset="0"/>
                <a:cs typeface="Arial" panose="020B0604020202020204" pitchFamily="34" charset="0"/>
              </a:rPr>
              <a:t>Poorly managed infusion lines</a:t>
            </a:r>
          </a:p>
          <a:p>
            <a:pPr marL="457200" indent="-457200">
              <a:buFont typeface="+mj-lt"/>
              <a:buAutoNum type="arabicPeriod"/>
            </a:pPr>
            <a:r>
              <a:rPr lang="en-US" sz="2400" dirty="0">
                <a:latin typeface="Arial" panose="020B0604020202020204" pitchFamily="34" charset="0"/>
                <a:cs typeface="Arial" panose="020B0604020202020204" pitchFamily="34" charset="0"/>
              </a:rPr>
              <a:t>Harmful medical adhesive products</a:t>
            </a:r>
          </a:p>
          <a:p>
            <a:pPr marL="457200" indent="-457200">
              <a:buFont typeface="+mj-lt"/>
              <a:buAutoNum type="arabicPeriod"/>
            </a:pPr>
            <a:r>
              <a:rPr lang="en-US" sz="2400" dirty="0">
                <a:latin typeface="Arial" panose="020B0604020202020204" pitchFamily="34" charset="0"/>
                <a:cs typeface="Arial" panose="020B0604020202020204" pitchFamily="34" charset="0"/>
              </a:rPr>
              <a:t>Incomplete investigations of infusion system incidents</a:t>
            </a:r>
          </a:p>
          <a:p>
            <a:pPr marL="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98BF8B-B0FC-1E07-3D4D-28A0A9B14D09}"/>
              </a:ext>
            </a:extLst>
          </p:cNvPr>
          <p:cNvSpPr txBox="1"/>
          <p:nvPr/>
        </p:nvSpPr>
        <p:spPr>
          <a:xfrm>
            <a:off x="255069" y="4549233"/>
            <a:ext cx="577594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home.ecri.org</a:t>
            </a:r>
            <a:r>
              <a:rPr lang="en-US" sz="1000" dirty="0">
                <a:latin typeface="Arial" panose="020B0604020202020204" pitchFamily="34" charset="0"/>
                <a:cs typeface="Arial" panose="020B0604020202020204" pitchFamily="34" charset="0"/>
              </a:rPr>
              <a:t>/blogs/</a:t>
            </a:r>
            <a:r>
              <a:rPr lang="en-US" sz="1000" dirty="0" err="1">
                <a:latin typeface="Arial" panose="020B0604020202020204" pitchFamily="34" charset="0"/>
                <a:cs typeface="Arial" panose="020B0604020202020204" pitchFamily="34" charset="0"/>
              </a:rPr>
              <a:t>ecri</a:t>
            </a:r>
            <a:r>
              <a:rPr lang="en-US" sz="1000" dirty="0">
                <a:latin typeface="Arial" panose="020B0604020202020204" pitchFamily="34" charset="0"/>
                <a:cs typeface="Arial" panose="020B0604020202020204" pitchFamily="34" charset="0"/>
              </a:rPr>
              <a:t>-news/artificial-intelligence-tops-2025-health-technology-hazards-list</a:t>
            </a:r>
          </a:p>
        </p:txBody>
      </p:sp>
    </p:spTree>
    <p:extLst>
      <p:ext uri="{BB962C8B-B14F-4D97-AF65-F5344CB8AC3E}">
        <p14:creationId xmlns:p14="http://schemas.microsoft.com/office/powerpoint/2010/main" val="4095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4BB69B6-1B6C-ECBC-579F-875186D6D08C}"/>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699BF8F-039C-7F8B-1CF4-2D51744D1CC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99106365-4E72-4A6F-05F5-D8285127E19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close-up of a white background&#10;&#10;AI-generated content may be incorrect.">
            <a:extLst>
              <a:ext uri="{FF2B5EF4-FFF2-40B4-BE49-F238E27FC236}">
                <a16:creationId xmlns:a16="http://schemas.microsoft.com/office/drawing/2014/main" id="{0619131D-8940-33CB-8F3B-79CF2A50EB8F}"/>
              </a:ext>
            </a:extLst>
          </p:cNvPr>
          <p:cNvPicPr>
            <a:picLocks noChangeAspect="1"/>
          </p:cNvPicPr>
          <p:nvPr/>
        </p:nvPicPr>
        <p:blipFill>
          <a:blip r:embed="rId3"/>
          <a:stretch>
            <a:fillRect/>
          </a:stretch>
        </p:blipFill>
        <p:spPr>
          <a:xfrm>
            <a:off x="268486" y="325969"/>
            <a:ext cx="7059967" cy="1252575"/>
          </a:xfrm>
          <a:prstGeom prst="rect">
            <a:avLst/>
          </a:prstGeom>
        </p:spPr>
      </p:pic>
      <p:pic>
        <p:nvPicPr>
          <p:cNvPr id="9" name="Picture 8" descr="A graph with numbers and a bar&#10;&#10;AI-generated content may be incorrect.">
            <a:extLst>
              <a:ext uri="{FF2B5EF4-FFF2-40B4-BE49-F238E27FC236}">
                <a16:creationId xmlns:a16="http://schemas.microsoft.com/office/drawing/2014/main" id="{C66F079E-A857-551F-9D5D-990006E94DF4}"/>
              </a:ext>
            </a:extLst>
          </p:cNvPr>
          <p:cNvPicPr>
            <a:picLocks noChangeAspect="1"/>
          </p:cNvPicPr>
          <p:nvPr/>
        </p:nvPicPr>
        <p:blipFill>
          <a:blip r:embed="rId4"/>
          <a:stretch>
            <a:fillRect/>
          </a:stretch>
        </p:blipFill>
        <p:spPr>
          <a:xfrm>
            <a:off x="268486" y="1865996"/>
            <a:ext cx="7013456" cy="2788549"/>
          </a:xfrm>
          <a:prstGeom prst="rect">
            <a:avLst/>
          </a:prstGeom>
        </p:spPr>
      </p:pic>
      <p:sp>
        <p:nvSpPr>
          <p:cNvPr id="10" name="Down Arrow 9">
            <a:extLst>
              <a:ext uri="{FF2B5EF4-FFF2-40B4-BE49-F238E27FC236}">
                <a16:creationId xmlns:a16="http://schemas.microsoft.com/office/drawing/2014/main" id="{11F90545-18A3-05EC-8F4B-C7046F7A958B}"/>
              </a:ext>
            </a:extLst>
          </p:cNvPr>
          <p:cNvSpPr/>
          <p:nvPr/>
        </p:nvSpPr>
        <p:spPr>
          <a:xfrm rot="5400000">
            <a:off x="4628868" y="3258217"/>
            <a:ext cx="246221" cy="160836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DA56DF7F-0DB7-9F93-9A56-93F109B1B5DF}"/>
              </a:ext>
            </a:extLst>
          </p:cNvPr>
          <p:cNvSpPr/>
          <p:nvPr/>
        </p:nvSpPr>
        <p:spPr>
          <a:xfrm rot="5400000">
            <a:off x="4628868" y="3494586"/>
            <a:ext cx="246221" cy="160836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490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BE61C16-2667-C969-61E4-E8BEBFEC7FB4}"/>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FBC1720D-7785-7666-FE8C-0181F0D6C755}"/>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This sums it up well</a:t>
            </a:r>
          </a:p>
        </p:txBody>
      </p:sp>
      <p:pic>
        <p:nvPicPr>
          <p:cNvPr id="14" name="Picture 13" descr="transparent background.png">
            <a:extLst>
              <a:ext uri="{FF2B5EF4-FFF2-40B4-BE49-F238E27FC236}">
                <a16:creationId xmlns:a16="http://schemas.microsoft.com/office/drawing/2014/main" id="{28B27FE8-2E3B-4EED-3074-9DF2DA20C46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B015C87-6071-AFCE-479D-4422EFD33A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761285B1-303B-6C2A-E5D1-DBEC1E10AE32}"/>
              </a:ext>
            </a:extLst>
          </p:cNvPr>
          <p:cNvSpPr txBox="1"/>
          <p:nvPr/>
        </p:nvSpPr>
        <p:spPr>
          <a:xfrm>
            <a:off x="457200" y="1413676"/>
            <a:ext cx="7913914"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r>
              <a:rPr lang="en-US" sz="2800" b="0" i="0" u="none" strike="noStrike" dirty="0">
                <a:solidFill>
                  <a:srgbClr val="282828"/>
                </a:solidFill>
                <a:effectLst/>
                <a:latin typeface="Arial" panose="020B0604020202020204" pitchFamily="34" charset="0"/>
                <a:cs typeface="Arial" panose="020B0604020202020204" pitchFamily="34" charset="0"/>
              </a:rPr>
              <a:t>while AI technologies like ChatGPT have demonstrated promising potential in the field of dentistry, their integration into clinical practice should be approached with significant caution.”</a:t>
            </a:r>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9F6338-DEFA-61D8-1CD0-CF9F1C737B6D}"/>
              </a:ext>
            </a:extLst>
          </p:cNvPr>
          <p:cNvSpPr txBox="1"/>
          <p:nvPr/>
        </p:nvSpPr>
        <p:spPr>
          <a:xfrm>
            <a:off x="457200" y="3436008"/>
            <a:ext cx="8465779" cy="400110"/>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Transforming dental diagnostics with artificial intelligence: advanced integration of ChatGPT and large language models for patient care</a:t>
            </a:r>
          </a:p>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www.frontiersin.org</a:t>
            </a:r>
            <a:r>
              <a:rPr lang="en-US" sz="1000" dirty="0">
                <a:latin typeface="Arial" panose="020B0604020202020204" pitchFamily="34" charset="0"/>
                <a:cs typeface="Arial" panose="020B0604020202020204" pitchFamily="34" charset="0"/>
              </a:rPr>
              <a:t>/journals/dental-medicine/articles/10.3389/fdmed.2024.1456208/full</a:t>
            </a:r>
          </a:p>
        </p:txBody>
      </p:sp>
    </p:spTree>
    <p:extLst>
      <p:ext uri="{BB962C8B-B14F-4D97-AF65-F5344CB8AC3E}">
        <p14:creationId xmlns:p14="http://schemas.microsoft.com/office/powerpoint/2010/main" val="692468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2EE48BD-A32D-1FB6-38D7-51DC554F916E}"/>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5CF4D258-65CF-6852-BA7F-D1B6BE0CB6FA}"/>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Thank you</a:t>
            </a:r>
          </a:p>
        </p:txBody>
      </p:sp>
      <p:pic>
        <p:nvPicPr>
          <p:cNvPr id="14" name="Picture 13" descr="transparent background.png">
            <a:extLst>
              <a:ext uri="{FF2B5EF4-FFF2-40B4-BE49-F238E27FC236}">
                <a16:creationId xmlns:a16="http://schemas.microsoft.com/office/drawing/2014/main" id="{1667E501-5493-C1EA-D571-00137D5F735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F2E529DC-1F31-9EE2-65D9-18460E05B78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2D7B5CA6-E5C9-A0A6-E3D1-40C44BA89285}"/>
              </a:ext>
            </a:extLst>
          </p:cNvPr>
          <p:cNvSpPr txBox="1"/>
          <p:nvPr/>
        </p:nvSpPr>
        <p:spPr>
          <a:xfrm>
            <a:off x="457200" y="1413676"/>
            <a:ext cx="7913914"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Questions? Comments?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David Hanauer</a:t>
            </a:r>
          </a:p>
          <a:p>
            <a:r>
              <a:rPr lang="en-US" sz="2800" dirty="0" err="1">
                <a:latin typeface="Arial" panose="020B0604020202020204" pitchFamily="34" charset="0"/>
                <a:cs typeface="Arial" panose="020B0604020202020204" pitchFamily="34" charset="0"/>
              </a:rPr>
              <a:t>hanauer@umich.edu</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27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over 19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6880</TotalTime>
  <Words>2195</Words>
  <Application>Microsoft Macintosh PowerPoint</Application>
  <PresentationFormat>On-screen Show (16:9)</PresentationFormat>
  <Paragraphs>296</Paragraphs>
  <Slides>50</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How much does it cost?</vt:lpstr>
      <vt:lpstr>PowerPoint Presentation</vt:lpstr>
      <vt:lpstr>PowerPoint Presentation</vt:lpstr>
      <vt:lpstr>PowerPoint Presentation</vt:lpstr>
      <vt:lpstr>PowerPoint Presentation</vt:lpstr>
      <vt:lpstr>PowerPoint Presentation</vt:lpstr>
      <vt:lpstr>PowerPoint Presentation</vt:lpstr>
      <vt:lpstr>What can EMERSE be used for?</vt:lpstr>
      <vt:lpstr>Find cohorts</vt:lpstr>
      <vt:lpstr>Find cohorts</vt:lpstr>
      <vt:lpstr>Highlight documents for chart review</vt:lpstr>
      <vt:lpstr>Synonyms</vt:lpstr>
      <vt:lpstr>PowerPoint Presentation</vt:lpstr>
      <vt:lpstr>Typical workflow</vt:lpstr>
      <vt:lpstr>Typical workflow</vt:lpstr>
      <vt:lpstr>Typical workflow</vt:lpstr>
      <vt:lpstr>Publications using EMERSE</vt:lpstr>
      <vt:lpstr>Recently released</vt:lpstr>
      <vt:lpstr>PowerPoint Presentation</vt:lpstr>
      <vt:lpstr>Future Work</vt:lpstr>
      <vt:lpstr>Interested in EMERSE?</vt:lpstr>
      <vt:lpstr>Community Meeting</vt:lpstr>
      <vt:lpstr>PowerPoint Presentation</vt:lpstr>
      <vt:lpstr>Large language models (LLMs) </vt:lpstr>
      <vt:lpstr>PowerPoint Presentation</vt:lpstr>
      <vt:lpstr>PowerPoint Presentation</vt:lpstr>
      <vt:lpstr>PowerPoint Presentation</vt:lpstr>
      <vt:lpstr>Large language models (LLMs) </vt:lpstr>
      <vt:lpstr>PowerPoint Presentation</vt:lpstr>
      <vt:lpstr>PowerPoint Presentation</vt:lpstr>
      <vt:lpstr>Counterfactual bias</vt:lpstr>
      <vt:lpstr>PowerPoint Presentation</vt:lpstr>
      <vt:lpstr>Counterfactual bias</vt:lpstr>
      <vt:lpstr>PowerPoint Presentation</vt:lpstr>
      <vt:lpstr>PowerPoint Presentation</vt:lpstr>
      <vt:lpstr>Hallucinations</vt:lpstr>
      <vt:lpstr>PowerPoint Presentation</vt:lpstr>
      <vt:lpstr>PowerPoint Presentation</vt:lpstr>
      <vt:lpstr>PowerPoint Presentation</vt:lpstr>
      <vt:lpstr>This sums it up well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620</cp:revision>
  <dcterms:created xsi:type="dcterms:W3CDTF">2019-11-14T17:52:15Z</dcterms:created>
  <dcterms:modified xsi:type="dcterms:W3CDTF">2025-05-13T00:20:45Z</dcterms:modified>
</cp:coreProperties>
</file>