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320" r:id="rId2"/>
    <p:sldId id="256" r:id="rId3"/>
    <p:sldId id="347" r:id="rId4"/>
    <p:sldId id="366" r:id="rId5"/>
    <p:sldId id="367" r:id="rId6"/>
    <p:sldId id="433" r:id="rId7"/>
    <p:sldId id="365" r:id="rId8"/>
    <p:sldId id="390" r:id="rId9"/>
    <p:sldId id="391" r:id="rId10"/>
    <p:sldId id="413" r:id="rId11"/>
    <p:sldId id="414" r:id="rId12"/>
    <p:sldId id="360" r:id="rId13"/>
    <p:sldId id="392" r:id="rId14"/>
    <p:sldId id="408" r:id="rId15"/>
    <p:sldId id="406" r:id="rId16"/>
    <p:sldId id="432" r:id="rId17"/>
    <p:sldId id="430" r:id="rId18"/>
    <p:sldId id="431" r:id="rId19"/>
    <p:sldId id="429" r:id="rId20"/>
    <p:sldId id="412" r:id="rId21"/>
    <p:sldId id="415" r:id="rId22"/>
    <p:sldId id="394" r:id="rId23"/>
    <p:sldId id="395" r:id="rId24"/>
    <p:sldId id="400" r:id="rId25"/>
    <p:sldId id="396" r:id="rId26"/>
    <p:sldId id="428" r:id="rId27"/>
    <p:sldId id="289" r:id="rId28"/>
    <p:sldId id="401" r:id="rId29"/>
    <p:sldId id="290" r:id="rId30"/>
    <p:sldId id="417" r:id="rId31"/>
    <p:sldId id="380" r:id="rId32"/>
    <p:sldId id="293" r:id="rId33"/>
    <p:sldId id="362" r:id="rId34"/>
    <p:sldId id="385" r:id="rId35"/>
    <p:sldId id="402" r:id="rId36"/>
    <p:sldId id="403" r:id="rId37"/>
    <p:sldId id="404" r:id="rId38"/>
    <p:sldId id="371" r:id="rId39"/>
    <p:sldId id="363" r:id="rId40"/>
    <p:sldId id="409" r:id="rId41"/>
    <p:sldId id="426" r:id="rId42"/>
    <p:sldId id="397" r:id="rId43"/>
    <p:sldId id="398" r:id="rId44"/>
    <p:sldId id="410" r:id="rId45"/>
    <p:sldId id="435" r:id="rId46"/>
    <p:sldId id="436" r:id="rId47"/>
    <p:sldId id="452" r:id="rId48"/>
    <p:sldId id="453" r:id="rId49"/>
    <p:sldId id="454" r:id="rId50"/>
    <p:sldId id="455" r:id="rId51"/>
    <p:sldId id="456" r:id="rId52"/>
    <p:sldId id="451" r:id="rId53"/>
    <p:sldId id="437" r:id="rId54"/>
    <p:sldId id="457" r:id="rId55"/>
    <p:sldId id="438" r:id="rId56"/>
    <p:sldId id="439" r:id="rId57"/>
    <p:sldId id="440" r:id="rId58"/>
    <p:sldId id="441" r:id="rId59"/>
    <p:sldId id="442" r:id="rId60"/>
    <p:sldId id="443" r:id="rId61"/>
    <p:sldId id="444" r:id="rId62"/>
    <p:sldId id="445" r:id="rId63"/>
    <p:sldId id="447" r:id="rId64"/>
    <p:sldId id="448" r:id="rId65"/>
    <p:sldId id="458" r:id="rId66"/>
    <p:sldId id="459" r:id="rId67"/>
    <p:sldId id="460" r:id="rId68"/>
    <p:sldId id="462" r:id="rId69"/>
    <p:sldId id="368" r:id="rId70"/>
    <p:sldId id="305" r:id="rId71"/>
    <p:sldId id="306" r:id="rId7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7"/>
    <p:restoredTop sz="94694"/>
  </p:normalViewPr>
  <p:slideViewPr>
    <p:cSldViewPr snapToGrid="0" snapToObjects="1" showGuides="1">
      <p:cViewPr varScale="1">
        <p:scale>
          <a:sx n="125" d="100"/>
          <a:sy n="125" d="100"/>
        </p:scale>
        <p:origin x="176" y="760"/>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1/26/26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23</a:t>
            </a:fld>
            <a:endParaRPr lang="en-US"/>
          </a:p>
        </p:txBody>
      </p:sp>
    </p:spTree>
    <p:extLst>
      <p:ext uri="{BB962C8B-B14F-4D97-AF65-F5344CB8AC3E}">
        <p14:creationId xmlns:p14="http://schemas.microsoft.com/office/powerpoint/2010/main" val="378988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34</a:t>
            </a:fld>
            <a:endParaRPr lang="en-US"/>
          </a:p>
        </p:txBody>
      </p:sp>
    </p:spTree>
    <p:extLst>
      <p:ext uri="{BB962C8B-B14F-4D97-AF65-F5344CB8AC3E}">
        <p14:creationId xmlns:p14="http://schemas.microsoft.com/office/powerpoint/2010/main" val="3542391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35</a:t>
            </a:fld>
            <a:endParaRPr lang="en-US"/>
          </a:p>
        </p:txBody>
      </p:sp>
    </p:spTree>
    <p:extLst>
      <p:ext uri="{BB962C8B-B14F-4D97-AF65-F5344CB8AC3E}">
        <p14:creationId xmlns:p14="http://schemas.microsoft.com/office/powerpoint/2010/main" val="64327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36</a:t>
            </a:fld>
            <a:endParaRPr lang="en-US"/>
          </a:p>
        </p:txBody>
      </p:sp>
    </p:spTree>
    <p:extLst>
      <p:ext uri="{BB962C8B-B14F-4D97-AF65-F5344CB8AC3E}">
        <p14:creationId xmlns:p14="http://schemas.microsoft.com/office/powerpoint/2010/main" val="215328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37</a:t>
            </a:fld>
            <a:endParaRPr lang="en-US"/>
          </a:p>
        </p:txBody>
      </p:sp>
    </p:spTree>
    <p:extLst>
      <p:ext uri="{BB962C8B-B14F-4D97-AF65-F5344CB8AC3E}">
        <p14:creationId xmlns:p14="http://schemas.microsoft.com/office/powerpoint/2010/main" val="532221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64</a:t>
            </a:fld>
            <a:endParaRPr lang="en-US"/>
          </a:p>
        </p:txBody>
      </p:sp>
    </p:spTree>
    <p:extLst>
      <p:ext uri="{BB962C8B-B14F-4D97-AF65-F5344CB8AC3E}">
        <p14:creationId xmlns:p14="http://schemas.microsoft.com/office/powerpoint/2010/main" val="4088098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1/26/26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1/26/26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1/26/26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1/26/26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1/26/26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1/26/26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1/26/26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vimeo.com/1084845123/"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5061628" y="3694676"/>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Arial"/>
                <a:cs typeface="Arial"/>
              </a:rPr>
              <a:t>David Hanauer, MD, MS</a:t>
            </a:r>
          </a:p>
          <a:p>
            <a:pPr algn="l"/>
            <a:r>
              <a:rPr lang="en-US" sz="2000" dirty="0">
                <a:solidFill>
                  <a:schemeClr val="tx1"/>
                </a:solidFill>
                <a:latin typeface="Arial"/>
                <a:cs typeface="Arial"/>
              </a:rPr>
              <a:t>Dept of Learning Health Sciences</a:t>
            </a:r>
          </a:p>
          <a:p>
            <a:pPr algn="l"/>
            <a:r>
              <a:rPr lang="en-US" sz="2000" dirty="0">
                <a:solidFill>
                  <a:schemeClr val="tx1"/>
                </a:solidFill>
                <a:latin typeface="Arial"/>
                <a:cs typeface="Arial"/>
              </a:rPr>
              <a:t>University of Michigan</a:t>
            </a: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2"/>
          <a:stretch>
            <a:fillRect/>
          </a:stretch>
        </p:blipFill>
        <p:spPr>
          <a:xfrm>
            <a:off x="2763600" y="2850108"/>
            <a:ext cx="3060740" cy="840641"/>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23249" y="3694676"/>
            <a:ext cx="4270721" cy="1323439"/>
          </a:xfrm>
          <a:prstGeom prst="rect">
            <a:avLst/>
          </a:prstGeom>
        </p:spPr>
        <p:txBody>
          <a:bodyPr wrap="none">
            <a:spAutoFit/>
          </a:bodyPr>
          <a:lstStyle/>
          <a:p>
            <a:r>
              <a:rPr lang="en-US" sz="2000" dirty="0">
                <a:latin typeface="Arial"/>
                <a:cs typeface="Arial"/>
              </a:rPr>
              <a:t>Web: 	   project-</a:t>
            </a:r>
            <a:r>
              <a:rPr lang="en-US" sz="2000" dirty="0" err="1">
                <a:latin typeface="Arial"/>
                <a:cs typeface="Arial"/>
              </a:rPr>
              <a:t>emerse.org</a:t>
            </a:r>
            <a:endParaRPr lang="en-US" sz="2000" dirty="0">
              <a:latin typeface="Arial"/>
              <a:cs typeface="Arial"/>
            </a:endParaRPr>
          </a:p>
          <a:p>
            <a:r>
              <a:rPr lang="en-US" sz="2000" dirty="0">
                <a:latin typeface="Arial"/>
                <a:cs typeface="Arial"/>
              </a:rPr>
              <a:t>Email: 	   </a:t>
            </a:r>
            <a:r>
              <a:rPr lang="en-US" sz="2000" dirty="0" err="1">
                <a:latin typeface="Arial"/>
                <a:cs typeface="Arial"/>
              </a:rPr>
              <a:t>hanauer@umich.edu</a:t>
            </a:r>
            <a:endParaRPr lang="en-US" sz="2000" dirty="0">
              <a:latin typeface="Arial"/>
              <a:cs typeface="Arial"/>
            </a:endParaRPr>
          </a:p>
          <a:p>
            <a:r>
              <a:rPr lang="en-US" sz="2000" dirty="0">
                <a:latin typeface="Arial"/>
                <a:cs typeface="Arial"/>
              </a:rPr>
              <a:t>		   </a:t>
            </a:r>
            <a:r>
              <a:rPr lang="en-US" sz="2000" dirty="0" err="1">
                <a:latin typeface="Arial"/>
                <a:cs typeface="Arial"/>
              </a:rPr>
              <a:t>emerse-team@umich.edu</a:t>
            </a:r>
            <a:endParaRPr lang="en-US" sz="2000" dirty="0">
              <a:latin typeface="Arial"/>
              <a:cs typeface="Arial"/>
            </a:endParaRPr>
          </a:p>
          <a:p>
            <a:r>
              <a:rPr lang="en-US" sz="20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405996"/>
            <a:ext cx="8981603" cy="892552"/>
          </a:xfrm>
          <a:prstGeom prst="rect">
            <a:avLst/>
          </a:prstGeom>
          <a:noFill/>
        </p:spPr>
        <p:txBody>
          <a:bodyPr wrap="square" rtlCol="0">
            <a:spAutoFit/>
          </a:bodyPr>
          <a:lstStyle/>
          <a:p>
            <a:pPr algn="ctr"/>
            <a:r>
              <a:rPr lang="en-US" sz="2600" b="1" dirty="0">
                <a:latin typeface="Arial" panose="020B0604020202020204" pitchFamily="34" charset="0"/>
                <a:cs typeface="Arial" panose="020B0604020202020204" pitchFamily="34" charset="0"/>
              </a:rPr>
              <a:t>EMERSE: an easy-to-use, researcher-approved tool for cohort identification and chart review with EHR notes</a:t>
            </a:r>
          </a:p>
        </p:txBody>
      </p:sp>
      <p:sp>
        <p:nvSpPr>
          <p:cNvPr id="3" name="TextBox 2">
            <a:extLst>
              <a:ext uri="{FF2B5EF4-FFF2-40B4-BE49-F238E27FC236}">
                <a16:creationId xmlns:a16="http://schemas.microsoft.com/office/drawing/2014/main" id="{8D0A45FC-F0B1-FDE4-5604-B011E94BD3D9}"/>
              </a:ext>
            </a:extLst>
          </p:cNvPr>
          <p:cNvSpPr txBox="1"/>
          <p:nvPr/>
        </p:nvSpPr>
        <p:spPr>
          <a:xfrm>
            <a:off x="1575837" y="1597274"/>
            <a:ext cx="5752345" cy="954107"/>
          </a:xfrm>
          <a:prstGeom prst="rect">
            <a:avLst/>
          </a:prstGeom>
          <a:noFill/>
        </p:spPr>
        <p:txBody>
          <a:bodyPr wrap="none" rtlCol="0">
            <a:spAutoFit/>
          </a:bodyPr>
          <a:lstStyle/>
          <a:p>
            <a:pPr algn="ctr"/>
            <a:r>
              <a:rPr lang="en-US" sz="2200" dirty="0">
                <a:solidFill>
                  <a:srgbClr val="000000"/>
                </a:solidFill>
                <a:latin typeface="Helvetica" pitchFamily="2" charset="0"/>
              </a:rPr>
              <a:t>Presentation for the CTSA Program Webinar</a:t>
            </a:r>
          </a:p>
          <a:p>
            <a:pPr algn="ctr"/>
            <a:endParaRPr lang="en-US" sz="1200" dirty="0">
              <a:solidFill>
                <a:srgbClr val="000000"/>
              </a:solidFill>
              <a:latin typeface="Helvetica" pitchFamily="2" charset="0"/>
            </a:endParaRPr>
          </a:p>
          <a:p>
            <a:pPr algn="ctr"/>
            <a:r>
              <a:rPr lang="en-US" sz="2200" i="0" u="none" strike="noStrike" dirty="0">
                <a:solidFill>
                  <a:srgbClr val="000000"/>
                </a:solidFill>
                <a:effectLst/>
                <a:latin typeface="Helvetica" pitchFamily="2" charset="0"/>
              </a:rPr>
              <a:t>January 28, 2026</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63732CCF-D1C4-74AF-45A1-0BBD24D9D2F9}"/>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4D867EB2-C561-3B52-9993-28D15C904C3E}"/>
              </a:ext>
            </a:extLst>
          </p:cNvPr>
          <p:cNvSpPr>
            <a:spLocks noGrp="1"/>
          </p:cNvSpPr>
          <p:nvPr>
            <p:ph type="title"/>
          </p:nvPr>
        </p:nvSpPr>
        <p:spPr>
          <a:xfrm>
            <a:off x="7148" y="347255"/>
            <a:ext cx="8679652" cy="857250"/>
          </a:xfrm>
        </p:spPr>
        <p:txBody>
          <a:bodyPr>
            <a:noAutofit/>
          </a:bodyPr>
          <a:lstStyle/>
          <a:p>
            <a:r>
              <a:rPr lang="en-US" sz="3200" b="1" dirty="0">
                <a:latin typeface="Arial"/>
                <a:cs typeface="Arial"/>
              </a:rPr>
              <a:t>And many options that exist aren’t great</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E0322CAF-6FAE-6DD5-86D6-4380791D465E}"/>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F4CD2E49-0ADE-AAD0-A600-F224E296D53A}"/>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cartoon of a doctor looking at a computer screen&#10;&#10;AI-generated content may be incorrect.">
            <a:extLst>
              <a:ext uri="{FF2B5EF4-FFF2-40B4-BE49-F238E27FC236}">
                <a16:creationId xmlns:a16="http://schemas.microsoft.com/office/drawing/2014/main" id="{517AE1C0-5420-2DFC-9906-1B7865391D87}"/>
              </a:ext>
            </a:extLst>
          </p:cNvPr>
          <p:cNvPicPr>
            <a:picLocks noChangeAspect="1"/>
          </p:cNvPicPr>
          <p:nvPr/>
        </p:nvPicPr>
        <p:blipFill>
          <a:blip r:embed="rId3"/>
          <a:stretch>
            <a:fillRect/>
          </a:stretch>
        </p:blipFill>
        <p:spPr>
          <a:xfrm>
            <a:off x="178972" y="1392543"/>
            <a:ext cx="2789843" cy="2789843"/>
          </a:xfrm>
          <a:prstGeom prst="rect">
            <a:avLst/>
          </a:prstGeom>
        </p:spPr>
      </p:pic>
      <p:sp useBgFill="1">
        <p:nvSpPr>
          <p:cNvPr id="7" name="Content Placeholder 2">
            <a:extLst>
              <a:ext uri="{FF2B5EF4-FFF2-40B4-BE49-F238E27FC236}">
                <a16:creationId xmlns:a16="http://schemas.microsoft.com/office/drawing/2014/main" id="{366DCAB7-E6EC-962A-C83E-C0E69ED7A64E}"/>
              </a:ext>
            </a:extLst>
          </p:cNvPr>
          <p:cNvSpPr txBox="1">
            <a:spLocks/>
          </p:cNvSpPr>
          <p:nvPr/>
        </p:nvSpPr>
        <p:spPr>
          <a:xfrm>
            <a:off x="3123771" y="1270530"/>
            <a:ext cx="5479540" cy="30759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2024 study on EMR usability:</a:t>
            </a:r>
          </a:p>
          <a:p>
            <a:pPr marL="0" indent="0">
              <a:buNone/>
            </a:pPr>
            <a:r>
              <a:rPr lang="en-US" sz="2400" dirty="0">
                <a:latin typeface="Arial" panose="020B0604020202020204" pitchFamily="34" charset="0"/>
                <a:cs typeface="Arial" panose="020B0604020202020204" pitchFamily="34" charset="0"/>
              </a:rPr>
              <a:t>“The same three items (integration into workflow, </a:t>
            </a:r>
            <a:r>
              <a:rPr lang="en-US" sz="2400" b="1" dirty="0">
                <a:solidFill>
                  <a:srgbClr val="FF0000"/>
                </a:solidFill>
                <a:latin typeface="Arial" panose="020B0604020202020204" pitchFamily="34" charset="0"/>
                <a:cs typeface="Arial" panose="020B0604020202020204" pitchFamily="34" charset="0"/>
              </a:rPr>
              <a:t>finding information</a:t>
            </a:r>
            <a:r>
              <a:rPr lang="en-US" sz="2400" dirty="0">
                <a:latin typeface="Arial" panose="020B0604020202020204" pitchFamily="34" charset="0"/>
                <a:cs typeface="Arial" panose="020B0604020202020204" pitchFamily="34" charset="0"/>
              </a:rPr>
              <a:t>, and usability of alerts) received the highest number of 'poor' ratings among hospital and practice physicians.”</a:t>
            </a:r>
          </a:p>
        </p:txBody>
      </p:sp>
      <p:sp>
        <p:nvSpPr>
          <p:cNvPr id="8" name="TextBox 7">
            <a:extLst>
              <a:ext uri="{FF2B5EF4-FFF2-40B4-BE49-F238E27FC236}">
                <a16:creationId xmlns:a16="http://schemas.microsoft.com/office/drawing/2014/main" id="{D6664F7A-1B50-2EB9-F731-7CFBDD8E8FBC}"/>
              </a:ext>
            </a:extLst>
          </p:cNvPr>
          <p:cNvSpPr txBox="1"/>
          <p:nvPr/>
        </p:nvSpPr>
        <p:spPr>
          <a:xfrm>
            <a:off x="3123771" y="3872970"/>
            <a:ext cx="317586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www.nature.com</a:t>
            </a:r>
            <a:r>
              <a:rPr lang="en-US" sz="1000" dirty="0">
                <a:latin typeface="Arial" panose="020B0604020202020204" pitchFamily="34" charset="0"/>
                <a:cs typeface="Arial" panose="020B0604020202020204" pitchFamily="34" charset="0"/>
              </a:rPr>
              <a:t>/articles/s41746-025-01657-4</a:t>
            </a:r>
          </a:p>
        </p:txBody>
      </p:sp>
    </p:spTree>
    <p:extLst>
      <p:ext uri="{BB962C8B-B14F-4D97-AF65-F5344CB8AC3E}">
        <p14:creationId xmlns:p14="http://schemas.microsoft.com/office/powerpoint/2010/main" val="404632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4934B9DC-E95E-6737-4C5D-BBB5C279AEC5}"/>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D452E242-2429-FCC7-05E8-4A1951381125}"/>
              </a:ext>
            </a:extLst>
          </p:cNvPr>
          <p:cNvSpPr>
            <a:spLocks noGrp="1"/>
          </p:cNvSpPr>
          <p:nvPr>
            <p:ph type="title"/>
          </p:nvPr>
        </p:nvSpPr>
        <p:spPr/>
        <p:txBody>
          <a:bodyPr>
            <a:normAutofit/>
          </a:bodyPr>
          <a:lstStyle/>
          <a:p>
            <a:pPr algn="l"/>
            <a:r>
              <a:rPr lang="en-US" sz="3800" b="1" dirty="0">
                <a:latin typeface="Arial" panose="020B0604020202020204" pitchFamily="34" charset="0"/>
                <a:cs typeface="Arial" panose="020B0604020202020204" pitchFamily="34" charset="0"/>
              </a:rPr>
              <a:t>Do we even need search anymore?</a:t>
            </a:r>
          </a:p>
        </p:txBody>
      </p:sp>
      <p:pic>
        <p:nvPicPr>
          <p:cNvPr id="14" name="Picture 13" descr="transparent background.png">
            <a:extLst>
              <a:ext uri="{FF2B5EF4-FFF2-40B4-BE49-F238E27FC236}">
                <a16:creationId xmlns:a16="http://schemas.microsoft.com/office/drawing/2014/main" id="{585A9481-0DD3-57E1-4B38-C522F0EF334C}"/>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CB987264-18D9-BE68-4791-6FFFC11DD56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AF51AFCE-5ED1-3EA5-20EC-7DA951D390A0}"/>
              </a:ext>
            </a:extLst>
          </p:cNvPr>
          <p:cNvSpPr txBox="1"/>
          <p:nvPr/>
        </p:nvSpPr>
        <p:spPr>
          <a:xfrm>
            <a:off x="2509370" y="1801177"/>
            <a:ext cx="86985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Yes!</a:t>
            </a:r>
          </a:p>
        </p:txBody>
      </p:sp>
      <p:pic>
        <p:nvPicPr>
          <p:cNvPr id="9" name="Picture 8" descr="A cartoon of a doctor with his hands up&#10;&#10;AI-generated content may be incorrect.">
            <a:extLst>
              <a:ext uri="{FF2B5EF4-FFF2-40B4-BE49-F238E27FC236}">
                <a16:creationId xmlns:a16="http://schemas.microsoft.com/office/drawing/2014/main" id="{DC2BBB87-26D0-6B25-FB90-D359475B570C}"/>
              </a:ext>
            </a:extLst>
          </p:cNvPr>
          <p:cNvPicPr>
            <a:picLocks noChangeAspect="1"/>
          </p:cNvPicPr>
          <p:nvPr/>
        </p:nvPicPr>
        <p:blipFill>
          <a:blip r:embed="rId3"/>
          <a:stretch>
            <a:fillRect/>
          </a:stretch>
        </p:blipFill>
        <p:spPr>
          <a:xfrm>
            <a:off x="457200" y="1602767"/>
            <a:ext cx="1743131" cy="2571750"/>
          </a:xfrm>
          <a:prstGeom prst="rect">
            <a:avLst/>
          </a:prstGeom>
        </p:spPr>
      </p:pic>
      <p:sp>
        <p:nvSpPr>
          <p:cNvPr id="10" name="TextBox 9">
            <a:extLst>
              <a:ext uri="{FF2B5EF4-FFF2-40B4-BE49-F238E27FC236}">
                <a16:creationId xmlns:a16="http://schemas.microsoft.com/office/drawing/2014/main" id="{FBA70609-5653-512A-C57F-CB76AB6C1FE1}"/>
              </a:ext>
            </a:extLst>
          </p:cNvPr>
          <p:cNvSpPr txBox="1"/>
          <p:nvPr/>
        </p:nvSpPr>
        <p:spPr>
          <a:xfrm>
            <a:off x="2415950" y="3900446"/>
            <a:ext cx="4036682" cy="400110"/>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pmc.ncbi.nlm.nih.gov</a:t>
            </a:r>
            <a:r>
              <a:rPr lang="en-US" sz="1000" dirty="0">
                <a:latin typeface="Arial" panose="020B0604020202020204" pitchFamily="34" charset="0"/>
                <a:cs typeface="Arial" panose="020B0604020202020204" pitchFamily="34" charset="0"/>
              </a:rPr>
              <a:t>/articles/PMC11339511/pdf/ocae014.pdf</a:t>
            </a:r>
          </a:p>
          <a:p>
            <a:r>
              <a:rPr lang="en-US" sz="1000" dirty="0">
                <a:latin typeface="Arial" panose="020B0604020202020204" pitchFamily="34" charset="0"/>
                <a:cs typeface="Arial" panose="020B0604020202020204" pitchFamily="34" charset="0"/>
              </a:rPr>
              <a:t>2024</a:t>
            </a:r>
          </a:p>
        </p:txBody>
      </p:sp>
      <p:pic>
        <p:nvPicPr>
          <p:cNvPr id="12" name="Picture 11" descr="A close-up of a sign&#10;&#10;AI-generated content may be incorrect.">
            <a:extLst>
              <a:ext uri="{FF2B5EF4-FFF2-40B4-BE49-F238E27FC236}">
                <a16:creationId xmlns:a16="http://schemas.microsoft.com/office/drawing/2014/main" id="{18555DD1-F2A5-508F-5F0D-CDEAF6BB0A83}"/>
              </a:ext>
            </a:extLst>
          </p:cNvPr>
          <p:cNvPicPr>
            <a:picLocks noChangeAspect="1"/>
          </p:cNvPicPr>
          <p:nvPr/>
        </p:nvPicPr>
        <p:blipFill>
          <a:blip r:embed="rId4"/>
          <a:stretch>
            <a:fillRect/>
          </a:stretch>
        </p:blipFill>
        <p:spPr>
          <a:xfrm>
            <a:off x="2509370" y="2409383"/>
            <a:ext cx="6350636" cy="1348941"/>
          </a:xfrm>
          <a:prstGeom prst="rect">
            <a:avLst/>
          </a:prstGeom>
          <a:ln>
            <a:solidFill>
              <a:schemeClr val="accent1"/>
            </a:solidFill>
          </a:ln>
        </p:spPr>
      </p:pic>
    </p:spTree>
    <p:extLst>
      <p:ext uri="{BB962C8B-B14F-4D97-AF65-F5344CB8AC3E}">
        <p14:creationId xmlns:p14="http://schemas.microsoft.com/office/powerpoint/2010/main" val="1134955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23249" y="1130301"/>
            <a:ext cx="8229600" cy="3712488"/>
          </a:xfrm>
        </p:spPr>
        <p:txBody>
          <a:bodyPr>
            <a:normAutofit fontScale="92500" lnSpcReduction="10000"/>
          </a:bodyPr>
          <a:lstStyle/>
          <a:p>
            <a:r>
              <a:rPr lang="en-US" sz="3000" dirty="0">
                <a:latin typeface="Arial" panose="020B0604020202020204" pitchFamily="34" charset="0"/>
                <a:cs typeface="Arial" panose="020B0604020202020204" pitchFamily="34" charset="0"/>
              </a:rPr>
              <a:t>A system “for the people”</a:t>
            </a:r>
          </a:p>
          <a:p>
            <a:r>
              <a:rPr lang="en-US" sz="3000" dirty="0">
                <a:latin typeface="Arial" panose="020B0604020202020204" pitchFamily="34" charset="0"/>
                <a:cs typeface="Arial" panose="020B0604020202020204" pitchFamily="34" charset="0"/>
              </a:rPr>
              <a:t>Users search the notes on their own</a:t>
            </a:r>
          </a:p>
          <a:p>
            <a:pPr lvl="1"/>
            <a:r>
              <a:rPr lang="en-US" sz="2600" dirty="0">
                <a:latin typeface="Arial" panose="020B0604020202020204" pitchFamily="34" charset="0"/>
                <a:cs typeface="Arial" panose="020B0604020202020204" pitchFamily="34" charset="0"/>
              </a:rPr>
              <a:t>No need to wait in a queue for an analyst or a data scientist</a:t>
            </a:r>
          </a:p>
          <a:p>
            <a:r>
              <a:rPr lang="en-US" sz="3000" dirty="0">
                <a:latin typeface="Arial" panose="020B0604020202020204" pitchFamily="34" charset="0"/>
                <a:cs typeface="Arial" panose="020B0604020202020204" pitchFamily="34" charset="0"/>
              </a:rPr>
              <a:t>Easy-to-use for non-technical users</a:t>
            </a:r>
          </a:p>
          <a:p>
            <a:r>
              <a:rPr lang="en-US" sz="3000" dirty="0">
                <a:latin typeface="Arial" panose="020B0604020202020204" pitchFamily="34" charset="0"/>
                <a:cs typeface="Arial" panose="020B0604020202020204" pitchFamily="34" charset="0"/>
              </a:rPr>
              <a:t>Unlike with some EHRs, EMERSE can search across all notes and all patients at once</a:t>
            </a:r>
          </a:p>
          <a:p>
            <a:r>
              <a:rPr lang="en-US" sz="3000" dirty="0">
                <a:latin typeface="Arial" panose="020B0604020202020204" pitchFamily="34" charset="0"/>
                <a:cs typeface="Arial" panose="020B0604020202020204" pitchFamily="34" charset="0"/>
              </a:rPr>
              <a:t>Continuous refinements for &gt; 20 years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group of people in clothing&#10;&#10;Description automatically generated with medium confidence">
            <a:extLst>
              <a:ext uri="{FF2B5EF4-FFF2-40B4-BE49-F238E27FC236}">
                <a16:creationId xmlns:a16="http://schemas.microsoft.com/office/drawing/2014/main" id="{0A24EF7C-A49B-2833-C74D-5F5C55BC293E}"/>
              </a:ext>
            </a:extLst>
          </p:cNvPr>
          <p:cNvPicPr>
            <a:picLocks noChangeAspect="1"/>
          </p:cNvPicPr>
          <p:nvPr/>
        </p:nvPicPr>
        <p:blipFill>
          <a:blip r:embed="rId3"/>
          <a:stretch>
            <a:fillRect/>
          </a:stretch>
        </p:blipFill>
        <p:spPr>
          <a:xfrm>
            <a:off x="7080789" y="417443"/>
            <a:ext cx="1892190" cy="172181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p:nvSpPr>
          <p:cNvPr id="10" name="Content Placeholder 9">
            <a:extLst>
              <a:ext uri="{FF2B5EF4-FFF2-40B4-BE49-F238E27FC236}">
                <a16:creationId xmlns:a16="http://schemas.microsoft.com/office/drawing/2014/main" id="{DDDA500E-737C-3473-7D03-DACB2EBA4291}"/>
              </a:ext>
            </a:extLst>
          </p:cNvPr>
          <p:cNvSpPr>
            <a:spLocks noGrp="1"/>
          </p:cNvSpPr>
          <p:nvPr>
            <p:ph idx="1"/>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23249" y="226507"/>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The EMERSE solution     </a:t>
            </a:r>
          </a:p>
        </p:txBody>
      </p:sp>
      <p:sp useBgFill="1">
        <p:nvSpPr>
          <p:cNvPr id="12" name="Content Placeholder 2">
            <a:extLst>
              <a:ext uri="{FF2B5EF4-FFF2-40B4-BE49-F238E27FC236}">
                <a16:creationId xmlns:a16="http://schemas.microsoft.com/office/drawing/2014/main" id="{5029E3FC-B488-24E6-0D3C-FA15E6E488D8}"/>
              </a:ext>
            </a:extLst>
          </p:cNvPr>
          <p:cNvSpPr txBox="1">
            <a:spLocks/>
          </p:cNvSpPr>
          <p:nvPr/>
        </p:nvSpPr>
        <p:spPr>
          <a:xfrm>
            <a:off x="9281" y="1100875"/>
            <a:ext cx="8229600" cy="3695369"/>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A system “for the admins”</a:t>
            </a:r>
          </a:p>
          <a:p>
            <a:r>
              <a:rPr lang="en-US" sz="3000" dirty="0">
                <a:latin typeface="Arial" panose="020B0604020202020204" pitchFamily="34" charset="0"/>
                <a:cs typeface="Arial" panose="020B0604020202020204" pitchFamily="34" charset="0"/>
              </a:rPr>
              <a:t>Enterprise grade, easy to support</a:t>
            </a:r>
          </a:p>
          <a:p>
            <a:r>
              <a:rPr lang="en-US" sz="3000" dirty="0">
                <a:latin typeface="Arial" panose="020B0604020202020204" pitchFamily="34" charset="0"/>
                <a:cs typeface="Arial" panose="020B0604020202020204" pitchFamily="34" charset="0"/>
              </a:rPr>
              <a:t>Configurable with granular roles/privileges to control access (</a:t>
            </a:r>
            <a:r>
              <a:rPr lang="en-US" sz="3000" dirty="0" err="1">
                <a:latin typeface="Arial" panose="020B0604020202020204" pitchFamily="34" charset="0"/>
                <a:cs typeface="Arial" panose="020B0604020202020204" pitchFamily="34" charset="0"/>
              </a:rPr>
              <a:t>e.g</a:t>
            </a:r>
            <a:r>
              <a:rPr lang="en-US" sz="3000" dirty="0">
                <a:latin typeface="Arial" panose="020B0604020202020204" pitchFamily="34" charset="0"/>
                <a:cs typeface="Arial" panose="020B0604020202020204" pitchFamily="34" charset="0"/>
              </a:rPr>
              <a:t>, all patients vs. some patients)</a:t>
            </a:r>
          </a:p>
          <a:p>
            <a:r>
              <a:rPr lang="en-US" sz="3000" dirty="0">
                <a:latin typeface="Arial" panose="020B0604020202020204" pitchFamily="34" charset="0"/>
                <a:cs typeface="Arial" panose="020B0604020202020204" pitchFamily="34" charset="0"/>
              </a:rPr>
              <a:t>Data are kept secure within a centralized, audited system </a:t>
            </a:r>
            <a:r>
              <a:rPr lang="en-US" sz="3000" i="1" dirty="0">
                <a:latin typeface="Arial" panose="020B0604020202020204" pitchFamily="34" charset="0"/>
                <a:cs typeface="Arial" panose="020B0604020202020204" pitchFamily="34" charset="0"/>
              </a:rPr>
              <a:t>at your own site</a:t>
            </a:r>
            <a:endParaRPr lang="en-US" sz="30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No need to copy the data elsewhere</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5" name="Picture 14" descr="A picture containing text&#10;&#10;Description automatically generated">
            <a:extLst>
              <a:ext uri="{FF2B5EF4-FFF2-40B4-BE49-F238E27FC236}">
                <a16:creationId xmlns:a16="http://schemas.microsoft.com/office/drawing/2014/main" id="{16E3B43B-79F7-C6C6-FAC9-3DD181FB5590}"/>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2737245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D75FCABA-E4DE-BF83-4EB7-50A1D1B05F4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4EE0CBF-D107-E81F-DBF8-EDA99610C60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F7DCA7A2-4C6C-0F6B-A80C-8C55D508FCA1}"/>
              </a:ext>
            </a:extLst>
          </p:cNvPr>
          <p:cNvSpPr txBox="1">
            <a:spLocks/>
          </p:cNvSpPr>
          <p:nvPr/>
        </p:nvSpPr>
        <p:spPr>
          <a:xfrm>
            <a:off x="23249" y="226507"/>
            <a:ext cx="8229600" cy="85725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 super useful tool</a:t>
            </a:r>
          </a:p>
        </p:txBody>
      </p:sp>
      <p:pic>
        <p:nvPicPr>
          <p:cNvPr id="13" name="Picture 12" descr="transparent background.png">
            <a:extLst>
              <a:ext uri="{FF2B5EF4-FFF2-40B4-BE49-F238E27FC236}">
                <a16:creationId xmlns:a16="http://schemas.microsoft.com/office/drawing/2014/main" id="{9C73B03B-972A-C0BE-6BAE-5AEE7FBDF44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0A5027C6-4172-F3E6-CDAC-17B04980169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5" name="Content Placeholder 2">
            <a:extLst>
              <a:ext uri="{FF2B5EF4-FFF2-40B4-BE49-F238E27FC236}">
                <a16:creationId xmlns:a16="http://schemas.microsoft.com/office/drawing/2014/main" id="{FB163884-C786-2DDB-D491-B75ECB9F15C5}"/>
              </a:ext>
            </a:extLst>
          </p:cNvPr>
          <p:cNvSpPr txBox="1">
            <a:spLocks/>
          </p:cNvSpPr>
          <p:nvPr/>
        </p:nvSpPr>
        <p:spPr>
          <a:xfrm>
            <a:off x="9280" y="1100877"/>
            <a:ext cx="8745105" cy="121163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but it will likely be one of several you need to support your project(s)</a:t>
            </a:r>
            <a:endParaRPr lang="en-US" dirty="0">
              <a:latin typeface="Arial" panose="020B0604020202020204" pitchFamily="34" charset="0"/>
              <a:cs typeface="Arial" panose="020B0604020202020204" pitchFamily="34" charset="0"/>
            </a:endParaRPr>
          </a:p>
        </p:txBody>
      </p:sp>
      <p:pic>
        <p:nvPicPr>
          <p:cNvPr id="3" name="Picture 2" descr="A house under construction with ladder&#10;&#10;Description automatically generated">
            <a:extLst>
              <a:ext uri="{FF2B5EF4-FFF2-40B4-BE49-F238E27FC236}">
                <a16:creationId xmlns:a16="http://schemas.microsoft.com/office/drawing/2014/main" id="{075B3C64-31B9-E8C9-1275-ED03F7493D28}"/>
              </a:ext>
            </a:extLst>
          </p:cNvPr>
          <p:cNvPicPr>
            <a:picLocks noChangeAspect="1"/>
          </p:cNvPicPr>
          <p:nvPr/>
        </p:nvPicPr>
        <p:blipFill>
          <a:blip r:embed="rId3"/>
          <a:stretch>
            <a:fillRect/>
          </a:stretch>
        </p:blipFill>
        <p:spPr>
          <a:xfrm>
            <a:off x="171021" y="2312506"/>
            <a:ext cx="3820505" cy="2830994"/>
          </a:xfrm>
          <a:prstGeom prst="rect">
            <a:avLst/>
          </a:prstGeom>
        </p:spPr>
      </p:pic>
      <p:pic>
        <p:nvPicPr>
          <p:cNvPr id="8" name="Picture 7" descr="A group of tools on a black background&#10;&#10;Description automatically generated">
            <a:extLst>
              <a:ext uri="{FF2B5EF4-FFF2-40B4-BE49-F238E27FC236}">
                <a16:creationId xmlns:a16="http://schemas.microsoft.com/office/drawing/2014/main" id="{878C63A8-215F-D36B-CCB8-ED668254D117}"/>
              </a:ext>
            </a:extLst>
          </p:cNvPr>
          <p:cNvPicPr>
            <a:picLocks noChangeAspect="1"/>
          </p:cNvPicPr>
          <p:nvPr/>
        </p:nvPicPr>
        <p:blipFill>
          <a:blip r:embed="rId4"/>
          <a:stretch>
            <a:fillRect/>
          </a:stretch>
        </p:blipFill>
        <p:spPr>
          <a:xfrm>
            <a:off x="5518610" y="1790894"/>
            <a:ext cx="2623930" cy="2513320"/>
          </a:xfrm>
          <a:prstGeom prst="rect">
            <a:avLst/>
          </a:prstGeom>
        </p:spPr>
      </p:pic>
    </p:spTree>
    <p:extLst>
      <p:ext uri="{BB962C8B-B14F-4D97-AF65-F5344CB8AC3E}">
        <p14:creationId xmlns:p14="http://schemas.microsoft.com/office/powerpoint/2010/main" val="3403571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A diagram of data processing&#10;&#10;Description automatically generated">
            <a:extLst>
              <a:ext uri="{FF2B5EF4-FFF2-40B4-BE49-F238E27FC236}">
                <a16:creationId xmlns:a16="http://schemas.microsoft.com/office/drawing/2014/main" id="{A93999C4-604C-495D-591F-5F75D3CFDE56}"/>
              </a:ext>
            </a:extLst>
          </p:cNvPr>
          <p:cNvPicPr>
            <a:picLocks noChangeAspect="1"/>
          </p:cNvPicPr>
          <p:nvPr/>
        </p:nvPicPr>
        <p:blipFill>
          <a:blip r:embed="rId2"/>
          <a:stretch>
            <a:fillRect/>
          </a:stretch>
        </p:blipFill>
        <p:spPr>
          <a:xfrm>
            <a:off x="835586" y="238798"/>
            <a:ext cx="6921314" cy="4334510"/>
          </a:xfrm>
          <a:prstGeom prst="rect">
            <a:avLst/>
          </a:prstGeom>
        </p:spPr>
      </p:pic>
      <p:sp>
        <p:nvSpPr>
          <p:cNvPr id="8" name="TextBox 7">
            <a:extLst>
              <a:ext uri="{FF2B5EF4-FFF2-40B4-BE49-F238E27FC236}">
                <a16:creationId xmlns:a16="http://schemas.microsoft.com/office/drawing/2014/main" id="{3AAC7F17-91DF-E651-EF30-43791A625738}"/>
              </a:ext>
            </a:extLst>
          </p:cNvPr>
          <p:cNvSpPr txBox="1"/>
          <p:nvPr/>
        </p:nvSpPr>
        <p:spPr>
          <a:xfrm>
            <a:off x="835586" y="4631662"/>
            <a:ext cx="4572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doi.org</a:t>
            </a:r>
            <a:r>
              <a:rPr lang="en-US" sz="1000" dirty="0">
                <a:latin typeface="Arial" panose="020B0604020202020204" pitchFamily="34" charset="0"/>
                <a:cs typeface="Arial" panose="020B0604020202020204" pitchFamily="34" charset="0"/>
              </a:rPr>
              <a:t>/10.1093/</a:t>
            </a:r>
            <a:r>
              <a:rPr lang="en-US" sz="1000" dirty="0" err="1">
                <a:latin typeface="Arial" panose="020B0604020202020204" pitchFamily="34" charset="0"/>
                <a:cs typeface="Arial" panose="020B0604020202020204" pitchFamily="34" charset="0"/>
              </a:rPr>
              <a:t>jamia</a:t>
            </a:r>
            <a:r>
              <a:rPr lang="en-US" sz="1000" dirty="0">
                <a:latin typeface="Arial" panose="020B0604020202020204" pitchFamily="34" charset="0"/>
                <a:cs typeface="Arial" panose="020B0604020202020204" pitchFamily="34" charset="0"/>
              </a:rPr>
              <a:t>/ocad236</a:t>
            </a:r>
          </a:p>
        </p:txBody>
      </p:sp>
      <p:sp>
        <p:nvSpPr>
          <p:cNvPr id="2" name="Down Arrow 1">
            <a:extLst>
              <a:ext uri="{FF2B5EF4-FFF2-40B4-BE49-F238E27FC236}">
                <a16:creationId xmlns:a16="http://schemas.microsoft.com/office/drawing/2014/main" id="{52A8D249-8D53-1F01-7E6F-22C19A6DDAF9}"/>
              </a:ext>
            </a:extLst>
          </p:cNvPr>
          <p:cNvSpPr/>
          <p:nvPr/>
        </p:nvSpPr>
        <p:spPr>
          <a:xfrm rot="2851606" flipH="1">
            <a:off x="5585707" y="-105422"/>
            <a:ext cx="161436" cy="1606323"/>
          </a:xfrm>
          <a:prstGeom prst="down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5338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21309C54-F5C5-3D47-5CA5-7B52EDACD5B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76C85BE-BAAA-9310-5249-5F1945C7D9E8}"/>
              </a:ext>
            </a:extLst>
          </p:cNvPr>
          <p:cNvSpPr>
            <a:spLocks noGrp="1"/>
          </p:cNvSpPr>
          <p:nvPr>
            <p:ph type="title"/>
          </p:nvPr>
        </p:nvSpPr>
        <p:spPr>
          <a:xfrm>
            <a:off x="457200" y="204932"/>
            <a:ext cx="8229600" cy="857250"/>
          </a:xfrm>
        </p:spPr>
        <p:txBody>
          <a:bodyPr/>
          <a:lstStyle/>
          <a:p>
            <a:endParaRPr lang="en-US" dirty="0"/>
          </a:p>
        </p:txBody>
      </p:sp>
      <p:sp useBgFill="1">
        <p:nvSpPr>
          <p:cNvPr id="11" name="Title 1">
            <a:extLst>
              <a:ext uri="{FF2B5EF4-FFF2-40B4-BE49-F238E27FC236}">
                <a16:creationId xmlns:a16="http://schemas.microsoft.com/office/drawing/2014/main" id="{98D80713-93BB-99A7-C3DD-560A4E8BBB55}"/>
              </a:ext>
            </a:extLst>
          </p:cNvPr>
          <p:cNvSpPr txBox="1">
            <a:spLocks/>
          </p:cNvSpPr>
          <p:nvPr/>
        </p:nvSpPr>
        <p:spPr>
          <a:xfrm>
            <a:off x="341302" y="236447"/>
            <a:ext cx="8229600" cy="857250"/>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We think EMERSE is </a:t>
            </a:r>
            <a:r>
              <a:rPr lang="en-US" b="1" dirty="0" err="1">
                <a:solidFill>
                  <a:srgbClr val="FF0000"/>
                </a:solidFill>
                <a:latin typeface="Arial" panose="020B0604020202020204" pitchFamily="34" charset="0"/>
                <a:cs typeface="Arial" panose="020B0604020202020204" pitchFamily="34" charset="0"/>
              </a:rPr>
              <a:t>fff</a:t>
            </a:r>
            <a:r>
              <a:rPr lang="en-US" b="1" dirty="0" err="1">
                <a:latin typeface="Arial" panose="020B0604020202020204" pitchFamily="34" charset="0"/>
                <a:cs typeface="Arial" panose="020B0604020202020204" pitchFamily="34" charset="0"/>
              </a:rPr>
              <a:t>-ing</a:t>
            </a:r>
            <a:r>
              <a:rPr lang="en-US" b="1" dirty="0">
                <a:latin typeface="Arial" panose="020B0604020202020204" pitchFamily="34" charset="0"/>
                <a:cs typeface="Arial" panose="020B0604020202020204" pitchFamily="34" charset="0"/>
              </a:rPr>
              <a:t> good</a:t>
            </a:r>
          </a:p>
        </p:txBody>
      </p:sp>
      <p:pic>
        <p:nvPicPr>
          <p:cNvPr id="10" name="Picture 9" descr="A group of hands giving thumbs up&#10;&#10;Description automatically generated">
            <a:extLst>
              <a:ext uri="{FF2B5EF4-FFF2-40B4-BE49-F238E27FC236}">
                <a16:creationId xmlns:a16="http://schemas.microsoft.com/office/drawing/2014/main" id="{C5737980-A03D-135A-B735-A7E186841D2C}"/>
              </a:ext>
            </a:extLst>
          </p:cNvPr>
          <p:cNvPicPr>
            <a:picLocks noChangeAspect="1"/>
          </p:cNvPicPr>
          <p:nvPr/>
        </p:nvPicPr>
        <p:blipFill>
          <a:blip r:embed="rId2"/>
          <a:stretch>
            <a:fillRect/>
          </a:stretch>
        </p:blipFill>
        <p:spPr>
          <a:xfrm>
            <a:off x="23249" y="147042"/>
            <a:ext cx="9120751" cy="5112182"/>
          </a:xfrm>
          <a:prstGeom prst="rect">
            <a:avLst/>
          </a:prstGeom>
        </p:spPr>
      </p:pic>
    </p:spTree>
    <p:extLst>
      <p:ext uri="{BB962C8B-B14F-4D97-AF65-F5344CB8AC3E}">
        <p14:creationId xmlns:p14="http://schemas.microsoft.com/office/powerpoint/2010/main" val="3931935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5572E80D-B6CC-0A0C-09D4-893CFAE3D77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11B46E5-9F45-59D0-3DE1-39B98CF4A77B}"/>
              </a:ext>
            </a:extLst>
          </p:cNvPr>
          <p:cNvSpPr>
            <a:spLocks noGrp="1"/>
          </p:cNvSpPr>
          <p:nvPr>
            <p:ph type="title"/>
          </p:nvPr>
        </p:nvSpPr>
        <p:spPr>
          <a:xfrm>
            <a:off x="457200" y="204932"/>
            <a:ext cx="8229600" cy="857250"/>
          </a:xfrm>
        </p:spPr>
        <p:txBody>
          <a:bodyPr/>
          <a:lstStyle/>
          <a:p>
            <a:endParaRPr lang="en-US" dirty="0"/>
          </a:p>
        </p:txBody>
      </p:sp>
      <p:sp useBgFill="1">
        <p:nvSpPr>
          <p:cNvPr id="11" name="Title 1">
            <a:extLst>
              <a:ext uri="{FF2B5EF4-FFF2-40B4-BE49-F238E27FC236}">
                <a16:creationId xmlns:a16="http://schemas.microsoft.com/office/drawing/2014/main" id="{EDF88119-DDE2-8AD9-72F5-EABE8FF7239A}"/>
              </a:ext>
            </a:extLst>
          </p:cNvPr>
          <p:cNvSpPr txBox="1">
            <a:spLocks/>
          </p:cNvSpPr>
          <p:nvPr/>
        </p:nvSpPr>
        <p:spPr>
          <a:xfrm>
            <a:off x="341302" y="236447"/>
            <a:ext cx="8229600" cy="857250"/>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We think EMERSE is </a:t>
            </a:r>
            <a:r>
              <a:rPr lang="en-US" b="1" dirty="0" err="1">
                <a:solidFill>
                  <a:srgbClr val="FF0000"/>
                </a:solidFill>
                <a:latin typeface="Arial" panose="020B0604020202020204" pitchFamily="34" charset="0"/>
                <a:cs typeface="Arial" panose="020B0604020202020204" pitchFamily="34" charset="0"/>
              </a:rPr>
              <a:t>fff</a:t>
            </a:r>
            <a:r>
              <a:rPr lang="en-US" b="1" dirty="0" err="1">
                <a:latin typeface="Arial" panose="020B0604020202020204" pitchFamily="34" charset="0"/>
                <a:cs typeface="Arial" panose="020B0604020202020204" pitchFamily="34" charset="0"/>
              </a:rPr>
              <a:t>-ing</a:t>
            </a:r>
            <a:r>
              <a:rPr lang="en-US" b="1" dirty="0">
                <a:latin typeface="Arial" panose="020B0604020202020204" pitchFamily="34" charset="0"/>
                <a:cs typeface="Arial" panose="020B0604020202020204" pitchFamily="34" charset="0"/>
              </a:rPr>
              <a:t> good</a:t>
            </a:r>
          </a:p>
        </p:txBody>
      </p:sp>
      <p:sp>
        <p:nvSpPr>
          <p:cNvPr id="14" name="Rectangle 13">
            <a:extLst>
              <a:ext uri="{FF2B5EF4-FFF2-40B4-BE49-F238E27FC236}">
                <a16:creationId xmlns:a16="http://schemas.microsoft.com/office/drawing/2014/main" id="{31257E55-5F56-D5C9-B430-83AE190423D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D8A4F333-2159-6AD5-0838-30A3CB0C466B}"/>
              </a:ext>
            </a:extLst>
          </p:cNvPr>
          <p:cNvSpPr txBox="1">
            <a:spLocks/>
          </p:cNvSpPr>
          <p:nvPr/>
        </p:nvSpPr>
        <p:spPr>
          <a:xfrm>
            <a:off x="9281" y="1380299"/>
            <a:ext cx="8229600"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latin typeface="Arial" panose="020B0604020202020204" pitchFamily="34" charset="0"/>
                <a:cs typeface="Arial" panose="020B0604020202020204" pitchFamily="34" charset="0"/>
              </a:rPr>
              <a:t>“</a:t>
            </a:r>
            <a:r>
              <a:rPr lang="en-US" b="1" dirty="0">
                <a:solidFill>
                  <a:srgbClr val="FF0000"/>
                </a:solidFill>
                <a:latin typeface="Arial" panose="020B0604020202020204" pitchFamily="34" charset="0"/>
                <a:cs typeface="Arial" panose="020B0604020202020204" pitchFamily="34" charset="0"/>
              </a:rPr>
              <a:t>f</a:t>
            </a:r>
            <a:r>
              <a:rPr lang="en-US" dirty="0">
                <a:latin typeface="Arial" panose="020B0604020202020204" pitchFamily="34" charset="0"/>
                <a:cs typeface="Arial" panose="020B0604020202020204" pitchFamily="34" charset="0"/>
              </a:rPr>
              <a:t>ast </a:t>
            </a:r>
            <a:r>
              <a:rPr lang="en-US" b="1" dirty="0">
                <a:solidFill>
                  <a:srgbClr val="FF0000"/>
                </a:solidFill>
                <a:latin typeface="Arial" panose="020B0604020202020204" pitchFamily="34" charset="0"/>
                <a:cs typeface="Arial" panose="020B0604020202020204" pitchFamily="34" charset="0"/>
              </a:rPr>
              <a:t>f</a:t>
            </a:r>
            <a:r>
              <a:rPr lang="en-US" dirty="0">
                <a:latin typeface="Arial" panose="020B0604020202020204" pitchFamily="34" charset="0"/>
                <a:cs typeface="Arial" panose="020B0604020202020204" pitchFamily="34" charset="0"/>
              </a:rPr>
              <a:t>ree-text </a:t>
            </a:r>
            <a:r>
              <a:rPr lang="en-US" b="1" dirty="0">
                <a:solidFill>
                  <a:srgbClr val="FF0000"/>
                </a:solidFill>
                <a:latin typeface="Arial" panose="020B0604020202020204" pitchFamily="34" charset="0"/>
                <a:cs typeface="Arial" panose="020B0604020202020204" pitchFamily="34" charset="0"/>
              </a:rPr>
              <a:t>f</a:t>
            </a:r>
            <a:r>
              <a:rPr lang="en-US" dirty="0">
                <a:latin typeface="Arial" panose="020B0604020202020204" pitchFamily="34" charset="0"/>
                <a:cs typeface="Arial" panose="020B0604020202020204" pitchFamily="34" charset="0"/>
              </a:rPr>
              <a:t>inding” good</a:t>
            </a:r>
          </a:p>
        </p:txBody>
      </p:sp>
      <p:pic>
        <p:nvPicPr>
          <p:cNvPr id="10" name="Picture 9" descr="A group of hands giving thumbs up&#10;&#10;Description automatically generated">
            <a:extLst>
              <a:ext uri="{FF2B5EF4-FFF2-40B4-BE49-F238E27FC236}">
                <a16:creationId xmlns:a16="http://schemas.microsoft.com/office/drawing/2014/main" id="{FA74860F-5B56-00A0-29D3-1F83E02B567B}"/>
              </a:ext>
            </a:extLst>
          </p:cNvPr>
          <p:cNvPicPr>
            <a:picLocks noChangeAspect="1"/>
          </p:cNvPicPr>
          <p:nvPr/>
        </p:nvPicPr>
        <p:blipFill>
          <a:blip r:embed="rId2"/>
          <a:stretch>
            <a:fillRect/>
          </a:stretch>
        </p:blipFill>
        <p:spPr>
          <a:xfrm>
            <a:off x="1200242" y="2215105"/>
            <a:ext cx="5224612" cy="2928395"/>
          </a:xfrm>
          <a:prstGeom prst="rect">
            <a:avLst/>
          </a:prstGeom>
        </p:spPr>
      </p:pic>
      <p:pic>
        <p:nvPicPr>
          <p:cNvPr id="3" name="Picture 2" descr="transparent background.png">
            <a:extLst>
              <a:ext uri="{FF2B5EF4-FFF2-40B4-BE49-F238E27FC236}">
                <a16:creationId xmlns:a16="http://schemas.microsoft.com/office/drawing/2014/main" id="{63551C8B-7780-BFD1-5E6E-D26170AE36F6}"/>
              </a:ext>
            </a:extLst>
          </p:cNvPr>
          <p:cNvPicPr>
            <a:picLocks noChangeAspect="1"/>
          </p:cNvPicPr>
          <p:nvPr/>
        </p:nvPicPr>
        <p:blipFill>
          <a:blip r:embed="rId3"/>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586552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3933E98E-C18B-D567-3437-2CC9FF4E4C7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EF952E0-090C-433A-F40B-672BD021FEC4}"/>
              </a:ext>
            </a:extLst>
          </p:cNvPr>
          <p:cNvSpPr>
            <a:spLocks noGrp="1"/>
          </p:cNvSpPr>
          <p:nvPr>
            <p:ph type="title"/>
          </p:nvPr>
        </p:nvSpPr>
        <p:spPr>
          <a:xfrm>
            <a:off x="457200" y="204932"/>
            <a:ext cx="8229600" cy="857250"/>
          </a:xfrm>
        </p:spPr>
        <p:txBody>
          <a:bodyPr/>
          <a:lstStyle/>
          <a:p>
            <a:endParaRPr lang="en-US" dirty="0"/>
          </a:p>
        </p:txBody>
      </p:sp>
      <p:sp useBgFill="1">
        <p:nvSpPr>
          <p:cNvPr id="11" name="Title 1">
            <a:extLst>
              <a:ext uri="{FF2B5EF4-FFF2-40B4-BE49-F238E27FC236}">
                <a16:creationId xmlns:a16="http://schemas.microsoft.com/office/drawing/2014/main" id="{EF056703-F70C-C830-0C7A-E7A30D1C39FB}"/>
              </a:ext>
            </a:extLst>
          </p:cNvPr>
          <p:cNvSpPr txBox="1">
            <a:spLocks/>
          </p:cNvSpPr>
          <p:nvPr/>
        </p:nvSpPr>
        <p:spPr>
          <a:xfrm>
            <a:off x="341302" y="236447"/>
            <a:ext cx="8229600" cy="857250"/>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We think EMERSE is </a:t>
            </a:r>
            <a:r>
              <a:rPr lang="en-US" b="1" dirty="0" err="1">
                <a:solidFill>
                  <a:srgbClr val="FF0000"/>
                </a:solidFill>
                <a:latin typeface="Arial" panose="020B0604020202020204" pitchFamily="34" charset="0"/>
                <a:cs typeface="Arial" panose="020B0604020202020204" pitchFamily="34" charset="0"/>
              </a:rPr>
              <a:t>fff</a:t>
            </a:r>
            <a:r>
              <a:rPr lang="en-US" b="1" dirty="0" err="1">
                <a:latin typeface="Arial" panose="020B0604020202020204" pitchFamily="34" charset="0"/>
                <a:cs typeface="Arial" panose="020B0604020202020204" pitchFamily="34" charset="0"/>
              </a:rPr>
              <a:t>-ing</a:t>
            </a:r>
            <a:r>
              <a:rPr lang="en-US" b="1" dirty="0">
                <a:latin typeface="Arial" panose="020B0604020202020204" pitchFamily="34" charset="0"/>
                <a:cs typeface="Arial" panose="020B0604020202020204" pitchFamily="34" charset="0"/>
              </a:rPr>
              <a:t> good</a:t>
            </a:r>
          </a:p>
        </p:txBody>
      </p:sp>
      <p:sp>
        <p:nvSpPr>
          <p:cNvPr id="14" name="Rectangle 13">
            <a:extLst>
              <a:ext uri="{FF2B5EF4-FFF2-40B4-BE49-F238E27FC236}">
                <a16:creationId xmlns:a16="http://schemas.microsoft.com/office/drawing/2014/main" id="{C4545E5D-CF9B-524E-BC7A-A67194ABB245}"/>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6F7614D5-D40F-4C26-96F9-09DA31811FEC}"/>
              </a:ext>
            </a:extLst>
          </p:cNvPr>
          <p:cNvSpPr txBox="1">
            <a:spLocks/>
          </p:cNvSpPr>
          <p:nvPr/>
        </p:nvSpPr>
        <p:spPr>
          <a:xfrm>
            <a:off x="9281" y="1380299"/>
            <a:ext cx="8229600"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latin typeface="Arial" panose="020B0604020202020204" pitchFamily="34" charset="0"/>
                <a:cs typeface="Arial" panose="020B0604020202020204" pitchFamily="34" charset="0"/>
              </a:rPr>
              <a:t>“</a:t>
            </a:r>
            <a:r>
              <a:rPr lang="en-US" b="1" dirty="0">
                <a:solidFill>
                  <a:srgbClr val="FF0000"/>
                </a:solidFill>
                <a:latin typeface="Arial" panose="020B0604020202020204" pitchFamily="34" charset="0"/>
                <a:cs typeface="Arial" panose="020B0604020202020204" pitchFamily="34" charset="0"/>
              </a:rPr>
              <a:t>f</a:t>
            </a:r>
            <a:r>
              <a:rPr lang="en-US" dirty="0">
                <a:latin typeface="Arial" panose="020B0604020202020204" pitchFamily="34" charset="0"/>
                <a:cs typeface="Arial" panose="020B0604020202020204" pitchFamily="34" charset="0"/>
              </a:rPr>
              <a:t>ast </a:t>
            </a:r>
            <a:r>
              <a:rPr lang="en-US" b="1" dirty="0">
                <a:solidFill>
                  <a:srgbClr val="FF0000"/>
                </a:solidFill>
                <a:latin typeface="Arial" panose="020B0604020202020204" pitchFamily="34" charset="0"/>
                <a:cs typeface="Arial" panose="020B0604020202020204" pitchFamily="34" charset="0"/>
              </a:rPr>
              <a:t>f</a:t>
            </a:r>
            <a:r>
              <a:rPr lang="en-US" dirty="0">
                <a:latin typeface="Arial" panose="020B0604020202020204" pitchFamily="34" charset="0"/>
                <a:cs typeface="Arial" panose="020B0604020202020204" pitchFamily="34" charset="0"/>
              </a:rPr>
              <a:t>ree-text </a:t>
            </a:r>
            <a:r>
              <a:rPr lang="en-US" b="1" dirty="0">
                <a:solidFill>
                  <a:srgbClr val="FF0000"/>
                </a:solidFill>
                <a:latin typeface="Arial" panose="020B0604020202020204" pitchFamily="34" charset="0"/>
                <a:cs typeface="Arial" panose="020B0604020202020204" pitchFamily="34" charset="0"/>
              </a:rPr>
              <a:t>f</a:t>
            </a:r>
            <a:r>
              <a:rPr lang="en-US" dirty="0">
                <a:latin typeface="Arial" panose="020B0604020202020204" pitchFamily="34" charset="0"/>
                <a:cs typeface="Arial" panose="020B0604020202020204" pitchFamily="34" charset="0"/>
              </a:rPr>
              <a:t>inding” good</a:t>
            </a:r>
          </a:p>
          <a:p>
            <a:r>
              <a:rPr lang="en-US" dirty="0">
                <a:latin typeface="Arial" panose="020B0604020202020204" pitchFamily="34" charset="0"/>
                <a:cs typeface="Arial" panose="020B0604020202020204" pitchFamily="34" charset="0"/>
              </a:rPr>
              <a:t> it’s also </a:t>
            </a:r>
            <a:r>
              <a:rPr lang="en-US" b="1" dirty="0">
                <a:solidFill>
                  <a:srgbClr val="FF0000"/>
                </a:solidFill>
                <a:latin typeface="Arial" panose="020B0604020202020204" pitchFamily="34" charset="0"/>
                <a:cs typeface="Arial" panose="020B0604020202020204" pitchFamily="34" charset="0"/>
              </a:rPr>
              <a:t>f</a:t>
            </a:r>
            <a:r>
              <a:rPr lang="en-US" dirty="0">
                <a:latin typeface="Arial" panose="020B0604020202020204" pitchFamily="34" charset="0"/>
                <a:cs typeface="Arial" panose="020B0604020202020204" pitchFamily="34" charset="0"/>
              </a:rPr>
              <a:t>lexible, </a:t>
            </a:r>
            <a:r>
              <a:rPr lang="en-US" b="1" dirty="0">
                <a:solidFill>
                  <a:srgbClr val="FF0000"/>
                </a:solidFill>
                <a:latin typeface="Arial" panose="020B0604020202020204" pitchFamily="34" charset="0"/>
                <a:cs typeface="Arial" panose="020B0604020202020204" pitchFamily="34" charset="0"/>
              </a:rPr>
              <a:t>f</a:t>
            </a:r>
            <a:r>
              <a:rPr lang="en-US" dirty="0">
                <a:latin typeface="Arial" panose="020B0604020202020204" pitchFamily="34" charset="0"/>
                <a:cs typeface="Arial" panose="020B0604020202020204" pitchFamily="34" charset="0"/>
              </a:rPr>
              <a:t>ree, and </a:t>
            </a:r>
            <a:r>
              <a:rPr lang="en-US" b="1" dirty="0">
                <a:solidFill>
                  <a:srgbClr val="FF0000"/>
                </a:solidFill>
                <a:latin typeface="Arial" panose="020B0604020202020204" pitchFamily="34" charset="0"/>
                <a:cs typeface="Arial" panose="020B0604020202020204" pitchFamily="34" charset="0"/>
              </a:rPr>
              <a:t>f</a:t>
            </a:r>
            <a:r>
              <a:rPr lang="en-US" dirty="0">
                <a:latin typeface="Arial" panose="020B0604020202020204" pitchFamily="34" charset="0"/>
                <a:cs typeface="Arial" panose="020B0604020202020204" pitchFamily="34" charset="0"/>
              </a:rPr>
              <a:t>un</a:t>
            </a:r>
          </a:p>
        </p:txBody>
      </p:sp>
      <p:pic>
        <p:nvPicPr>
          <p:cNvPr id="10" name="Picture 9" descr="A group of hands giving thumbs up&#10;&#10;Description automatically generated">
            <a:extLst>
              <a:ext uri="{FF2B5EF4-FFF2-40B4-BE49-F238E27FC236}">
                <a16:creationId xmlns:a16="http://schemas.microsoft.com/office/drawing/2014/main" id="{E1F57F2F-D6E9-3EDB-C615-43B9FCE4CEFB}"/>
              </a:ext>
            </a:extLst>
          </p:cNvPr>
          <p:cNvPicPr>
            <a:picLocks noChangeAspect="1"/>
          </p:cNvPicPr>
          <p:nvPr/>
        </p:nvPicPr>
        <p:blipFill>
          <a:blip r:embed="rId2"/>
          <a:stretch>
            <a:fillRect/>
          </a:stretch>
        </p:blipFill>
        <p:spPr>
          <a:xfrm>
            <a:off x="1200242" y="2215105"/>
            <a:ext cx="5224612" cy="2928395"/>
          </a:xfrm>
          <a:prstGeom prst="rect">
            <a:avLst/>
          </a:prstGeom>
        </p:spPr>
      </p:pic>
      <p:pic>
        <p:nvPicPr>
          <p:cNvPr id="3" name="Picture 2" descr="transparent background.png">
            <a:extLst>
              <a:ext uri="{FF2B5EF4-FFF2-40B4-BE49-F238E27FC236}">
                <a16:creationId xmlns:a16="http://schemas.microsoft.com/office/drawing/2014/main" id="{337BE7E2-98C5-7BBD-CDA4-61065363EA1C}"/>
              </a:ext>
            </a:extLst>
          </p:cNvPr>
          <p:cNvPicPr>
            <a:picLocks noChangeAspect="1"/>
          </p:cNvPicPr>
          <p:nvPr/>
        </p:nvPicPr>
        <p:blipFill>
          <a:blip r:embed="rId3"/>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2836791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FB7B369A-46D3-CEE3-0103-B3BDC061D39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3048C08-8A6C-6467-C387-48B1F7A997CE}"/>
              </a:ext>
            </a:extLst>
          </p:cNvPr>
          <p:cNvSpPr>
            <a:spLocks noGrp="1"/>
          </p:cNvSpPr>
          <p:nvPr>
            <p:ph type="title"/>
          </p:nvPr>
        </p:nvSpPr>
        <p:spPr>
          <a:xfrm>
            <a:off x="457200" y="204932"/>
            <a:ext cx="8229600" cy="857250"/>
          </a:xfrm>
        </p:spPr>
        <p:txBody>
          <a:bodyPr/>
          <a:lstStyle/>
          <a:p>
            <a:endParaRPr lang="en-US" dirty="0"/>
          </a:p>
        </p:txBody>
      </p:sp>
      <p:sp useBgFill="1">
        <p:nvSpPr>
          <p:cNvPr id="11" name="Title 1">
            <a:extLst>
              <a:ext uri="{FF2B5EF4-FFF2-40B4-BE49-F238E27FC236}">
                <a16:creationId xmlns:a16="http://schemas.microsoft.com/office/drawing/2014/main" id="{23BD0665-A98A-643A-39AD-E51659D21A2D}"/>
              </a:ext>
            </a:extLst>
          </p:cNvPr>
          <p:cNvSpPr txBox="1">
            <a:spLocks/>
          </p:cNvSpPr>
          <p:nvPr/>
        </p:nvSpPr>
        <p:spPr>
          <a:xfrm>
            <a:off x="341302" y="236447"/>
            <a:ext cx="8229600" cy="857250"/>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We think EMERSE is </a:t>
            </a:r>
            <a:r>
              <a:rPr lang="en-US" b="1" dirty="0" err="1">
                <a:latin typeface="Arial" panose="020B0604020202020204" pitchFamily="34" charset="0"/>
                <a:cs typeface="Arial" panose="020B0604020202020204" pitchFamily="34" charset="0"/>
              </a:rPr>
              <a:t>fff-ing</a:t>
            </a:r>
            <a:r>
              <a:rPr lang="en-US" b="1" dirty="0">
                <a:latin typeface="Arial" panose="020B0604020202020204" pitchFamily="34" charset="0"/>
                <a:cs typeface="Arial" panose="020B0604020202020204" pitchFamily="34" charset="0"/>
              </a:rPr>
              <a:t> good</a:t>
            </a:r>
          </a:p>
        </p:txBody>
      </p:sp>
      <p:sp>
        <p:nvSpPr>
          <p:cNvPr id="14" name="Rectangle 13">
            <a:extLst>
              <a:ext uri="{FF2B5EF4-FFF2-40B4-BE49-F238E27FC236}">
                <a16:creationId xmlns:a16="http://schemas.microsoft.com/office/drawing/2014/main" id="{2D15DD07-9EDF-070B-E8DF-61F39FF2AC25}"/>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92B4111D-033E-ABD0-1D3A-AD6ADCF3E711}"/>
              </a:ext>
            </a:extLst>
          </p:cNvPr>
          <p:cNvSpPr txBox="1">
            <a:spLocks/>
          </p:cNvSpPr>
          <p:nvPr/>
        </p:nvSpPr>
        <p:spPr>
          <a:xfrm>
            <a:off x="9281" y="1380299"/>
            <a:ext cx="8229600"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We’re proud of what we’ve created</a:t>
            </a:r>
          </a:p>
          <a:p>
            <a:r>
              <a:rPr lang="en-US" dirty="0">
                <a:latin typeface="Arial" panose="020B0604020202020204" pitchFamily="34" charset="0"/>
                <a:cs typeface="Arial" panose="020B0604020202020204" pitchFamily="34" charset="0"/>
              </a:rPr>
              <a:t>We think it’s better than other options</a:t>
            </a:r>
          </a:p>
        </p:txBody>
      </p:sp>
      <p:pic>
        <p:nvPicPr>
          <p:cNvPr id="10" name="Picture 9" descr="A group of hands giving thumbs up&#10;&#10;Description automatically generated">
            <a:extLst>
              <a:ext uri="{FF2B5EF4-FFF2-40B4-BE49-F238E27FC236}">
                <a16:creationId xmlns:a16="http://schemas.microsoft.com/office/drawing/2014/main" id="{8600AC74-A232-B209-D649-1CFF235E4550}"/>
              </a:ext>
            </a:extLst>
          </p:cNvPr>
          <p:cNvPicPr>
            <a:picLocks noChangeAspect="1"/>
          </p:cNvPicPr>
          <p:nvPr/>
        </p:nvPicPr>
        <p:blipFill>
          <a:blip r:embed="rId2"/>
          <a:stretch>
            <a:fillRect/>
          </a:stretch>
        </p:blipFill>
        <p:spPr>
          <a:xfrm>
            <a:off x="1200242" y="2215105"/>
            <a:ext cx="5224612" cy="2928395"/>
          </a:xfrm>
          <a:prstGeom prst="rect">
            <a:avLst/>
          </a:prstGeom>
        </p:spPr>
      </p:pic>
      <p:pic>
        <p:nvPicPr>
          <p:cNvPr id="3" name="Picture 2" descr="transparent background.png">
            <a:extLst>
              <a:ext uri="{FF2B5EF4-FFF2-40B4-BE49-F238E27FC236}">
                <a16:creationId xmlns:a16="http://schemas.microsoft.com/office/drawing/2014/main" id="{BDFC22A1-B421-FE24-5A7D-1E54B705D9D1}"/>
              </a:ext>
            </a:extLst>
          </p:cNvPr>
          <p:cNvPicPr>
            <a:picLocks noChangeAspect="1"/>
          </p:cNvPicPr>
          <p:nvPr/>
        </p:nvPicPr>
        <p:blipFill>
          <a:blip r:embed="rId3"/>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895919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a:off x="7233106" y="2771229"/>
            <a:ext cx="0" cy="1880284"/>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 want to take notes or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399403"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885690D6-1A44-BE10-BB2E-5515A634EC29}"/>
            </a:ext>
          </a:extLst>
        </p:cNvPr>
        <p:cNvGrpSpPr/>
        <p:nvPr/>
      </p:nvGrpSpPr>
      <p:grpSpPr>
        <a:xfrm>
          <a:off x="0" y="0"/>
          <a:ext cx="0" cy="0"/>
          <a:chOff x="0" y="0"/>
          <a:chExt cx="0" cy="0"/>
        </a:xfrm>
      </p:grpSpPr>
      <p:pic>
        <p:nvPicPr>
          <p:cNvPr id="13" name="Picture 12" descr="transparent background.png">
            <a:extLst>
              <a:ext uri="{FF2B5EF4-FFF2-40B4-BE49-F238E27FC236}">
                <a16:creationId xmlns:a16="http://schemas.microsoft.com/office/drawing/2014/main" id="{06594DFB-3092-A6A0-084F-08AE16494B38}"/>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435F946A-1A3D-D9F3-F47E-C80D34CC894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A screenshot of a computer&#10;&#10;Description automatically generated">
            <a:extLst>
              <a:ext uri="{FF2B5EF4-FFF2-40B4-BE49-F238E27FC236}">
                <a16:creationId xmlns:a16="http://schemas.microsoft.com/office/drawing/2014/main" id="{23CB9F6D-3B6B-EF3D-B98E-3F5551C50CCA}"/>
              </a:ext>
            </a:extLst>
          </p:cNvPr>
          <p:cNvPicPr>
            <a:picLocks noChangeAspect="1"/>
          </p:cNvPicPr>
          <p:nvPr/>
        </p:nvPicPr>
        <p:blipFill>
          <a:blip r:embed="rId3"/>
          <a:stretch>
            <a:fillRect/>
          </a:stretch>
        </p:blipFill>
        <p:spPr>
          <a:xfrm>
            <a:off x="171021" y="1527854"/>
            <a:ext cx="6800958" cy="3291663"/>
          </a:xfrm>
          <a:prstGeom prst="rect">
            <a:avLst/>
          </a:prstGeom>
        </p:spPr>
      </p:pic>
      <p:sp>
        <p:nvSpPr>
          <p:cNvPr id="8" name="TextBox 7">
            <a:extLst>
              <a:ext uri="{FF2B5EF4-FFF2-40B4-BE49-F238E27FC236}">
                <a16:creationId xmlns:a16="http://schemas.microsoft.com/office/drawing/2014/main" id="{E5A652D9-7AD1-A3E1-DD0D-97C3971E33E6}"/>
              </a:ext>
            </a:extLst>
          </p:cNvPr>
          <p:cNvSpPr txBox="1"/>
          <p:nvPr/>
        </p:nvSpPr>
        <p:spPr>
          <a:xfrm>
            <a:off x="457200" y="1167391"/>
            <a:ext cx="3669527" cy="369332"/>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EHRs have thousands of features</a:t>
            </a:r>
            <a:endParaRPr lang="en-US" i="1" dirty="0"/>
          </a:p>
        </p:txBody>
      </p:sp>
      <p:sp>
        <p:nvSpPr>
          <p:cNvPr id="17" name="TextBox 16">
            <a:extLst>
              <a:ext uri="{FF2B5EF4-FFF2-40B4-BE49-F238E27FC236}">
                <a16:creationId xmlns:a16="http://schemas.microsoft.com/office/drawing/2014/main" id="{86603C6F-26D2-860D-2E45-42A74F1143F0}"/>
              </a:ext>
            </a:extLst>
          </p:cNvPr>
          <p:cNvSpPr txBox="1"/>
          <p:nvPr/>
        </p:nvSpPr>
        <p:spPr>
          <a:xfrm>
            <a:off x="7071000" y="1354047"/>
            <a:ext cx="2073000" cy="1754326"/>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The EMERSE team has invested 20+ years on just this one feature (search) because it’s so important</a:t>
            </a:r>
            <a:endParaRPr lang="en-US" i="1" dirty="0"/>
          </a:p>
        </p:txBody>
      </p:sp>
      <p:sp useBgFill="1">
        <p:nvSpPr>
          <p:cNvPr id="2" name="Title 1">
            <a:extLst>
              <a:ext uri="{FF2B5EF4-FFF2-40B4-BE49-F238E27FC236}">
                <a16:creationId xmlns:a16="http://schemas.microsoft.com/office/drawing/2014/main" id="{CBC19713-96AD-E852-1757-BDA7F912D6B1}"/>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We’ve been laser-focused on it</a:t>
            </a:r>
          </a:p>
        </p:txBody>
      </p:sp>
      <p:pic>
        <p:nvPicPr>
          <p:cNvPr id="4" name="Picture 3" descr="A red line with a black background&#10;&#10;AI-generated content may be incorrect.">
            <a:extLst>
              <a:ext uri="{FF2B5EF4-FFF2-40B4-BE49-F238E27FC236}">
                <a16:creationId xmlns:a16="http://schemas.microsoft.com/office/drawing/2014/main" id="{48F5941A-C534-B281-9181-41FD1D54F2F8}"/>
              </a:ext>
            </a:extLst>
          </p:cNvPr>
          <p:cNvPicPr>
            <a:picLocks noChangeAspect="1"/>
          </p:cNvPicPr>
          <p:nvPr/>
        </p:nvPicPr>
        <p:blipFill>
          <a:blip r:embed="rId4"/>
          <a:stretch>
            <a:fillRect/>
          </a:stretch>
        </p:blipFill>
        <p:spPr>
          <a:xfrm rot="9013933">
            <a:off x="6228933" y="659642"/>
            <a:ext cx="2918988" cy="760013"/>
          </a:xfrm>
          <a:prstGeom prst="rect">
            <a:avLst/>
          </a:prstGeom>
        </p:spPr>
      </p:pic>
    </p:spTree>
    <p:extLst>
      <p:ext uri="{BB962C8B-B14F-4D97-AF65-F5344CB8AC3E}">
        <p14:creationId xmlns:p14="http://schemas.microsoft.com/office/powerpoint/2010/main" val="3798048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9115CF3F-D688-A71A-6276-4CA610395278}"/>
            </a:ext>
          </a:extLst>
        </p:cNvPr>
        <p:cNvGrpSpPr/>
        <p:nvPr/>
      </p:nvGrpSpPr>
      <p:grpSpPr>
        <a:xfrm>
          <a:off x="0" y="0"/>
          <a:ext cx="0" cy="0"/>
          <a:chOff x="0" y="0"/>
          <a:chExt cx="0" cy="0"/>
        </a:xfrm>
      </p:grpSpPr>
      <p:pic>
        <p:nvPicPr>
          <p:cNvPr id="13" name="Picture 12" descr="transparent background.png">
            <a:extLst>
              <a:ext uri="{FF2B5EF4-FFF2-40B4-BE49-F238E27FC236}">
                <a16:creationId xmlns:a16="http://schemas.microsoft.com/office/drawing/2014/main" id="{140000CC-687C-62CC-5439-B032CF87A19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5D9133F9-A32D-33AD-AFAC-6617393F584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Title 1">
            <a:extLst>
              <a:ext uri="{FF2B5EF4-FFF2-40B4-BE49-F238E27FC236}">
                <a16:creationId xmlns:a16="http://schemas.microsoft.com/office/drawing/2014/main" id="{E967BBF6-5B24-9DC0-6D48-03DD27A0D80C}"/>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It </a:t>
            </a:r>
            <a:r>
              <a:rPr lang="en-US" i="1" u="sng" dirty="0">
                <a:latin typeface="Arial" panose="020B0604020202020204" pitchFamily="34" charset="0"/>
                <a:cs typeface="Arial" panose="020B0604020202020204" pitchFamily="34" charset="0"/>
              </a:rPr>
              <a:t>has</a:t>
            </a:r>
            <a:r>
              <a:rPr lang="en-US" i="1" dirty="0">
                <a:latin typeface="Arial" panose="020B0604020202020204" pitchFamily="34" charset="0"/>
                <a:cs typeface="Arial" panose="020B0604020202020204" pitchFamily="34" charset="0"/>
              </a:rPr>
              <a:t> to be better</a:t>
            </a:r>
          </a:p>
        </p:txBody>
      </p:sp>
      <p:pic>
        <p:nvPicPr>
          <p:cNvPr id="6" name="Picture 5">
            <a:extLst>
              <a:ext uri="{FF2B5EF4-FFF2-40B4-BE49-F238E27FC236}">
                <a16:creationId xmlns:a16="http://schemas.microsoft.com/office/drawing/2014/main" id="{6A7FE5EB-2B19-4FA3-15AF-9B67242DF269}"/>
              </a:ext>
            </a:extLst>
          </p:cNvPr>
          <p:cNvPicPr>
            <a:picLocks noChangeAspect="1"/>
          </p:cNvPicPr>
          <p:nvPr/>
        </p:nvPicPr>
        <p:blipFill>
          <a:blip r:embed="rId3"/>
          <a:stretch>
            <a:fillRect/>
          </a:stretch>
        </p:blipFill>
        <p:spPr>
          <a:xfrm>
            <a:off x="171021" y="1304723"/>
            <a:ext cx="2793218" cy="3491522"/>
          </a:xfrm>
          <a:prstGeom prst="rect">
            <a:avLst/>
          </a:prstGeom>
        </p:spPr>
      </p:pic>
      <p:sp>
        <p:nvSpPr>
          <p:cNvPr id="10" name="TextBox 9">
            <a:extLst>
              <a:ext uri="{FF2B5EF4-FFF2-40B4-BE49-F238E27FC236}">
                <a16:creationId xmlns:a16="http://schemas.microsoft.com/office/drawing/2014/main" id="{0645DF34-C26D-277B-DD52-9F9B67F2B885}"/>
              </a:ext>
            </a:extLst>
          </p:cNvPr>
          <p:cNvSpPr txBox="1"/>
          <p:nvPr/>
        </p:nvSpPr>
        <p:spPr>
          <a:xfrm>
            <a:off x="3582930" y="1648420"/>
            <a:ext cx="4511498" cy="923330"/>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EMERSE is a “best of breed” product and must stay ahead of integrated EHR tools to remain relevant</a:t>
            </a:r>
            <a:endParaRPr lang="en-US" i="1" dirty="0"/>
          </a:p>
        </p:txBody>
      </p:sp>
    </p:spTree>
    <p:extLst>
      <p:ext uri="{BB962C8B-B14F-4D97-AF65-F5344CB8AC3E}">
        <p14:creationId xmlns:p14="http://schemas.microsoft.com/office/powerpoint/2010/main" val="1842148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We’ve studied it</a:t>
            </a:r>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9281" y="1380299"/>
            <a:ext cx="8229600" cy="339447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a:t>
            </a:r>
            <a:r>
              <a:rPr lang="en-US" b="1" dirty="0">
                <a:solidFill>
                  <a:srgbClr val="FF0000"/>
                </a:solidFill>
                <a:latin typeface="Arial" panose="020B0604020202020204" pitchFamily="34" charset="0"/>
                <a:cs typeface="Arial" panose="020B0604020202020204" pitchFamily="34" charset="0"/>
              </a:rPr>
              <a:t>new users of the EMERSE system </a:t>
            </a:r>
            <a:r>
              <a:rPr lang="en-US" dirty="0">
                <a:latin typeface="Arial" panose="020B0604020202020204" pitchFamily="34" charset="0"/>
                <a:cs typeface="Arial" panose="020B0604020202020204" pitchFamily="34" charset="0"/>
              </a:rPr>
              <a:t>are able to complete basic but critical workflow tasks in the system with a high rate of success…are </a:t>
            </a:r>
            <a:r>
              <a:rPr lang="en-US" b="1" dirty="0">
                <a:solidFill>
                  <a:srgbClr val="FF0000"/>
                </a:solidFill>
                <a:latin typeface="Arial" panose="020B0604020202020204" pitchFamily="34" charset="0"/>
                <a:cs typeface="Arial" panose="020B0604020202020204" pitchFamily="34" charset="0"/>
              </a:rPr>
              <a:t>highly satisfied with the interface</a:t>
            </a:r>
            <a:r>
              <a:rPr lang="en-US" dirty="0">
                <a:latin typeface="Arial" panose="020B0604020202020204" pitchFamily="34" charset="0"/>
                <a:cs typeface="Arial" panose="020B0604020202020204" pitchFamily="34" charset="0"/>
              </a:rPr>
              <a:t>, and have highly positive perceptions of its expected utility in their work.”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“survey results indicate </a:t>
            </a:r>
            <a:r>
              <a:rPr lang="en-US" b="1" dirty="0">
                <a:solidFill>
                  <a:srgbClr val="FF0000"/>
                </a:solidFill>
                <a:latin typeface="Arial" panose="020B0604020202020204" pitchFamily="34" charset="0"/>
                <a:cs typeface="Arial" panose="020B0604020202020204" pitchFamily="34" charset="0"/>
              </a:rPr>
              <a:t>very high ratings of usability and satisfaction </a:t>
            </a:r>
            <a:r>
              <a:rPr lang="en-US" dirty="0">
                <a:latin typeface="Arial" panose="020B0604020202020204" pitchFamily="34" charset="0"/>
                <a:cs typeface="Arial" panose="020B0604020202020204" pitchFamily="34" charset="0"/>
              </a:rPr>
              <a:t>with the EMERSE system by new users after only one session of use.”</a:t>
            </a:r>
          </a:p>
        </p:txBody>
      </p:sp>
      <p:sp>
        <p:nvSpPr>
          <p:cNvPr id="4" name="TextBox 3">
            <a:extLst>
              <a:ext uri="{FF2B5EF4-FFF2-40B4-BE49-F238E27FC236}">
                <a16:creationId xmlns:a16="http://schemas.microsoft.com/office/drawing/2014/main" id="{96AF8959-BA33-02FC-236E-8C733CDA1502}"/>
              </a:ext>
            </a:extLst>
          </p:cNvPr>
          <p:cNvSpPr txBox="1"/>
          <p:nvPr/>
        </p:nvSpPr>
        <p:spPr>
          <a:xfrm>
            <a:off x="171021" y="4497772"/>
            <a:ext cx="5396947"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https://project-</a:t>
            </a:r>
            <a:r>
              <a:rPr lang="en-US" sz="1200" dirty="0" err="1">
                <a:latin typeface="Arial" panose="020B0604020202020204" pitchFamily="34" charset="0"/>
                <a:cs typeface="Arial" panose="020B0604020202020204" pitchFamily="34" charset="0"/>
              </a:rPr>
              <a:t>emerse.org</a:t>
            </a:r>
            <a:r>
              <a:rPr lang="en-US" sz="1200" dirty="0">
                <a:latin typeface="Arial" panose="020B0604020202020204" pitchFamily="34" charset="0"/>
                <a:cs typeface="Arial" panose="020B0604020202020204" pitchFamily="34" charset="0"/>
              </a:rPr>
              <a:t>/documents/reyes_masters_thesis_2021.pdf</a:t>
            </a:r>
          </a:p>
        </p:txBody>
      </p:sp>
      <p:pic>
        <p:nvPicPr>
          <p:cNvPr id="3" name="Picture 2" descr="transparent background.png">
            <a:extLst>
              <a:ext uri="{FF2B5EF4-FFF2-40B4-BE49-F238E27FC236}">
                <a16:creationId xmlns:a16="http://schemas.microsoft.com/office/drawing/2014/main" id="{05316852-E75E-1472-1C00-13999A6748CA}"/>
              </a:ext>
            </a:extLst>
          </p:cNvPr>
          <p:cNvPicPr>
            <a:picLocks noChangeAspect="1"/>
          </p:cNvPicPr>
          <p:nvPr/>
        </p:nvPicPr>
        <p:blipFill>
          <a:blip r:embed="rId2"/>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2863443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865237" y="287014"/>
            <a:ext cx="8229600" cy="857250"/>
          </a:xfrm>
        </p:spPr>
        <p:txBody>
          <a:bodyPr/>
          <a:lstStyle/>
          <a:p>
            <a:endParaRPr lang="en-US"/>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5" name="Rectangular Callout 4">
            <a:extLst>
              <a:ext uri="{FF2B5EF4-FFF2-40B4-BE49-F238E27FC236}">
                <a16:creationId xmlns:a16="http://schemas.microsoft.com/office/drawing/2014/main" id="{86C1F6EE-0D56-5849-4782-9BA72F6B97E7}"/>
              </a:ext>
            </a:extLst>
          </p:cNvPr>
          <p:cNvSpPr/>
          <p:nvPr/>
        </p:nvSpPr>
        <p:spPr>
          <a:xfrm>
            <a:off x="286247" y="1345780"/>
            <a:ext cx="3262023" cy="1500808"/>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Thank you for…this important tool which is </a:t>
            </a:r>
            <a:r>
              <a:rPr lang="en-US" sz="1600" b="1" i="0" u="none" strike="noStrike" dirty="0">
                <a:solidFill>
                  <a:srgbClr val="FF0000"/>
                </a:solidFill>
                <a:effectLst/>
                <a:latin typeface="Arial" panose="020B0604020202020204" pitchFamily="34" charset="0"/>
              </a:rPr>
              <a:t>proving extremely valuable </a:t>
            </a:r>
            <a:r>
              <a:rPr lang="en-US" sz="1600" b="0" i="0" u="none" strike="noStrike" dirty="0">
                <a:solidFill>
                  <a:srgbClr val="000000"/>
                </a:solidFill>
                <a:effectLst/>
                <a:latin typeface="Arial" panose="020B0604020202020204" pitchFamily="34" charset="0"/>
              </a:rPr>
              <a:t>in enhancing patient safety and quality of care delivered at Michigan Medicine.</a:t>
            </a:r>
            <a:endParaRPr lang="en-US" sz="1600" b="0" i="0" u="none" strike="noStrike" dirty="0">
              <a:solidFill>
                <a:srgbClr val="000000"/>
              </a:solidFill>
              <a:effectLst/>
            </a:endParaRPr>
          </a:p>
        </p:txBody>
      </p:sp>
      <p:sp>
        <p:nvSpPr>
          <p:cNvPr id="6" name="Rectangular Callout 5">
            <a:extLst>
              <a:ext uri="{FF2B5EF4-FFF2-40B4-BE49-F238E27FC236}">
                <a16:creationId xmlns:a16="http://schemas.microsoft.com/office/drawing/2014/main" id="{6C8AF2C3-7BB4-D633-ADD8-40D908385209}"/>
              </a:ext>
            </a:extLst>
          </p:cNvPr>
          <p:cNvSpPr/>
          <p:nvPr/>
        </p:nvSpPr>
        <p:spPr>
          <a:xfrm>
            <a:off x="3677479" y="1569381"/>
            <a:ext cx="3091070" cy="1148470"/>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..continued gratitude for the availability of this powerful research tool. As always, </a:t>
            </a:r>
            <a:r>
              <a:rPr lang="en-US" sz="1600" b="1" i="0" u="none" strike="noStrike" dirty="0">
                <a:solidFill>
                  <a:srgbClr val="FF0000"/>
                </a:solidFill>
                <a:effectLst/>
                <a:latin typeface="Arial" panose="020B0604020202020204" pitchFamily="34" charset="0"/>
              </a:rPr>
              <a:t>thank you for this innovation</a:t>
            </a:r>
            <a:r>
              <a:rPr lang="en-US" sz="1600" b="0" i="0" u="none" strike="noStrike" dirty="0">
                <a:solidFill>
                  <a:srgbClr val="000000"/>
                </a:solidFill>
                <a:effectLst/>
                <a:latin typeface="Arial" panose="020B0604020202020204" pitchFamily="34" charset="0"/>
              </a:rPr>
              <a:t>!</a:t>
            </a:r>
            <a:endParaRPr lang="en-US" sz="1600" b="0" i="0" u="none" strike="noStrike" dirty="0">
              <a:solidFill>
                <a:srgbClr val="000000"/>
              </a:solidFill>
              <a:effectLst/>
            </a:endParaRPr>
          </a:p>
        </p:txBody>
      </p:sp>
      <p:sp>
        <p:nvSpPr>
          <p:cNvPr id="8" name="Rectangular Callout 7">
            <a:extLst>
              <a:ext uri="{FF2B5EF4-FFF2-40B4-BE49-F238E27FC236}">
                <a16:creationId xmlns:a16="http://schemas.microsoft.com/office/drawing/2014/main" id="{AF26B659-FC79-8F7F-4A3B-E4CC1F0A66B5}"/>
              </a:ext>
            </a:extLst>
          </p:cNvPr>
          <p:cNvSpPr/>
          <p:nvPr/>
        </p:nvSpPr>
        <p:spPr>
          <a:xfrm>
            <a:off x="159026" y="3220240"/>
            <a:ext cx="2851837" cy="1636245"/>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To say “</a:t>
            </a:r>
            <a:r>
              <a:rPr lang="en-US" sz="1600" b="1" i="0" u="none" strike="noStrike" dirty="0">
                <a:solidFill>
                  <a:srgbClr val="FF0000"/>
                </a:solidFill>
                <a:effectLst/>
                <a:latin typeface="Arial" panose="020B0604020202020204" pitchFamily="34" charset="0"/>
              </a:rPr>
              <a:t>it is the most useful tool I use in my job</a:t>
            </a:r>
            <a:r>
              <a:rPr lang="en-US" sz="1600" b="0" i="0" u="none" strike="noStrike" dirty="0">
                <a:solidFill>
                  <a:srgbClr val="000000"/>
                </a:solidFill>
                <a:effectLst/>
                <a:latin typeface="Arial" panose="020B0604020202020204" pitchFamily="34" charset="0"/>
              </a:rPr>
              <a:t>” would be an understatement, so </a:t>
            </a:r>
            <a:r>
              <a:rPr lang="en-US" sz="1600" b="1" i="0" u="none" strike="noStrike" dirty="0">
                <a:solidFill>
                  <a:srgbClr val="FF0000"/>
                </a:solidFill>
                <a:effectLst/>
                <a:latin typeface="Arial" panose="020B0604020202020204" pitchFamily="34" charset="0"/>
              </a:rPr>
              <a:t>thank you </a:t>
            </a:r>
            <a:r>
              <a:rPr lang="en-US" sz="1600" b="0" i="0" u="none" strike="noStrike" dirty="0">
                <a:solidFill>
                  <a:srgbClr val="000000"/>
                </a:solidFill>
                <a:effectLst/>
                <a:latin typeface="Arial" panose="020B0604020202020204" pitchFamily="34" charset="0"/>
              </a:rPr>
              <a:t>for creating and sharing it with others!!</a:t>
            </a:r>
          </a:p>
        </p:txBody>
      </p:sp>
      <p:sp>
        <p:nvSpPr>
          <p:cNvPr id="9" name="Rectangular Callout 8">
            <a:extLst>
              <a:ext uri="{FF2B5EF4-FFF2-40B4-BE49-F238E27FC236}">
                <a16:creationId xmlns:a16="http://schemas.microsoft.com/office/drawing/2014/main" id="{7A0BE0A2-FD8E-D307-B2CF-D6F7C88A2571}"/>
              </a:ext>
            </a:extLst>
          </p:cNvPr>
          <p:cNvSpPr/>
          <p:nvPr/>
        </p:nvSpPr>
        <p:spPr>
          <a:xfrm>
            <a:off x="3179398" y="3065240"/>
            <a:ext cx="3601278" cy="1687634"/>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a:t>
            </a:r>
            <a:r>
              <a:rPr lang="en-US" sz="1600" b="1" i="0" u="none" strike="noStrike" dirty="0">
                <a:solidFill>
                  <a:srgbClr val="FF0000"/>
                </a:solidFill>
                <a:effectLst/>
                <a:latin typeface="Arial" panose="020B0604020202020204" pitchFamily="34" charset="0"/>
              </a:rPr>
              <a:t>an absolute gem</a:t>
            </a:r>
          </a:p>
          <a:p>
            <a:pPr algn="l" rtl="0">
              <a:spcBef>
                <a:spcPts val="0"/>
              </a:spcBef>
              <a:spcAft>
                <a:spcPts val="0"/>
              </a:spcAft>
            </a:pPr>
            <a:r>
              <a:rPr lang="en-US" sz="1600" b="0" i="0" u="none" strike="noStrike" dirty="0">
                <a:solidFill>
                  <a:srgbClr val="000000"/>
                </a:solidFill>
                <a:effectLst/>
                <a:latin typeface="Arial" panose="020B0604020202020204" pitchFamily="34" charset="0"/>
              </a:rPr>
              <a:t>@</a:t>
            </a:r>
            <a:r>
              <a:rPr lang="en-US" sz="1600" b="0" i="0" u="none" strike="noStrike" dirty="0" err="1">
                <a:solidFill>
                  <a:srgbClr val="000000"/>
                </a:solidFill>
                <a:effectLst/>
                <a:latin typeface="Arial" panose="020B0604020202020204" pitchFamily="34" charset="0"/>
              </a:rPr>
              <a:t>umichmedicine</a:t>
            </a:r>
            <a:r>
              <a:rPr lang="en-US" sz="1600" b="0" i="0" u="none" strike="noStrike" dirty="0">
                <a:solidFill>
                  <a:srgbClr val="000000"/>
                </a:solidFill>
                <a:effectLst/>
                <a:latin typeface="Arial" panose="020B0604020202020204" pitchFamily="34" charset="0"/>
              </a:rPr>
              <a:t>. The functionality is very friendly and it saved hours of time during the data collection process. </a:t>
            </a:r>
            <a:r>
              <a:rPr lang="en-US" sz="1600" b="1" i="0" u="none" strike="noStrike" dirty="0">
                <a:solidFill>
                  <a:srgbClr val="FF0000"/>
                </a:solidFill>
                <a:effectLst/>
                <a:latin typeface="Arial" panose="020B0604020202020204" pitchFamily="34" charset="0"/>
              </a:rPr>
              <a:t>Thank you to the team </a:t>
            </a:r>
            <a:r>
              <a:rPr lang="en-US" sz="1600" b="0" i="0" u="none" strike="noStrike" dirty="0">
                <a:solidFill>
                  <a:srgbClr val="000000"/>
                </a:solidFill>
                <a:effectLst/>
                <a:latin typeface="Arial" panose="020B0604020202020204" pitchFamily="34" charset="0"/>
              </a:rPr>
              <a:t>that created this powerful research tool!</a:t>
            </a:r>
          </a:p>
        </p:txBody>
      </p:sp>
      <p:sp>
        <p:nvSpPr>
          <p:cNvPr id="10" name="Rectangular Callout 9">
            <a:extLst>
              <a:ext uri="{FF2B5EF4-FFF2-40B4-BE49-F238E27FC236}">
                <a16:creationId xmlns:a16="http://schemas.microsoft.com/office/drawing/2014/main" id="{D290C289-FAD8-94E4-540B-3D25C1259AEF}"/>
              </a:ext>
            </a:extLst>
          </p:cNvPr>
          <p:cNvSpPr/>
          <p:nvPr/>
        </p:nvSpPr>
        <p:spPr>
          <a:xfrm>
            <a:off x="6949211" y="1324958"/>
            <a:ext cx="2122005" cy="2396416"/>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a:t>
            </a:r>
            <a:r>
              <a:rPr lang="en-US" sz="1600" b="1" i="0" u="none" strike="noStrike" dirty="0">
                <a:solidFill>
                  <a:srgbClr val="FF0000"/>
                </a:solidFill>
                <a:effectLst/>
                <a:latin typeface="Arial" panose="020B0604020202020204" pitchFamily="34" charset="0"/>
              </a:rPr>
              <a:t>working out great for </a:t>
            </a:r>
            <a:r>
              <a:rPr lang="en-US" sz="1600" b="1" i="0" u="none" strike="noStrike" dirty="0" err="1">
                <a:solidFill>
                  <a:srgbClr val="FF0000"/>
                </a:solidFill>
                <a:effectLst/>
                <a:latin typeface="Arial" panose="020B0604020202020204" pitchFamily="34" charset="0"/>
              </a:rPr>
              <a:t>casefinding</a:t>
            </a:r>
            <a:r>
              <a:rPr lang="en-US" sz="1600" b="0" i="0" u="none" strike="noStrike" dirty="0">
                <a:solidFill>
                  <a:srgbClr val="000000"/>
                </a:solidFill>
                <a:effectLst/>
                <a:latin typeface="Arial" panose="020B0604020202020204" pitchFamily="34" charset="0"/>
              </a:rPr>
              <a:t>...have found quite a bit of cases that we would have missed otherwise. </a:t>
            </a:r>
            <a:r>
              <a:rPr lang="en-US" sz="1600" b="1" i="0" u="none" strike="noStrike" dirty="0">
                <a:solidFill>
                  <a:srgbClr val="FF0000"/>
                </a:solidFill>
                <a:effectLst/>
                <a:latin typeface="Arial" panose="020B0604020202020204" pitchFamily="34" charset="0"/>
              </a:rPr>
              <a:t>Thank you and everyone on your team!</a:t>
            </a:r>
            <a:endParaRPr lang="en-US" sz="1600" b="1" i="0" u="none" strike="noStrike" dirty="0">
              <a:solidFill>
                <a:srgbClr val="FF0000"/>
              </a:solidFill>
              <a:effectLst/>
            </a:endParaRPr>
          </a:p>
        </p:txBody>
      </p:sp>
      <p:sp useBgFill="1">
        <p:nvSpPr>
          <p:cNvPr id="15" name="Title 1">
            <a:extLst>
              <a:ext uri="{FF2B5EF4-FFF2-40B4-BE49-F238E27FC236}">
                <a16:creationId xmlns:a16="http://schemas.microsoft.com/office/drawing/2014/main" id="{9570FF28-2781-16D8-69AC-DCC5CBCE2C24}"/>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Our users tell us</a:t>
            </a:r>
          </a:p>
        </p:txBody>
      </p:sp>
    </p:spTree>
    <p:extLst>
      <p:ext uri="{BB962C8B-B14F-4D97-AF65-F5344CB8AC3E}">
        <p14:creationId xmlns:p14="http://schemas.microsoft.com/office/powerpoint/2010/main" val="3759361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114300" y="229251"/>
            <a:ext cx="8825948" cy="857250"/>
          </a:xfrm>
          <a:prstGeom prst="rect">
            <a:avLst/>
          </a:prstGeom>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600" b="1" dirty="0">
                <a:latin typeface="Arial" panose="020B0604020202020204" pitchFamily="34" charset="0"/>
                <a:cs typeface="Arial" panose="020B0604020202020204" pitchFamily="34" charset="0"/>
              </a:rPr>
              <a:t>Why do we think it’s better?</a:t>
            </a:r>
          </a:p>
          <a:p>
            <a:r>
              <a:rPr lang="en-US" sz="5100" i="1" dirty="0">
                <a:latin typeface="Arial" panose="020B0604020202020204" pitchFamily="34" charset="0"/>
                <a:cs typeface="Arial" panose="020B0604020202020204" pitchFamily="34" charset="0"/>
              </a:rPr>
              <a:t>Researchers mention its strengths in their publications</a:t>
            </a: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0" y="1256306"/>
            <a:ext cx="8825948" cy="377620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“Reviewers used the EMERSE search tool to </a:t>
            </a:r>
            <a:r>
              <a:rPr lang="en-US" sz="2200" b="1" dirty="0">
                <a:solidFill>
                  <a:srgbClr val="FF0000"/>
                </a:solidFill>
                <a:latin typeface="Arial" panose="020B0604020202020204" pitchFamily="34" charset="0"/>
                <a:cs typeface="Arial" panose="020B0604020202020204" pitchFamily="34" charset="0"/>
              </a:rPr>
              <a:t>ensure thorough review</a:t>
            </a:r>
            <a:r>
              <a:rPr lang="en-US" sz="2200" dirty="0">
                <a:latin typeface="Arial" panose="020B0604020202020204" pitchFamily="34" charset="0"/>
                <a:cs typeface="Arial" panose="020B0604020202020204" pitchFamily="34" charset="0"/>
              </a:rPr>
              <a:t> of the available documentation...” </a:t>
            </a:r>
            <a:r>
              <a:rPr lang="en-US" sz="1400" dirty="0">
                <a:latin typeface="Arial" panose="020B0604020202020204" pitchFamily="34" charset="0"/>
                <a:cs typeface="Arial" panose="020B0604020202020204" pitchFamily="34" charset="0"/>
              </a:rPr>
              <a:t>[PMID 36119396]</a:t>
            </a:r>
          </a:p>
          <a:p>
            <a:r>
              <a:rPr lang="en-US" sz="2200" dirty="0">
                <a:latin typeface="Arial" panose="020B0604020202020204" pitchFamily="34" charset="0"/>
                <a:cs typeface="Arial" panose="020B0604020202020204" pitchFamily="34" charset="0"/>
              </a:rPr>
              <a:t>“the </a:t>
            </a:r>
            <a:r>
              <a:rPr lang="en-US" sz="2200" b="1" dirty="0">
                <a:solidFill>
                  <a:srgbClr val="FF0000"/>
                </a:solidFill>
                <a:latin typeface="Arial" panose="020B0604020202020204" pitchFamily="34" charset="0"/>
                <a:cs typeface="Arial" panose="020B0604020202020204" pitchFamily="34" charset="0"/>
              </a:rPr>
              <a:t>tool avoids the pitfalls of diagnostic inaccuracy </a:t>
            </a:r>
            <a:r>
              <a:rPr lang="en-US" sz="2200" dirty="0">
                <a:latin typeface="Arial" panose="020B0604020202020204" pitchFamily="34" charset="0"/>
                <a:cs typeface="Arial" panose="020B0604020202020204" pitchFamily="34" charset="0"/>
              </a:rPr>
              <a:t>seen with tools querying on ICD and billing codes…” </a:t>
            </a:r>
            <a:r>
              <a:rPr lang="en-US" sz="1400" dirty="0">
                <a:latin typeface="Arial" panose="020B0604020202020204" pitchFamily="34" charset="0"/>
                <a:cs typeface="Arial" panose="020B0604020202020204" pitchFamily="34" charset="0"/>
              </a:rPr>
              <a:t>[PMID 36114099]</a:t>
            </a:r>
          </a:p>
          <a:p>
            <a:r>
              <a:rPr lang="en-US" sz="2200" dirty="0">
                <a:latin typeface="Arial" panose="020B0604020202020204" pitchFamily="34" charset="0"/>
                <a:cs typeface="Arial" panose="020B0604020202020204" pitchFamily="34" charset="0"/>
              </a:rPr>
              <a:t>“[EMERSE] provides software features to </a:t>
            </a:r>
            <a:r>
              <a:rPr lang="en-US" sz="2200" b="1" dirty="0">
                <a:solidFill>
                  <a:srgbClr val="FF0000"/>
                </a:solidFill>
                <a:latin typeface="Arial" panose="020B0604020202020204" pitchFamily="34" charset="0"/>
                <a:cs typeface="Arial" panose="020B0604020202020204" pitchFamily="34" charset="0"/>
              </a:rPr>
              <a:t>comprehensively scan all clinical documents</a:t>
            </a:r>
            <a:r>
              <a:rPr lang="en-US" sz="2200" dirty="0">
                <a:latin typeface="Arial" panose="020B0604020202020204" pitchFamily="34" charset="0"/>
                <a:cs typeface="Arial" panose="020B0604020202020204" pitchFamily="34" charset="0"/>
              </a:rPr>
              <a:t>…for keywords and phrases to ensure that even rarely mentioned events are detected.” </a:t>
            </a:r>
            <a:r>
              <a:rPr lang="en-US" sz="1400" dirty="0">
                <a:latin typeface="Arial" panose="020B0604020202020204" pitchFamily="34" charset="0"/>
                <a:cs typeface="Arial" panose="020B0604020202020204" pitchFamily="34" charset="0"/>
              </a:rPr>
              <a:t>[PMID 36550198]</a:t>
            </a:r>
          </a:p>
          <a:p>
            <a:r>
              <a:rPr lang="en-US" sz="2200" dirty="0">
                <a:latin typeface="Arial" panose="020B0604020202020204" pitchFamily="34" charset="0"/>
                <a:cs typeface="Arial" panose="020B0604020202020204" pitchFamily="34" charset="0"/>
              </a:rPr>
              <a:t>“…information [was] captured via EMERSE…in order to </a:t>
            </a:r>
            <a:r>
              <a:rPr lang="en-US" sz="2200" b="1" dirty="0">
                <a:solidFill>
                  <a:srgbClr val="FF0000"/>
                </a:solidFill>
                <a:latin typeface="Arial" panose="020B0604020202020204" pitchFamily="34" charset="0"/>
                <a:cs typeface="Arial" panose="020B0604020202020204" pitchFamily="34" charset="0"/>
              </a:rPr>
              <a:t>obtain the most accurate and complete information</a:t>
            </a:r>
            <a:r>
              <a:rPr lang="en-US" sz="2200" b="1"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per patient.”</a:t>
            </a:r>
            <a:r>
              <a:rPr lang="en-US" sz="1400" dirty="0">
                <a:latin typeface="Arial" panose="020B0604020202020204" pitchFamily="34" charset="0"/>
                <a:cs typeface="Arial" panose="020B0604020202020204" pitchFamily="34" charset="0"/>
              </a:rPr>
              <a:t>[PMID 36752520]</a:t>
            </a:r>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68306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3" name="Title 1">
            <a:extLst>
              <a:ext uri="{FF2B5EF4-FFF2-40B4-BE49-F238E27FC236}">
                <a16:creationId xmlns:a16="http://schemas.microsoft.com/office/drawing/2014/main" id="{1261E2AB-4B9F-96DD-0C5F-D09B3AE0705D}"/>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Top-tier medical centers use it</a:t>
            </a:r>
          </a:p>
        </p:txBody>
      </p:sp>
      <p:graphicFrame>
        <p:nvGraphicFramePr>
          <p:cNvPr id="4" name="Table 3">
            <a:extLst>
              <a:ext uri="{FF2B5EF4-FFF2-40B4-BE49-F238E27FC236}">
                <a16:creationId xmlns:a16="http://schemas.microsoft.com/office/drawing/2014/main" id="{0AA9176D-7F74-45B0-DA7B-D13F6793EC7E}"/>
              </a:ext>
            </a:extLst>
          </p:cNvPr>
          <p:cNvGraphicFramePr>
            <a:graphicFrameLocks noGrp="1"/>
          </p:cNvGraphicFramePr>
          <p:nvPr>
            <p:extLst>
              <p:ext uri="{D42A27DB-BD31-4B8C-83A1-F6EECF244321}">
                <p14:modId xmlns:p14="http://schemas.microsoft.com/office/powerpoint/2010/main" val="455608491"/>
              </p:ext>
            </p:extLst>
          </p:nvPr>
        </p:nvGraphicFramePr>
        <p:xfrm>
          <a:off x="910458" y="1413510"/>
          <a:ext cx="7164057" cy="2316480"/>
        </p:xfrm>
        <a:graphic>
          <a:graphicData uri="http://schemas.openxmlformats.org/drawingml/2006/table">
            <a:tbl>
              <a:tblPr firstRow="1" bandRow="1">
                <a:tableStyleId>{5C22544A-7EE6-4342-B048-85BDC9FD1C3A}</a:tableStyleId>
              </a:tblPr>
              <a:tblGrid>
                <a:gridCol w="3615789">
                  <a:extLst>
                    <a:ext uri="{9D8B030D-6E8A-4147-A177-3AD203B41FA5}">
                      <a16:colId xmlns:a16="http://schemas.microsoft.com/office/drawing/2014/main" val="1788178649"/>
                    </a:ext>
                  </a:extLst>
                </a:gridCol>
                <a:gridCol w="3548268">
                  <a:extLst>
                    <a:ext uri="{9D8B030D-6E8A-4147-A177-3AD203B41FA5}">
                      <a16:colId xmlns:a16="http://schemas.microsoft.com/office/drawing/2014/main" val="4195158298"/>
                    </a:ext>
                  </a:extLst>
                </a:gridCol>
              </a:tblGrid>
              <a:tr h="267895">
                <a:tc>
                  <a:txBody>
                    <a:bodyPr/>
                    <a:lstStyle/>
                    <a:p>
                      <a:r>
                        <a:rPr lang="en-US" sz="1300" dirty="0">
                          <a:latin typeface="Arial" panose="020B0604020202020204" pitchFamily="34" charset="0"/>
                          <a:cs typeface="Arial" panose="020B0604020202020204" pitchFamily="34" charset="0"/>
                        </a:rPr>
                        <a:t>Site</a:t>
                      </a:r>
                    </a:p>
                  </a:txBody>
                  <a:tcPr/>
                </a:tc>
                <a:tc>
                  <a:txBody>
                    <a:bodyPr/>
                    <a:lstStyle/>
                    <a:p>
                      <a:r>
                        <a:rPr lang="en-US" sz="1300" dirty="0">
                          <a:latin typeface="Arial" panose="020B0604020202020204" pitchFamily="34" charset="0"/>
                          <a:cs typeface="Arial" panose="020B0604020202020204" pitchFamily="34" charset="0"/>
                        </a:rPr>
                        <a:t>Site</a:t>
                      </a:r>
                    </a:p>
                  </a:txBody>
                  <a:tcPr/>
                </a:tc>
                <a:extLst>
                  <a:ext uri="{0D108BD9-81ED-4DB2-BD59-A6C34878D82A}">
                    <a16:rowId xmlns:a16="http://schemas.microsoft.com/office/drawing/2014/main" val="3847097442"/>
                  </a:ext>
                </a:extLst>
              </a:tr>
              <a:tr h="275009">
                <a:tc>
                  <a:txBody>
                    <a:bodyPr/>
                    <a:lstStyle/>
                    <a:p>
                      <a:r>
                        <a:rPr lang="en-US" sz="1300" dirty="0">
                          <a:latin typeface="Arial" panose="020B0604020202020204" pitchFamily="34" charset="0"/>
                          <a:cs typeface="Arial" panose="020B0604020202020204" pitchFamily="34" charset="0"/>
                        </a:rPr>
                        <a:t>U of Michigan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Case Western Reserve U</a:t>
                      </a:r>
                    </a:p>
                  </a:txBody>
                  <a:tcPr/>
                </a:tc>
                <a:extLst>
                  <a:ext uri="{0D108BD9-81ED-4DB2-BD59-A6C34878D82A}">
                    <a16:rowId xmlns:a16="http://schemas.microsoft.com/office/drawing/2014/main" val="4216536583"/>
                  </a:ext>
                </a:extLst>
              </a:tr>
              <a:tr h="243002">
                <a:tc>
                  <a:txBody>
                    <a:bodyPr/>
                    <a:lstStyle/>
                    <a:p>
                      <a:r>
                        <a:rPr lang="en-US" sz="1300" dirty="0">
                          <a:latin typeface="Arial" panose="020B0604020202020204" pitchFamily="34" charset="0"/>
                          <a:cs typeface="Arial" panose="020B0604020202020204" pitchFamily="34" charset="0"/>
                        </a:rPr>
                        <a:t>Harvard U – Dana Farber Cancer Center</a:t>
                      </a:r>
                    </a:p>
                  </a:txBody>
                  <a:tcPr/>
                </a:tc>
                <a:tc>
                  <a:txBody>
                    <a:bodyPr/>
                    <a:lstStyle/>
                    <a:p>
                      <a:r>
                        <a:rPr lang="en-US" sz="1300" dirty="0">
                          <a:latin typeface="Arial" panose="020B0604020202020204" pitchFamily="34" charset="0"/>
                          <a:cs typeface="Arial" panose="020B0604020202020204" pitchFamily="34" charset="0"/>
                        </a:rPr>
                        <a:t>Utrecht University, Netherlands</a:t>
                      </a:r>
                    </a:p>
                  </a:txBody>
                  <a:tcPr/>
                </a:tc>
                <a:extLst>
                  <a:ext uri="{0D108BD9-81ED-4DB2-BD59-A6C34878D82A}">
                    <a16:rowId xmlns:a16="http://schemas.microsoft.com/office/drawing/2014/main" val="2936392042"/>
                  </a:ext>
                </a:extLst>
              </a:tr>
              <a:tr h="275009">
                <a:tc>
                  <a:txBody>
                    <a:bodyPr/>
                    <a:lstStyle/>
                    <a:p>
                      <a:r>
                        <a:rPr lang="en-US" sz="1300" dirty="0">
                          <a:latin typeface="Arial" panose="020B0604020202020204" pitchFamily="34" charset="0"/>
                          <a:cs typeface="Arial" panose="020B0604020202020204" pitchFamily="34" charset="0"/>
                        </a:rPr>
                        <a:t>Columbia U Cancer Center</a:t>
                      </a:r>
                    </a:p>
                  </a:txBody>
                  <a:tcPr/>
                </a:tc>
                <a:tc>
                  <a:txBody>
                    <a:bodyPr/>
                    <a:lstStyle/>
                    <a:p>
                      <a:r>
                        <a:rPr lang="en-US" sz="1300" dirty="0">
                          <a:latin typeface="Arial" panose="020B0604020202020204" pitchFamily="34" charset="0"/>
                          <a:cs typeface="Arial" panose="020B0604020202020204" pitchFamily="34" charset="0"/>
                        </a:rPr>
                        <a:t>U of Iowa</a:t>
                      </a:r>
                    </a:p>
                  </a:txBody>
                  <a:tcPr/>
                </a:tc>
                <a:extLst>
                  <a:ext uri="{0D108BD9-81ED-4DB2-BD59-A6C34878D82A}">
                    <a16:rowId xmlns:a16="http://schemas.microsoft.com/office/drawing/2014/main" val="515364853"/>
                  </a:ext>
                </a:extLst>
              </a:tr>
              <a:tr h="275009">
                <a:tc>
                  <a:txBody>
                    <a:bodyPr/>
                    <a:lstStyle/>
                    <a:p>
                      <a:r>
                        <a:rPr lang="en-US" sz="1300" dirty="0">
                          <a:latin typeface="Arial" panose="020B0604020202020204" pitchFamily="34" charset="0"/>
                          <a:cs typeface="Arial" panose="020B0604020202020204" pitchFamily="34" charset="0"/>
                        </a:rPr>
                        <a:t>U of North Carolina – Chapel Hill</a:t>
                      </a:r>
                    </a:p>
                  </a:txBody>
                  <a:tcPr/>
                </a:tc>
                <a:tc>
                  <a:txBody>
                    <a:bodyPr/>
                    <a:lstStyle/>
                    <a:p>
                      <a:r>
                        <a:rPr lang="en-US" sz="1300" dirty="0">
                          <a:latin typeface="Arial" panose="020B0604020202020204" pitchFamily="34" charset="0"/>
                          <a:cs typeface="Arial" panose="020B0604020202020204" pitchFamily="34" charset="0"/>
                        </a:rPr>
                        <a:t>Weill Cornell Medical Center</a:t>
                      </a:r>
                    </a:p>
                  </a:txBody>
                  <a:tcPr/>
                </a:tc>
                <a:extLst>
                  <a:ext uri="{0D108BD9-81ED-4DB2-BD59-A6C34878D82A}">
                    <a16:rowId xmlns:a16="http://schemas.microsoft.com/office/drawing/2014/main" val="1839191810"/>
                  </a:ext>
                </a:extLst>
              </a:tr>
              <a:tr h="275009">
                <a:tc>
                  <a:txBody>
                    <a:bodyPr/>
                    <a:lstStyle/>
                    <a:p>
                      <a:r>
                        <a:rPr lang="en-US" sz="1300" dirty="0">
                          <a:latin typeface="Arial" panose="020B0604020202020204" pitchFamily="34" charset="0"/>
                          <a:cs typeface="Arial" panose="020B0604020202020204" pitchFamily="34" charset="0"/>
                        </a:rPr>
                        <a:t>U of California – San Francisco</a:t>
                      </a:r>
                    </a:p>
                  </a:txBody>
                  <a:tcPr/>
                </a:tc>
                <a:tc>
                  <a:txBody>
                    <a:bodyPr/>
                    <a:lstStyle/>
                    <a:p>
                      <a:r>
                        <a:rPr lang="en-US" sz="1300" dirty="0">
                          <a:latin typeface="Arial" panose="020B0604020202020204" pitchFamily="34" charset="0"/>
                          <a:cs typeface="Arial" panose="020B0604020202020204" pitchFamily="34" charset="0"/>
                        </a:rPr>
                        <a:t>U of Virginia</a:t>
                      </a:r>
                    </a:p>
                  </a:txBody>
                  <a:tcPr/>
                </a:tc>
                <a:extLst>
                  <a:ext uri="{0D108BD9-81ED-4DB2-BD59-A6C34878D82A}">
                    <a16:rowId xmlns:a16="http://schemas.microsoft.com/office/drawing/2014/main" val="1932007091"/>
                  </a:ext>
                </a:extLst>
              </a:tr>
              <a:tr h="275009">
                <a:tc>
                  <a:txBody>
                    <a:bodyPr/>
                    <a:lstStyle/>
                    <a:p>
                      <a:r>
                        <a:rPr lang="en-US" sz="1300" dirty="0">
                          <a:latin typeface="Arial" panose="020B0604020202020204" pitchFamily="34" charset="0"/>
                          <a:cs typeface="Arial" panose="020B0604020202020204" pitchFamily="34" charset="0"/>
                        </a:rPr>
                        <a:t>U of Kentucky</a:t>
                      </a:r>
                    </a:p>
                  </a:txBody>
                  <a:tcPr/>
                </a:tc>
                <a:tc>
                  <a:txBody>
                    <a:bodyPr/>
                    <a:lstStyle/>
                    <a:p>
                      <a:r>
                        <a:rPr lang="en-US" sz="1300" dirty="0">
                          <a:latin typeface="Arial" panose="020B0604020202020204" pitchFamily="34" charset="0"/>
                          <a:cs typeface="Arial" panose="020B0604020202020204" pitchFamily="34" charset="0"/>
                        </a:rPr>
                        <a:t>Moffitt Cancer Center, Tampa, FL*</a:t>
                      </a:r>
                    </a:p>
                  </a:txBody>
                  <a:tcPr/>
                </a:tc>
                <a:extLst>
                  <a:ext uri="{0D108BD9-81ED-4DB2-BD59-A6C34878D82A}">
                    <a16:rowId xmlns:a16="http://schemas.microsoft.com/office/drawing/2014/main" val="3775857555"/>
                  </a:ext>
                </a:extLst>
              </a:tr>
              <a:tr h="275009">
                <a:tc>
                  <a:txBody>
                    <a:bodyPr/>
                    <a:lstStyle/>
                    <a:p>
                      <a:r>
                        <a:rPr lang="en-US" sz="1300" dirty="0">
                          <a:latin typeface="Arial" panose="020B0604020202020204" pitchFamily="34" charset="0"/>
                          <a:cs typeface="Arial" panose="020B0604020202020204" pitchFamily="34" charset="0"/>
                        </a:rPr>
                        <a:t>U of Cincinnati</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Children’s Health Orange County, Calif.*</a:t>
                      </a:r>
                    </a:p>
                  </a:txBody>
                  <a:tcPr/>
                </a:tc>
                <a:extLst>
                  <a:ext uri="{0D108BD9-81ED-4DB2-BD59-A6C34878D82A}">
                    <a16:rowId xmlns:a16="http://schemas.microsoft.com/office/drawing/2014/main" val="1120399181"/>
                  </a:ext>
                </a:extLst>
              </a:tr>
            </a:tbl>
          </a:graphicData>
        </a:graphic>
      </p:graphicFrame>
      <p:sp>
        <p:nvSpPr>
          <p:cNvPr id="5" name="TextBox 4">
            <a:extLst>
              <a:ext uri="{FF2B5EF4-FFF2-40B4-BE49-F238E27FC236}">
                <a16:creationId xmlns:a16="http://schemas.microsoft.com/office/drawing/2014/main" id="{B0ADAF0E-2D16-CEBA-7C8A-7404F1F9ECF9}"/>
              </a:ext>
            </a:extLst>
          </p:cNvPr>
          <p:cNvSpPr txBox="1"/>
          <p:nvPr/>
        </p:nvSpPr>
        <p:spPr>
          <a:xfrm>
            <a:off x="6567777" y="3870891"/>
            <a:ext cx="4572000"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*Currently installing</a:t>
            </a:r>
            <a:endParaRPr lang="en-US" sz="1200" dirty="0"/>
          </a:p>
        </p:txBody>
      </p:sp>
      <p:pic>
        <p:nvPicPr>
          <p:cNvPr id="2" name="Picture 1" descr="transparent background.png">
            <a:extLst>
              <a:ext uri="{FF2B5EF4-FFF2-40B4-BE49-F238E27FC236}">
                <a16:creationId xmlns:a16="http://schemas.microsoft.com/office/drawing/2014/main" id="{319E3506-A6E7-9F23-0A71-10C1947DBF15}"/>
              </a:ext>
            </a:extLst>
          </p:cNvPr>
          <p:cNvPicPr>
            <a:picLocks noChangeAspect="1"/>
          </p:cNvPicPr>
          <p:nvPr/>
        </p:nvPicPr>
        <p:blipFill>
          <a:blip r:embed="rId2"/>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3409982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25D03C4C-EAAB-006A-30DA-36CD3883AFB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59DEC68-F32C-827D-D4B5-74361C501D01}"/>
              </a:ext>
            </a:extLst>
          </p:cNvPr>
          <p:cNvSpPr>
            <a:spLocks noGrp="1"/>
          </p:cNvSpPr>
          <p:nvPr>
            <p:ph type="title"/>
          </p:nvPr>
        </p:nvSpPr>
        <p:spPr/>
        <p:txBody>
          <a:bodyPr/>
          <a:lstStyle/>
          <a:p>
            <a:endParaRPr lang="en-US"/>
          </a:p>
        </p:txBody>
      </p:sp>
      <p:sp>
        <p:nvSpPr>
          <p:cNvPr id="14" name="Rectangle 13">
            <a:extLst>
              <a:ext uri="{FF2B5EF4-FFF2-40B4-BE49-F238E27FC236}">
                <a16:creationId xmlns:a16="http://schemas.microsoft.com/office/drawing/2014/main" id="{EB761B1A-D6AF-795C-EB0D-E9E8AFBCCD5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3" name="Title 1">
            <a:extLst>
              <a:ext uri="{FF2B5EF4-FFF2-40B4-BE49-F238E27FC236}">
                <a16:creationId xmlns:a16="http://schemas.microsoft.com/office/drawing/2014/main" id="{DA83CEBC-076B-57BC-FEEB-8F116A199D44}"/>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Real people use it</a:t>
            </a:r>
          </a:p>
        </p:txBody>
      </p:sp>
      <p:pic>
        <p:nvPicPr>
          <p:cNvPr id="2" name="Picture 1" descr="transparent background.png">
            <a:extLst>
              <a:ext uri="{FF2B5EF4-FFF2-40B4-BE49-F238E27FC236}">
                <a16:creationId xmlns:a16="http://schemas.microsoft.com/office/drawing/2014/main" id="{ECAB7B89-A8F0-AD9F-E0A1-B9750AB94A93}"/>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8" name="Picture 7" descr="A yellow letter m on a black background&#10;&#10;AI-generated content may be incorrect.">
            <a:extLst>
              <a:ext uri="{FF2B5EF4-FFF2-40B4-BE49-F238E27FC236}">
                <a16:creationId xmlns:a16="http://schemas.microsoft.com/office/drawing/2014/main" id="{8A7B12C7-DFF6-DE4D-D321-6BDE9C0B5C15}"/>
              </a:ext>
            </a:extLst>
          </p:cNvPr>
          <p:cNvPicPr>
            <a:picLocks noChangeAspect="1"/>
          </p:cNvPicPr>
          <p:nvPr/>
        </p:nvPicPr>
        <p:blipFill>
          <a:blip r:embed="rId3"/>
          <a:stretch>
            <a:fillRect/>
          </a:stretch>
        </p:blipFill>
        <p:spPr>
          <a:xfrm>
            <a:off x="323799" y="2080260"/>
            <a:ext cx="1103244" cy="1200329"/>
          </a:xfrm>
          <a:prstGeom prst="rect">
            <a:avLst/>
          </a:prstGeom>
        </p:spPr>
      </p:pic>
      <p:sp>
        <p:nvSpPr>
          <p:cNvPr id="10" name="TextBox 9">
            <a:extLst>
              <a:ext uri="{FF2B5EF4-FFF2-40B4-BE49-F238E27FC236}">
                <a16:creationId xmlns:a16="http://schemas.microsoft.com/office/drawing/2014/main" id="{2DA9EB3A-EBD4-51D8-B2A3-93CAB9292888}"/>
              </a:ext>
            </a:extLst>
          </p:cNvPr>
          <p:cNvSpPr txBox="1"/>
          <p:nvPr/>
        </p:nvSpPr>
        <p:spPr>
          <a:xfrm>
            <a:off x="1861815" y="1516149"/>
            <a:ext cx="6700962" cy="1200329"/>
          </a:xfrm>
          <a:prstGeom prst="rect">
            <a:avLst/>
          </a:prstGeom>
          <a:noFill/>
        </p:spPr>
        <p:txBody>
          <a:bodyPr wrap="square">
            <a:spAutoFit/>
          </a:bodyPr>
          <a:lstStyle/>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682 users</a:t>
            </a:r>
          </a:p>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412 IRB-approved studies</a:t>
            </a:r>
          </a:p>
        </p:txBody>
      </p:sp>
      <p:sp>
        <p:nvSpPr>
          <p:cNvPr id="12" name="TextBox 11">
            <a:extLst>
              <a:ext uri="{FF2B5EF4-FFF2-40B4-BE49-F238E27FC236}">
                <a16:creationId xmlns:a16="http://schemas.microsoft.com/office/drawing/2014/main" id="{04E5DF07-127D-6B64-FB7E-FCE17F3812C4}"/>
              </a:ext>
            </a:extLst>
          </p:cNvPr>
          <p:cNvSpPr txBox="1"/>
          <p:nvPr/>
        </p:nvSpPr>
        <p:spPr>
          <a:xfrm>
            <a:off x="228041" y="1039095"/>
            <a:ext cx="1338252" cy="1077218"/>
          </a:xfrm>
          <a:prstGeom prst="rect">
            <a:avLst/>
          </a:prstGeom>
          <a:noFill/>
        </p:spPr>
        <p:txBody>
          <a:bodyPr wrap="square">
            <a:spAutoFit/>
          </a:bodyPr>
          <a:lstStyle/>
          <a:p>
            <a:pPr algn="ctr"/>
            <a:r>
              <a:rPr lang="en-US" sz="3200" dirty="0">
                <a:latin typeface="Arial" panose="020B0604020202020204" pitchFamily="34" charset="0"/>
                <a:cs typeface="Arial" panose="020B0604020202020204" pitchFamily="34" charset="0"/>
              </a:rPr>
              <a:t>2025 stats</a:t>
            </a:r>
            <a:endParaRPr lang="en-US" sz="3200" dirty="0"/>
          </a:p>
        </p:txBody>
      </p:sp>
      <p:sp>
        <p:nvSpPr>
          <p:cNvPr id="15" name="TextBox 14">
            <a:extLst>
              <a:ext uri="{FF2B5EF4-FFF2-40B4-BE49-F238E27FC236}">
                <a16:creationId xmlns:a16="http://schemas.microsoft.com/office/drawing/2014/main" id="{70423F8B-9601-F936-7E33-946FB1444C5A}"/>
              </a:ext>
            </a:extLst>
          </p:cNvPr>
          <p:cNvSpPr txBox="1"/>
          <p:nvPr/>
        </p:nvSpPr>
        <p:spPr>
          <a:xfrm>
            <a:off x="1861815" y="3146126"/>
            <a:ext cx="7215809" cy="646331"/>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Learn more in our </a:t>
            </a:r>
            <a:r>
              <a:rPr lang="en-US" dirty="0">
                <a:latin typeface="Arial" panose="020B0604020202020204" pitchFamily="34" charset="0"/>
                <a:cs typeface="Arial" panose="020B0604020202020204" pitchFamily="34" charset="0"/>
              </a:rPr>
              <a:t>annual report: </a:t>
            </a:r>
          </a:p>
          <a:p>
            <a:r>
              <a:rPr lang="en-US" dirty="0">
                <a:latin typeface="Arial" panose="020B0604020202020204" pitchFamily="34" charset="0"/>
                <a:cs typeface="Arial" panose="020B0604020202020204" pitchFamily="34" charset="0"/>
              </a:rPr>
              <a:t>https://project-</a:t>
            </a:r>
            <a:r>
              <a:rPr lang="en-US" dirty="0" err="1">
                <a:latin typeface="Arial" panose="020B0604020202020204" pitchFamily="34" charset="0"/>
                <a:cs typeface="Arial" panose="020B0604020202020204" pitchFamily="34" charset="0"/>
              </a:rPr>
              <a:t>emerse.org</a:t>
            </a:r>
            <a:r>
              <a:rPr lang="en-US" dirty="0">
                <a:latin typeface="Arial" panose="020B0604020202020204" pitchFamily="34" charset="0"/>
                <a:cs typeface="Arial" panose="020B0604020202020204" pitchFamily="34" charset="0"/>
              </a:rPr>
              <a:t>/reports/EMERSE-annual-report-2025.pdf</a:t>
            </a:r>
            <a:endParaRPr lang="en-US" dirty="0"/>
          </a:p>
        </p:txBody>
      </p:sp>
    </p:spTree>
    <p:extLst>
      <p:ext uri="{BB962C8B-B14F-4D97-AF65-F5344CB8AC3E}">
        <p14:creationId xmlns:p14="http://schemas.microsoft.com/office/powerpoint/2010/main" val="2595445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can EMERSE do?</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063229"/>
            <a:ext cx="8375904" cy="4037648"/>
          </a:xfrm>
        </p:spPr>
        <p:txBody>
          <a:bodyPr>
            <a:noAutofit/>
          </a:bodyPr>
          <a:lstStyle/>
          <a:p>
            <a:pPr marL="0" indent="0">
              <a:buNone/>
            </a:pPr>
            <a:r>
              <a:rPr lang="en-US" sz="2400" dirty="0">
                <a:latin typeface="Arial" panose="020B0604020202020204" pitchFamily="34" charset="0"/>
                <a:cs typeface="Arial" panose="020B0604020202020204" pitchFamily="34" charset="0"/>
              </a:rPr>
              <a:t>Lots of things! </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Watch our videos: https://project-</a:t>
            </a:r>
            <a:r>
              <a:rPr lang="en-US" sz="2400" dirty="0" err="1">
                <a:latin typeface="Arial" panose="020B0604020202020204" pitchFamily="34" charset="0"/>
                <a:cs typeface="Arial" panose="020B0604020202020204" pitchFamily="34" charset="0"/>
              </a:rPr>
              <a:t>emerse.org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use_cases.html</a:t>
            </a:r>
            <a:endParaRPr lang="en-US" sz="2400" dirty="0">
              <a:latin typeface="Arial" panose="020B0604020202020204" pitchFamily="34" charset="0"/>
              <a:cs typeface="Arial" panose="020B0604020202020204" pitchFamily="34" charset="0"/>
            </a:endParaRPr>
          </a:p>
        </p:txBody>
      </p:sp>
      <p:pic>
        <p:nvPicPr>
          <p:cNvPr id="7" name="Picture 6" descr="A screenshot of a video&#10;&#10;Description automatically generated">
            <a:extLst>
              <a:ext uri="{FF2B5EF4-FFF2-40B4-BE49-F238E27FC236}">
                <a16:creationId xmlns:a16="http://schemas.microsoft.com/office/drawing/2014/main" id="{CD1306C6-EFB1-2B52-871B-3B35A1825DD1}"/>
              </a:ext>
            </a:extLst>
          </p:cNvPr>
          <p:cNvPicPr>
            <a:picLocks noChangeAspect="1"/>
          </p:cNvPicPr>
          <p:nvPr/>
        </p:nvPicPr>
        <p:blipFill>
          <a:blip r:embed="rId2"/>
          <a:stretch>
            <a:fillRect/>
          </a:stretch>
        </p:blipFill>
        <p:spPr>
          <a:xfrm>
            <a:off x="202219" y="1794981"/>
            <a:ext cx="2743200" cy="2435822"/>
          </a:xfrm>
          <a:prstGeom prst="rect">
            <a:avLst/>
          </a:prstGeom>
        </p:spPr>
      </p:pic>
      <p:pic>
        <p:nvPicPr>
          <p:cNvPr id="13" name="Picture 12" descr="A person in a blue shirt&#10;&#10;Description automatically generated">
            <a:extLst>
              <a:ext uri="{FF2B5EF4-FFF2-40B4-BE49-F238E27FC236}">
                <a16:creationId xmlns:a16="http://schemas.microsoft.com/office/drawing/2014/main" id="{51DC6B61-26A2-EEBB-3DA8-EE95B05160D6}"/>
              </a:ext>
            </a:extLst>
          </p:cNvPr>
          <p:cNvPicPr>
            <a:picLocks noChangeAspect="1"/>
          </p:cNvPicPr>
          <p:nvPr/>
        </p:nvPicPr>
        <p:blipFill>
          <a:blip r:embed="rId3"/>
          <a:stretch>
            <a:fillRect/>
          </a:stretch>
        </p:blipFill>
        <p:spPr>
          <a:xfrm>
            <a:off x="6127531" y="1798499"/>
            <a:ext cx="2851877" cy="2432304"/>
          </a:xfrm>
          <a:prstGeom prst="rect">
            <a:avLst/>
          </a:prstGeom>
        </p:spPr>
      </p:pic>
      <p:pic>
        <p:nvPicPr>
          <p:cNvPr id="15" name="Picture 14" descr="A person in a blue shirt&#10;&#10;Description automatically generated">
            <a:extLst>
              <a:ext uri="{FF2B5EF4-FFF2-40B4-BE49-F238E27FC236}">
                <a16:creationId xmlns:a16="http://schemas.microsoft.com/office/drawing/2014/main" id="{7E094B83-33C7-96ED-306D-A3F85A413F14}"/>
              </a:ext>
            </a:extLst>
          </p:cNvPr>
          <p:cNvPicPr>
            <a:picLocks noChangeAspect="1"/>
          </p:cNvPicPr>
          <p:nvPr/>
        </p:nvPicPr>
        <p:blipFill>
          <a:blip r:embed="rId4"/>
          <a:stretch>
            <a:fillRect/>
          </a:stretch>
        </p:blipFill>
        <p:spPr>
          <a:xfrm>
            <a:off x="3106751" y="1798499"/>
            <a:ext cx="2893290" cy="2432304"/>
          </a:xfrm>
          <a:prstGeom prst="rect">
            <a:avLst/>
          </a:prstGeom>
        </p:spPr>
      </p:pic>
    </p:spTree>
    <p:extLst>
      <p:ext uri="{BB962C8B-B14F-4D97-AF65-F5344CB8AC3E}">
        <p14:creationId xmlns:p14="http://schemas.microsoft.com/office/powerpoint/2010/main" val="1041862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176519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203118" y="1109773"/>
            <a:ext cx="8949730"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 such as</a:t>
            </a:r>
          </a:p>
          <a:p>
            <a:pPr marL="0" indent="0">
              <a:buNone/>
            </a:pPr>
            <a:r>
              <a:rPr lang="en-US" dirty="0">
                <a:latin typeface="Arial" panose="020B0604020202020204" pitchFamily="34" charset="0"/>
                <a:cs typeface="Arial" panose="020B0604020202020204" pitchFamily="34" charset="0"/>
              </a:rPr>
              <a:t>								cutaneous leiomyosarcoma</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203118" y="2189232"/>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372086" y="1884326"/>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298599"/>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6102816" cy="3139321"/>
          </a:xfrm>
          <a:prstGeom prst="rect">
            <a:avLst/>
          </a:prstGeom>
        </p:spPr>
        <p:txBody>
          <a:bodyPr wrap="square">
            <a:spAutoFit/>
          </a:bodyPr>
          <a:lstStyle/>
          <a:p>
            <a:r>
              <a:rPr lang="en-US" sz="2200" dirty="0">
                <a:latin typeface="Arial"/>
                <a:cs typeface="Arial"/>
              </a:rPr>
              <a:t>Funding: NIH </a:t>
            </a:r>
          </a:p>
          <a:p>
            <a:r>
              <a:rPr lang="en-US" sz="2200" dirty="0">
                <a:latin typeface="Arial"/>
                <a:cs typeface="Arial"/>
              </a:rPr>
              <a:t>	NCI-ITCR: U24CA269315</a:t>
            </a:r>
          </a:p>
          <a:p>
            <a:r>
              <a:rPr lang="en-US" sz="2200" dirty="0">
                <a:latin typeface="Arial"/>
                <a:cs typeface="Arial"/>
              </a:rPr>
              <a:t>	NCATS-CTSA: UM1TR004404</a:t>
            </a:r>
          </a:p>
          <a:p>
            <a:endParaRPr lang="en-US" sz="2200" dirty="0">
              <a:latin typeface="Arial"/>
              <a:cs typeface="Arial"/>
            </a:endParaRPr>
          </a:p>
          <a:p>
            <a:r>
              <a:rPr lang="en-US" sz="2200" dirty="0">
                <a:latin typeface="Arial"/>
                <a:cs typeface="Arial"/>
              </a:rPr>
              <a:t>U of Michigan Royalties/Licensing: </a:t>
            </a:r>
          </a:p>
          <a:p>
            <a:r>
              <a:rPr lang="en-US" sz="2200" dirty="0">
                <a:latin typeface="Arial"/>
                <a:cs typeface="Arial"/>
              </a:rPr>
              <a:t>	“Synonyms” dataset–optional “plugin” for</a:t>
            </a:r>
          </a:p>
          <a:p>
            <a:r>
              <a:rPr lang="en-US" sz="2200" dirty="0">
                <a:latin typeface="Arial"/>
                <a:cs typeface="Arial"/>
              </a:rPr>
              <a:t>	 EMERSE</a:t>
            </a:r>
          </a:p>
          <a:p>
            <a:r>
              <a:rPr lang="en-US" sz="2200" dirty="0">
                <a:latin typeface="Arial"/>
                <a:cs typeface="Arial"/>
              </a:rPr>
              <a:t>	</a:t>
            </a:r>
            <a:r>
              <a:rPr lang="en-US" sz="2200" dirty="0">
                <a:latin typeface="Arial"/>
                <a:cs typeface="Arial"/>
                <a:sym typeface="Wingdings" pitchFamily="2" charset="2"/>
              </a:rPr>
              <a:t> 	Free for use within EMERSE for</a:t>
            </a:r>
          </a:p>
          <a:p>
            <a:r>
              <a:rPr lang="en-US" sz="2200" dirty="0">
                <a:latin typeface="Arial"/>
                <a:cs typeface="Arial"/>
                <a:sym typeface="Wingdings" pitchFamily="2" charset="2"/>
              </a:rPr>
              <a:t>		research</a:t>
            </a:r>
            <a:endParaRPr lang="en-US" sz="2200" dirty="0">
              <a:latin typeface="Arial"/>
              <a:cs typeface="Arial"/>
            </a:endParaRP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1"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FBD72707-B913-3224-C1A9-35E3AF1DDB97}"/>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9F767A2B-FC52-244F-A101-81BE9C3765A5}"/>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B0FF11D4-7B98-8508-3F5C-5ABCD3D43DC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9" name="Title 1">
            <a:extLst>
              <a:ext uri="{FF2B5EF4-FFF2-40B4-BE49-F238E27FC236}">
                <a16:creationId xmlns:a16="http://schemas.microsoft.com/office/drawing/2014/main" id="{AB7309DE-DDAC-49AD-436B-38B87CB87B2B}"/>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Enroll patients on trials</a:t>
            </a:r>
          </a:p>
        </p:txBody>
      </p:sp>
      <p:sp>
        <p:nvSpPr>
          <p:cNvPr id="20" name="TextBox 19">
            <a:extLst>
              <a:ext uri="{FF2B5EF4-FFF2-40B4-BE49-F238E27FC236}">
                <a16:creationId xmlns:a16="http://schemas.microsoft.com/office/drawing/2014/main" id="{64EEE070-1A08-45DF-B7EB-DDCA8A42D262}"/>
              </a:ext>
            </a:extLst>
          </p:cNvPr>
          <p:cNvSpPr txBox="1"/>
          <p:nvPr/>
        </p:nvSpPr>
        <p:spPr>
          <a:xfrm>
            <a:off x="171021" y="4042569"/>
            <a:ext cx="4572000" cy="923330"/>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3"/>
              </a:rPr>
              <a:t>https://vimeo.com/1084845123/</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EMERSE Community Meeting May 2025</a:t>
            </a:r>
          </a:p>
        </p:txBody>
      </p:sp>
      <p:pic>
        <p:nvPicPr>
          <p:cNvPr id="21" name="Picture 20" descr="A white paper with black text&#10;&#10;AI-generated content may be incorrect.">
            <a:extLst>
              <a:ext uri="{FF2B5EF4-FFF2-40B4-BE49-F238E27FC236}">
                <a16:creationId xmlns:a16="http://schemas.microsoft.com/office/drawing/2014/main" id="{EEFCC601-D523-6B0B-527B-B74D05C68C14}"/>
              </a:ext>
            </a:extLst>
          </p:cNvPr>
          <p:cNvPicPr>
            <a:picLocks noChangeAspect="1"/>
          </p:cNvPicPr>
          <p:nvPr/>
        </p:nvPicPr>
        <p:blipFill>
          <a:blip r:embed="rId4"/>
          <a:stretch>
            <a:fillRect/>
          </a:stretch>
        </p:blipFill>
        <p:spPr>
          <a:xfrm>
            <a:off x="927321" y="1105418"/>
            <a:ext cx="7289358" cy="2890607"/>
          </a:xfrm>
          <a:prstGeom prst="rect">
            <a:avLst/>
          </a:prstGeom>
          <a:ln>
            <a:solidFill>
              <a:schemeClr val="accent1"/>
            </a:solidFill>
          </a:ln>
        </p:spPr>
      </p:pic>
    </p:spTree>
    <p:extLst>
      <p:ext uri="{BB962C8B-B14F-4D97-AF65-F5344CB8AC3E}">
        <p14:creationId xmlns:p14="http://schemas.microsoft.com/office/powerpoint/2010/main" val="1012015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We keep the human-in-the-loop</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a:extLst>
              <a:ext uri="{FF2B5EF4-FFF2-40B4-BE49-F238E27FC236}">
                <a16:creationId xmlns:a16="http://schemas.microsoft.com/office/drawing/2014/main" id="{329E94FF-E695-55D6-7E45-AFD88CA4C963}"/>
              </a:ext>
            </a:extLst>
          </p:cNvPr>
          <p:cNvPicPr>
            <a:picLocks noChangeAspect="1"/>
          </p:cNvPicPr>
          <p:nvPr/>
        </p:nvPicPr>
        <p:blipFill>
          <a:blip r:embed="rId3"/>
          <a:srcRect/>
          <a:stretch/>
        </p:blipFill>
        <p:spPr>
          <a:xfrm>
            <a:off x="2375600" y="977504"/>
            <a:ext cx="4392799" cy="4392799"/>
          </a:xfrm>
          <a:prstGeom prst="rect">
            <a:avLst/>
          </a:prstGeom>
        </p:spPr>
      </p:pic>
    </p:spTree>
    <p:extLst>
      <p:ext uri="{BB962C8B-B14F-4D97-AF65-F5344CB8AC3E}">
        <p14:creationId xmlns:p14="http://schemas.microsoft.com/office/powerpoint/2010/main" val="1881229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9" name="Title 1">
            <a:extLst>
              <a:ext uri="{FF2B5EF4-FFF2-40B4-BE49-F238E27FC236}">
                <a16:creationId xmlns:a16="http://schemas.microsoft.com/office/drawing/2014/main" id="{84057694-4335-4A71-48BF-CBB590D8D6A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Synonyms</a:t>
            </a:r>
          </a:p>
        </p:txBody>
      </p:sp>
      <p:sp useBgFill="1">
        <p:nvSpPr>
          <p:cNvPr id="10" name="Content Placeholder 2">
            <a:extLst>
              <a:ext uri="{FF2B5EF4-FFF2-40B4-BE49-F238E27FC236}">
                <a16:creationId xmlns:a16="http://schemas.microsoft.com/office/drawing/2014/main" id="{0F8E6B1D-A676-C337-2435-EA11D57D89C0}"/>
              </a:ext>
            </a:extLst>
          </p:cNvPr>
          <p:cNvSpPr>
            <a:spLocks noGrp="1"/>
          </p:cNvSpPr>
          <p:nvPr>
            <p:ph idx="1"/>
          </p:nvPr>
        </p:nvSpPr>
        <p:spPr>
          <a:xfrm>
            <a:off x="9281" y="1140632"/>
            <a:ext cx="8776910" cy="3394472"/>
          </a:xfrm>
        </p:spPr>
        <p:txBody>
          <a:bodyPr>
            <a:normAutofit fontScale="85000" lnSpcReduction="20000"/>
          </a:bodyPr>
          <a:lstStyle/>
          <a:p>
            <a:r>
              <a:rPr lang="en-US" dirty="0">
                <a:latin typeface="Arial" panose="020B0604020202020204" pitchFamily="34" charset="0"/>
                <a:cs typeface="Arial" panose="020B0604020202020204" pitchFamily="34" charset="0"/>
              </a:rPr>
              <a:t>Used for query expansions</a:t>
            </a:r>
          </a:p>
          <a:p>
            <a:r>
              <a:rPr lang="en-US" dirty="0">
                <a:latin typeface="Arial" panose="020B0604020202020204" pitchFamily="34" charset="0"/>
                <a:cs typeface="Arial" panose="020B0604020202020204" pitchFamily="34" charset="0"/>
              </a:rPr>
              <a:t>User-controlled</a:t>
            </a:r>
          </a:p>
          <a:p>
            <a:r>
              <a:rPr lang="en-US" dirty="0">
                <a:latin typeface="Arial" panose="020B0604020202020204" pitchFamily="34" charset="0"/>
                <a:cs typeface="Arial" panose="020B0604020202020204" pitchFamily="34" charset="0"/>
              </a:rPr>
              <a:t>Multiple datasets can be included</a:t>
            </a:r>
          </a:p>
          <a:p>
            <a:r>
              <a:rPr lang="en-US" dirty="0">
                <a:latin typeface="Arial" panose="020B0604020202020204" pitchFamily="34" charset="0"/>
                <a:cs typeface="Arial" panose="020B0604020202020204" pitchFamily="34" charset="0"/>
              </a:rPr>
              <a:t>EMERSE Synonyms</a:t>
            </a:r>
          </a:p>
          <a:p>
            <a:pPr lvl="1"/>
            <a:r>
              <a:rPr lang="en-US" dirty="0">
                <a:latin typeface="Arial" panose="020B0604020202020204" pitchFamily="34" charset="0"/>
                <a:cs typeface="Arial" panose="020B0604020202020204" pitchFamily="34" charset="0"/>
              </a:rPr>
              <a:t>acronyms, abbreviations, professional/consumer terms, misspellings, trade/generic drug names, species, chemo regimens, phrase variations, malapropisms, idioms, neologisms, organizations, companies, &amp; more</a:t>
            </a:r>
          </a:p>
          <a:p>
            <a:pPr lvl="1"/>
            <a:r>
              <a:rPr lang="en-US" dirty="0">
                <a:latin typeface="Arial" panose="020B0604020202020204" pitchFamily="34" charset="0"/>
                <a:cs typeface="Arial" panose="020B0604020202020204" pitchFamily="34" charset="0"/>
              </a:rPr>
              <a:t>3 million unique entries</a:t>
            </a:r>
          </a:p>
        </p:txBody>
      </p:sp>
      <p:pic>
        <p:nvPicPr>
          <p:cNvPr id="8" name="Picture 7" descr="A picture containing umbrella, black, building, dark&#10;&#10;Description automatically generated">
            <a:extLst>
              <a:ext uri="{FF2B5EF4-FFF2-40B4-BE49-F238E27FC236}">
                <a16:creationId xmlns:a16="http://schemas.microsoft.com/office/drawing/2014/main" id="{4CA13B42-49D1-FA8B-FB45-20F30800986F}"/>
              </a:ext>
            </a:extLst>
          </p:cNvPr>
          <p:cNvPicPr>
            <a:picLocks noChangeAspect="1"/>
          </p:cNvPicPr>
          <p:nvPr/>
        </p:nvPicPr>
        <p:blipFill>
          <a:blip r:embed="rId3"/>
          <a:stretch>
            <a:fillRect/>
          </a:stretch>
        </p:blipFill>
        <p:spPr>
          <a:xfrm>
            <a:off x="5736458" y="54490"/>
            <a:ext cx="3407542" cy="2418366"/>
          </a:xfrm>
          <a:prstGeom prst="rect">
            <a:avLst/>
          </a:prstGeom>
        </p:spPr>
      </p:pic>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4"/>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3924026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6" name="Title 1">
            <a:extLst>
              <a:ext uri="{FF2B5EF4-FFF2-40B4-BE49-F238E27FC236}">
                <a16:creationId xmlns:a16="http://schemas.microsoft.com/office/drawing/2014/main" id="{F9CD36E6-D91B-22D4-A136-4EA9D94C5EC8}"/>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7" name="Picture 6" descr="transparent background.png">
            <a:extLst>
              <a:ext uri="{FF2B5EF4-FFF2-40B4-BE49-F238E27FC236}">
                <a16:creationId xmlns:a16="http://schemas.microsoft.com/office/drawing/2014/main" id="{73F6C196-E6E9-9C37-721C-C1690BE312B5}"/>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1" name="Oval 10">
            <a:extLst>
              <a:ext uri="{FF2B5EF4-FFF2-40B4-BE49-F238E27FC236}">
                <a16:creationId xmlns:a16="http://schemas.microsoft.com/office/drawing/2014/main" id="{A0236486-CCEC-23D0-2AA5-54B588805F97}"/>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35303D78-E1E2-E345-CD0A-91F4AB98FBFF}"/>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0D8098F-30F0-26AC-992C-2314E95E5D28}"/>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D78F2AA6-D3C6-FF72-52D8-BD1562D91D3C}"/>
              </a:ext>
            </a:extLst>
          </p:cNvPr>
          <p:cNvCxnSpPr>
            <a:cxnSpLocks/>
            <a:stCxn id="11" idx="6"/>
            <a:endCxn id="12"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7D00D00-F185-E32E-8F34-BD5CAAECE36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6" name="Rounded Rectangle 15">
            <a:extLst>
              <a:ext uri="{FF2B5EF4-FFF2-40B4-BE49-F238E27FC236}">
                <a16:creationId xmlns:a16="http://schemas.microsoft.com/office/drawing/2014/main" id="{C88B3798-9325-14B2-A1DA-2779A6D72CA6}"/>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7" name="Straight Connector 16">
            <a:extLst>
              <a:ext uri="{FF2B5EF4-FFF2-40B4-BE49-F238E27FC236}">
                <a16:creationId xmlns:a16="http://schemas.microsoft.com/office/drawing/2014/main" id="{12C9DD62-73AA-A5F9-B3AC-FED1AE2550EC}"/>
              </a:ext>
            </a:extLst>
          </p:cNvPr>
          <p:cNvCxnSpPr>
            <a:cxnSpLocks/>
            <a:stCxn id="16"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2D84DAD0-1D13-5B4E-0ACE-18833742812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1" name="TextBox 20">
            <a:extLst>
              <a:ext uri="{FF2B5EF4-FFF2-40B4-BE49-F238E27FC236}">
                <a16:creationId xmlns:a16="http://schemas.microsoft.com/office/drawing/2014/main" id="{2617D447-7443-75AA-838E-7B9F59E05BFF}"/>
              </a:ext>
            </a:extLst>
          </p:cNvPr>
          <p:cNvSpPr txBox="1"/>
          <p:nvPr/>
        </p:nvSpPr>
        <p:spPr>
          <a:xfrm>
            <a:off x="690918" y="4168589"/>
            <a:ext cx="205537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a:latin typeface="Arial" panose="020B0604020202020204" pitchFamily="34" charset="0"/>
                <a:cs typeface="Arial" panose="020B0604020202020204" pitchFamily="34" charset="0"/>
              </a:rPr>
              <a:t>i2b2/ENACT, Leaf, etc.</a:t>
            </a:r>
          </a:p>
        </p:txBody>
      </p:sp>
    </p:spTree>
    <p:extLst>
      <p:ext uri="{BB962C8B-B14F-4D97-AF65-F5344CB8AC3E}">
        <p14:creationId xmlns:p14="http://schemas.microsoft.com/office/powerpoint/2010/main" val="1381973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FBF8206D-B1C9-630D-7966-35D91438557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204BD130-8717-9F1A-EA5A-5806E19495E0}"/>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2AF2D045-E581-822F-F0AF-278FE89CF7E1}"/>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6BAF237-547F-2E86-7C2B-8F402D782749}"/>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41635CD-9453-BFE4-E72D-0517B1C76327}"/>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41C61FF8-84F8-2774-9B21-49A2914425BF}"/>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07AC16E-6185-F975-6C5C-6AA577BCE9BF}"/>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2889D8E2-6697-4F71-39E7-788EE176DC1A}"/>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0" name="Straight Connector 9">
            <a:extLst>
              <a:ext uri="{FF2B5EF4-FFF2-40B4-BE49-F238E27FC236}">
                <a16:creationId xmlns:a16="http://schemas.microsoft.com/office/drawing/2014/main" id="{2C77604C-61B6-445D-D99D-DAC5101A0C53}"/>
              </a:ext>
            </a:extLst>
          </p:cNvPr>
          <p:cNvCxnSpPr>
            <a:cxnSpLocks/>
            <a:stCxn id="9"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1250196A-0C4B-EE18-4AA8-870C33EA519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712521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285DA575-9D77-A494-2651-BECB8F0B8C95}"/>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F773AA9B-A0D1-7640-FC11-3A27EE785D53}"/>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E2C66AEC-58B8-0A9B-B2B8-CA2B7BEECB0C}"/>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B4BA4309-F65C-ED8F-0489-6C4B585F785B}"/>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BF2B84F-543B-DE43-6CBF-17185CE426C0}"/>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89A237DE-BF6D-055E-9F87-CCE35576BF1E}"/>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13AFDC3-39D4-6F56-C11E-CCD0BF12343C}"/>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AFFF6102-1356-FD5D-A20C-A441FEBDA4AE}"/>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9CA90CEF-3249-FB2D-14FF-357CC9976067}"/>
              </a:ext>
            </a:extLst>
          </p:cNvPr>
          <p:cNvCxnSpPr>
            <a:cxnSpLocks/>
            <a:stCxn id="9"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FC1C6C10-9360-9258-58D8-E874C7327F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851570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723</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Recently released…</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9" name="Picture 8" descr="A yellow and blue sign with white text&#10;&#10;Description automatically generated">
            <a:extLst>
              <a:ext uri="{FF2B5EF4-FFF2-40B4-BE49-F238E27FC236}">
                <a16:creationId xmlns:a16="http://schemas.microsoft.com/office/drawing/2014/main" id="{5440C77E-B003-583B-A0DD-7A7323052554}"/>
              </a:ext>
            </a:extLst>
          </p:cNvPr>
          <p:cNvPicPr>
            <a:picLocks noChangeAspect="1"/>
          </p:cNvPicPr>
          <p:nvPr/>
        </p:nvPicPr>
        <p:blipFill>
          <a:blip r:embed="rId3"/>
          <a:stretch>
            <a:fillRect/>
          </a:stretch>
        </p:blipFill>
        <p:spPr>
          <a:xfrm>
            <a:off x="5724939" y="271012"/>
            <a:ext cx="3319602" cy="1883874"/>
          </a:xfrm>
          <a:prstGeom prst="rect">
            <a:avLst/>
          </a:prstGeom>
        </p:spPr>
      </p:pic>
      <p:sp>
        <p:nvSpPr>
          <p:cNvPr id="3" name="TextBox 2">
            <a:extLst>
              <a:ext uri="{FF2B5EF4-FFF2-40B4-BE49-F238E27FC236}">
                <a16:creationId xmlns:a16="http://schemas.microsoft.com/office/drawing/2014/main" id="{128ED78D-3E12-996E-C7CB-47BC20A50975}"/>
              </a:ext>
            </a:extLst>
          </p:cNvPr>
          <p:cNvSpPr txBox="1"/>
          <p:nvPr/>
        </p:nvSpPr>
        <p:spPr>
          <a:xfrm>
            <a:off x="202530" y="1259493"/>
            <a:ext cx="8650125" cy="353943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negation</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uncertainty</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subject (patient vs other)</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history of</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named entity recognition/mapping to ontologies</a:t>
            </a:r>
          </a:p>
          <a:p>
            <a:pPr marL="914400" lvl="1"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If you don’t like our built-in NLP, use your own</a:t>
            </a:r>
          </a:p>
        </p:txBody>
      </p:sp>
    </p:spTree>
    <p:extLst>
      <p:ext uri="{BB962C8B-B14F-4D97-AF65-F5344CB8AC3E}">
        <p14:creationId xmlns:p14="http://schemas.microsoft.com/office/powerpoint/2010/main" val="1892780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6A66FA35-187D-F652-3F34-7DF589A890A2}"/>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B77E596C-9C50-A870-D1AE-3A2D8ACE377F}"/>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Ongoing Work</a:t>
            </a:r>
          </a:p>
        </p:txBody>
      </p:sp>
      <p:pic>
        <p:nvPicPr>
          <p:cNvPr id="14" name="Picture 13" descr="transparent background.png">
            <a:extLst>
              <a:ext uri="{FF2B5EF4-FFF2-40B4-BE49-F238E27FC236}">
                <a16:creationId xmlns:a16="http://schemas.microsoft.com/office/drawing/2014/main" id="{824D00CD-E614-23D0-FF84-AF1DDBAB920E}"/>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1E4EA988-0551-55D2-F897-48CAD814C38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67895B8C-CD65-4333-EFA9-D1A4D4217A7E}"/>
              </a:ext>
            </a:extLst>
          </p:cNvPr>
          <p:cNvSpPr txBox="1"/>
          <p:nvPr/>
        </p:nvSpPr>
        <p:spPr>
          <a:xfrm>
            <a:off x="193307" y="2347854"/>
            <a:ext cx="8927444" cy="1384995"/>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 Automated data extraction from templated notes</a:t>
            </a:r>
          </a:p>
          <a:p>
            <a:r>
              <a:rPr lang="en-US" sz="2800" dirty="0">
                <a:latin typeface="Arial" panose="020B0604020202020204" pitchFamily="34" charset="0"/>
                <a:cs typeface="Arial" panose="020B0604020202020204" pitchFamily="34" charset="0"/>
              </a:rPr>
              <a:t>• Optical Character Recognition of scanned documents</a:t>
            </a:r>
          </a:p>
          <a:p>
            <a:r>
              <a:rPr lang="en-US" sz="2800" dirty="0">
                <a:latin typeface="Arial" panose="020B0604020202020204" pitchFamily="34" charset="0"/>
                <a:cs typeface="Arial" panose="020B0604020202020204" pitchFamily="34" charset="0"/>
              </a:rPr>
              <a:t>• Integration with ChatGPT or similar tools</a:t>
            </a:r>
          </a:p>
        </p:txBody>
      </p:sp>
      <p:pic>
        <p:nvPicPr>
          <p:cNvPr id="6" name="Picture 5" descr="A picture containing text, sign, clipart&#10;&#10;Description automatically generated">
            <a:extLst>
              <a:ext uri="{FF2B5EF4-FFF2-40B4-BE49-F238E27FC236}">
                <a16:creationId xmlns:a16="http://schemas.microsoft.com/office/drawing/2014/main" id="{52F4E01A-DABC-DD69-74EC-7EC72D6E11EB}"/>
              </a:ext>
            </a:extLst>
          </p:cNvPr>
          <p:cNvPicPr>
            <a:picLocks noChangeAspect="1"/>
          </p:cNvPicPr>
          <p:nvPr/>
        </p:nvPicPr>
        <p:blipFill>
          <a:blip r:embed="rId3"/>
          <a:stretch>
            <a:fillRect/>
          </a:stretch>
        </p:blipFill>
        <p:spPr>
          <a:xfrm>
            <a:off x="4891625" y="258099"/>
            <a:ext cx="3966734" cy="1801997"/>
          </a:xfrm>
          <a:prstGeom prst="rect">
            <a:avLst/>
          </a:prstGeom>
        </p:spPr>
      </p:pic>
    </p:spTree>
    <p:extLst>
      <p:ext uri="{BB962C8B-B14F-4D97-AF65-F5344CB8AC3E}">
        <p14:creationId xmlns:p14="http://schemas.microsoft.com/office/powerpoint/2010/main" val="3063772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1C1DE444-F5EE-B74D-F468-FD2F7A0D33A2}"/>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49B55408-3FAF-22B0-5CCA-DAFAC114CB00}"/>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08DBFADB-703D-1868-B5EF-E1C2C014DC1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8" name="Title 1">
            <a:extLst>
              <a:ext uri="{FF2B5EF4-FFF2-40B4-BE49-F238E27FC236}">
                <a16:creationId xmlns:a16="http://schemas.microsoft.com/office/drawing/2014/main" id="{26569EA5-C771-B7AA-2F17-C8C4B41FB931}"/>
              </a:ext>
            </a:extLst>
          </p:cNvPr>
          <p:cNvSpPr>
            <a:spLocks noGrp="1"/>
          </p:cNvSpPr>
          <p:nvPr>
            <p:ph type="title"/>
          </p:nvPr>
        </p:nvSpPr>
        <p:spPr>
          <a:xfrm>
            <a:off x="457200" y="205979"/>
            <a:ext cx="8229600" cy="857250"/>
          </a:xfrm>
        </p:spPr>
        <p:txBody>
          <a:bodyPr/>
          <a:lstStyle/>
          <a:p>
            <a:pPr algn="l"/>
            <a:r>
              <a:rPr lang="en-US" b="1" dirty="0">
                <a:latin typeface="Arial" panose="020B0604020202020204" pitchFamily="34" charset="0"/>
                <a:cs typeface="Arial" panose="020B0604020202020204" pitchFamily="34" charset="0"/>
              </a:rPr>
              <a:t>ChatGPT/LLM integration</a:t>
            </a:r>
          </a:p>
        </p:txBody>
      </p:sp>
      <p:pic>
        <p:nvPicPr>
          <p:cNvPr id="10" name="Picture 9" descr="A computer screen with construction tools and yellow caution tape&#10;&#10;AI-generated content may be incorrect.">
            <a:extLst>
              <a:ext uri="{FF2B5EF4-FFF2-40B4-BE49-F238E27FC236}">
                <a16:creationId xmlns:a16="http://schemas.microsoft.com/office/drawing/2014/main" id="{6A2C9A84-0F1B-D18E-717B-379C12796CEB}"/>
              </a:ext>
            </a:extLst>
          </p:cNvPr>
          <p:cNvPicPr>
            <a:picLocks noChangeAspect="1"/>
          </p:cNvPicPr>
          <p:nvPr/>
        </p:nvPicPr>
        <p:blipFill>
          <a:blip r:embed="rId3"/>
          <a:stretch>
            <a:fillRect/>
          </a:stretch>
        </p:blipFill>
        <p:spPr>
          <a:xfrm>
            <a:off x="171021" y="895350"/>
            <a:ext cx="4248150" cy="4248150"/>
          </a:xfrm>
          <a:prstGeom prst="rect">
            <a:avLst/>
          </a:prstGeom>
        </p:spPr>
      </p:pic>
      <p:sp>
        <p:nvSpPr>
          <p:cNvPr id="11" name="TextBox 10">
            <a:extLst>
              <a:ext uri="{FF2B5EF4-FFF2-40B4-BE49-F238E27FC236}">
                <a16:creationId xmlns:a16="http://schemas.microsoft.com/office/drawing/2014/main" id="{B761F164-21C1-AB77-96B3-DD69B69FBFD7}"/>
              </a:ext>
            </a:extLst>
          </p:cNvPr>
          <p:cNvSpPr txBox="1"/>
          <p:nvPr/>
        </p:nvSpPr>
        <p:spPr>
          <a:xfrm>
            <a:off x="4572000" y="1069183"/>
            <a:ext cx="4248150" cy="2246769"/>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 Interactive chat about a patient’s notes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Human-in-the-loop with data verification</a:t>
            </a:r>
          </a:p>
        </p:txBody>
      </p:sp>
    </p:spTree>
    <p:extLst>
      <p:ext uri="{BB962C8B-B14F-4D97-AF65-F5344CB8AC3E}">
        <p14:creationId xmlns:p14="http://schemas.microsoft.com/office/powerpoint/2010/main" val="2963205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How much does it cost?</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171021" y="1275393"/>
            <a:ext cx="8662083" cy="3394472"/>
          </a:xfrm>
        </p:spPr>
        <p:txBody>
          <a:bodyPr>
            <a:normAutofit/>
          </a:bodyPr>
          <a:lstStyle/>
          <a:p>
            <a:pPr marL="0" indent="0">
              <a:buNone/>
            </a:pPr>
            <a:r>
              <a:rPr lang="en-US" sz="2800" dirty="0">
                <a:latin typeface="Arial" panose="020B0604020202020204" pitchFamily="34" charset="0"/>
                <a:cs typeface="Arial" panose="020B0604020202020204" pitchFamily="34" charset="0"/>
              </a:rPr>
              <a:t>Software (w/ source code)	$0.00</a:t>
            </a:r>
          </a:p>
          <a:p>
            <a:pPr marL="0" indent="0">
              <a:buNone/>
            </a:pPr>
            <a:r>
              <a:rPr lang="en-US" sz="2800" dirty="0">
                <a:latin typeface="Arial" panose="020B0604020202020204" pitchFamily="34" charset="0"/>
                <a:cs typeface="Arial" panose="020B0604020202020204" pitchFamily="34" charset="0"/>
              </a:rPr>
              <a:t>Installation Guidance 			$0.00</a:t>
            </a:r>
          </a:p>
          <a:p>
            <a:pPr marL="0" indent="0">
              <a:buNone/>
            </a:pPr>
            <a:r>
              <a:rPr lang="en-US" sz="2800" dirty="0">
                <a:latin typeface="Arial" panose="020B0604020202020204" pitchFamily="34" charset="0"/>
                <a:cs typeface="Arial" panose="020B0604020202020204" pitchFamily="34" charset="0"/>
              </a:rPr>
              <a:t>Access to Documentation		$0.00</a:t>
            </a:r>
          </a:p>
          <a:p>
            <a:pPr marL="0" indent="0">
              <a:buNone/>
            </a:pPr>
            <a:r>
              <a:rPr lang="en-US" sz="2800" dirty="0">
                <a:latin typeface="Arial" panose="020B0604020202020204" pitchFamily="34" charset="0"/>
                <a:cs typeface="Arial" panose="020B0604020202020204" pitchFamily="34" charset="0"/>
              </a:rPr>
              <a:t>Training </a:t>
            </a:r>
            <a:r>
              <a:rPr lang="en-US" sz="2200" dirty="0">
                <a:latin typeface="Arial" panose="020B0604020202020204" pitchFamily="34" charset="0"/>
                <a:cs typeface="Arial" panose="020B0604020202020204" pitchFamily="34" charset="0"/>
              </a:rPr>
              <a:t>(within reason)</a:t>
            </a:r>
            <a:r>
              <a:rPr lang="en-US" sz="2800" dirty="0">
                <a:latin typeface="Arial" panose="020B0604020202020204" pitchFamily="34" charset="0"/>
                <a:cs typeface="Arial" panose="020B0604020202020204" pitchFamily="34" charset="0"/>
              </a:rPr>
              <a:t>			$0.00</a:t>
            </a:r>
          </a:p>
          <a:p>
            <a:pPr marL="0" indent="0">
              <a:buNone/>
            </a:pPr>
            <a:r>
              <a:rPr lang="en-US" sz="2800" dirty="0">
                <a:latin typeface="Arial" panose="020B0604020202020204" pitchFamily="34" charset="0"/>
                <a:cs typeface="Arial" panose="020B0604020202020204" pitchFamily="34" charset="0"/>
              </a:rPr>
              <a:t>Synonyms dataset </a:t>
            </a:r>
            <a:r>
              <a:rPr lang="en-US" sz="2200" dirty="0">
                <a:latin typeface="Arial" panose="020B0604020202020204" pitchFamily="34" charset="0"/>
                <a:cs typeface="Arial" panose="020B0604020202020204" pitchFamily="34" charset="0"/>
              </a:rPr>
              <a:t>(optional)</a:t>
            </a:r>
            <a:r>
              <a:rPr lang="en-US" sz="2800" dirty="0">
                <a:latin typeface="Arial" panose="020B0604020202020204" pitchFamily="34" charset="0"/>
                <a:cs typeface="Arial" panose="020B0604020202020204" pitchFamily="34" charset="0"/>
              </a:rPr>
              <a:t>	$0.00*</a:t>
            </a: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For research use within EMERSE</a:t>
            </a: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descr="A cash register with a dollar sign&#10;&#10;Description automatically generated">
            <a:extLst>
              <a:ext uri="{FF2B5EF4-FFF2-40B4-BE49-F238E27FC236}">
                <a16:creationId xmlns:a16="http://schemas.microsoft.com/office/drawing/2014/main" id="{D67B46C4-1020-0619-08A8-8526295FFF0E}"/>
              </a:ext>
            </a:extLst>
          </p:cNvPr>
          <p:cNvPicPr>
            <a:picLocks noChangeAspect="1"/>
          </p:cNvPicPr>
          <p:nvPr/>
        </p:nvPicPr>
        <p:blipFill>
          <a:blip r:embed="rId3"/>
          <a:stretch>
            <a:fillRect/>
          </a:stretch>
        </p:blipFill>
        <p:spPr>
          <a:xfrm>
            <a:off x="6377757" y="1236153"/>
            <a:ext cx="2254052" cy="1893404"/>
          </a:xfrm>
          <a:prstGeom prst="rect">
            <a:avLst/>
          </a:prstGeom>
        </p:spPr>
      </p:pic>
    </p:spTree>
    <p:extLst>
      <p:ext uri="{BB962C8B-B14F-4D97-AF65-F5344CB8AC3E}">
        <p14:creationId xmlns:p14="http://schemas.microsoft.com/office/powerpoint/2010/main" val="2043896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a:xfrm>
            <a:off x="-1" y="255675"/>
            <a:ext cx="8080513" cy="857250"/>
          </a:xfrm>
        </p:spPr>
        <p:txBody>
          <a:bodyPr/>
          <a:lstStyle/>
          <a:p>
            <a:r>
              <a:rPr lang="en-US" b="1" dirty="0">
                <a:latin typeface="Arial" panose="020B0604020202020204" pitchFamily="34" charset="0"/>
                <a:cs typeface="Arial" panose="020B0604020202020204" pitchFamily="34" charset="0"/>
              </a:rPr>
              <a:t>Fine Print</a:t>
            </a: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5" name="Picture 14" descr="A white sign from a pole&#10;&#10;Description automatically generated">
            <a:extLst>
              <a:ext uri="{FF2B5EF4-FFF2-40B4-BE49-F238E27FC236}">
                <a16:creationId xmlns:a16="http://schemas.microsoft.com/office/drawing/2014/main" id="{88800055-A891-B106-720E-D79AFC5506F2}"/>
              </a:ext>
            </a:extLst>
          </p:cNvPr>
          <p:cNvPicPr>
            <a:picLocks noChangeAspect="1"/>
          </p:cNvPicPr>
          <p:nvPr/>
        </p:nvPicPr>
        <p:blipFill>
          <a:blip r:embed="rId3"/>
          <a:stretch>
            <a:fillRect/>
          </a:stretch>
        </p:blipFill>
        <p:spPr>
          <a:xfrm>
            <a:off x="6644304" y="171010"/>
            <a:ext cx="2328675" cy="2859613"/>
          </a:xfrm>
          <a:prstGeom prst="rect">
            <a:avLst/>
          </a:prstGeom>
        </p:spPr>
      </p:pic>
      <p:pic>
        <p:nvPicPr>
          <p:cNvPr id="6" name="Picture 5">
            <a:extLst>
              <a:ext uri="{FF2B5EF4-FFF2-40B4-BE49-F238E27FC236}">
                <a16:creationId xmlns:a16="http://schemas.microsoft.com/office/drawing/2014/main" id="{AD30A139-4E9A-1195-DE5F-9678F228CA70}"/>
              </a:ext>
            </a:extLst>
          </p:cNvPr>
          <p:cNvPicPr>
            <a:picLocks noChangeAspect="1"/>
          </p:cNvPicPr>
          <p:nvPr/>
        </p:nvPicPr>
        <p:blipFill>
          <a:blip r:embed="rId4"/>
          <a:stretch>
            <a:fillRect/>
          </a:stretch>
        </p:blipFill>
        <p:spPr>
          <a:xfrm>
            <a:off x="7319931" y="2062423"/>
            <a:ext cx="1323859" cy="1284699"/>
          </a:xfrm>
          <a:prstGeom prst="rect">
            <a:avLst/>
          </a:prstGeom>
        </p:spPr>
      </p:pic>
      <p:sp>
        <p:nvSpPr>
          <p:cNvPr id="17" name="TextBox 16">
            <a:extLst>
              <a:ext uri="{FF2B5EF4-FFF2-40B4-BE49-F238E27FC236}">
                <a16:creationId xmlns:a16="http://schemas.microsoft.com/office/drawing/2014/main" id="{288BC41A-E604-913A-4995-FE5674B9CBC7}"/>
              </a:ext>
            </a:extLst>
          </p:cNvPr>
          <p:cNvSpPr txBox="1"/>
          <p:nvPr/>
        </p:nvSpPr>
        <p:spPr>
          <a:xfrm>
            <a:off x="6838122" y="978428"/>
            <a:ext cx="1323859" cy="892552"/>
          </a:xfrm>
          <a:prstGeom prst="rect">
            <a:avLst/>
          </a:prstGeom>
          <a:noFill/>
        </p:spPr>
        <p:txBody>
          <a:bodyPr wrap="square">
            <a:spAutoFit/>
          </a:bodyPr>
          <a:lstStyle/>
          <a:p>
            <a:pPr algn="ctr"/>
            <a:r>
              <a:rPr lang="en-US" sz="2600" i="1" dirty="0">
                <a:latin typeface="Bradley Hand" pitchFamily="2" charset="77"/>
                <a:cs typeface="Arial" panose="020B0604020202020204" pitchFamily="34" charset="0"/>
              </a:rPr>
              <a:t>Free</a:t>
            </a:r>
          </a:p>
          <a:p>
            <a:pPr algn="ctr"/>
            <a:r>
              <a:rPr lang="en-US" sz="2600" i="1" dirty="0">
                <a:latin typeface="Bradley Hand" pitchFamily="2" charset="77"/>
                <a:cs typeface="Arial" panose="020B0604020202020204" pitchFamily="34" charset="0"/>
              </a:rPr>
              <a:t>Kitten</a:t>
            </a:r>
            <a:endParaRPr lang="en-US" sz="2600" i="1" dirty="0">
              <a:latin typeface="Bradley Hand" pitchFamily="2" charset="77"/>
            </a:endParaRPr>
          </a:p>
        </p:txBody>
      </p:sp>
      <p:sp>
        <p:nvSpPr>
          <p:cNvPr id="18" name="Content Placeholder 2">
            <a:extLst>
              <a:ext uri="{FF2B5EF4-FFF2-40B4-BE49-F238E27FC236}">
                <a16:creationId xmlns:a16="http://schemas.microsoft.com/office/drawing/2014/main" id="{13C141AC-77C5-6A5F-FBF4-6057B06310CB}"/>
              </a:ext>
            </a:extLst>
          </p:cNvPr>
          <p:cNvSpPr>
            <a:spLocks noGrp="1"/>
          </p:cNvSpPr>
          <p:nvPr>
            <p:ph idx="1"/>
          </p:nvPr>
        </p:nvSpPr>
        <p:spPr>
          <a:xfrm>
            <a:off x="171021" y="1275393"/>
            <a:ext cx="6473283" cy="3394472"/>
          </a:xfrm>
        </p:spPr>
        <p:txBody>
          <a:bodyPr>
            <a:normAutofit fontScale="92500" lnSpcReduction="20000"/>
          </a:bodyPr>
          <a:lstStyle/>
          <a:p>
            <a:r>
              <a:rPr lang="en-US" sz="2800" dirty="0">
                <a:latin typeface="Arial" panose="020B0604020202020204" pitchFamily="34" charset="0"/>
                <a:cs typeface="Arial" panose="020B0604020202020204" pitchFamily="34" charset="0"/>
              </a:rPr>
              <a:t>There will be local operational costs</a:t>
            </a:r>
          </a:p>
          <a:p>
            <a:pPr lvl="1"/>
            <a:r>
              <a:rPr lang="en-US" sz="2400" dirty="0">
                <a:latin typeface="Arial" panose="020B0604020202020204" pitchFamily="34" charset="0"/>
                <a:cs typeface="Arial" panose="020B0604020202020204" pitchFamily="34" charset="0"/>
              </a:rPr>
              <a:t> free kitten &lt; free pony</a:t>
            </a:r>
          </a:p>
          <a:p>
            <a:r>
              <a:rPr lang="en-US" sz="2800" dirty="0">
                <a:latin typeface="Arial" panose="020B0604020202020204" pitchFamily="34" charset="0"/>
                <a:cs typeface="Arial" panose="020B0604020202020204" pitchFamily="34" charset="0"/>
              </a:rPr>
              <a:t>Sites need to determine how to extract their data to get it into EMERSE</a:t>
            </a:r>
          </a:p>
          <a:p>
            <a:pPr lvl="1"/>
            <a:r>
              <a:rPr lang="en-US" sz="2400" dirty="0">
                <a:latin typeface="Arial" panose="020B0604020202020204" pitchFamily="34" charset="0"/>
                <a:cs typeface="Arial" panose="020B0604020202020204" pitchFamily="34" charset="0"/>
              </a:rPr>
              <a:t>We can provide recommendations</a:t>
            </a:r>
          </a:p>
          <a:p>
            <a:r>
              <a:rPr lang="en-US" sz="2800" dirty="0">
                <a:latin typeface="Arial" panose="020B0604020202020204" pitchFamily="34" charset="0"/>
                <a:cs typeface="Arial" panose="020B0604020202020204" pitchFamily="34" charset="0"/>
              </a:rPr>
              <a:t>Sites install EMERSE themselves</a:t>
            </a:r>
          </a:p>
          <a:p>
            <a:pPr lvl="1"/>
            <a:r>
              <a:rPr lang="en-US" sz="2400" dirty="0">
                <a:latin typeface="Arial" panose="020B0604020202020204" pitchFamily="34" charset="0"/>
                <a:cs typeface="Arial" panose="020B0604020202020204" pitchFamily="34" charset="0"/>
              </a:rPr>
              <a:t>on premise or in the cloud</a:t>
            </a:r>
          </a:p>
          <a:p>
            <a:r>
              <a:rPr lang="en-US" sz="2800" dirty="0">
                <a:latin typeface="Arial" panose="020B0604020202020204" pitchFamily="34" charset="0"/>
                <a:cs typeface="Arial" panose="020B0604020202020204" pitchFamily="34" charset="0"/>
              </a:rPr>
              <a:t>Our team does not have access to anyone’s data other than U of Michigan</a:t>
            </a:r>
          </a:p>
        </p:txBody>
      </p:sp>
      <p:pic>
        <p:nvPicPr>
          <p:cNvPr id="4" name="Picture 3" descr="A black and white logo&#10;&#10;Description automatically generated">
            <a:extLst>
              <a:ext uri="{FF2B5EF4-FFF2-40B4-BE49-F238E27FC236}">
                <a16:creationId xmlns:a16="http://schemas.microsoft.com/office/drawing/2014/main" id="{B4E5B315-2B6B-46E9-2539-2A1F661E3363}"/>
              </a:ext>
            </a:extLst>
          </p:cNvPr>
          <p:cNvPicPr>
            <a:picLocks noChangeAspect="1"/>
          </p:cNvPicPr>
          <p:nvPr/>
        </p:nvPicPr>
        <p:blipFill>
          <a:blip r:embed="rId5"/>
          <a:stretch>
            <a:fillRect/>
          </a:stretch>
        </p:blipFill>
        <p:spPr>
          <a:xfrm>
            <a:off x="226397" y="398550"/>
            <a:ext cx="2273300" cy="571500"/>
          </a:xfrm>
          <a:prstGeom prst="rect">
            <a:avLst/>
          </a:prstGeom>
        </p:spPr>
      </p:pic>
    </p:spTree>
    <p:extLst>
      <p:ext uri="{BB962C8B-B14F-4D97-AF65-F5344CB8AC3E}">
        <p14:creationId xmlns:p14="http://schemas.microsoft.com/office/powerpoint/2010/main" val="4234918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B89E674-DF7F-EE59-C990-EDDD1DA71AF1}"/>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0F2B2FB6-EE14-9029-D749-CD739385151E}"/>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Community Meetings</a:t>
            </a:r>
          </a:p>
        </p:txBody>
      </p:sp>
      <p:pic>
        <p:nvPicPr>
          <p:cNvPr id="14" name="Picture 13" descr="transparent background.png">
            <a:extLst>
              <a:ext uri="{FF2B5EF4-FFF2-40B4-BE49-F238E27FC236}">
                <a16:creationId xmlns:a16="http://schemas.microsoft.com/office/drawing/2014/main" id="{3EBC65CF-442D-B512-E279-CC4CF146E185}"/>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46081E49-9255-CFA9-A0D5-2543852BA26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group of hands holding a blue sign&#10;&#10;Description automatically generated">
            <a:extLst>
              <a:ext uri="{FF2B5EF4-FFF2-40B4-BE49-F238E27FC236}">
                <a16:creationId xmlns:a16="http://schemas.microsoft.com/office/drawing/2014/main" id="{B51592ED-8551-FA50-D049-8993FE16823F}"/>
              </a:ext>
            </a:extLst>
          </p:cNvPr>
          <p:cNvPicPr>
            <a:picLocks noChangeAspect="1"/>
          </p:cNvPicPr>
          <p:nvPr/>
        </p:nvPicPr>
        <p:blipFill>
          <a:blip r:embed="rId3"/>
          <a:stretch>
            <a:fillRect/>
          </a:stretch>
        </p:blipFill>
        <p:spPr>
          <a:xfrm>
            <a:off x="2845946" y="1151490"/>
            <a:ext cx="3452108" cy="2301405"/>
          </a:xfrm>
          <a:prstGeom prst="rect">
            <a:avLst/>
          </a:prstGeom>
          <a:ln w="22225">
            <a:solidFill>
              <a:schemeClr val="tx1"/>
            </a:solidFill>
          </a:ln>
        </p:spPr>
      </p:pic>
      <p:sp>
        <p:nvSpPr>
          <p:cNvPr id="6" name="Content Placeholder 2">
            <a:extLst>
              <a:ext uri="{FF2B5EF4-FFF2-40B4-BE49-F238E27FC236}">
                <a16:creationId xmlns:a16="http://schemas.microsoft.com/office/drawing/2014/main" id="{C8D4DF2D-EEDE-2F9F-AC32-8C93C8BD09CF}"/>
              </a:ext>
            </a:extLst>
          </p:cNvPr>
          <p:cNvSpPr>
            <a:spLocks noGrp="1"/>
          </p:cNvSpPr>
          <p:nvPr>
            <p:ph idx="1"/>
          </p:nvPr>
        </p:nvSpPr>
        <p:spPr>
          <a:xfrm>
            <a:off x="300060" y="3541157"/>
            <a:ext cx="8143429" cy="1547853"/>
          </a:xfrm>
        </p:spPr>
        <p:txBody>
          <a:bodyPr>
            <a:noAutofit/>
          </a:bodyPr>
          <a:lstStyle/>
          <a:p>
            <a:pPr marL="0" indent="0" algn="ctr">
              <a:buNone/>
            </a:pPr>
            <a:r>
              <a:rPr lang="en-US" sz="2600" dirty="0">
                <a:latin typeface="Arial" panose="020B0604020202020204" pitchFamily="34" charset="0"/>
                <a:cs typeface="Arial" panose="020B0604020202020204" pitchFamily="34" charset="0"/>
              </a:rPr>
              <a:t>Twice per year – recordings available online</a:t>
            </a:r>
          </a:p>
          <a:p>
            <a:pPr marL="0" indent="0" algn="ctr">
              <a:buNone/>
            </a:pPr>
            <a:r>
              <a:rPr lang="en-US" sz="2600" dirty="0">
                <a:latin typeface="Arial" panose="020B0604020202020204" pitchFamily="34" charset="0"/>
                <a:cs typeface="Arial" panose="020B0604020202020204" pitchFamily="34" charset="0"/>
              </a:rPr>
              <a:t>Last meeting November 2025</a:t>
            </a:r>
          </a:p>
          <a:p>
            <a:pPr marL="0" indent="0" algn="ctr">
              <a:buNone/>
            </a:pPr>
            <a:r>
              <a:rPr lang="en-US" sz="2600" dirty="0">
                <a:latin typeface="Arial" panose="020B0604020202020204" pitchFamily="34" charset="0"/>
                <a:cs typeface="Arial" panose="020B0604020202020204" pitchFamily="34" charset="0"/>
              </a:rPr>
              <a:t>Next meeting May 2026</a:t>
            </a:r>
          </a:p>
        </p:txBody>
      </p:sp>
    </p:spTree>
    <p:extLst>
      <p:ext uri="{BB962C8B-B14F-4D97-AF65-F5344CB8AC3E}">
        <p14:creationId xmlns:p14="http://schemas.microsoft.com/office/powerpoint/2010/main" val="270414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DDF7EB84-9E51-732E-F940-90A57DCE9F5F}"/>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E95C2E57-F3AA-1576-7412-47AAEA3BC032}"/>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D3D851A7-5A15-821C-E0A0-60326975B4A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7" name="Title 1">
            <a:extLst>
              <a:ext uri="{FF2B5EF4-FFF2-40B4-BE49-F238E27FC236}">
                <a16:creationId xmlns:a16="http://schemas.microsoft.com/office/drawing/2014/main" id="{6F3E9039-6849-3660-A74B-BB00BF9D5E9D}"/>
              </a:ext>
            </a:extLst>
          </p:cNvPr>
          <p:cNvSpPr>
            <a:spLocks noGrp="1"/>
          </p:cNvSpPr>
          <p:nvPr>
            <p:ph type="title"/>
          </p:nvPr>
        </p:nvSpPr>
        <p:spPr>
          <a:xfrm>
            <a:off x="158368" y="234235"/>
            <a:ext cx="8080513" cy="857250"/>
          </a:xfrm>
        </p:spPr>
        <p:txBody>
          <a:bodyPr/>
          <a:lstStyle/>
          <a:p>
            <a:pPr algn="l"/>
            <a:r>
              <a:rPr lang="en-US" b="1" dirty="0">
                <a:latin typeface="Arial" panose="020B0604020202020204" pitchFamily="34" charset="0"/>
                <a:cs typeface="Arial" panose="020B0604020202020204" pitchFamily="34" charset="0"/>
              </a:rPr>
              <a:t>Demo</a:t>
            </a:r>
          </a:p>
        </p:txBody>
      </p:sp>
      <p:sp>
        <p:nvSpPr>
          <p:cNvPr id="10" name="Content Placeholder 2">
            <a:extLst>
              <a:ext uri="{FF2B5EF4-FFF2-40B4-BE49-F238E27FC236}">
                <a16:creationId xmlns:a16="http://schemas.microsoft.com/office/drawing/2014/main" id="{A15C5EDF-9DE3-7498-FFA9-B85DB0F04E1E}"/>
              </a:ext>
            </a:extLst>
          </p:cNvPr>
          <p:cNvSpPr>
            <a:spLocks noGrp="1"/>
          </p:cNvSpPr>
          <p:nvPr>
            <p:ph idx="1"/>
          </p:nvPr>
        </p:nvSpPr>
        <p:spPr>
          <a:xfrm>
            <a:off x="5635929" y="1445343"/>
            <a:ext cx="3484822" cy="2901114"/>
          </a:xfrm>
        </p:spPr>
        <p:txBody>
          <a:bodyPr>
            <a:normAutofit/>
          </a:bodyPr>
          <a:lstStyle/>
          <a:p>
            <a:r>
              <a:rPr lang="en-US" sz="2800" dirty="0">
                <a:latin typeface="Arial" panose="020B0604020202020204" pitchFamily="34" charset="0"/>
                <a:cs typeface="Arial" panose="020B0604020202020204" pitchFamily="34" charset="0"/>
              </a:rPr>
              <a:t>No real names</a:t>
            </a:r>
          </a:p>
          <a:p>
            <a:r>
              <a:rPr lang="en-US" sz="2800" dirty="0">
                <a:latin typeface="Arial" panose="020B0604020202020204" pitchFamily="34" charset="0"/>
                <a:cs typeface="Arial" panose="020B0604020202020204" pitchFamily="34" charset="0"/>
              </a:rPr>
              <a:t>No PHI</a:t>
            </a:r>
          </a:p>
          <a:p>
            <a:r>
              <a:rPr lang="en-US" sz="2800" dirty="0">
                <a:latin typeface="Arial" panose="020B0604020202020204" pitchFamily="34" charset="0"/>
                <a:cs typeface="Arial" panose="020B0604020202020204" pitchFamily="34" charset="0"/>
              </a:rPr>
              <a:t>Publicly available</a:t>
            </a:r>
          </a:p>
          <a:p>
            <a:r>
              <a:rPr lang="en-US" sz="2800" dirty="0">
                <a:latin typeface="Arial" panose="020B0604020202020204" pitchFamily="34" charset="0"/>
                <a:cs typeface="Arial" panose="020B0604020202020204" pitchFamily="34" charset="0"/>
              </a:rPr>
              <a:t>Abstracts &amp; case reports</a:t>
            </a:r>
          </a:p>
          <a:p>
            <a:endParaRPr lang="en-US" sz="2800" dirty="0">
              <a:latin typeface="Arial" panose="020B0604020202020204" pitchFamily="34" charset="0"/>
              <a:cs typeface="Arial" panose="020B0604020202020204" pitchFamily="34" charset="0"/>
            </a:endParaRPr>
          </a:p>
        </p:txBody>
      </p:sp>
      <p:pic>
        <p:nvPicPr>
          <p:cNvPr id="12" name="Picture 11" descr="A person standing in front of a white board&#10;&#10;Description automatically generated">
            <a:extLst>
              <a:ext uri="{FF2B5EF4-FFF2-40B4-BE49-F238E27FC236}">
                <a16:creationId xmlns:a16="http://schemas.microsoft.com/office/drawing/2014/main" id="{CF3A2184-E2B8-A476-0791-ED5E7B4C8889}"/>
              </a:ext>
            </a:extLst>
          </p:cNvPr>
          <p:cNvPicPr>
            <a:picLocks noChangeAspect="1"/>
          </p:cNvPicPr>
          <p:nvPr/>
        </p:nvPicPr>
        <p:blipFill>
          <a:blip r:embed="rId3"/>
          <a:stretch>
            <a:fillRect/>
          </a:stretch>
        </p:blipFill>
        <p:spPr>
          <a:xfrm>
            <a:off x="260847" y="1175253"/>
            <a:ext cx="5161942" cy="3441294"/>
          </a:xfrm>
          <a:prstGeom prst="rect">
            <a:avLst/>
          </a:prstGeom>
        </p:spPr>
      </p:pic>
    </p:spTree>
    <p:extLst>
      <p:ext uri="{BB962C8B-B14F-4D97-AF65-F5344CB8AC3E}">
        <p14:creationId xmlns:p14="http://schemas.microsoft.com/office/powerpoint/2010/main" val="11730578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AI-generated content may be incorrect.">
            <a:extLst>
              <a:ext uri="{FF2B5EF4-FFF2-40B4-BE49-F238E27FC236}">
                <a16:creationId xmlns:a16="http://schemas.microsoft.com/office/drawing/2014/main" id="{7DC41176-C1E0-6FE6-CED1-A3B90AE4103F}"/>
              </a:ext>
            </a:extLst>
          </p:cNvPr>
          <p:cNvPicPr>
            <a:picLocks noChangeAspect="1"/>
          </p:cNvPicPr>
          <p:nvPr/>
        </p:nvPicPr>
        <p:blipFill>
          <a:blip r:embed="rId2"/>
          <a:stretch>
            <a:fillRect/>
          </a:stretch>
        </p:blipFill>
        <p:spPr>
          <a:xfrm>
            <a:off x="0" y="12136"/>
            <a:ext cx="9144000" cy="5119227"/>
          </a:xfrm>
          <a:prstGeom prst="rect">
            <a:avLst/>
          </a:prstGeom>
        </p:spPr>
      </p:pic>
      <p:cxnSp>
        <p:nvCxnSpPr>
          <p:cNvPr id="8" name="Straight Arrow Connector 7">
            <a:extLst>
              <a:ext uri="{FF2B5EF4-FFF2-40B4-BE49-F238E27FC236}">
                <a16:creationId xmlns:a16="http://schemas.microsoft.com/office/drawing/2014/main" id="{8F239784-6A94-BE61-DB03-FDE6771BCAAC}"/>
              </a:ext>
            </a:extLst>
          </p:cNvPr>
          <p:cNvCxnSpPr>
            <a:cxnSpLocks/>
          </p:cNvCxnSpPr>
          <p:nvPr/>
        </p:nvCxnSpPr>
        <p:spPr>
          <a:xfrm flipH="1">
            <a:off x="1876425" y="457200"/>
            <a:ext cx="2019300" cy="304800"/>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13A625C-81EB-501C-02C2-FC4C98F0053F}"/>
              </a:ext>
            </a:extLst>
          </p:cNvPr>
          <p:cNvCxnSpPr>
            <a:cxnSpLocks/>
          </p:cNvCxnSpPr>
          <p:nvPr/>
        </p:nvCxnSpPr>
        <p:spPr>
          <a:xfrm flipH="1">
            <a:off x="1971675" y="902264"/>
            <a:ext cx="2019300" cy="304800"/>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3815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2F350-DC2D-1653-3883-644D687E7676}"/>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C4029EFE-EAFF-BF4C-464C-8E0FAFE569A3}"/>
              </a:ext>
            </a:extLst>
          </p:cNvPr>
          <p:cNvPicPr>
            <a:picLocks noChangeAspect="1"/>
          </p:cNvPicPr>
          <p:nvPr/>
        </p:nvPicPr>
        <p:blipFill>
          <a:blip r:embed="rId2"/>
          <a:stretch>
            <a:fillRect/>
          </a:stretch>
        </p:blipFill>
        <p:spPr>
          <a:xfrm>
            <a:off x="-1" y="12136"/>
            <a:ext cx="9165679" cy="5131364"/>
          </a:xfrm>
          <a:prstGeom prst="rect">
            <a:avLst/>
          </a:prstGeom>
        </p:spPr>
      </p:pic>
      <p:cxnSp>
        <p:nvCxnSpPr>
          <p:cNvPr id="4" name="Straight Arrow Connector 3">
            <a:extLst>
              <a:ext uri="{FF2B5EF4-FFF2-40B4-BE49-F238E27FC236}">
                <a16:creationId xmlns:a16="http://schemas.microsoft.com/office/drawing/2014/main" id="{E84FD2D1-A50B-2931-EA8E-808F23AC18CF}"/>
              </a:ext>
            </a:extLst>
          </p:cNvPr>
          <p:cNvCxnSpPr>
            <a:cxnSpLocks/>
          </p:cNvCxnSpPr>
          <p:nvPr/>
        </p:nvCxnSpPr>
        <p:spPr>
          <a:xfrm flipH="1">
            <a:off x="647700" y="885825"/>
            <a:ext cx="1933575" cy="978464"/>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4475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164B6-42EB-3AF5-887E-6156CD5E3C7C}"/>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F072814A-F492-0C03-2164-8CC4CEE6DCD6}"/>
              </a:ext>
            </a:extLst>
          </p:cNvPr>
          <p:cNvPicPr>
            <a:picLocks noChangeAspect="1"/>
          </p:cNvPicPr>
          <p:nvPr/>
        </p:nvPicPr>
        <p:blipFill>
          <a:blip r:embed="rId2"/>
          <a:stretch>
            <a:fillRect/>
          </a:stretch>
        </p:blipFill>
        <p:spPr>
          <a:xfrm>
            <a:off x="-1" y="12136"/>
            <a:ext cx="9165679" cy="5131364"/>
          </a:xfrm>
          <a:prstGeom prst="rect">
            <a:avLst/>
          </a:prstGeom>
        </p:spPr>
      </p:pic>
    </p:spTree>
    <p:extLst>
      <p:ext uri="{BB962C8B-B14F-4D97-AF65-F5344CB8AC3E}">
        <p14:creationId xmlns:p14="http://schemas.microsoft.com/office/powerpoint/2010/main" val="1263746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57FB6-9C4D-F901-DE0D-E220EE4A0230}"/>
            </a:ext>
          </a:extLst>
        </p:cNvPr>
        <p:cNvGrpSpPr/>
        <p:nvPr/>
      </p:nvGrpSpPr>
      <p:grpSpPr>
        <a:xfrm>
          <a:off x="0" y="0"/>
          <a:ext cx="0" cy="0"/>
          <a:chOff x="0" y="0"/>
          <a:chExt cx="0" cy="0"/>
        </a:xfrm>
      </p:grpSpPr>
      <p:pic>
        <p:nvPicPr>
          <p:cNvPr id="3" name="Picture 2" descr="A screenshot of a calendar&#10;&#10;AI-generated content may be incorrect.">
            <a:extLst>
              <a:ext uri="{FF2B5EF4-FFF2-40B4-BE49-F238E27FC236}">
                <a16:creationId xmlns:a16="http://schemas.microsoft.com/office/drawing/2014/main" id="{067DF06C-7F5E-7B7B-B182-A7B66AF0ACED}"/>
              </a:ext>
            </a:extLst>
          </p:cNvPr>
          <p:cNvPicPr>
            <a:picLocks noChangeAspect="1"/>
          </p:cNvPicPr>
          <p:nvPr/>
        </p:nvPicPr>
        <p:blipFill>
          <a:blip r:embed="rId2"/>
          <a:stretch>
            <a:fillRect/>
          </a:stretch>
        </p:blipFill>
        <p:spPr>
          <a:xfrm>
            <a:off x="-1" y="12136"/>
            <a:ext cx="9165679" cy="5131364"/>
          </a:xfrm>
          <a:prstGeom prst="rect">
            <a:avLst/>
          </a:prstGeom>
        </p:spPr>
      </p:pic>
      <p:cxnSp>
        <p:nvCxnSpPr>
          <p:cNvPr id="4" name="Straight Arrow Connector 3">
            <a:extLst>
              <a:ext uri="{FF2B5EF4-FFF2-40B4-BE49-F238E27FC236}">
                <a16:creationId xmlns:a16="http://schemas.microsoft.com/office/drawing/2014/main" id="{DACBA70B-C551-C00F-7B5A-8EFF6F584202}"/>
              </a:ext>
            </a:extLst>
          </p:cNvPr>
          <p:cNvCxnSpPr>
            <a:cxnSpLocks/>
          </p:cNvCxnSpPr>
          <p:nvPr/>
        </p:nvCxnSpPr>
        <p:spPr>
          <a:xfrm flipH="1">
            <a:off x="3790950" y="1104900"/>
            <a:ext cx="1171575" cy="1466850"/>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6758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b="1" dirty="0">
                <a:solidFill>
                  <a:srgbClr val="FF0000"/>
                </a:solidFill>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1285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1110E-C341-198B-9C2C-B3845F85578D}"/>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35EDA2AE-1989-1838-2D97-2DCA0783DA99}"/>
              </a:ext>
            </a:extLst>
          </p:cNvPr>
          <p:cNvPicPr>
            <a:picLocks noChangeAspect="1"/>
          </p:cNvPicPr>
          <p:nvPr/>
        </p:nvPicPr>
        <p:blipFill>
          <a:blip r:embed="rId2"/>
          <a:stretch>
            <a:fillRect/>
          </a:stretch>
        </p:blipFill>
        <p:spPr>
          <a:xfrm>
            <a:off x="-1" y="12136"/>
            <a:ext cx="9165679" cy="5131364"/>
          </a:xfrm>
          <a:prstGeom prst="rect">
            <a:avLst/>
          </a:prstGeom>
        </p:spPr>
      </p:pic>
      <p:cxnSp>
        <p:nvCxnSpPr>
          <p:cNvPr id="4" name="Straight Arrow Connector 3">
            <a:extLst>
              <a:ext uri="{FF2B5EF4-FFF2-40B4-BE49-F238E27FC236}">
                <a16:creationId xmlns:a16="http://schemas.microsoft.com/office/drawing/2014/main" id="{D67900E5-4611-987A-AAAE-90B09E00EA81}"/>
              </a:ext>
            </a:extLst>
          </p:cNvPr>
          <p:cNvCxnSpPr>
            <a:cxnSpLocks/>
          </p:cNvCxnSpPr>
          <p:nvPr/>
        </p:nvCxnSpPr>
        <p:spPr>
          <a:xfrm flipH="1">
            <a:off x="4038600" y="904875"/>
            <a:ext cx="1228725" cy="1492814"/>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78180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1BDB7-7CDA-7BF1-CA0F-346A94BA6A6D}"/>
            </a:ext>
          </a:extLst>
        </p:cNvPr>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B0E81C4D-1D98-2D59-6DE4-A89179DDA90A}"/>
              </a:ext>
            </a:extLst>
          </p:cNvPr>
          <p:cNvPicPr>
            <a:picLocks noChangeAspect="1"/>
          </p:cNvPicPr>
          <p:nvPr/>
        </p:nvPicPr>
        <p:blipFill>
          <a:blip r:embed="rId2"/>
          <a:stretch>
            <a:fillRect/>
          </a:stretch>
        </p:blipFill>
        <p:spPr>
          <a:xfrm>
            <a:off x="-1" y="12136"/>
            <a:ext cx="9165679" cy="5131364"/>
          </a:xfrm>
          <a:prstGeom prst="rect">
            <a:avLst/>
          </a:prstGeom>
        </p:spPr>
      </p:pic>
    </p:spTree>
    <p:extLst>
      <p:ext uri="{BB962C8B-B14F-4D97-AF65-F5344CB8AC3E}">
        <p14:creationId xmlns:p14="http://schemas.microsoft.com/office/powerpoint/2010/main" val="4012196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AFB69-1476-F4B0-096D-A6E00F74F770}"/>
            </a:ext>
          </a:extLst>
        </p:cNvPr>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11530684-B267-F198-E2BB-36393A3ED725}"/>
              </a:ext>
            </a:extLst>
          </p:cNvPr>
          <p:cNvPicPr>
            <a:picLocks noChangeAspect="1"/>
          </p:cNvPicPr>
          <p:nvPr/>
        </p:nvPicPr>
        <p:blipFill>
          <a:blip r:embed="rId2"/>
          <a:stretch>
            <a:fillRect/>
          </a:stretch>
        </p:blipFill>
        <p:spPr>
          <a:xfrm>
            <a:off x="-1" y="12136"/>
            <a:ext cx="9165679" cy="5131364"/>
          </a:xfrm>
          <a:prstGeom prst="rect">
            <a:avLst/>
          </a:prstGeom>
        </p:spPr>
      </p:pic>
    </p:spTree>
    <p:extLst>
      <p:ext uri="{BB962C8B-B14F-4D97-AF65-F5344CB8AC3E}">
        <p14:creationId xmlns:p14="http://schemas.microsoft.com/office/powerpoint/2010/main" val="25069222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BB9C0-DEE6-987F-A0F3-09AF28BD859A}"/>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1B349DA7-0FB0-BCC2-8DA9-FA5270E32675}"/>
              </a:ext>
            </a:extLst>
          </p:cNvPr>
          <p:cNvPicPr>
            <a:picLocks noChangeAspect="1"/>
          </p:cNvPicPr>
          <p:nvPr/>
        </p:nvPicPr>
        <p:blipFill>
          <a:blip r:embed="rId2"/>
          <a:stretch>
            <a:fillRect/>
          </a:stretch>
        </p:blipFill>
        <p:spPr>
          <a:xfrm>
            <a:off x="-1" y="12136"/>
            <a:ext cx="9165679" cy="5131364"/>
          </a:xfrm>
          <a:prstGeom prst="rect">
            <a:avLst/>
          </a:prstGeom>
        </p:spPr>
      </p:pic>
    </p:spTree>
    <p:extLst>
      <p:ext uri="{BB962C8B-B14F-4D97-AF65-F5344CB8AC3E}">
        <p14:creationId xmlns:p14="http://schemas.microsoft.com/office/powerpoint/2010/main" val="21386986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20ECA-D4FD-6F05-3261-515690073EEC}"/>
            </a:ext>
          </a:extLst>
        </p:cNvPr>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515F5392-C293-6653-A1DC-4B50838576BF}"/>
              </a:ext>
            </a:extLst>
          </p:cNvPr>
          <p:cNvPicPr>
            <a:picLocks noChangeAspect="1"/>
          </p:cNvPicPr>
          <p:nvPr/>
        </p:nvPicPr>
        <p:blipFill>
          <a:blip r:embed="rId2"/>
          <a:stretch>
            <a:fillRect/>
          </a:stretch>
        </p:blipFill>
        <p:spPr>
          <a:xfrm>
            <a:off x="-1" y="12136"/>
            <a:ext cx="9165679" cy="5131364"/>
          </a:xfrm>
          <a:prstGeom prst="rect">
            <a:avLst/>
          </a:prstGeom>
        </p:spPr>
      </p:pic>
    </p:spTree>
    <p:extLst>
      <p:ext uri="{BB962C8B-B14F-4D97-AF65-F5344CB8AC3E}">
        <p14:creationId xmlns:p14="http://schemas.microsoft.com/office/powerpoint/2010/main" val="38149276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E36E7-8BA3-A329-50D3-F0228F422436}"/>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A5FA04FF-D744-1552-9F01-8512053155E0}"/>
              </a:ext>
            </a:extLst>
          </p:cNvPr>
          <p:cNvPicPr>
            <a:picLocks noChangeAspect="1"/>
          </p:cNvPicPr>
          <p:nvPr/>
        </p:nvPicPr>
        <p:blipFill>
          <a:blip r:embed="rId2"/>
          <a:stretch>
            <a:fillRect/>
          </a:stretch>
        </p:blipFill>
        <p:spPr>
          <a:xfrm>
            <a:off x="-1" y="12136"/>
            <a:ext cx="9165679" cy="5131364"/>
          </a:xfrm>
          <a:prstGeom prst="rect">
            <a:avLst/>
          </a:prstGeom>
        </p:spPr>
      </p:pic>
    </p:spTree>
    <p:extLst>
      <p:ext uri="{BB962C8B-B14F-4D97-AF65-F5344CB8AC3E}">
        <p14:creationId xmlns:p14="http://schemas.microsoft.com/office/powerpoint/2010/main" val="16573640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47087-66E3-5CE0-7AE0-F138AE04CD4E}"/>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200B70DD-843B-A285-5593-3D8C697A7991}"/>
              </a:ext>
            </a:extLst>
          </p:cNvPr>
          <p:cNvPicPr>
            <a:picLocks noChangeAspect="1"/>
          </p:cNvPicPr>
          <p:nvPr/>
        </p:nvPicPr>
        <p:blipFill>
          <a:blip r:embed="rId2"/>
          <a:stretch>
            <a:fillRect/>
          </a:stretch>
        </p:blipFill>
        <p:spPr>
          <a:xfrm>
            <a:off x="-1" y="12136"/>
            <a:ext cx="9165679" cy="5131364"/>
          </a:xfrm>
          <a:prstGeom prst="rect">
            <a:avLst/>
          </a:prstGeom>
        </p:spPr>
      </p:pic>
    </p:spTree>
    <p:extLst>
      <p:ext uri="{BB962C8B-B14F-4D97-AF65-F5344CB8AC3E}">
        <p14:creationId xmlns:p14="http://schemas.microsoft.com/office/powerpoint/2010/main" val="414181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AA0B1-1F60-3D5B-2088-CF5A8FB07CDE}"/>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759AC0D5-1CF2-5D58-53EF-FB1978F86728}"/>
              </a:ext>
            </a:extLst>
          </p:cNvPr>
          <p:cNvPicPr>
            <a:picLocks noChangeAspect="1"/>
          </p:cNvPicPr>
          <p:nvPr/>
        </p:nvPicPr>
        <p:blipFill>
          <a:blip r:embed="rId2"/>
          <a:stretch>
            <a:fillRect/>
          </a:stretch>
        </p:blipFill>
        <p:spPr>
          <a:xfrm>
            <a:off x="0" y="12136"/>
            <a:ext cx="9144000" cy="5119227"/>
          </a:xfrm>
          <a:prstGeom prst="rect">
            <a:avLst/>
          </a:prstGeom>
        </p:spPr>
      </p:pic>
    </p:spTree>
    <p:extLst>
      <p:ext uri="{BB962C8B-B14F-4D97-AF65-F5344CB8AC3E}">
        <p14:creationId xmlns:p14="http://schemas.microsoft.com/office/powerpoint/2010/main" val="3783123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1E2DE-771B-C1C6-087C-867FE9917E3B}"/>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908953FE-A329-D8DF-2B9C-842853A947FB}"/>
              </a:ext>
            </a:extLst>
          </p:cNvPr>
          <p:cNvPicPr>
            <a:picLocks noChangeAspect="1"/>
          </p:cNvPicPr>
          <p:nvPr/>
        </p:nvPicPr>
        <p:blipFill>
          <a:blip r:embed="rId2"/>
          <a:stretch>
            <a:fillRect/>
          </a:stretch>
        </p:blipFill>
        <p:spPr>
          <a:xfrm>
            <a:off x="-1" y="12136"/>
            <a:ext cx="9165679" cy="5131364"/>
          </a:xfrm>
          <a:prstGeom prst="rect">
            <a:avLst/>
          </a:prstGeom>
        </p:spPr>
      </p:pic>
      <p:cxnSp>
        <p:nvCxnSpPr>
          <p:cNvPr id="5" name="Straight Arrow Connector 4">
            <a:extLst>
              <a:ext uri="{FF2B5EF4-FFF2-40B4-BE49-F238E27FC236}">
                <a16:creationId xmlns:a16="http://schemas.microsoft.com/office/drawing/2014/main" id="{E2E60323-1B31-D5C9-7FF4-147AE466F567}"/>
              </a:ext>
            </a:extLst>
          </p:cNvPr>
          <p:cNvCxnSpPr>
            <a:cxnSpLocks/>
          </p:cNvCxnSpPr>
          <p:nvPr/>
        </p:nvCxnSpPr>
        <p:spPr>
          <a:xfrm flipH="1">
            <a:off x="5543550" y="952500"/>
            <a:ext cx="1333500" cy="2305050"/>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43266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DDDB9-32BB-600E-23F4-72313C658274}"/>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8DB75927-1D61-75F8-A167-62089BD0E1E6}"/>
              </a:ext>
            </a:extLst>
          </p:cNvPr>
          <p:cNvPicPr>
            <a:picLocks noChangeAspect="1"/>
          </p:cNvPicPr>
          <p:nvPr/>
        </p:nvPicPr>
        <p:blipFill>
          <a:blip r:embed="rId2"/>
          <a:stretch>
            <a:fillRect/>
          </a:stretch>
        </p:blipFill>
        <p:spPr>
          <a:xfrm>
            <a:off x="-1" y="12136"/>
            <a:ext cx="9165679" cy="5131364"/>
          </a:xfrm>
          <a:prstGeom prst="rect">
            <a:avLst/>
          </a:prstGeom>
        </p:spPr>
      </p:pic>
      <p:cxnSp>
        <p:nvCxnSpPr>
          <p:cNvPr id="4" name="Straight Arrow Connector 3">
            <a:extLst>
              <a:ext uri="{FF2B5EF4-FFF2-40B4-BE49-F238E27FC236}">
                <a16:creationId xmlns:a16="http://schemas.microsoft.com/office/drawing/2014/main" id="{8EA28B20-7DF0-2B39-26CA-DFCC212D1E97}"/>
              </a:ext>
            </a:extLst>
          </p:cNvPr>
          <p:cNvCxnSpPr>
            <a:cxnSpLocks/>
          </p:cNvCxnSpPr>
          <p:nvPr/>
        </p:nvCxnSpPr>
        <p:spPr>
          <a:xfrm flipH="1">
            <a:off x="6962775" y="904875"/>
            <a:ext cx="1190625" cy="2447925"/>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8249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6A33F541-1801-3EFC-56A0-69FD22F416EA}"/>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237A6C1B-7703-DB76-C614-E09A9F731EC8}"/>
              </a:ext>
            </a:extLst>
          </p:cNvPr>
          <p:cNvSpPr>
            <a:spLocks noGrp="1"/>
          </p:cNvSpPr>
          <p:nvPr>
            <p:ph type="title"/>
          </p:nvPr>
        </p:nvSpPr>
        <p:spPr>
          <a:xfrm>
            <a:off x="171021" y="183744"/>
            <a:ext cx="8679652" cy="857250"/>
          </a:xfrm>
        </p:spPr>
        <p:txBody>
          <a:bodyPr>
            <a:noAutofit/>
          </a:bodyPr>
          <a:lstStyle/>
          <a:p>
            <a:r>
              <a:rPr lang="en-US" sz="3200" b="1" dirty="0">
                <a:latin typeface="Arial"/>
                <a:cs typeface="Arial"/>
              </a:rPr>
              <a:t>We want to close the researcher-leadership gap on software selection</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531B5BD8-D753-E66C-38C5-CB8FFC2F5E8D}"/>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40C2F253-A279-DDFD-285F-783604057D9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A white pants with pockets&#10;&#10;AI-generated content may be incorrect.">
            <a:extLst>
              <a:ext uri="{FF2B5EF4-FFF2-40B4-BE49-F238E27FC236}">
                <a16:creationId xmlns:a16="http://schemas.microsoft.com/office/drawing/2014/main" id="{CCCBBE51-1494-1EB1-A50B-EB154F67CABE}"/>
              </a:ext>
            </a:extLst>
          </p:cNvPr>
          <p:cNvPicPr>
            <a:picLocks noChangeAspect="1"/>
          </p:cNvPicPr>
          <p:nvPr/>
        </p:nvPicPr>
        <p:blipFill>
          <a:blip r:embed="rId3"/>
          <a:stretch>
            <a:fillRect/>
          </a:stretch>
        </p:blipFill>
        <p:spPr>
          <a:xfrm>
            <a:off x="171021" y="2695699"/>
            <a:ext cx="743312" cy="2447801"/>
          </a:xfrm>
          <a:prstGeom prst="rect">
            <a:avLst/>
          </a:prstGeom>
        </p:spPr>
      </p:pic>
      <p:pic>
        <p:nvPicPr>
          <p:cNvPr id="12" name="Picture 11">
            <a:extLst>
              <a:ext uri="{FF2B5EF4-FFF2-40B4-BE49-F238E27FC236}">
                <a16:creationId xmlns:a16="http://schemas.microsoft.com/office/drawing/2014/main" id="{1BE882A3-01F9-01C5-AB48-3361E5083BC8}"/>
              </a:ext>
            </a:extLst>
          </p:cNvPr>
          <p:cNvPicPr>
            <a:picLocks noChangeAspect="1"/>
          </p:cNvPicPr>
          <p:nvPr/>
        </p:nvPicPr>
        <p:blipFill>
          <a:blip r:embed="rId4"/>
          <a:stretch>
            <a:fillRect/>
          </a:stretch>
        </p:blipFill>
        <p:spPr>
          <a:xfrm>
            <a:off x="5624552" y="2864981"/>
            <a:ext cx="1016147" cy="2224029"/>
          </a:xfrm>
          <a:prstGeom prst="rect">
            <a:avLst/>
          </a:prstGeom>
        </p:spPr>
      </p:pic>
      <p:sp>
        <p:nvSpPr>
          <p:cNvPr id="13" name="Oval Callout 12">
            <a:extLst>
              <a:ext uri="{FF2B5EF4-FFF2-40B4-BE49-F238E27FC236}">
                <a16:creationId xmlns:a16="http://schemas.microsoft.com/office/drawing/2014/main" id="{E41F9F34-AD5E-5908-98D0-E15A2565A62B}"/>
              </a:ext>
            </a:extLst>
          </p:cNvPr>
          <p:cNvSpPr/>
          <p:nvPr/>
        </p:nvSpPr>
        <p:spPr>
          <a:xfrm>
            <a:off x="977165" y="2663368"/>
            <a:ext cx="2676525" cy="857250"/>
          </a:xfrm>
          <a:prstGeom prst="wedgeEllipse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This is exactly the tool we have been looking for</a:t>
            </a:r>
          </a:p>
        </p:txBody>
      </p:sp>
      <p:sp>
        <p:nvSpPr>
          <p:cNvPr id="15" name="Oval Callout 14">
            <a:extLst>
              <a:ext uri="{FF2B5EF4-FFF2-40B4-BE49-F238E27FC236}">
                <a16:creationId xmlns:a16="http://schemas.microsoft.com/office/drawing/2014/main" id="{90D2EC5D-BED2-1307-1AA6-73F0921860AB}"/>
              </a:ext>
            </a:extLst>
          </p:cNvPr>
          <p:cNvSpPr/>
          <p:nvPr/>
        </p:nvSpPr>
        <p:spPr>
          <a:xfrm flipH="1">
            <a:off x="3425872" y="1925123"/>
            <a:ext cx="2426498" cy="857250"/>
          </a:xfrm>
          <a:prstGeom prst="wedgeEllipse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Our researchers don’t need a tool like this</a:t>
            </a:r>
          </a:p>
        </p:txBody>
      </p:sp>
      <p:sp>
        <p:nvSpPr>
          <p:cNvPr id="18" name="Oval Callout 17">
            <a:extLst>
              <a:ext uri="{FF2B5EF4-FFF2-40B4-BE49-F238E27FC236}">
                <a16:creationId xmlns:a16="http://schemas.microsoft.com/office/drawing/2014/main" id="{AC2BFE61-264D-1E60-579B-D641E6E2CE86}"/>
              </a:ext>
            </a:extLst>
          </p:cNvPr>
          <p:cNvSpPr/>
          <p:nvPr/>
        </p:nvSpPr>
        <p:spPr>
          <a:xfrm>
            <a:off x="977164" y="3993888"/>
            <a:ext cx="2676525" cy="857250"/>
          </a:xfrm>
          <a:prstGeom prst="wedgeEllipse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We have nothing like it</a:t>
            </a:r>
          </a:p>
        </p:txBody>
      </p:sp>
      <p:sp>
        <p:nvSpPr>
          <p:cNvPr id="19" name="Oval Callout 18">
            <a:extLst>
              <a:ext uri="{FF2B5EF4-FFF2-40B4-BE49-F238E27FC236}">
                <a16:creationId xmlns:a16="http://schemas.microsoft.com/office/drawing/2014/main" id="{6A92A473-E378-9481-5270-A2F43DDE92C9}"/>
              </a:ext>
            </a:extLst>
          </p:cNvPr>
          <p:cNvSpPr/>
          <p:nvPr/>
        </p:nvSpPr>
        <p:spPr>
          <a:xfrm>
            <a:off x="914333" y="1350093"/>
            <a:ext cx="2676525" cy="857250"/>
          </a:xfrm>
          <a:prstGeom prst="wedgeEllipse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We have a major need for a tool like EMERSE</a:t>
            </a:r>
          </a:p>
        </p:txBody>
      </p:sp>
      <p:sp>
        <p:nvSpPr>
          <p:cNvPr id="20" name="Oval Callout 19">
            <a:extLst>
              <a:ext uri="{FF2B5EF4-FFF2-40B4-BE49-F238E27FC236}">
                <a16:creationId xmlns:a16="http://schemas.microsoft.com/office/drawing/2014/main" id="{550262A9-5962-83A9-C6CD-13C40DFF6574}"/>
              </a:ext>
            </a:extLst>
          </p:cNvPr>
          <p:cNvSpPr/>
          <p:nvPr/>
        </p:nvSpPr>
        <p:spPr>
          <a:xfrm flipH="1">
            <a:off x="3297598" y="3324454"/>
            <a:ext cx="2426498" cy="857250"/>
          </a:xfrm>
          <a:prstGeom prst="wedgeEllipseCallou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We already have something that does the same thing.</a:t>
            </a:r>
          </a:p>
        </p:txBody>
      </p:sp>
    </p:spTree>
    <p:extLst>
      <p:ext uri="{BB962C8B-B14F-4D97-AF65-F5344CB8AC3E}">
        <p14:creationId xmlns:p14="http://schemas.microsoft.com/office/powerpoint/2010/main" val="32599764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9C8F9-FA1B-A0F2-9549-E56C4819FD76}"/>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14C6BC29-B9F4-0E7A-E1A5-D52C912185A7}"/>
              </a:ext>
            </a:extLst>
          </p:cNvPr>
          <p:cNvPicPr>
            <a:picLocks noChangeAspect="1"/>
          </p:cNvPicPr>
          <p:nvPr/>
        </p:nvPicPr>
        <p:blipFill>
          <a:blip r:embed="rId2"/>
          <a:stretch>
            <a:fillRect/>
          </a:stretch>
        </p:blipFill>
        <p:spPr>
          <a:xfrm>
            <a:off x="-1" y="12136"/>
            <a:ext cx="9165679" cy="5131364"/>
          </a:xfrm>
          <a:prstGeom prst="rect">
            <a:avLst/>
          </a:prstGeom>
        </p:spPr>
      </p:pic>
      <p:cxnSp>
        <p:nvCxnSpPr>
          <p:cNvPr id="4" name="Straight Arrow Connector 3">
            <a:extLst>
              <a:ext uri="{FF2B5EF4-FFF2-40B4-BE49-F238E27FC236}">
                <a16:creationId xmlns:a16="http://schemas.microsoft.com/office/drawing/2014/main" id="{BA04EDA0-CEAC-CD63-67A8-5C5393F33705}"/>
              </a:ext>
            </a:extLst>
          </p:cNvPr>
          <p:cNvCxnSpPr>
            <a:cxnSpLocks/>
          </p:cNvCxnSpPr>
          <p:nvPr/>
        </p:nvCxnSpPr>
        <p:spPr>
          <a:xfrm>
            <a:off x="3076575" y="3333750"/>
            <a:ext cx="2828925" cy="1038225"/>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8725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1DD9C-8D7E-F6F3-A84C-4D81606B7197}"/>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B58C15F9-696D-EB6A-AA07-1AFF2DDF2615}"/>
              </a:ext>
            </a:extLst>
          </p:cNvPr>
          <p:cNvPicPr>
            <a:picLocks noChangeAspect="1"/>
          </p:cNvPicPr>
          <p:nvPr/>
        </p:nvPicPr>
        <p:blipFill>
          <a:blip r:embed="rId2"/>
          <a:stretch>
            <a:fillRect/>
          </a:stretch>
        </p:blipFill>
        <p:spPr>
          <a:xfrm>
            <a:off x="-1" y="12136"/>
            <a:ext cx="9165679" cy="5131364"/>
          </a:xfrm>
          <a:prstGeom prst="rect">
            <a:avLst/>
          </a:prstGeom>
        </p:spPr>
      </p:pic>
      <p:cxnSp>
        <p:nvCxnSpPr>
          <p:cNvPr id="4" name="Straight Arrow Connector 3">
            <a:extLst>
              <a:ext uri="{FF2B5EF4-FFF2-40B4-BE49-F238E27FC236}">
                <a16:creationId xmlns:a16="http://schemas.microsoft.com/office/drawing/2014/main" id="{D15973D3-84E4-B242-EBD2-2E626BC40E64}"/>
              </a:ext>
            </a:extLst>
          </p:cNvPr>
          <p:cNvCxnSpPr>
            <a:cxnSpLocks/>
          </p:cNvCxnSpPr>
          <p:nvPr/>
        </p:nvCxnSpPr>
        <p:spPr>
          <a:xfrm flipH="1">
            <a:off x="6934200" y="1095375"/>
            <a:ext cx="1190625" cy="2447925"/>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94022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0E5FE-0681-C462-2238-89805F60C3C2}"/>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4780F8CE-A33E-3E2B-CB40-4F63A7F32776}"/>
              </a:ext>
            </a:extLst>
          </p:cNvPr>
          <p:cNvPicPr>
            <a:picLocks noChangeAspect="1"/>
          </p:cNvPicPr>
          <p:nvPr/>
        </p:nvPicPr>
        <p:blipFill>
          <a:blip r:embed="rId2"/>
          <a:stretch>
            <a:fillRect/>
          </a:stretch>
        </p:blipFill>
        <p:spPr>
          <a:xfrm>
            <a:off x="-1" y="12136"/>
            <a:ext cx="9165679" cy="5131364"/>
          </a:xfrm>
          <a:prstGeom prst="rect">
            <a:avLst/>
          </a:prstGeom>
        </p:spPr>
      </p:pic>
      <p:cxnSp>
        <p:nvCxnSpPr>
          <p:cNvPr id="4" name="Straight Arrow Connector 3">
            <a:extLst>
              <a:ext uri="{FF2B5EF4-FFF2-40B4-BE49-F238E27FC236}">
                <a16:creationId xmlns:a16="http://schemas.microsoft.com/office/drawing/2014/main" id="{6D2DCF3B-F087-F676-D229-77B1CC4D7D1E}"/>
              </a:ext>
            </a:extLst>
          </p:cNvPr>
          <p:cNvCxnSpPr>
            <a:cxnSpLocks/>
          </p:cNvCxnSpPr>
          <p:nvPr/>
        </p:nvCxnSpPr>
        <p:spPr>
          <a:xfrm>
            <a:off x="7219950" y="885825"/>
            <a:ext cx="1209675" cy="1285875"/>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83097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830C0-E6F4-AC92-0920-7775276F0670}"/>
            </a:ext>
          </a:extLst>
        </p:cNvPr>
        <p:cNvGrpSpPr/>
        <p:nvPr/>
      </p:nvGrpSpPr>
      <p:grpSpPr>
        <a:xfrm>
          <a:off x="0" y="0"/>
          <a:ext cx="0" cy="0"/>
          <a:chOff x="0" y="0"/>
          <a:chExt cx="0" cy="0"/>
        </a:xfrm>
      </p:grpSpPr>
      <p:pic>
        <p:nvPicPr>
          <p:cNvPr id="3" name="Picture 2" descr="A screenshot of a computer screen&#10;&#10;AI-generated content may be incorrect.">
            <a:extLst>
              <a:ext uri="{FF2B5EF4-FFF2-40B4-BE49-F238E27FC236}">
                <a16:creationId xmlns:a16="http://schemas.microsoft.com/office/drawing/2014/main" id="{CA6DC2FB-796E-D62A-8A2D-E46667398218}"/>
              </a:ext>
            </a:extLst>
          </p:cNvPr>
          <p:cNvPicPr>
            <a:picLocks noChangeAspect="1"/>
          </p:cNvPicPr>
          <p:nvPr/>
        </p:nvPicPr>
        <p:blipFill>
          <a:blip r:embed="rId2"/>
          <a:stretch>
            <a:fillRect/>
          </a:stretch>
        </p:blipFill>
        <p:spPr>
          <a:xfrm>
            <a:off x="-1" y="12136"/>
            <a:ext cx="9165679" cy="5131364"/>
          </a:xfrm>
          <a:prstGeom prst="rect">
            <a:avLst/>
          </a:prstGeom>
        </p:spPr>
      </p:pic>
    </p:spTree>
    <p:extLst>
      <p:ext uri="{BB962C8B-B14F-4D97-AF65-F5344CB8AC3E}">
        <p14:creationId xmlns:p14="http://schemas.microsoft.com/office/powerpoint/2010/main" val="41132984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E03DC-E550-A485-AC19-011A8B1B2106}"/>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759CA468-A452-0770-E909-AA18869AEF9F}"/>
              </a:ext>
            </a:extLst>
          </p:cNvPr>
          <p:cNvPicPr>
            <a:picLocks noChangeAspect="1"/>
          </p:cNvPicPr>
          <p:nvPr/>
        </p:nvPicPr>
        <p:blipFill>
          <a:blip r:embed="rId3"/>
          <a:stretch>
            <a:fillRect/>
          </a:stretch>
        </p:blipFill>
        <p:spPr>
          <a:xfrm>
            <a:off x="-1" y="12136"/>
            <a:ext cx="9165679" cy="5131364"/>
          </a:xfrm>
          <a:prstGeom prst="rect">
            <a:avLst/>
          </a:prstGeom>
        </p:spPr>
      </p:pic>
    </p:spTree>
    <p:extLst>
      <p:ext uri="{BB962C8B-B14F-4D97-AF65-F5344CB8AC3E}">
        <p14:creationId xmlns:p14="http://schemas.microsoft.com/office/powerpoint/2010/main" val="996190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356C0-791F-9DBA-BD89-2E8806ED0D2F}"/>
            </a:ext>
          </a:extLst>
        </p:cNvPr>
        <p:cNvGrpSpPr/>
        <p:nvPr/>
      </p:nvGrpSpPr>
      <p:grpSpPr>
        <a:xfrm>
          <a:off x="0" y="0"/>
          <a:ext cx="0" cy="0"/>
          <a:chOff x="0" y="0"/>
          <a:chExt cx="0" cy="0"/>
        </a:xfrm>
      </p:grpSpPr>
      <p:pic>
        <p:nvPicPr>
          <p:cNvPr id="9" name="Picture 8" descr="A screenshot of a chat&#10;&#10;AI-generated content may be incorrect.">
            <a:extLst>
              <a:ext uri="{FF2B5EF4-FFF2-40B4-BE49-F238E27FC236}">
                <a16:creationId xmlns:a16="http://schemas.microsoft.com/office/drawing/2014/main" id="{FE1804F1-9C6D-7968-7BD6-B9154D9A5D6B}"/>
              </a:ext>
            </a:extLst>
          </p:cNvPr>
          <p:cNvPicPr>
            <a:picLocks noChangeAspect="1"/>
          </p:cNvPicPr>
          <p:nvPr/>
        </p:nvPicPr>
        <p:blipFill>
          <a:blip r:embed="rId2"/>
          <a:stretch>
            <a:fillRect/>
          </a:stretch>
        </p:blipFill>
        <p:spPr>
          <a:xfrm>
            <a:off x="1611497" y="0"/>
            <a:ext cx="5921006" cy="5143500"/>
          </a:xfrm>
          <a:prstGeom prst="rect">
            <a:avLst/>
          </a:prstGeom>
        </p:spPr>
      </p:pic>
      <p:cxnSp>
        <p:nvCxnSpPr>
          <p:cNvPr id="2" name="Straight Arrow Connector 1">
            <a:extLst>
              <a:ext uri="{FF2B5EF4-FFF2-40B4-BE49-F238E27FC236}">
                <a16:creationId xmlns:a16="http://schemas.microsoft.com/office/drawing/2014/main" id="{CC036F17-D640-0801-BCF4-035974A25127}"/>
              </a:ext>
            </a:extLst>
          </p:cNvPr>
          <p:cNvCxnSpPr>
            <a:cxnSpLocks/>
          </p:cNvCxnSpPr>
          <p:nvPr/>
        </p:nvCxnSpPr>
        <p:spPr>
          <a:xfrm flipH="1">
            <a:off x="4391025" y="2428875"/>
            <a:ext cx="1390650" cy="419100"/>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F0E18CE1-3F80-90BE-943B-57E38F0D3645}"/>
              </a:ext>
            </a:extLst>
          </p:cNvPr>
          <p:cNvCxnSpPr>
            <a:cxnSpLocks/>
          </p:cNvCxnSpPr>
          <p:nvPr/>
        </p:nvCxnSpPr>
        <p:spPr>
          <a:xfrm flipH="1">
            <a:off x="4238625" y="4619625"/>
            <a:ext cx="1428750" cy="266700"/>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FC44B06D-38F8-5187-38B8-2D941E428BD4}"/>
              </a:ext>
            </a:extLst>
          </p:cNvPr>
          <p:cNvCxnSpPr>
            <a:cxnSpLocks/>
          </p:cNvCxnSpPr>
          <p:nvPr/>
        </p:nvCxnSpPr>
        <p:spPr>
          <a:xfrm flipH="1">
            <a:off x="5153025" y="2847975"/>
            <a:ext cx="2000250" cy="533400"/>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D0B3E5B-5675-2621-369B-EBAD58EA1E8E}"/>
              </a:ext>
            </a:extLst>
          </p:cNvPr>
          <p:cNvSpPr txBox="1"/>
          <p:nvPr/>
        </p:nvSpPr>
        <p:spPr>
          <a:xfrm>
            <a:off x="5876925" y="2244209"/>
            <a:ext cx="1377300"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User enters</a:t>
            </a:r>
          </a:p>
        </p:txBody>
      </p:sp>
      <p:sp>
        <p:nvSpPr>
          <p:cNvPr id="12" name="TextBox 11">
            <a:extLst>
              <a:ext uri="{FF2B5EF4-FFF2-40B4-BE49-F238E27FC236}">
                <a16:creationId xmlns:a16="http://schemas.microsoft.com/office/drawing/2014/main" id="{1EE810AF-30A4-A7DA-F551-7E33EDAC303D}"/>
              </a:ext>
            </a:extLst>
          </p:cNvPr>
          <p:cNvSpPr txBox="1"/>
          <p:nvPr/>
        </p:nvSpPr>
        <p:spPr>
          <a:xfrm>
            <a:off x="7183903" y="2663309"/>
            <a:ext cx="1249060"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AI clarifies</a:t>
            </a:r>
          </a:p>
        </p:txBody>
      </p:sp>
      <p:sp>
        <p:nvSpPr>
          <p:cNvPr id="13" name="TextBox 12">
            <a:extLst>
              <a:ext uri="{FF2B5EF4-FFF2-40B4-BE49-F238E27FC236}">
                <a16:creationId xmlns:a16="http://schemas.microsoft.com/office/drawing/2014/main" id="{B8053E45-18C5-7E9C-48AB-690E18D21459}"/>
              </a:ext>
            </a:extLst>
          </p:cNvPr>
          <p:cNvSpPr txBox="1"/>
          <p:nvPr/>
        </p:nvSpPr>
        <p:spPr>
          <a:xfrm>
            <a:off x="5806603" y="4434959"/>
            <a:ext cx="1377300"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User enters</a:t>
            </a:r>
          </a:p>
        </p:txBody>
      </p:sp>
    </p:spTree>
    <p:extLst>
      <p:ext uri="{BB962C8B-B14F-4D97-AF65-F5344CB8AC3E}">
        <p14:creationId xmlns:p14="http://schemas.microsoft.com/office/powerpoint/2010/main" val="36402041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D7D59-8C09-DBA4-AED5-10BC86736719}"/>
            </a:ext>
          </a:extLst>
        </p:cNvPr>
        <p:cNvGrpSpPr/>
        <p:nvPr/>
      </p:nvGrpSpPr>
      <p:grpSpPr>
        <a:xfrm>
          <a:off x="0" y="0"/>
          <a:ext cx="0" cy="0"/>
          <a:chOff x="0" y="0"/>
          <a:chExt cx="0" cy="0"/>
        </a:xfrm>
      </p:grpSpPr>
      <p:pic>
        <p:nvPicPr>
          <p:cNvPr id="3" name="Picture 2" descr="A screenshot of a social media post&#10;&#10;AI-generated content may be incorrect.">
            <a:extLst>
              <a:ext uri="{FF2B5EF4-FFF2-40B4-BE49-F238E27FC236}">
                <a16:creationId xmlns:a16="http://schemas.microsoft.com/office/drawing/2014/main" id="{A84EDD91-45AF-17BD-7ECF-8DFACD3BFA0A}"/>
              </a:ext>
            </a:extLst>
          </p:cNvPr>
          <p:cNvPicPr>
            <a:picLocks noChangeAspect="1"/>
          </p:cNvPicPr>
          <p:nvPr/>
        </p:nvPicPr>
        <p:blipFill>
          <a:blip r:embed="rId2"/>
          <a:stretch>
            <a:fillRect/>
          </a:stretch>
        </p:blipFill>
        <p:spPr>
          <a:xfrm>
            <a:off x="1818529" y="0"/>
            <a:ext cx="5506942" cy="5143500"/>
          </a:xfrm>
          <a:prstGeom prst="rect">
            <a:avLst/>
          </a:prstGeom>
        </p:spPr>
      </p:pic>
      <p:cxnSp>
        <p:nvCxnSpPr>
          <p:cNvPr id="2" name="Straight Arrow Connector 1">
            <a:extLst>
              <a:ext uri="{FF2B5EF4-FFF2-40B4-BE49-F238E27FC236}">
                <a16:creationId xmlns:a16="http://schemas.microsoft.com/office/drawing/2014/main" id="{5BDD22EC-E023-AE54-FCFD-5E85E972A0F6}"/>
              </a:ext>
            </a:extLst>
          </p:cNvPr>
          <p:cNvCxnSpPr>
            <a:cxnSpLocks/>
          </p:cNvCxnSpPr>
          <p:nvPr/>
        </p:nvCxnSpPr>
        <p:spPr>
          <a:xfrm flipH="1">
            <a:off x="6638925" y="428625"/>
            <a:ext cx="1323975" cy="628650"/>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553B8098-2B35-495C-0381-0F1EEB32C9FA}"/>
              </a:ext>
            </a:extLst>
          </p:cNvPr>
          <p:cNvCxnSpPr>
            <a:cxnSpLocks/>
          </p:cNvCxnSpPr>
          <p:nvPr/>
        </p:nvCxnSpPr>
        <p:spPr>
          <a:xfrm flipH="1">
            <a:off x="6877050" y="2343150"/>
            <a:ext cx="1323975" cy="628650"/>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39851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8C086-D973-44C5-2112-B92E0254295A}"/>
            </a:ext>
          </a:extLst>
        </p:cNvPr>
        <p:cNvGrpSpPr/>
        <p:nvPr/>
      </p:nvGrpSpPr>
      <p:grpSpPr>
        <a:xfrm>
          <a:off x="0" y="0"/>
          <a:ext cx="0" cy="0"/>
          <a:chOff x="0" y="0"/>
          <a:chExt cx="0" cy="0"/>
        </a:xfrm>
      </p:grpSpPr>
      <p:pic>
        <p:nvPicPr>
          <p:cNvPr id="4" name="Picture 3" descr="A screenshot of a chat&#10;&#10;AI-generated content may be incorrect.">
            <a:extLst>
              <a:ext uri="{FF2B5EF4-FFF2-40B4-BE49-F238E27FC236}">
                <a16:creationId xmlns:a16="http://schemas.microsoft.com/office/drawing/2014/main" id="{1B41B26D-2B41-15CF-4F5E-DEA0B9BF92BA}"/>
              </a:ext>
            </a:extLst>
          </p:cNvPr>
          <p:cNvPicPr>
            <a:picLocks noChangeAspect="1"/>
          </p:cNvPicPr>
          <p:nvPr/>
        </p:nvPicPr>
        <p:blipFill>
          <a:blip r:embed="rId2"/>
          <a:stretch>
            <a:fillRect/>
          </a:stretch>
        </p:blipFill>
        <p:spPr>
          <a:xfrm>
            <a:off x="0" y="410020"/>
            <a:ext cx="9153625" cy="4323459"/>
          </a:xfrm>
          <a:prstGeom prst="rect">
            <a:avLst/>
          </a:prstGeom>
        </p:spPr>
      </p:pic>
      <p:cxnSp>
        <p:nvCxnSpPr>
          <p:cNvPr id="2" name="Straight Arrow Connector 1">
            <a:extLst>
              <a:ext uri="{FF2B5EF4-FFF2-40B4-BE49-F238E27FC236}">
                <a16:creationId xmlns:a16="http://schemas.microsoft.com/office/drawing/2014/main" id="{AD886C8E-EA68-F349-DF2C-FE355D17F909}"/>
              </a:ext>
            </a:extLst>
          </p:cNvPr>
          <p:cNvCxnSpPr>
            <a:cxnSpLocks/>
          </p:cNvCxnSpPr>
          <p:nvPr/>
        </p:nvCxnSpPr>
        <p:spPr>
          <a:xfrm flipH="1">
            <a:off x="4305300" y="638175"/>
            <a:ext cx="1333500" cy="1333500"/>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17211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9320E-ADED-5219-9992-5A66CB1C2166}"/>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A4373DE9-95EE-1B7D-0075-F9A5463A7DC8}"/>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4" name="Picture 3" descr="A screenshot of a medical report&#10;&#10;AI-generated content may be incorrect.">
            <a:extLst>
              <a:ext uri="{FF2B5EF4-FFF2-40B4-BE49-F238E27FC236}">
                <a16:creationId xmlns:a16="http://schemas.microsoft.com/office/drawing/2014/main" id="{1D18C60E-8194-0B59-DD1F-AE8E5D147637}"/>
              </a:ext>
            </a:extLst>
          </p:cNvPr>
          <p:cNvPicPr>
            <a:picLocks noChangeAspect="1"/>
          </p:cNvPicPr>
          <p:nvPr/>
        </p:nvPicPr>
        <p:blipFill>
          <a:blip r:embed="rId3"/>
          <a:stretch>
            <a:fillRect/>
          </a:stretch>
        </p:blipFill>
        <p:spPr>
          <a:xfrm>
            <a:off x="-5707" y="85725"/>
            <a:ext cx="9149708" cy="4956364"/>
          </a:xfrm>
          <a:prstGeom prst="rect">
            <a:avLst/>
          </a:prstGeom>
        </p:spPr>
      </p:pic>
      <p:cxnSp>
        <p:nvCxnSpPr>
          <p:cNvPr id="2" name="Straight Arrow Connector 1">
            <a:extLst>
              <a:ext uri="{FF2B5EF4-FFF2-40B4-BE49-F238E27FC236}">
                <a16:creationId xmlns:a16="http://schemas.microsoft.com/office/drawing/2014/main" id="{2753063A-743C-FDA7-39FB-A58EE41F0E2F}"/>
              </a:ext>
            </a:extLst>
          </p:cNvPr>
          <p:cNvCxnSpPr>
            <a:cxnSpLocks/>
          </p:cNvCxnSpPr>
          <p:nvPr/>
        </p:nvCxnSpPr>
        <p:spPr>
          <a:xfrm flipH="1">
            <a:off x="2800350" y="466725"/>
            <a:ext cx="1409700" cy="323850"/>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D6DF4DBE-C256-776F-BF29-85386C36CFE2}"/>
              </a:ext>
            </a:extLst>
          </p:cNvPr>
          <p:cNvCxnSpPr>
            <a:cxnSpLocks/>
          </p:cNvCxnSpPr>
          <p:nvPr/>
        </p:nvCxnSpPr>
        <p:spPr>
          <a:xfrm flipH="1">
            <a:off x="3567112" y="2166096"/>
            <a:ext cx="1285875" cy="811307"/>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D0AC69A1-3965-23D5-C657-374BCA962E6D}"/>
              </a:ext>
            </a:extLst>
          </p:cNvPr>
          <p:cNvCxnSpPr>
            <a:cxnSpLocks/>
          </p:cNvCxnSpPr>
          <p:nvPr/>
        </p:nvCxnSpPr>
        <p:spPr>
          <a:xfrm flipH="1">
            <a:off x="6218908" y="1947021"/>
            <a:ext cx="1285875" cy="811307"/>
          </a:xfrm>
          <a:prstGeom prst="straightConnector1">
            <a:avLst/>
          </a:prstGeom>
          <a:ln w="1079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61976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327724" y="1770499"/>
            <a:ext cx="8143429" cy="3596095"/>
          </a:xfrm>
        </p:spPr>
        <p:txBody>
          <a:bodyPr>
            <a:noAutofit/>
          </a:bodyPr>
          <a:lstStyle/>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Contact us to schedule a time with your team for:</a:t>
            </a:r>
          </a:p>
          <a:p>
            <a:r>
              <a:rPr lang="en-US" sz="2400" dirty="0">
                <a:latin typeface="Arial" panose="020B0604020202020204" pitchFamily="34" charset="0"/>
                <a:cs typeface="Arial" panose="020B0604020202020204" pitchFamily="34" charset="0"/>
              </a:rPr>
              <a:t>Implementation planning</a:t>
            </a:r>
          </a:p>
          <a:p>
            <a:r>
              <a:rPr lang="en-US" sz="2400" dirty="0">
                <a:latin typeface="Arial" panose="020B0604020202020204" pitchFamily="34" charset="0"/>
                <a:cs typeface="Arial" panose="020B0604020202020204" pitchFamily="34" charset="0"/>
              </a:rPr>
              <a:t>Discussions about usage strategies</a:t>
            </a:r>
          </a:p>
          <a:p>
            <a:r>
              <a:rPr lang="en-US" sz="2400" dirty="0">
                <a:latin typeface="Arial" panose="020B0604020202020204" pitchFamily="34" charset="0"/>
                <a:cs typeface="Arial" panose="020B0604020202020204" pitchFamily="34" charset="0"/>
              </a:rPr>
              <a:t>Training</a:t>
            </a:r>
          </a:p>
          <a:p>
            <a:r>
              <a:rPr lang="en-US" sz="2400" dirty="0">
                <a:latin typeface="Arial" panose="020B0604020202020204" pitchFamily="34" charset="0"/>
                <a:cs typeface="Arial" panose="020B0604020202020204" pitchFamily="34" charset="0"/>
              </a:rPr>
              <a:t>Live demonstrations (abstractors, IT teams, </a:t>
            </a:r>
            <a:r>
              <a:rPr lang="en-US" sz="2400" dirty="0" err="1">
                <a:latin typeface="Arial" panose="020B0604020202020204" pitchFamily="34" charset="0"/>
                <a:cs typeface="Arial" panose="020B0604020202020204" pitchFamily="34" charset="0"/>
              </a:rPr>
              <a:t>etc</a:t>
            </a:r>
            <a:r>
              <a:rPr lang="en-US" sz="2400" dirty="0">
                <a:latin typeface="Arial" panose="020B0604020202020204" pitchFamily="34" charset="0"/>
                <a:cs typeface="Arial" panose="020B0604020202020204" pitchFamily="34" charset="0"/>
              </a:rPr>
              <a:t>)</a:t>
            </a:r>
          </a:p>
          <a:p>
            <a:pPr marL="0" indent="0">
              <a:buNone/>
            </a:pPr>
            <a:endParaRPr lang="en-US" sz="24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2512541" y="1063228"/>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extLst>
              <p:ext uri="{D42A27DB-BD31-4B8C-83A1-F6EECF244321}">
                <p14:modId xmlns:p14="http://schemas.microsoft.com/office/powerpoint/2010/main" val="3843583128"/>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 name="TextBox 1">
            <a:extLst>
              <a:ext uri="{FF2B5EF4-FFF2-40B4-BE49-F238E27FC236}">
                <a16:creationId xmlns:a16="http://schemas.microsoft.com/office/drawing/2014/main" id="{83727AB2-9C71-8263-C374-F870C67CF6CA}"/>
              </a:ext>
            </a:extLst>
          </p:cNvPr>
          <p:cNvSpPr txBox="1"/>
          <p:nvPr/>
        </p:nvSpPr>
        <p:spPr>
          <a:xfrm>
            <a:off x="202872" y="1636794"/>
            <a:ext cx="1544013" cy="1200329"/>
          </a:xfrm>
          <a:prstGeom prst="rect">
            <a:avLst/>
          </a:prstGeom>
          <a:noFill/>
        </p:spPr>
        <p:txBody>
          <a:bodyPr wrap="none" rtlCol="0">
            <a:spAutoFit/>
          </a:bodyPr>
          <a:lstStyle/>
          <a:p>
            <a:pPr algn="ctr"/>
            <a:r>
              <a:rPr lang="en-US" sz="3600" b="1" dirty="0"/>
              <a:t>THANK</a:t>
            </a:r>
          </a:p>
          <a:p>
            <a:pPr algn="ctr"/>
            <a:r>
              <a:rPr lang="en-US" sz="3600" b="1" dirty="0"/>
              <a:t>YOU!</a:t>
            </a:r>
          </a:p>
        </p:txBody>
      </p:sp>
    </p:spTree>
    <p:extLst>
      <p:ext uri="{BB962C8B-B14F-4D97-AF65-F5344CB8AC3E}">
        <p14:creationId xmlns:p14="http://schemas.microsoft.com/office/powerpoint/2010/main" val="945378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996374" cy="584775"/>
          </a:xfrm>
          <a:prstGeom prst="rect">
            <a:avLst/>
          </a:prstGeom>
          <a:noFill/>
        </p:spPr>
        <p:txBody>
          <a:bodyPr wrap="none" rtlCol="0">
            <a:spAutoFit/>
          </a:bodyPr>
          <a:lstStyle/>
          <a:p>
            <a:r>
              <a:rPr lang="en-US" sz="3200" b="1" dirty="0">
                <a:latin typeface="Arial"/>
                <a:cs typeface="Arial"/>
              </a:rPr>
              <a:t>80% of EHR data are in unstructured free-text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725427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7148" y="347255"/>
            <a:ext cx="8679652" cy="857250"/>
          </a:xfrm>
        </p:spPr>
        <p:txBody>
          <a:bodyPr>
            <a:noAutofit/>
          </a:bodyPr>
          <a:lstStyle/>
          <a:p>
            <a:r>
              <a:rPr lang="en-US" sz="3200" b="1" dirty="0">
                <a:latin typeface="Arial"/>
                <a:cs typeface="Arial"/>
              </a:rPr>
              <a:t>Most medical centers lack tools for free-text</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Graphical user interface, application&#10;&#10;Description automatically generated">
            <a:extLst>
              <a:ext uri="{FF2B5EF4-FFF2-40B4-BE49-F238E27FC236}">
                <a16:creationId xmlns:a16="http://schemas.microsoft.com/office/drawing/2014/main" id="{5249CD2E-723E-BF23-D882-907DBBB44039}"/>
              </a:ext>
            </a:extLst>
          </p:cNvPr>
          <p:cNvPicPr>
            <a:picLocks noChangeAspect="1"/>
          </p:cNvPicPr>
          <p:nvPr/>
        </p:nvPicPr>
        <p:blipFill>
          <a:blip r:embed="rId3"/>
          <a:stretch>
            <a:fillRect/>
          </a:stretch>
        </p:blipFill>
        <p:spPr>
          <a:xfrm>
            <a:off x="12783" y="3765657"/>
            <a:ext cx="1554480" cy="912412"/>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4098A7CA-58B8-F19A-7422-3AC24FF796F3}"/>
              </a:ext>
            </a:extLst>
          </p:cNvPr>
          <p:cNvPicPr>
            <a:picLocks noChangeAspect="1"/>
          </p:cNvPicPr>
          <p:nvPr/>
        </p:nvPicPr>
        <p:blipFill>
          <a:blip r:embed="rId4"/>
          <a:stretch>
            <a:fillRect/>
          </a:stretch>
        </p:blipFill>
        <p:spPr>
          <a:xfrm>
            <a:off x="78411" y="1494426"/>
            <a:ext cx="1557867" cy="91440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50B7ED71-1957-07B3-4836-775480672F1F}"/>
              </a:ext>
            </a:extLst>
          </p:cNvPr>
          <p:cNvPicPr>
            <a:picLocks noChangeAspect="1"/>
          </p:cNvPicPr>
          <p:nvPr/>
        </p:nvPicPr>
        <p:blipFill>
          <a:blip r:embed="rId4"/>
          <a:stretch>
            <a:fillRect/>
          </a:stretch>
        </p:blipFill>
        <p:spPr>
          <a:xfrm>
            <a:off x="1930402" y="1494426"/>
            <a:ext cx="1557867" cy="914400"/>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6819521B-F292-76E1-FF27-6FE8BEE41CB0}"/>
              </a:ext>
            </a:extLst>
          </p:cNvPr>
          <p:cNvPicPr>
            <a:picLocks noChangeAspect="1"/>
          </p:cNvPicPr>
          <p:nvPr/>
        </p:nvPicPr>
        <p:blipFill>
          <a:blip r:embed="rId4"/>
          <a:stretch>
            <a:fillRect/>
          </a:stretch>
        </p:blipFill>
        <p:spPr>
          <a:xfrm>
            <a:off x="3782393" y="1493021"/>
            <a:ext cx="1557867" cy="914400"/>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07B8CB18-42BC-2960-44E8-EC8F7271A0E2}"/>
              </a:ext>
            </a:extLst>
          </p:cNvPr>
          <p:cNvPicPr>
            <a:picLocks noChangeAspect="1"/>
          </p:cNvPicPr>
          <p:nvPr/>
        </p:nvPicPr>
        <p:blipFill>
          <a:blip r:embed="rId4"/>
          <a:stretch>
            <a:fillRect/>
          </a:stretch>
        </p:blipFill>
        <p:spPr>
          <a:xfrm>
            <a:off x="5634384" y="1493021"/>
            <a:ext cx="1557867" cy="914400"/>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62250CC7-4FD6-D78C-2E88-77227401106F}"/>
              </a:ext>
            </a:extLst>
          </p:cNvPr>
          <p:cNvPicPr>
            <a:picLocks noChangeAspect="1"/>
          </p:cNvPicPr>
          <p:nvPr/>
        </p:nvPicPr>
        <p:blipFill>
          <a:blip r:embed="rId4"/>
          <a:stretch>
            <a:fillRect/>
          </a:stretch>
        </p:blipFill>
        <p:spPr>
          <a:xfrm>
            <a:off x="7486375" y="1500433"/>
            <a:ext cx="1557867" cy="914400"/>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96E17E70-F5A7-9B1F-FAF7-C455550D40E9}"/>
              </a:ext>
            </a:extLst>
          </p:cNvPr>
          <p:cNvPicPr>
            <a:picLocks noChangeAspect="1"/>
          </p:cNvPicPr>
          <p:nvPr/>
        </p:nvPicPr>
        <p:blipFill>
          <a:blip r:embed="rId4"/>
          <a:stretch>
            <a:fillRect/>
          </a:stretch>
        </p:blipFill>
        <p:spPr>
          <a:xfrm>
            <a:off x="7148" y="2556734"/>
            <a:ext cx="1557867" cy="914400"/>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2C07FD44-B56C-33ED-DCA0-DE8D3112844F}"/>
              </a:ext>
            </a:extLst>
          </p:cNvPr>
          <p:cNvPicPr>
            <a:picLocks noChangeAspect="1"/>
          </p:cNvPicPr>
          <p:nvPr/>
        </p:nvPicPr>
        <p:blipFill>
          <a:blip r:embed="rId4"/>
          <a:stretch>
            <a:fillRect/>
          </a:stretch>
        </p:blipFill>
        <p:spPr>
          <a:xfrm>
            <a:off x="1859139" y="2556734"/>
            <a:ext cx="1557867" cy="914400"/>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34021FB1-69B1-F84D-D2F6-6258059E4333}"/>
              </a:ext>
            </a:extLst>
          </p:cNvPr>
          <p:cNvPicPr>
            <a:picLocks noChangeAspect="1"/>
          </p:cNvPicPr>
          <p:nvPr/>
        </p:nvPicPr>
        <p:blipFill>
          <a:blip r:embed="rId4"/>
          <a:stretch>
            <a:fillRect/>
          </a:stretch>
        </p:blipFill>
        <p:spPr>
          <a:xfrm>
            <a:off x="3711130" y="2555329"/>
            <a:ext cx="1557867" cy="914400"/>
          </a:xfrm>
          <a:prstGeom prst="rect">
            <a:avLst/>
          </a:prstGeom>
        </p:spPr>
      </p:pic>
      <p:pic>
        <p:nvPicPr>
          <p:cNvPr id="23" name="Picture 22" descr="Graphical user interface&#10;&#10;Description automatically generated">
            <a:extLst>
              <a:ext uri="{FF2B5EF4-FFF2-40B4-BE49-F238E27FC236}">
                <a16:creationId xmlns:a16="http://schemas.microsoft.com/office/drawing/2014/main" id="{23EAFD84-35F8-C111-D26E-292C11D9D436}"/>
              </a:ext>
            </a:extLst>
          </p:cNvPr>
          <p:cNvPicPr>
            <a:picLocks noChangeAspect="1"/>
          </p:cNvPicPr>
          <p:nvPr/>
        </p:nvPicPr>
        <p:blipFill>
          <a:blip r:embed="rId4"/>
          <a:stretch>
            <a:fillRect/>
          </a:stretch>
        </p:blipFill>
        <p:spPr>
          <a:xfrm>
            <a:off x="7415112" y="2562741"/>
            <a:ext cx="1557867" cy="914400"/>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54AE6389-2888-6C17-F261-F4A15F83CD04}"/>
              </a:ext>
            </a:extLst>
          </p:cNvPr>
          <p:cNvPicPr>
            <a:picLocks noChangeAspect="1"/>
          </p:cNvPicPr>
          <p:nvPr/>
        </p:nvPicPr>
        <p:blipFill>
          <a:blip r:embed="rId4"/>
          <a:stretch>
            <a:fillRect/>
          </a:stretch>
        </p:blipFill>
        <p:spPr>
          <a:xfrm>
            <a:off x="1859139" y="3767062"/>
            <a:ext cx="1557867" cy="914400"/>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BBCFBC19-6F49-B46C-760D-598CF3A5D854}"/>
              </a:ext>
            </a:extLst>
          </p:cNvPr>
          <p:cNvPicPr>
            <a:picLocks noChangeAspect="1"/>
          </p:cNvPicPr>
          <p:nvPr/>
        </p:nvPicPr>
        <p:blipFill>
          <a:blip r:embed="rId4"/>
          <a:stretch>
            <a:fillRect/>
          </a:stretch>
        </p:blipFill>
        <p:spPr>
          <a:xfrm>
            <a:off x="3711130" y="3765657"/>
            <a:ext cx="1557867" cy="914400"/>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329BD441-06BA-BC58-3FD9-14FBCF4D75CB}"/>
              </a:ext>
            </a:extLst>
          </p:cNvPr>
          <p:cNvPicPr>
            <a:picLocks noChangeAspect="1"/>
          </p:cNvPicPr>
          <p:nvPr/>
        </p:nvPicPr>
        <p:blipFill>
          <a:blip r:embed="rId4"/>
          <a:stretch>
            <a:fillRect/>
          </a:stretch>
        </p:blipFill>
        <p:spPr>
          <a:xfrm>
            <a:off x="5563121" y="3765657"/>
            <a:ext cx="1557867" cy="914400"/>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9881200F-CC29-A15D-A8FB-A648EE73D65F}"/>
              </a:ext>
            </a:extLst>
          </p:cNvPr>
          <p:cNvPicPr>
            <a:picLocks noChangeAspect="1"/>
          </p:cNvPicPr>
          <p:nvPr/>
        </p:nvPicPr>
        <p:blipFill>
          <a:blip r:embed="rId3"/>
          <a:stretch>
            <a:fillRect/>
          </a:stretch>
        </p:blipFill>
        <p:spPr>
          <a:xfrm>
            <a:off x="5637771" y="2556323"/>
            <a:ext cx="1554480" cy="912412"/>
          </a:xfrm>
          <a:prstGeom prst="rect">
            <a:avLst/>
          </a:prstGeom>
        </p:spPr>
      </p:pic>
      <p:pic>
        <p:nvPicPr>
          <p:cNvPr id="35" name="Picture 34" descr="Icon&#10;&#10;Description automatically generated">
            <a:extLst>
              <a:ext uri="{FF2B5EF4-FFF2-40B4-BE49-F238E27FC236}">
                <a16:creationId xmlns:a16="http://schemas.microsoft.com/office/drawing/2014/main" id="{08FFB731-E3DA-C56C-4784-F7DF68625A98}"/>
              </a:ext>
            </a:extLst>
          </p:cNvPr>
          <p:cNvPicPr>
            <a:picLocks noChangeAspect="1"/>
          </p:cNvPicPr>
          <p:nvPr/>
        </p:nvPicPr>
        <p:blipFill>
          <a:blip r:embed="rId5"/>
          <a:stretch>
            <a:fillRect/>
          </a:stretch>
        </p:blipFill>
        <p:spPr>
          <a:xfrm>
            <a:off x="6664410" y="2453965"/>
            <a:ext cx="750702" cy="750702"/>
          </a:xfrm>
          <a:prstGeom prst="rect">
            <a:avLst/>
          </a:prstGeom>
        </p:spPr>
      </p:pic>
      <p:pic>
        <p:nvPicPr>
          <p:cNvPr id="36" name="Picture 35" descr="Icon&#10;&#10;Description automatically generated">
            <a:extLst>
              <a:ext uri="{FF2B5EF4-FFF2-40B4-BE49-F238E27FC236}">
                <a16:creationId xmlns:a16="http://schemas.microsoft.com/office/drawing/2014/main" id="{6E6CE847-2147-78C7-8DEF-2E40B9809A07}"/>
              </a:ext>
            </a:extLst>
          </p:cNvPr>
          <p:cNvPicPr>
            <a:picLocks noChangeAspect="1"/>
          </p:cNvPicPr>
          <p:nvPr/>
        </p:nvPicPr>
        <p:blipFill>
          <a:blip r:embed="rId5"/>
          <a:stretch>
            <a:fillRect/>
          </a:stretch>
        </p:blipFill>
        <p:spPr>
          <a:xfrm>
            <a:off x="1114697" y="3619042"/>
            <a:ext cx="750702" cy="750702"/>
          </a:xfrm>
          <a:prstGeom prst="rect">
            <a:avLst/>
          </a:prstGeom>
        </p:spPr>
      </p:pic>
    </p:spTree>
    <p:extLst>
      <p:ext uri="{BB962C8B-B14F-4D97-AF65-F5344CB8AC3E}">
        <p14:creationId xmlns:p14="http://schemas.microsoft.com/office/powerpoint/2010/main" val="35073644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17121</TotalTime>
  <Words>2358</Words>
  <Application>Microsoft Macintosh PowerPoint</Application>
  <PresentationFormat>On-screen Show (16:9)</PresentationFormat>
  <Paragraphs>325</Paragraphs>
  <Slides>71</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Arial</vt:lpstr>
      <vt:lpstr>Bradley Hand</vt:lpstr>
      <vt:lpstr>Calibri</vt:lpstr>
      <vt:lpstr>Helvetica</vt:lpstr>
      <vt:lpstr>Office Theme</vt:lpstr>
      <vt:lpstr>PowerPoint Presentation</vt:lpstr>
      <vt:lpstr>PowerPoint Presentation</vt:lpstr>
      <vt:lpstr>PowerPoint Presentation</vt:lpstr>
      <vt:lpstr>PowerPoint Presentation</vt:lpstr>
      <vt:lpstr>PowerPoint Presentation</vt:lpstr>
      <vt:lpstr>We want to close the researcher-leadership gap on software selection</vt:lpstr>
      <vt:lpstr>PowerPoint Presentation</vt:lpstr>
      <vt:lpstr>PowerPoint Presentation</vt:lpstr>
      <vt:lpstr>Most medical centers lack tools for free-text</vt:lpstr>
      <vt:lpstr>And many options that exist aren’t great</vt:lpstr>
      <vt:lpstr>Do we even need search anymore?</vt:lpstr>
      <vt:lpstr>The EMERSE solution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EMERSE do?</vt:lpstr>
      <vt:lpstr>Find cohorts</vt:lpstr>
      <vt:lpstr>Find cohorts</vt:lpstr>
      <vt:lpstr>Enroll patients on trials</vt:lpstr>
      <vt:lpstr>We keep the human-in-the-loop</vt:lpstr>
      <vt:lpstr>Highlight documents for chart review</vt:lpstr>
      <vt:lpstr>PowerPoint Presentation</vt:lpstr>
      <vt:lpstr>Synonyms</vt:lpstr>
      <vt:lpstr>Typical workflow</vt:lpstr>
      <vt:lpstr>Typical workflow</vt:lpstr>
      <vt:lpstr>Typical workflow</vt:lpstr>
      <vt:lpstr>Publications using EMERSE</vt:lpstr>
      <vt:lpstr>Recently released…</vt:lpstr>
      <vt:lpstr>Ongoing Work</vt:lpstr>
      <vt:lpstr>ChatGPT/LLM integration</vt:lpstr>
      <vt:lpstr>How much does it cost?</vt:lpstr>
      <vt:lpstr>Fine Print</vt:lpstr>
      <vt:lpstr>Community Meetings</vt:lpstr>
      <vt:lpstr>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Interested in EMERSE?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662</cp:revision>
  <dcterms:created xsi:type="dcterms:W3CDTF">2019-11-14T17:52:15Z</dcterms:created>
  <dcterms:modified xsi:type="dcterms:W3CDTF">2026-01-27T01:13:12Z</dcterms:modified>
</cp:coreProperties>
</file>