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3"/>
  </p:notesMasterIdLst>
  <p:sldIdLst>
    <p:sldId id="320" r:id="rId2"/>
    <p:sldId id="347" r:id="rId3"/>
    <p:sldId id="365" r:id="rId4"/>
    <p:sldId id="1102" r:id="rId5"/>
    <p:sldId id="1103" r:id="rId6"/>
    <p:sldId id="390" r:id="rId7"/>
    <p:sldId id="1107" r:id="rId8"/>
    <p:sldId id="391" r:id="rId9"/>
    <p:sldId id="413" r:id="rId10"/>
    <p:sldId id="464" r:id="rId11"/>
    <p:sldId id="481" r:id="rId12"/>
    <p:sldId id="465" r:id="rId13"/>
    <p:sldId id="408" r:id="rId14"/>
    <p:sldId id="406" r:id="rId15"/>
    <p:sldId id="289" r:id="rId16"/>
    <p:sldId id="401" r:id="rId17"/>
    <p:sldId id="290" r:id="rId18"/>
    <p:sldId id="417" r:id="rId19"/>
    <p:sldId id="380" r:id="rId20"/>
    <p:sldId id="293" r:id="rId21"/>
    <p:sldId id="362" r:id="rId22"/>
    <p:sldId id="385" r:id="rId23"/>
    <p:sldId id="402" r:id="rId24"/>
    <p:sldId id="403" r:id="rId25"/>
    <p:sldId id="404" r:id="rId26"/>
    <p:sldId id="371" r:id="rId27"/>
    <p:sldId id="435" r:id="rId28"/>
    <p:sldId id="436" r:id="rId29"/>
    <p:sldId id="452" r:id="rId30"/>
    <p:sldId id="453" r:id="rId31"/>
    <p:sldId id="454" r:id="rId32"/>
    <p:sldId id="455" r:id="rId33"/>
    <p:sldId id="456" r:id="rId34"/>
    <p:sldId id="451" r:id="rId35"/>
    <p:sldId id="437" r:id="rId36"/>
    <p:sldId id="457" r:id="rId37"/>
    <p:sldId id="438" r:id="rId38"/>
    <p:sldId id="439" r:id="rId39"/>
    <p:sldId id="440" r:id="rId40"/>
    <p:sldId id="441" r:id="rId41"/>
    <p:sldId id="442" r:id="rId42"/>
    <p:sldId id="443" r:id="rId43"/>
    <p:sldId id="444" r:id="rId44"/>
    <p:sldId id="445" r:id="rId45"/>
    <p:sldId id="447" r:id="rId46"/>
    <p:sldId id="448" r:id="rId47"/>
    <p:sldId id="1104" r:id="rId48"/>
    <p:sldId id="414" r:id="rId49"/>
    <p:sldId id="363" r:id="rId50"/>
    <p:sldId id="1113" r:id="rId51"/>
    <p:sldId id="1108" r:id="rId52"/>
    <p:sldId id="1109" r:id="rId53"/>
    <p:sldId id="1110" r:id="rId54"/>
    <p:sldId id="468" r:id="rId55"/>
    <p:sldId id="469" r:id="rId56"/>
    <p:sldId id="470" r:id="rId57"/>
    <p:sldId id="471" r:id="rId58"/>
    <p:sldId id="472" r:id="rId59"/>
    <p:sldId id="1105" r:id="rId60"/>
    <p:sldId id="1106" r:id="rId61"/>
    <p:sldId id="483" r:id="rId62"/>
    <p:sldId id="484" r:id="rId63"/>
    <p:sldId id="485" r:id="rId64"/>
    <p:sldId id="486" r:id="rId65"/>
    <p:sldId id="487" r:id="rId66"/>
    <p:sldId id="488" r:id="rId67"/>
    <p:sldId id="489" r:id="rId68"/>
    <p:sldId id="490" r:id="rId69"/>
    <p:sldId id="1111" r:id="rId70"/>
    <p:sldId id="1112" r:id="rId71"/>
    <p:sldId id="482" r:id="rId72"/>
    <p:sldId id="474" r:id="rId73"/>
    <p:sldId id="475" r:id="rId74"/>
    <p:sldId id="476" r:id="rId75"/>
    <p:sldId id="409" r:id="rId76"/>
    <p:sldId id="477" r:id="rId77"/>
    <p:sldId id="467" r:id="rId78"/>
    <p:sldId id="479" r:id="rId79"/>
    <p:sldId id="480" r:id="rId80"/>
    <p:sldId id="305" r:id="rId81"/>
    <p:sldId id="306" r:id="rId8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7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FC5B9"/>
    <a:srgbClr val="CBBBA0"/>
    <a:srgbClr val="333333"/>
    <a:srgbClr val="B6DEE9"/>
    <a:srgbClr val="009DDD"/>
    <a:srgbClr val="FF2BF0"/>
    <a:srgbClr val="D3002A"/>
    <a:srgbClr val="C70E1E"/>
    <a:srgbClr val="FF002A"/>
    <a:srgbClr val="F0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26"/>
    <p:restoredTop sz="94726"/>
  </p:normalViewPr>
  <p:slideViewPr>
    <p:cSldViewPr snapToGrid="0" snapToObjects="1" showGuides="1">
      <p:cViewPr varScale="1">
        <p:scale>
          <a:sx n="160" d="100"/>
          <a:sy n="160" d="100"/>
        </p:scale>
        <p:origin x="360" y="176"/>
      </p:cViewPr>
      <p:guideLst>
        <p:guide orient="horz" pos="1620"/>
        <p:guide pos="287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2BDF05-7FDC-F649-ACC5-0A75F6626DD8}" type="datetimeFigureOut">
              <a:rPr lang="en-US" smtClean="0"/>
              <a:t>7/15/26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5F6ED0-2830-7F4B-A19A-9F9C7B1A71A6}" type="slidenum">
              <a:rPr lang="en-US" smtClean="0"/>
              <a:t>‹#›</a:t>
            </a:fld>
            <a:endParaRPr lang="en-US"/>
          </a:p>
        </p:txBody>
      </p:sp>
    </p:spTree>
    <p:extLst>
      <p:ext uri="{BB962C8B-B14F-4D97-AF65-F5344CB8AC3E}">
        <p14:creationId xmlns:p14="http://schemas.microsoft.com/office/powerpoint/2010/main" val="559819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5F6ED0-2830-7F4B-A19A-9F9C7B1A71A6}" type="slidenum">
              <a:rPr lang="en-US" smtClean="0"/>
              <a:t>22</a:t>
            </a:fld>
            <a:endParaRPr lang="en-US"/>
          </a:p>
        </p:txBody>
      </p:sp>
    </p:spTree>
    <p:extLst>
      <p:ext uri="{BB962C8B-B14F-4D97-AF65-F5344CB8AC3E}">
        <p14:creationId xmlns:p14="http://schemas.microsoft.com/office/powerpoint/2010/main" val="3542391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5F6ED0-2830-7F4B-A19A-9F9C7B1A71A6}" type="slidenum">
              <a:rPr lang="en-US" smtClean="0"/>
              <a:t>23</a:t>
            </a:fld>
            <a:endParaRPr lang="en-US"/>
          </a:p>
        </p:txBody>
      </p:sp>
    </p:spTree>
    <p:extLst>
      <p:ext uri="{BB962C8B-B14F-4D97-AF65-F5344CB8AC3E}">
        <p14:creationId xmlns:p14="http://schemas.microsoft.com/office/powerpoint/2010/main" val="64327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5F6ED0-2830-7F4B-A19A-9F9C7B1A71A6}" type="slidenum">
              <a:rPr lang="en-US" smtClean="0"/>
              <a:t>24</a:t>
            </a:fld>
            <a:endParaRPr lang="en-US"/>
          </a:p>
        </p:txBody>
      </p:sp>
    </p:spTree>
    <p:extLst>
      <p:ext uri="{BB962C8B-B14F-4D97-AF65-F5344CB8AC3E}">
        <p14:creationId xmlns:p14="http://schemas.microsoft.com/office/powerpoint/2010/main" val="215328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5F6ED0-2830-7F4B-A19A-9F9C7B1A71A6}" type="slidenum">
              <a:rPr lang="en-US" smtClean="0"/>
              <a:t>25</a:t>
            </a:fld>
            <a:endParaRPr lang="en-US"/>
          </a:p>
        </p:txBody>
      </p:sp>
    </p:spTree>
    <p:extLst>
      <p:ext uri="{BB962C8B-B14F-4D97-AF65-F5344CB8AC3E}">
        <p14:creationId xmlns:p14="http://schemas.microsoft.com/office/powerpoint/2010/main" val="532221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5F6ED0-2830-7F4B-A19A-9F9C7B1A71A6}" type="slidenum">
              <a:rPr lang="en-US" smtClean="0"/>
              <a:t>46</a:t>
            </a:fld>
            <a:endParaRPr lang="en-US"/>
          </a:p>
        </p:txBody>
      </p:sp>
    </p:spTree>
    <p:extLst>
      <p:ext uri="{BB962C8B-B14F-4D97-AF65-F5344CB8AC3E}">
        <p14:creationId xmlns:p14="http://schemas.microsoft.com/office/powerpoint/2010/main" val="1779940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DA4F4F3-2811-A14E-9658-4A648D1D0297}"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45622-6D98-DB4E-BA16-16B3EB3956D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A4F4F3-2811-A14E-9658-4A648D1D0297}"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45622-6D98-DB4E-BA16-16B3EB3956D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A4F4F3-2811-A14E-9658-4A648D1D0297}"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45622-6D98-DB4E-BA16-16B3EB3956D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A4F4F3-2811-A14E-9658-4A648D1D0297}"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45622-6D98-DB4E-BA16-16B3EB3956D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A4F4F3-2811-A14E-9658-4A648D1D0297}"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45622-6D98-DB4E-BA16-16B3EB3956D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A4F4F3-2811-A14E-9658-4A648D1D0297}" type="datetimeFigureOut">
              <a:rPr lang="en-US" smtClean="0"/>
              <a:pPr/>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45622-6D98-DB4E-BA16-16B3EB3956D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DA4F4F3-2811-A14E-9658-4A648D1D0297}" type="datetimeFigureOut">
              <a:rPr lang="en-US" smtClean="0"/>
              <a:pPr/>
              <a:t>7/15/26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45622-6D98-DB4E-BA16-16B3EB3956D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DA4F4F3-2811-A14E-9658-4A648D1D0297}" type="datetimeFigureOut">
              <a:rPr lang="en-US" smtClean="0"/>
              <a:pPr/>
              <a:t>7/15/26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45622-6D98-DB4E-BA16-16B3EB3956D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A4F4F3-2811-A14E-9658-4A648D1D0297}" type="datetimeFigureOut">
              <a:rPr lang="en-US" smtClean="0"/>
              <a:pPr/>
              <a:t>7/15/26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45622-6D98-DB4E-BA16-16B3EB3956D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A4F4F3-2811-A14E-9658-4A648D1D0297}" type="datetimeFigureOut">
              <a:rPr lang="en-US" smtClean="0"/>
              <a:pPr/>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45622-6D98-DB4E-BA16-16B3EB3956D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A4F4F3-2811-A14E-9658-4A648D1D0297}" type="datetimeFigureOut">
              <a:rPr lang="en-US" smtClean="0"/>
              <a:pPr/>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45622-6D98-DB4E-BA16-16B3EB3956D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DA4F4F3-2811-A14E-9658-4A648D1D0297}" type="datetimeFigureOut">
              <a:rPr lang="en-US" smtClean="0"/>
              <a:pPr/>
              <a:t>7/15/26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34B45622-6D98-DB4E-BA16-16B3EB3956D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hyperlink" Target="https://vimeo.com/677482835" TargetMode="External"/><Relationship Id="rId5" Type="http://schemas.openxmlformats.org/officeDocument/2006/relationships/image" Target="../media/image1.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hyperlink" Target="https://vimeo.com/1084845123/"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0.jp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6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81.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C73AC5F5-D189-2E42-9379-B5034A134B57}"/>
              </a:ext>
            </a:extLst>
          </p:cNvPr>
          <p:cNvSpPr txBox="1">
            <a:spLocks/>
          </p:cNvSpPr>
          <p:nvPr/>
        </p:nvSpPr>
        <p:spPr>
          <a:xfrm>
            <a:off x="5053676" y="3762388"/>
            <a:ext cx="4454662" cy="1390407"/>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2000" dirty="0">
                <a:solidFill>
                  <a:schemeClr val="tx1"/>
                </a:solidFill>
                <a:latin typeface="Arial"/>
                <a:cs typeface="Arial"/>
              </a:rPr>
              <a:t>David Hanauer, MD, MS</a:t>
            </a:r>
          </a:p>
          <a:p>
            <a:pPr algn="l"/>
            <a:r>
              <a:rPr lang="en-US" sz="2000" dirty="0">
                <a:solidFill>
                  <a:schemeClr val="tx1"/>
                </a:solidFill>
                <a:latin typeface="Arial"/>
                <a:cs typeface="Arial"/>
              </a:rPr>
              <a:t>Dept of Learning Health Sciences</a:t>
            </a:r>
          </a:p>
          <a:p>
            <a:pPr algn="l"/>
            <a:r>
              <a:rPr lang="en-US" sz="2000" dirty="0">
                <a:solidFill>
                  <a:schemeClr val="tx1"/>
                </a:solidFill>
                <a:latin typeface="Arial"/>
                <a:cs typeface="Arial"/>
              </a:rPr>
              <a:t>University of Michigan</a:t>
            </a:r>
          </a:p>
        </p:txBody>
      </p:sp>
      <p:pic>
        <p:nvPicPr>
          <p:cNvPr id="11" name="Picture 10" descr="transparent background.png">
            <a:extLst>
              <a:ext uri="{FF2B5EF4-FFF2-40B4-BE49-F238E27FC236}">
                <a16:creationId xmlns:a16="http://schemas.microsoft.com/office/drawing/2014/main" id="{C0EEEE30-E9E7-F847-92E4-F5BE0186ADD8}"/>
              </a:ext>
            </a:extLst>
          </p:cNvPr>
          <p:cNvPicPr>
            <a:picLocks noChangeAspect="1"/>
          </p:cNvPicPr>
          <p:nvPr/>
        </p:nvPicPr>
        <p:blipFill>
          <a:blip r:embed="rId2"/>
          <a:stretch>
            <a:fillRect/>
          </a:stretch>
        </p:blipFill>
        <p:spPr>
          <a:xfrm>
            <a:off x="2763600" y="2972810"/>
            <a:ext cx="3060740" cy="840641"/>
          </a:xfrm>
          <a:prstGeom prst="rect">
            <a:avLst/>
          </a:prstGeom>
        </p:spPr>
      </p:pic>
      <p:sp>
        <p:nvSpPr>
          <p:cNvPr id="12" name="Rectangle 11">
            <a:extLst>
              <a:ext uri="{FF2B5EF4-FFF2-40B4-BE49-F238E27FC236}">
                <a16:creationId xmlns:a16="http://schemas.microsoft.com/office/drawing/2014/main" id="{8534E7BA-CFC6-284E-BFEB-77B3091E2E80}"/>
              </a:ext>
            </a:extLst>
          </p:cNvPr>
          <p:cNvSpPr/>
          <p:nvPr/>
        </p:nvSpPr>
        <p:spPr>
          <a:xfrm>
            <a:off x="23249" y="3829356"/>
            <a:ext cx="4801314" cy="707886"/>
          </a:xfrm>
          <a:prstGeom prst="rect">
            <a:avLst/>
          </a:prstGeom>
        </p:spPr>
        <p:txBody>
          <a:bodyPr wrap="none">
            <a:spAutoFit/>
          </a:bodyPr>
          <a:lstStyle/>
          <a:p>
            <a:r>
              <a:rPr lang="en-US" sz="2000" dirty="0">
                <a:latin typeface="Arial"/>
                <a:cs typeface="Arial"/>
              </a:rPr>
              <a:t>Web: 	   project-</a:t>
            </a:r>
            <a:r>
              <a:rPr lang="en-US" sz="2000" dirty="0" err="1">
                <a:latin typeface="Arial"/>
                <a:cs typeface="Arial"/>
              </a:rPr>
              <a:t>emerse.org</a:t>
            </a:r>
            <a:endParaRPr lang="en-US" sz="2000" dirty="0">
              <a:latin typeface="Arial"/>
              <a:cs typeface="Arial"/>
            </a:endParaRPr>
          </a:p>
          <a:p>
            <a:r>
              <a:rPr lang="en-US" sz="2000" dirty="0">
                <a:latin typeface="Arial"/>
                <a:cs typeface="Arial"/>
              </a:rPr>
              <a:t>Email: 	   </a:t>
            </a:r>
            <a:r>
              <a:rPr lang="en-US" sz="2000" dirty="0" err="1">
                <a:latin typeface="Arial"/>
                <a:cs typeface="Arial"/>
              </a:rPr>
              <a:t>hanauer@umich.edu</a:t>
            </a:r>
            <a:r>
              <a:rPr lang="en-US" sz="2000" dirty="0">
                <a:latin typeface="Arial"/>
                <a:cs typeface="Arial"/>
              </a:rPr>
              <a:t>			</a:t>
            </a:r>
          </a:p>
        </p:txBody>
      </p:sp>
      <p:sp>
        <p:nvSpPr>
          <p:cNvPr id="13" name="Rectangle 12">
            <a:extLst>
              <a:ext uri="{FF2B5EF4-FFF2-40B4-BE49-F238E27FC236}">
                <a16:creationId xmlns:a16="http://schemas.microsoft.com/office/drawing/2014/main" id="{E1BBCE10-3C4E-8D42-AA97-3DA4ECC6EE09}"/>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14" name="TextBox 13">
            <a:extLst>
              <a:ext uri="{FF2B5EF4-FFF2-40B4-BE49-F238E27FC236}">
                <a16:creationId xmlns:a16="http://schemas.microsoft.com/office/drawing/2014/main" id="{8627E8E2-AD90-FD41-8B94-1FC8B5034170}"/>
              </a:ext>
            </a:extLst>
          </p:cNvPr>
          <p:cNvSpPr txBox="1"/>
          <p:nvPr/>
        </p:nvSpPr>
        <p:spPr>
          <a:xfrm>
            <a:off x="0" y="405996"/>
            <a:ext cx="8981603" cy="892552"/>
          </a:xfrm>
          <a:prstGeom prst="rect">
            <a:avLst/>
          </a:prstGeom>
          <a:noFill/>
        </p:spPr>
        <p:txBody>
          <a:bodyPr wrap="square" rtlCol="0">
            <a:spAutoFit/>
          </a:bodyPr>
          <a:lstStyle/>
          <a:p>
            <a:pPr algn="ctr"/>
            <a:r>
              <a:rPr lang="en-US" sz="2600" b="1" dirty="0">
                <a:latin typeface="Arial" panose="020B0604020202020204" pitchFamily="34" charset="0"/>
                <a:cs typeface="Arial" panose="020B0604020202020204" pitchFamily="34" charset="0"/>
              </a:rPr>
              <a:t>From Search to Synthesis: EMERSE, LLMs, and the Future of AI-Augmented Clinical Discovery</a:t>
            </a:r>
          </a:p>
        </p:txBody>
      </p:sp>
      <p:sp>
        <p:nvSpPr>
          <p:cNvPr id="3" name="TextBox 2">
            <a:extLst>
              <a:ext uri="{FF2B5EF4-FFF2-40B4-BE49-F238E27FC236}">
                <a16:creationId xmlns:a16="http://schemas.microsoft.com/office/drawing/2014/main" id="{8D0A45FC-F0B1-FDE4-5604-B011E94BD3D9}"/>
              </a:ext>
            </a:extLst>
          </p:cNvPr>
          <p:cNvSpPr txBox="1"/>
          <p:nvPr/>
        </p:nvSpPr>
        <p:spPr>
          <a:xfrm>
            <a:off x="23249" y="1597274"/>
            <a:ext cx="8683429" cy="954107"/>
          </a:xfrm>
          <a:prstGeom prst="rect">
            <a:avLst/>
          </a:prstGeom>
          <a:noFill/>
        </p:spPr>
        <p:txBody>
          <a:bodyPr wrap="square" rtlCol="0">
            <a:spAutoFit/>
          </a:bodyPr>
          <a:lstStyle/>
          <a:p>
            <a:pPr algn="ctr"/>
            <a:r>
              <a:rPr lang="en-US" sz="2200" dirty="0">
                <a:solidFill>
                  <a:srgbClr val="000000"/>
                </a:solidFill>
                <a:latin typeface="Helvetica" pitchFamily="2" charset="0"/>
              </a:rPr>
              <a:t>Presentation for the Weill Cornell Medical Center</a:t>
            </a:r>
          </a:p>
          <a:p>
            <a:pPr algn="ctr"/>
            <a:endParaRPr lang="en-US" sz="1200" dirty="0">
              <a:solidFill>
                <a:srgbClr val="000000"/>
              </a:solidFill>
              <a:latin typeface="Helvetica" pitchFamily="2" charset="0"/>
            </a:endParaRPr>
          </a:p>
          <a:p>
            <a:pPr algn="ctr"/>
            <a:r>
              <a:rPr lang="en-US" sz="2200" i="0" u="none" strike="noStrike" dirty="0">
                <a:solidFill>
                  <a:srgbClr val="000000"/>
                </a:solidFill>
                <a:effectLst/>
                <a:latin typeface="Helvetica" pitchFamily="2" charset="0"/>
              </a:rPr>
              <a:t>July 15, 2026</a:t>
            </a: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7567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6AEA1F-3213-3797-5C7E-F866B331C9B0}"/>
            </a:ext>
          </a:extLst>
        </p:cNvPr>
        <p:cNvGrpSpPr/>
        <p:nvPr/>
      </p:nvGrpSpPr>
      <p:grpSpPr>
        <a:xfrm>
          <a:off x="0" y="0"/>
          <a:ext cx="0" cy="0"/>
          <a:chOff x="0" y="0"/>
          <a:chExt cx="0" cy="0"/>
        </a:xfrm>
      </p:grpSpPr>
      <p:sp useBgFill="1">
        <p:nvSpPr>
          <p:cNvPr id="2" name="Title 1">
            <a:extLst>
              <a:ext uri="{FF2B5EF4-FFF2-40B4-BE49-F238E27FC236}">
                <a16:creationId xmlns:a16="http://schemas.microsoft.com/office/drawing/2014/main" id="{71332416-7DF5-0E8E-FD0C-F2A288F613C4}"/>
              </a:ext>
            </a:extLst>
          </p:cNvPr>
          <p:cNvSpPr>
            <a:spLocks noGrp="1"/>
          </p:cNvSpPr>
          <p:nvPr>
            <p:ph type="title"/>
          </p:nvPr>
        </p:nvSpPr>
        <p:spPr>
          <a:xfrm>
            <a:off x="171021" y="183744"/>
            <a:ext cx="8679652" cy="857250"/>
          </a:xfrm>
        </p:spPr>
        <p:txBody>
          <a:bodyPr>
            <a:noAutofit/>
          </a:bodyPr>
          <a:lstStyle/>
          <a:p>
            <a:r>
              <a:rPr lang="en-US" sz="3200" b="1" dirty="0">
                <a:latin typeface="Arial"/>
                <a:cs typeface="Arial"/>
              </a:rPr>
              <a:t>The EMERSE solution</a:t>
            </a:r>
            <a:endParaRPr lang="en-US" sz="3200" b="1"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9B178B05-B5B8-CA56-2881-8D056DAA9881}"/>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useBgFill="1">
        <p:nvSpPr>
          <p:cNvPr id="4" name="Content Placeholder 2">
            <a:extLst>
              <a:ext uri="{FF2B5EF4-FFF2-40B4-BE49-F238E27FC236}">
                <a16:creationId xmlns:a16="http://schemas.microsoft.com/office/drawing/2014/main" id="{C85619EE-B8EC-D843-5FBF-0BE43046C9BB}"/>
              </a:ext>
            </a:extLst>
          </p:cNvPr>
          <p:cNvSpPr>
            <a:spLocks noGrp="1"/>
          </p:cNvSpPr>
          <p:nvPr>
            <p:ph idx="1"/>
          </p:nvPr>
        </p:nvSpPr>
        <p:spPr>
          <a:xfrm>
            <a:off x="23249" y="1130301"/>
            <a:ext cx="8229600" cy="3712488"/>
          </a:xfrm>
        </p:spPr>
        <p:txBody>
          <a:bodyPr>
            <a:normAutofit fontScale="92500" lnSpcReduction="10000"/>
          </a:bodyPr>
          <a:lstStyle/>
          <a:p>
            <a:r>
              <a:rPr lang="en-US" sz="3000" dirty="0">
                <a:latin typeface="Arial" panose="020B0604020202020204" pitchFamily="34" charset="0"/>
                <a:cs typeface="Arial" panose="020B0604020202020204" pitchFamily="34" charset="0"/>
              </a:rPr>
              <a:t>Software tool designed for searching electronic health record notes</a:t>
            </a:r>
          </a:p>
          <a:p>
            <a:r>
              <a:rPr lang="en-US" sz="3000" dirty="0">
                <a:latin typeface="Arial" panose="020B0604020202020204" pitchFamily="34" charset="0"/>
                <a:cs typeface="Arial" panose="020B0604020202020204" pitchFamily="34" charset="0"/>
              </a:rPr>
              <a:t>Users search the notes on their own</a:t>
            </a:r>
          </a:p>
          <a:p>
            <a:pPr lvl="1"/>
            <a:r>
              <a:rPr lang="en-US" sz="2600" dirty="0">
                <a:latin typeface="Arial" panose="020B0604020202020204" pitchFamily="34" charset="0"/>
                <a:cs typeface="Arial" panose="020B0604020202020204" pitchFamily="34" charset="0"/>
              </a:rPr>
              <a:t>No need to wait in a queue for an analyst or a data scientist</a:t>
            </a:r>
          </a:p>
          <a:p>
            <a:r>
              <a:rPr lang="en-US" sz="3000" dirty="0">
                <a:latin typeface="Arial" panose="020B0604020202020204" pitchFamily="34" charset="0"/>
                <a:cs typeface="Arial" panose="020B0604020202020204" pitchFamily="34" charset="0"/>
              </a:rPr>
              <a:t>Made for non-technical researchers</a:t>
            </a:r>
          </a:p>
          <a:p>
            <a:r>
              <a:rPr lang="en-US" sz="3000" dirty="0">
                <a:latin typeface="Arial" panose="020B0604020202020204" pitchFamily="34" charset="0"/>
                <a:cs typeface="Arial" panose="020B0604020202020204" pitchFamily="34" charset="0"/>
              </a:rPr>
              <a:t>Search across all notes and all patients at once</a:t>
            </a:r>
          </a:p>
          <a:p>
            <a:r>
              <a:rPr lang="en-US" sz="3000" dirty="0">
                <a:latin typeface="Arial" panose="020B0604020202020204" pitchFamily="34" charset="0"/>
                <a:cs typeface="Arial" panose="020B0604020202020204" pitchFamily="34" charset="0"/>
              </a:rPr>
              <a:t>Continuously updated for </a:t>
            </a:r>
            <a:r>
              <a:rPr lang="en-US" sz="3000" b="1" u="sng" dirty="0">
                <a:latin typeface="Arial" panose="020B0604020202020204" pitchFamily="34" charset="0"/>
                <a:cs typeface="Arial" panose="020B0604020202020204" pitchFamily="34" charset="0"/>
              </a:rPr>
              <a:t>&gt; 20 years</a:t>
            </a:r>
          </a:p>
        </p:txBody>
      </p:sp>
      <p:pic>
        <p:nvPicPr>
          <p:cNvPr id="5" name="Picture 4" descr="transparent background.png">
            <a:extLst>
              <a:ext uri="{FF2B5EF4-FFF2-40B4-BE49-F238E27FC236}">
                <a16:creationId xmlns:a16="http://schemas.microsoft.com/office/drawing/2014/main" id="{97367AF2-CD39-83BE-AF4C-9576ACFD8753}"/>
              </a:ext>
            </a:extLst>
          </p:cNvPr>
          <p:cNvPicPr>
            <a:picLocks noChangeAspect="1"/>
          </p:cNvPicPr>
          <p:nvPr/>
        </p:nvPicPr>
        <p:blipFill>
          <a:blip r:embed="rId2"/>
          <a:stretch>
            <a:fillRect/>
          </a:stretch>
        </p:blipFill>
        <p:spPr>
          <a:xfrm>
            <a:off x="7504783" y="4393001"/>
            <a:ext cx="1468196" cy="403244"/>
          </a:xfrm>
          <a:prstGeom prst="rect">
            <a:avLst/>
          </a:prstGeom>
        </p:spPr>
      </p:pic>
    </p:spTree>
    <p:extLst>
      <p:ext uri="{BB962C8B-B14F-4D97-AF65-F5344CB8AC3E}">
        <p14:creationId xmlns:p14="http://schemas.microsoft.com/office/powerpoint/2010/main" val="4270065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396132A-52DF-D2E9-CF66-C5FB2A75FDB6}"/>
              </a:ext>
            </a:extLst>
          </p:cNvPr>
          <p:cNvPicPr>
            <a:picLocks noChangeAspect="1"/>
          </p:cNvPicPr>
          <p:nvPr/>
        </p:nvPicPr>
        <p:blipFill>
          <a:blip r:embed="rId2"/>
          <a:stretch>
            <a:fillRect/>
          </a:stretch>
        </p:blipFill>
        <p:spPr>
          <a:xfrm>
            <a:off x="926210" y="0"/>
            <a:ext cx="7291580" cy="5143500"/>
          </a:xfrm>
          <a:prstGeom prst="rect">
            <a:avLst/>
          </a:prstGeom>
        </p:spPr>
      </p:pic>
    </p:spTree>
    <p:extLst>
      <p:ext uri="{BB962C8B-B14F-4D97-AF65-F5344CB8AC3E}">
        <p14:creationId xmlns:p14="http://schemas.microsoft.com/office/powerpoint/2010/main" val="3666426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73ECB1-AC74-80FA-62D1-030CACA7FB71}"/>
            </a:ext>
          </a:extLst>
        </p:cNvPr>
        <p:cNvGrpSpPr/>
        <p:nvPr/>
      </p:nvGrpSpPr>
      <p:grpSpPr>
        <a:xfrm>
          <a:off x="0" y="0"/>
          <a:ext cx="0" cy="0"/>
          <a:chOff x="0" y="0"/>
          <a:chExt cx="0" cy="0"/>
        </a:xfrm>
      </p:grpSpPr>
      <p:sp useBgFill="1">
        <p:nvSpPr>
          <p:cNvPr id="2" name="Title 1">
            <a:extLst>
              <a:ext uri="{FF2B5EF4-FFF2-40B4-BE49-F238E27FC236}">
                <a16:creationId xmlns:a16="http://schemas.microsoft.com/office/drawing/2014/main" id="{BFE37D3A-3D71-CEB2-463F-8E3D48318D73}"/>
              </a:ext>
            </a:extLst>
          </p:cNvPr>
          <p:cNvSpPr>
            <a:spLocks noGrp="1"/>
          </p:cNvSpPr>
          <p:nvPr>
            <p:ph type="title"/>
          </p:nvPr>
        </p:nvSpPr>
        <p:spPr>
          <a:xfrm>
            <a:off x="171021" y="183744"/>
            <a:ext cx="8679652" cy="857250"/>
          </a:xfrm>
        </p:spPr>
        <p:txBody>
          <a:bodyPr>
            <a:noAutofit/>
          </a:bodyPr>
          <a:lstStyle/>
          <a:p>
            <a:r>
              <a:rPr lang="en-US" sz="3200" b="1" dirty="0">
                <a:latin typeface="Arial"/>
                <a:cs typeface="Arial"/>
              </a:rPr>
              <a:t>The EMERSE solution</a:t>
            </a:r>
            <a:endParaRPr lang="en-US" sz="3200" b="1" dirty="0">
              <a:latin typeface="Arial" panose="020B0604020202020204" pitchFamily="34" charset="0"/>
              <a:cs typeface="Arial" panose="020B0604020202020204" pitchFamily="34" charset="0"/>
            </a:endParaRPr>
          </a:p>
        </p:txBody>
      </p:sp>
      <p:pic>
        <p:nvPicPr>
          <p:cNvPr id="5" name="Picture 4" descr="transparent background.png">
            <a:extLst>
              <a:ext uri="{FF2B5EF4-FFF2-40B4-BE49-F238E27FC236}">
                <a16:creationId xmlns:a16="http://schemas.microsoft.com/office/drawing/2014/main" id="{F65A9A4A-21B6-EF4A-135A-F258FC49E6FB}"/>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9" name="Rectangle 8">
            <a:extLst>
              <a:ext uri="{FF2B5EF4-FFF2-40B4-BE49-F238E27FC236}">
                <a16:creationId xmlns:a16="http://schemas.microsoft.com/office/drawing/2014/main" id="{2F799AA7-7C90-7E82-84B3-D7B60DD0B144}"/>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useBgFill="1">
        <p:nvSpPr>
          <p:cNvPr id="4" name="Content Placeholder 2">
            <a:extLst>
              <a:ext uri="{FF2B5EF4-FFF2-40B4-BE49-F238E27FC236}">
                <a16:creationId xmlns:a16="http://schemas.microsoft.com/office/drawing/2014/main" id="{A2FF928D-6002-D3C4-9279-0BFD2BDF4C3E}"/>
              </a:ext>
            </a:extLst>
          </p:cNvPr>
          <p:cNvSpPr>
            <a:spLocks noGrp="1"/>
          </p:cNvSpPr>
          <p:nvPr>
            <p:ph idx="1"/>
          </p:nvPr>
        </p:nvSpPr>
        <p:spPr>
          <a:xfrm>
            <a:off x="23249" y="1130301"/>
            <a:ext cx="8401560" cy="3712488"/>
          </a:xfrm>
        </p:spPr>
        <p:txBody>
          <a:bodyPr>
            <a:normAutofit lnSpcReduction="10000"/>
          </a:bodyPr>
          <a:lstStyle/>
          <a:p>
            <a:r>
              <a:rPr lang="en-US" sz="3000" dirty="0">
                <a:latin typeface="Arial" panose="020B0604020202020204" pitchFamily="34" charset="0"/>
                <a:cs typeface="Arial" panose="020B0604020202020204" pitchFamily="34" charset="0"/>
              </a:rPr>
              <a:t>Initially made for researchers at University of Michigan Cancer Center</a:t>
            </a:r>
          </a:p>
          <a:p>
            <a:r>
              <a:rPr lang="en-US" sz="3000" dirty="0">
                <a:latin typeface="Arial" panose="020B0604020202020204" pitchFamily="34" charset="0"/>
                <a:cs typeface="Arial" panose="020B0604020202020204" pitchFamily="34" charset="0"/>
              </a:rPr>
              <a:t>Adopted by about 20 academic health centers including                    </a:t>
            </a:r>
          </a:p>
          <a:p>
            <a:r>
              <a:rPr lang="en-US" sz="3000" dirty="0">
                <a:latin typeface="Arial" panose="020B0604020202020204" pitchFamily="34" charset="0"/>
                <a:cs typeface="Arial" panose="020B0604020202020204" pitchFamily="34" charset="0"/>
              </a:rPr>
              <a:t>Open source software</a:t>
            </a:r>
          </a:p>
          <a:p>
            <a:pPr lvl="1"/>
            <a:r>
              <a:rPr lang="en-US" sz="2600" dirty="0">
                <a:latin typeface="Arial" panose="020B0604020202020204" pitchFamily="34" charset="0"/>
                <a:cs typeface="Arial" panose="020B0604020202020204" pitchFamily="34" charset="0"/>
              </a:rPr>
              <a:t>Each site installs locally</a:t>
            </a:r>
          </a:p>
          <a:p>
            <a:pPr lvl="1"/>
            <a:r>
              <a:rPr lang="en-US" sz="2600" dirty="0">
                <a:latin typeface="Arial" panose="020B0604020202020204" pitchFamily="34" charset="0"/>
                <a:cs typeface="Arial" panose="020B0604020202020204" pitchFamily="34" charset="0"/>
              </a:rPr>
              <a:t>Our EMERSE team provides implementation support</a:t>
            </a:r>
          </a:p>
        </p:txBody>
      </p:sp>
      <p:pic>
        <p:nvPicPr>
          <p:cNvPr id="6" name="Picture 5">
            <a:extLst>
              <a:ext uri="{FF2B5EF4-FFF2-40B4-BE49-F238E27FC236}">
                <a16:creationId xmlns:a16="http://schemas.microsoft.com/office/drawing/2014/main" id="{E86C7680-BBB6-3B4C-9A7B-5814540840BA}"/>
              </a:ext>
            </a:extLst>
          </p:cNvPr>
          <p:cNvPicPr>
            <a:picLocks noChangeAspect="1"/>
          </p:cNvPicPr>
          <p:nvPr/>
        </p:nvPicPr>
        <p:blipFill>
          <a:blip r:embed="rId3"/>
          <a:stretch>
            <a:fillRect/>
          </a:stretch>
        </p:blipFill>
        <p:spPr>
          <a:xfrm>
            <a:off x="1883235" y="2390793"/>
            <a:ext cx="2120484" cy="763374"/>
          </a:xfrm>
          <a:prstGeom prst="rect">
            <a:avLst/>
          </a:prstGeom>
        </p:spPr>
      </p:pic>
    </p:spTree>
    <p:extLst>
      <p:ext uri="{BB962C8B-B14F-4D97-AF65-F5344CB8AC3E}">
        <p14:creationId xmlns:p14="http://schemas.microsoft.com/office/powerpoint/2010/main" val="3330290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5FCABA-E4DE-BF83-4EB7-50A1D1B05F4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4EE0CBF-D107-E81F-DBF8-EDA99610C60A}"/>
              </a:ext>
            </a:extLst>
          </p:cNvPr>
          <p:cNvSpPr>
            <a:spLocks noGrp="1"/>
          </p:cNvSpPr>
          <p:nvPr>
            <p:ph type="title"/>
          </p:nvPr>
        </p:nvSpPr>
        <p:spPr/>
        <p:txBody>
          <a:bodyPr/>
          <a:lstStyle/>
          <a:p>
            <a:endParaRPr lang="en-US"/>
          </a:p>
        </p:txBody>
      </p:sp>
      <p:sp useBgFill="1">
        <p:nvSpPr>
          <p:cNvPr id="11" name="Title 1">
            <a:extLst>
              <a:ext uri="{FF2B5EF4-FFF2-40B4-BE49-F238E27FC236}">
                <a16:creationId xmlns:a16="http://schemas.microsoft.com/office/drawing/2014/main" id="{F7DCA7A2-4C6C-0F6B-A80C-8C55D508FCA1}"/>
              </a:ext>
            </a:extLst>
          </p:cNvPr>
          <p:cNvSpPr txBox="1">
            <a:spLocks/>
          </p:cNvSpPr>
          <p:nvPr/>
        </p:nvSpPr>
        <p:spPr>
          <a:xfrm>
            <a:off x="23249" y="226507"/>
            <a:ext cx="8229600" cy="85725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a:latin typeface="Arial" panose="020B0604020202020204" pitchFamily="34" charset="0"/>
                <a:cs typeface="Arial" panose="020B0604020202020204" pitchFamily="34" charset="0"/>
              </a:rPr>
              <a:t>EMERSE is a useful tool…</a:t>
            </a:r>
          </a:p>
        </p:txBody>
      </p:sp>
      <p:pic>
        <p:nvPicPr>
          <p:cNvPr id="13" name="Picture 12" descr="transparent background.png">
            <a:extLst>
              <a:ext uri="{FF2B5EF4-FFF2-40B4-BE49-F238E27FC236}">
                <a16:creationId xmlns:a16="http://schemas.microsoft.com/office/drawing/2014/main" id="{9C73B03B-972A-C0BE-6BAE-5AEE7FBDF447}"/>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14" name="Rectangle 13">
            <a:extLst>
              <a:ext uri="{FF2B5EF4-FFF2-40B4-BE49-F238E27FC236}">
                <a16:creationId xmlns:a16="http://schemas.microsoft.com/office/drawing/2014/main" id="{0A5027C6-4172-F3E6-CDAC-17B04980169F}"/>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useBgFill="1">
        <p:nvSpPr>
          <p:cNvPr id="5" name="Content Placeholder 2">
            <a:extLst>
              <a:ext uri="{FF2B5EF4-FFF2-40B4-BE49-F238E27FC236}">
                <a16:creationId xmlns:a16="http://schemas.microsoft.com/office/drawing/2014/main" id="{FB163884-C786-2DDB-D491-B75ECB9F15C5}"/>
              </a:ext>
            </a:extLst>
          </p:cNvPr>
          <p:cNvSpPr txBox="1">
            <a:spLocks/>
          </p:cNvSpPr>
          <p:nvPr/>
        </p:nvSpPr>
        <p:spPr>
          <a:xfrm>
            <a:off x="9280" y="1100877"/>
            <a:ext cx="8745105" cy="121163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000" dirty="0">
                <a:latin typeface="Arial" panose="020B0604020202020204" pitchFamily="34" charset="0"/>
                <a:cs typeface="Arial" panose="020B0604020202020204" pitchFamily="34" charset="0"/>
              </a:rPr>
              <a:t>…but it will likely be one of several you need to support your project(s)</a:t>
            </a:r>
            <a:endParaRPr lang="en-US" dirty="0">
              <a:latin typeface="Arial" panose="020B0604020202020204" pitchFamily="34" charset="0"/>
              <a:cs typeface="Arial" panose="020B0604020202020204" pitchFamily="34" charset="0"/>
            </a:endParaRPr>
          </a:p>
        </p:txBody>
      </p:sp>
      <p:pic>
        <p:nvPicPr>
          <p:cNvPr id="3" name="Picture 2" descr="A house under construction with ladder&#10;&#10;Description automatically generated">
            <a:extLst>
              <a:ext uri="{FF2B5EF4-FFF2-40B4-BE49-F238E27FC236}">
                <a16:creationId xmlns:a16="http://schemas.microsoft.com/office/drawing/2014/main" id="{075B3C64-31B9-E8C9-1275-ED03F7493D28}"/>
              </a:ext>
            </a:extLst>
          </p:cNvPr>
          <p:cNvPicPr>
            <a:picLocks noChangeAspect="1"/>
          </p:cNvPicPr>
          <p:nvPr/>
        </p:nvPicPr>
        <p:blipFill>
          <a:blip r:embed="rId3"/>
          <a:stretch>
            <a:fillRect/>
          </a:stretch>
        </p:blipFill>
        <p:spPr>
          <a:xfrm>
            <a:off x="171021" y="2312506"/>
            <a:ext cx="3820505" cy="2830994"/>
          </a:xfrm>
          <a:prstGeom prst="rect">
            <a:avLst/>
          </a:prstGeom>
        </p:spPr>
      </p:pic>
      <p:pic>
        <p:nvPicPr>
          <p:cNvPr id="8" name="Picture 7" descr="A group of tools on a black background&#10;&#10;Description automatically generated">
            <a:extLst>
              <a:ext uri="{FF2B5EF4-FFF2-40B4-BE49-F238E27FC236}">
                <a16:creationId xmlns:a16="http://schemas.microsoft.com/office/drawing/2014/main" id="{878C63A8-215F-D36B-CCB8-ED668254D117}"/>
              </a:ext>
            </a:extLst>
          </p:cNvPr>
          <p:cNvPicPr>
            <a:picLocks noChangeAspect="1"/>
          </p:cNvPicPr>
          <p:nvPr/>
        </p:nvPicPr>
        <p:blipFill>
          <a:blip r:embed="rId4"/>
          <a:stretch>
            <a:fillRect/>
          </a:stretch>
        </p:blipFill>
        <p:spPr>
          <a:xfrm>
            <a:off x="5518610" y="1790894"/>
            <a:ext cx="2623930" cy="2513320"/>
          </a:xfrm>
          <a:prstGeom prst="rect">
            <a:avLst/>
          </a:prstGeom>
        </p:spPr>
      </p:pic>
    </p:spTree>
    <p:extLst>
      <p:ext uri="{BB962C8B-B14F-4D97-AF65-F5344CB8AC3E}">
        <p14:creationId xmlns:p14="http://schemas.microsoft.com/office/powerpoint/2010/main" val="3403571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CDA2545-190C-790E-5D00-3B958C979A33}"/>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pic>
        <p:nvPicPr>
          <p:cNvPr id="5" name="Picture 4" descr="A diagram of data processing&#10;&#10;Description automatically generated">
            <a:extLst>
              <a:ext uri="{FF2B5EF4-FFF2-40B4-BE49-F238E27FC236}">
                <a16:creationId xmlns:a16="http://schemas.microsoft.com/office/drawing/2014/main" id="{A93999C4-604C-495D-591F-5F75D3CFDE56}"/>
              </a:ext>
            </a:extLst>
          </p:cNvPr>
          <p:cNvPicPr>
            <a:picLocks noChangeAspect="1"/>
          </p:cNvPicPr>
          <p:nvPr/>
        </p:nvPicPr>
        <p:blipFill>
          <a:blip r:embed="rId2"/>
          <a:stretch>
            <a:fillRect/>
          </a:stretch>
        </p:blipFill>
        <p:spPr>
          <a:xfrm>
            <a:off x="835586" y="238798"/>
            <a:ext cx="6921314" cy="4334510"/>
          </a:xfrm>
          <a:prstGeom prst="rect">
            <a:avLst/>
          </a:prstGeom>
        </p:spPr>
      </p:pic>
      <p:sp>
        <p:nvSpPr>
          <p:cNvPr id="8" name="TextBox 7">
            <a:extLst>
              <a:ext uri="{FF2B5EF4-FFF2-40B4-BE49-F238E27FC236}">
                <a16:creationId xmlns:a16="http://schemas.microsoft.com/office/drawing/2014/main" id="{3AAC7F17-91DF-E651-EF30-43791A625738}"/>
              </a:ext>
            </a:extLst>
          </p:cNvPr>
          <p:cNvSpPr txBox="1"/>
          <p:nvPr/>
        </p:nvSpPr>
        <p:spPr>
          <a:xfrm>
            <a:off x="835586" y="4631662"/>
            <a:ext cx="4572000" cy="246221"/>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https://</a:t>
            </a:r>
            <a:r>
              <a:rPr lang="en-US" sz="1000" dirty="0" err="1">
                <a:latin typeface="Arial" panose="020B0604020202020204" pitchFamily="34" charset="0"/>
                <a:cs typeface="Arial" panose="020B0604020202020204" pitchFamily="34" charset="0"/>
              </a:rPr>
              <a:t>doi.org</a:t>
            </a:r>
            <a:r>
              <a:rPr lang="en-US" sz="1000" dirty="0">
                <a:latin typeface="Arial" panose="020B0604020202020204" pitchFamily="34" charset="0"/>
                <a:cs typeface="Arial" panose="020B0604020202020204" pitchFamily="34" charset="0"/>
              </a:rPr>
              <a:t>/10.1093/</a:t>
            </a:r>
            <a:r>
              <a:rPr lang="en-US" sz="1000" dirty="0" err="1">
                <a:latin typeface="Arial" panose="020B0604020202020204" pitchFamily="34" charset="0"/>
                <a:cs typeface="Arial" panose="020B0604020202020204" pitchFamily="34" charset="0"/>
              </a:rPr>
              <a:t>jamia</a:t>
            </a:r>
            <a:r>
              <a:rPr lang="en-US" sz="1000" dirty="0">
                <a:latin typeface="Arial" panose="020B0604020202020204" pitchFamily="34" charset="0"/>
                <a:cs typeface="Arial" panose="020B0604020202020204" pitchFamily="34" charset="0"/>
              </a:rPr>
              <a:t>/ocad236</a:t>
            </a:r>
          </a:p>
        </p:txBody>
      </p:sp>
      <p:sp>
        <p:nvSpPr>
          <p:cNvPr id="2" name="Down Arrow 1">
            <a:extLst>
              <a:ext uri="{FF2B5EF4-FFF2-40B4-BE49-F238E27FC236}">
                <a16:creationId xmlns:a16="http://schemas.microsoft.com/office/drawing/2014/main" id="{52A8D249-8D53-1F01-7E6F-22C19A6DDAF9}"/>
              </a:ext>
            </a:extLst>
          </p:cNvPr>
          <p:cNvSpPr/>
          <p:nvPr/>
        </p:nvSpPr>
        <p:spPr>
          <a:xfrm rot="2851606" flipH="1">
            <a:off x="5585707" y="-105422"/>
            <a:ext cx="161436" cy="1606323"/>
          </a:xfrm>
          <a:prstGeom prst="downArrow">
            <a:avLst/>
          </a:prstGeom>
          <a:solidFill>
            <a:srgbClr val="FF00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25338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521099F7-F254-FC42-87E6-6441127A5298}"/>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What can EMERSE do?</a:t>
            </a:r>
          </a:p>
        </p:txBody>
      </p:sp>
      <p:sp>
        <p:nvSpPr>
          <p:cNvPr id="3" name="Content Placeholder 2">
            <a:extLst>
              <a:ext uri="{FF2B5EF4-FFF2-40B4-BE49-F238E27FC236}">
                <a16:creationId xmlns:a16="http://schemas.microsoft.com/office/drawing/2014/main" id="{321582B1-3FDC-994B-BC21-28695804F36E}"/>
              </a:ext>
            </a:extLst>
          </p:cNvPr>
          <p:cNvSpPr>
            <a:spLocks noGrp="1"/>
          </p:cNvSpPr>
          <p:nvPr>
            <p:ph idx="1"/>
          </p:nvPr>
        </p:nvSpPr>
        <p:spPr>
          <a:xfrm>
            <a:off x="457200" y="1063229"/>
            <a:ext cx="8375904" cy="4037648"/>
          </a:xfrm>
        </p:spPr>
        <p:txBody>
          <a:bodyPr>
            <a:noAutofit/>
          </a:bodyPr>
          <a:lstStyle/>
          <a:p>
            <a:pPr marL="0" indent="0">
              <a:buNone/>
            </a:pPr>
            <a:r>
              <a:rPr lang="en-US" sz="2400" dirty="0">
                <a:latin typeface="Arial" panose="020B0604020202020204" pitchFamily="34" charset="0"/>
                <a:cs typeface="Arial" panose="020B0604020202020204" pitchFamily="34" charset="0"/>
              </a:rPr>
              <a:t>Lots of things! </a:t>
            </a: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pPr marL="0" indent="0">
              <a:buNone/>
            </a:pPr>
            <a:r>
              <a:rPr lang="en-US" sz="2400" dirty="0">
                <a:latin typeface="Arial" panose="020B0604020202020204" pitchFamily="34" charset="0"/>
                <a:cs typeface="Arial" panose="020B0604020202020204" pitchFamily="34" charset="0"/>
              </a:rPr>
              <a:t>Watch our videos: https://project-</a:t>
            </a:r>
            <a:r>
              <a:rPr lang="en-US" sz="2400" dirty="0" err="1">
                <a:latin typeface="Arial" panose="020B0604020202020204" pitchFamily="34" charset="0"/>
                <a:cs typeface="Arial" panose="020B0604020202020204" pitchFamily="34" charset="0"/>
              </a:rPr>
              <a:t>emerse.org</a:t>
            </a:r>
            <a:r>
              <a:rPr lang="en-US" sz="2400" dirty="0">
                <a:latin typeface="Arial" panose="020B0604020202020204" pitchFamily="34" charset="0"/>
                <a:cs typeface="Arial" panose="020B0604020202020204" pitchFamily="34" charset="0"/>
              </a:rPr>
              <a:t>/</a:t>
            </a:r>
            <a:r>
              <a:rPr lang="en-US" sz="2400" dirty="0" err="1">
                <a:latin typeface="Arial" panose="020B0604020202020204" pitchFamily="34" charset="0"/>
                <a:cs typeface="Arial" panose="020B0604020202020204" pitchFamily="34" charset="0"/>
              </a:rPr>
              <a:t>use_cases.html</a:t>
            </a:r>
            <a:endParaRPr lang="en-US" sz="2400" dirty="0">
              <a:latin typeface="Arial" panose="020B0604020202020204" pitchFamily="34" charset="0"/>
              <a:cs typeface="Arial" panose="020B0604020202020204" pitchFamily="34" charset="0"/>
            </a:endParaRPr>
          </a:p>
        </p:txBody>
      </p:sp>
      <p:pic>
        <p:nvPicPr>
          <p:cNvPr id="7" name="Picture 6" descr="A screenshot of a video&#10;&#10;Description automatically generated">
            <a:extLst>
              <a:ext uri="{FF2B5EF4-FFF2-40B4-BE49-F238E27FC236}">
                <a16:creationId xmlns:a16="http://schemas.microsoft.com/office/drawing/2014/main" id="{CD1306C6-EFB1-2B52-871B-3B35A1825DD1}"/>
              </a:ext>
            </a:extLst>
          </p:cNvPr>
          <p:cNvPicPr>
            <a:picLocks noChangeAspect="1"/>
          </p:cNvPicPr>
          <p:nvPr/>
        </p:nvPicPr>
        <p:blipFill>
          <a:blip r:embed="rId2"/>
          <a:stretch>
            <a:fillRect/>
          </a:stretch>
        </p:blipFill>
        <p:spPr>
          <a:xfrm>
            <a:off x="202219" y="1794981"/>
            <a:ext cx="2743200" cy="2435822"/>
          </a:xfrm>
          <a:prstGeom prst="rect">
            <a:avLst/>
          </a:prstGeom>
        </p:spPr>
      </p:pic>
      <p:pic>
        <p:nvPicPr>
          <p:cNvPr id="13" name="Picture 12" descr="A person in a blue shirt&#10;&#10;Description automatically generated">
            <a:extLst>
              <a:ext uri="{FF2B5EF4-FFF2-40B4-BE49-F238E27FC236}">
                <a16:creationId xmlns:a16="http://schemas.microsoft.com/office/drawing/2014/main" id="{51DC6B61-26A2-EEBB-3DA8-EE95B05160D6}"/>
              </a:ext>
            </a:extLst>
          </p:cNvPr>
          <p:cNvPicPr>
            <a:picLocks noChangeAspect="1"/>
          </p:cNvPicPr>
          <p:nvPr/>
        </p:nvPicPr>
        <p:blipFill>
          <a:blip r:embed="rId3"/>
          <a:stretch>
            <a:fillRect/>
          </a:stretch>
        </p:blipFill>
        <p:spPr>
          <a:xfrm>
            <a:off x="6127531" y="1798499"/>
            <a:ext cx="2851877" cy="2432304"/>
          </a:xfrm>
          <a:prstGeom prst="rect">
            <a:avLst/>
          </a:prstGeom>
        </p:spPr>
      </p:pic>
      <p:pic>
        <p:nvPicPr>
          <p:cNvPr id="15" name="Picture 14" descr="A person in a blue shirt&#10;&#10;Description automatically generated">
            <a:extLst>
              <a:ext uri="{FF2B5EF4-FFF2-40B4-BE49-F238E27FC236}">
                <a16:creationId xmlns:a16="http://schemas.microsoft.com/office/drawing/2014/main" id="{7E094B83-33C7-96ED-306D-A3F85A413F14}"/>
              </a:ext>
            </a:extLst>
          </p:cNvPr>
          <p:cNvPicPr>
            <a:picLocks noChangeAspect="1"/>
          </p:cNvPicPr>
          <p:nvPr/>
        </p:nvPicPr>
        <p:blipFill>
          <a:blip r:embed="rId4"/>
          <a:stretch>
            <a:fillRect/>
          </a:stretch>
        </p:blipFill>
        <p:spPr>
          <a:xfrm>
            <a:off x="3106751" y="1798499"/>
            <a:ext cx="2893290" cy="2432304"/>
          </a:xfrm>
          <a:prstGeom prst="rect">
            <a:avLst/>
          </a:prstGeom>
        </p:spPr>
      </p:pic>
    </p:spTree>
    <p:extLst>
      <p:ext uri="{BB962C8B-B14F-4D97-AF65-F5344CB8AC3E}">
        <p14:creationId xmlns:p14="http://schemas.microsoft.com/office/powerpoint/2010/main" val="1041862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521099F7-F254-FC42-87E6-6441127A5298}"/>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Find cohorts</a:t>
            </a:r>
          </a:p>
        </p:txBody>
      </p:sp>
      <p:sp>
        <p:nvSpPr>
          <p:cNvPr id="3" name="Content Placeholder 2">
            <a:extLst>
              <a:ext uri="{FF2B5EF4-FFF2-40B4-BE49-F238E27FC236}">
                <a16:creationId xmlns:a16="http://schemas.microsoft.com/office/drawing/2014/main" id="{321582B1-3FDC-994B-BC21-28695804F36E}"/>
              </a:ext>
            </a:extLst>
          </p:cNvPr>
          <p:cNvSpPr>
            <a:spLocks noGrp="1"/>
          </p:cNvSpPr>
          <p:nvPr>
            <p:ph idx="1"/>
          </p:nvPr>
        </p:nvSpPr>
        <p:spPr>
          <a:xfrm>
            <a:off x="457200" y="1200151"/>
            <a:ext cx="8375904" cy="3394472"/>
          </a:xfrm>
        </p:spPr>
        <p:txBody>
          <a:bodyPr>
            <a:normAutofit/>
          </a:bodyPr>
          <a:lstStyle/>
          <a:p>
            <a:pPr marL="0" indent="0">
              <a:buNone/>
            </a:pPr>
            <a:r>
              <a:rPr lang="en-US" dirty="0">
                <a:latin typeface="Arial" panose="020B0604020202020204" pitchFamily="34" charset="0"/>
                <a:cs typeface="Arial" panose="020B0604020202020204" pitchFamily="34" charset="0"/>
              </a:rPr>
              <a:t>EMERSE allows you to find cohorts based on things mentioned in the notes</a:t>
            </a:r>
          </a:p>
          <a:p>
            <a:pPr lvl="1"/>
            <a:r>
              <a:rPr lang="en-US" dirty="0">
                <a:latin typeface="Arial" panose="020B0604020202020204" pitchFamily="34" charset="0"/>
                <a:cs typeface="Arial" panose="020B0604020202020204" pitchFamily="34" charset="0"/>
              </a:rPr>
              <a:t>diseases</a:t>
            </a:r>
          </a:p>
          <a:p>
            <a:pPr lvl="1"/>
            <a:r>
              <a:rPr lang="en-US" dirty="0">
                <a:latin typeface="Arial" panose="020B0604020202020204" pitchFamily="34" charset="0"/>
                <a:cs typeface="Arial" panose="020B0604020202020204" pitchFamily="34" charset="0"/>
              </a:rPr>
              <a:t>drugs</a:t>
            </a:r>
          </a:p>
          <a:p>
            <a:pPr lvl="1"/>
            <a:r>
              <a:rPr lang="en-US" dirty="0">
                <a:latin typeface="Arial" panose="020B0604020202020204" pitchFamily="34" charset="0"/>
                <a:cs typeface="Arial" panose="020B0604020202020204" pitchFamily="34" charset="0"/>
              </a:rPr>
              <a:t>symptoms</a:t>
            </a:r>
          </a:p>
          <a:p>
            <a:pPr lvl="1"/>
            <a:r>
              <a:rPr lang="en-US" dirty="0">
                <a:latin typeface="Arial" panose="020B0604020202020204" pitchFamily="34" charset="0"/>
                <a:cs typeface="Arial" panose="020B0604020202020204" pitchFamily="34" charset="0"/>
              </a:rPr>
              <a:t>anything*</a:t>
            </a:r>
          </a:p>
          <a:p>
            <a:pPr lvl="1"/>
            <a:endParaRPr lang="en-US" dirty="0">
              <a:latin typeface="Arial" panose="020B0604020202020204" pitchFamily="34" charset="0"/>
              <a:cs typeface="Arial" panose="020B0604020202020204" pitchFamily="34" charset="0"/>
            </a:endParaRPr>
          </a:p>
          <a:p>
            <a:endParaRPr lang="en-US" i="1"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pic>
        <p:nvPicPr>
          <p:cNvPr id="12" name="Picture 11" descr="transparent background.png">
            <a:extLst>
              <a:ext uri="{FF2B5EF4-FFF2-40B4-BE49-F238E27FC236}">
                <a16:creationId xmlns:a16="http://schemas.microsoft.com/office/drawing/2014/main" id="{1787D357-0094-9D45-84EC-F79EBEB869A6}"/>
              </a:ext>
            </a:extLst>
          </p:cNvPr>
          <p:cNvPicPr>
            <a:picLocks noChangeAspect="1"/>
          </p:cNvPicPr>
          <p:nvPr/>
        </p:nvPicPr>
        <p:blipFill>
          <a:blip r:embed="rId2"/>
          <a:stretch>
            <a:fillRect/>
          </a:stretch>
        </p:blipFill>
        <p:spPr>
          <a:xfrm>
            <a:off x="7504783" y="4393001"/>
            <a:ext cx="1468196" cy="403244"/>
          </a:xfrm>
          <a:prstGeom prst="rect">
            <a:avLst/>
          </a:prstGeom>
        </p:spPr>
      </p:pic>
      <p:pic>
        <p:nvPicPr>
          <p:cNvPr id="5" name="Picture 4">
            <a:extLst>
              <a:ext uri="{FF2B5EF4-FFF2-40B4-BE49-F238E27FC236}">
                <a16:creationId xmlns:a16="http://schemas.microsoft.com/office/drawing/2014/main" id="{B08600FB-81B5-C24F-9EDD-4BB794395C56}"/>
              </a:ext>
            </a:extLst>
          </p:cNvPr>
          <p:cNvPicPr>
            <a:picLocks noChangeAspect="1"/>
          </p:cNvPicPr>
          <p:nvPr/>
        </p:nvPicPr>
        <p:blipFill>
          <a:blip r:embed="rId3"/>
          <a:stretch>
            <a:fillRect/>
          </a:stretch>
        </p:blipFill>
        <p:spPr>
          <a:xfrm>
            <a:off x="3787388" y="2294453"/>
            <a:ext cx="1364010" cy="2098548"/>
          </a:xfrm>
          <a:prstGeom prst="rect">
            <a:avLst/>
          </a:prstGeom>
        </p:spPr>
      </p:pic>
      <p:sp>
        <p:nvSpPr>
          <p:cNvPr id="8" name="Rectangle 7">
            <a:extLst>
              <a:ext uri="{FF2B5EF4-FFF2-40B4-BE49-F238E27FC236}">
                <a16:creationId xmlns:a16="http://schemas.microsoft.com/office/drawing/2014/main" id="{B89A0849-BDC5-3C47-BC97-072180479D3B}"/>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E5CA699A-6CA1-3D47-BC34-7DDF26B8C0D5}"/>
              </a:ext>
            </a:extLst>
          </p:cNvPr>
          <p:cNvSpPr txBox="1"/>
          <p:nvPr/>
        </p:nvSpPr>
        <p:spPr>
          <a:xfrm>
            <a:off x="979510" y="4611579"/>
            <a:ext cx="1889748" cy="369332"/>
          </a:xfrm>
          <a:prstGeom prst="rect">
            <a:avLst/>
          </a:prstGeom>
          <a:noFill/>
        </p:spPr>
        <p:txBody>
          <a:bodyPr wrap="none" rtlCol="0">
            <a:spAutoFit/>
          </a:bodyPr>
          <a:lstStyle/>
          <a:p>
            <a:r>
              <a:rPr lang="en-US" dirty="0"/>
              <a:t>*if it is mentioned</a:t>
            </a:r>
          </a:p>
        </p:txBody>
      </p:sp>
    </p:spTree>
    <p:extLst>
      <p:ext uri="{BB962C8B-B14F-4D97-AF65-F5344CB8AC3E}">
        <p14:creationId xmlns:p14="http://schemas.microsoft.com/office/powerpoint/2010/main" val="1176519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521099F7-F254-FC42-87E6-6441127A5298}"/>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Find cohorts</a:t>
            </a:r>
          </a:p>
        </p:txBody>
      </p:sp>
      <p:sp>
        <p:nvSpPr>
          <p:cNvPr id="3" name="Content Placeholder 2">
            <a:extLst>
              <a:ext uri="{FF2B5EF4-FFF2-40B4-BE49-F238E27FC236}">
                <a16:creationId xmlns:a16="http://schemas.microsoft.com/office/drawing/2014/main" id="{321582B1-3FDC-994B-BC21-28695804F36E}"/>
              </a:ext>
            </a:extLst>
          </p:cNvPr>
          <p:cNvSpPr>
            <a:spLocks noGrp="1"/>
          </p:cNvSpPr>
          <p:nvPr>
            <p:ph idx="1"/>
          </p:nvPr>
        </p:nvSpPr>
        <p:spPr>
          <a:xfrm>
            <a:off x="203118" y="1109773"/>
            <a:ext cx="8949730" cy="3394472"/>
          </a:xfrm>
        </p:spPr>
        <p:txBody>
          <a:bodyPr/>
          <a:lstStyle/>
          <a:p>
            <a:pPr marL="0" indent="0">
              <a:buNone/>
            </a:pPr>
            <a:r>
              <a:rPr lang="en-US" dirty="0">
                <a:latin typeface="Arial" panose="020B0604020202020204" pitchFamily="34" charset="0"/>
                <a:cs typeface="Arial" panose="020B0604020202020204" pitchFamily="34" charset="0"/>
              </a:rPr>
              <a:t>It’s perfect for finding rare things…</a:t>
            </a:r>
          </a:p>
          <a:p>
            <a:pPr marL="0" indent="0">
              <a:buNone/>
            </a:pPr>
            <a:r>
              <a:rPr lang="en-US" dirty="0">
                <a:latin typeface="Arial" panose="020B0604020202020204" pitchFamily="34" charset="0"/>
                <a:cs typeface="Arial" panose="020B0604020202020204" pitchFamily="34" charset="0"/>
              </a:rPr>
              <a:t>   							 …like rare cancers such as</a:t>
            </a:r>
          </a:p>
          <a:p>
            <a:pPr marL="0" indent="0">
              <a:buNone/>
            </a:pPr>
            <a:r>
              <a:rPr lang="en-US" dirty="0">
                <a:latin typeface="Arial" panose="020B0604020202020204" pitchFamily="34" charset="0"/>
                <a:cs typeface="Arial" panose="020B0604020202020204" pitchFamily="34" charset="0"/>
              </a:rPr>
              <a:t>								cutaneous leiomyosarcoma</a:t>
            </a:r>
          </a:p>
        </p:txBody>
      </p:sp>
      <p:pic>
        <p:nvPicPr>
          <p:cNvPr id="8" name="Picture 7">
            <a:extLst>
              <a:ext uri="{FF2B5EF4-FFF2-40B4-BE49-F238E27FC236}">
                <a16:creationId xmlns:a16="http://schemas.microsoft.com/office/drawing/2014/main" id="{F0BF1D84-85E3-9D42-B386-87697EB3881E}"/>
              </a:ext>
            </a:extLst>
          </p:cNvPr>
          <p:cNvPicPr>
            <a:picLocks noChangeAspect="1"/>
          </p:cNvPicPr>
          <p:nvPr/>
        </p:nvPicPr>
        <p:blipFill>
          <a:blip r:embed="rId2"/>
          <a:stretch>
            <a:fillRect/>
          </a:stretch>
        </p:blipFill>
        <p:spPr>
          <a:xfrm>
            <a:off x="2659060" y="1984379"/>
            <a:ext cx="735070" cy="779915"/>
          </a:xfrm>
          <a:prstGeom prst="rect">
            <a:avLst/>
          </a:prstGeom>
        </p:spPr>
      </p:pic>
      <p:pic>
        <p:nvPicPr>
          <p:cNvPr id="5" name="Picture 4">
            <a:extLst>
              <a:ext uri="{FF2B5EF4-FFF2-40B4-BE49-F238E27FC236}">
                <a16:creationId xmlns:a16="http://schemas.microsoft.com/office/drawing/2014/main" id="{BB389EFA-9008-6F42-B12C-707E2954771D}"/>
              </a:ext>
            </a:extLst>
          </p:cNvPr>
          <p:cNvPicPr>
            <a:picLocks noChangeAspect="1"/>
          </p:cNvPicPr>
          <p:nvPr/>
        </p:nvPicPr>
        <p:blipFill>
          <a:blip r:embed="rId3"/>
          <a:stretch>
            <a:fillRect/>
          </a:stretch>
        </p:blipFill>
        <p:spPr>
          <a:xfrm>
            <a:off x="203118" y="2189232"/>
            <a:ext cx="3191012" cy="2911967"/>
          </a:xfrm>
          <a:prstGeom prst="rect">
            <a:avLst/>
          </a:prstGeom>
        </p:spPr>
      </p:pic>
      <p:pic>
        <p:nvPicPr>
          <p:cNvPr id="12" name="Picture 11">
            <a:extLst>
              <a:ext uri="{FF2B5EF4-FFF2-40B4-BE49-F238E27FC236}">
                <a16:creationId xmlns:a16="http://schemas.microsoft.com/office/drawing/2014/main" id="{4789A11D-FFD2-8241-BC56-435E37E087A2}"/>
              </a:ext>
            </a:extLst>
          </p:cNvPr>
          <p:cNvPicPr>
            <a:picLocks noChangeAspect="1"/>
          </p:cNvPicPr>
          <p:nvPr/>
        </p:nvPicPr>
        <p:blipFill>
          <a:blip r:embed="rId4"/>
          <a:stretch>
            <a:fillRect/>
          </a:stretch>
        </p:blipFill>
        <p:spPr>
          <a:xfrm>
            <a:off x="2372086" y="1884326"/>
            <a:ext cx="1742714" cy="1239885"/>
          </a:xfrm>
          <a:prstGeom prst="rect">
            <a:avLst/>
          </a:prstGeom>
        </p:spPr>
      </p:pic>
      <p:pic>
        <p:nvPicPr>
          <p:cNvPr id="14" name="Picture 13" descr="transparent background.png">
            <a:extLst>
              <a:ext uri="{FF2B5EF4-FFF2-40B4-BE49-F238E27FC236}">
                <a16:creationId xmlns:a16="http://schemas.microsoft.com/office/drawing/2014/main" id="{0794A7E0-C6EB-5543-9AC3-E31DE16F8696}"/>
              </a:ext>
            </a:extLst>
          </p:cNvPr>
          <p:cNvPicPr>
            <a:picLocks noChangeAspect="1"/>
          </p:cNvPicPr>
          <p:nvPr/>
        </p:nvPicPr>
        <p:blipFill>
          <a:blip r:embed="rId5"/>
          <a:stretch>
            <a:fillRect/>
          </a:stretch>
        </p:blipFill>
        <p:spPr>
          <a:xfrm>
            <a:off x="7504783" y="4393001"/>
            <a:ext cx="1468196" cy="403244"/>
          </a:xfrm>
          <a:prstGeom prst="rect">
            <a:avLst/>
          </a:prstGeom>
        </p:spPr>
      </p:pic>
      <p:sp>
        <p:nvSpPr>
          <p:cNvPr id="10" name="Rectangle 9">
            <a:extLst>
              <a:ext uri="{FF2B5EF4-FFF2-40B4-BE49-F238E27FC236}">
                <a16:creationId xmlns:a16="http://schemas.microsoft.com/office/drawing/2014/main" id="{EC23E926-76F2-534E-A696-D425AE3BAC71}"/>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11" name="TextBox 10">
            <a:extLst>
              <a:ext uri="{FF2B5EF4-FFF2-40B4-BE49-F238E27FC236}">
                <a16:creationId xmlns:a16="http://schemas.microsoft.com/office/drawing/2014/main" id="{15918D9B-8EDE-0D4F-A52A-48BB9746D702}"/>
              </a:ext>
            </a:extLst>
          </p:cNvPr>
          <p:cNvSpPr txBox="1"/>
          <p:nvPr/>
        </p:nvSpPr>
        <p:spPr>
          <a:xfrm>
            <a:off x="4114800" y="3298599"/>
            <a:ext cx="4572000" cy="1200329"/>
          </a:xfrm>
          <a:prstGeom prst="rect">
            <a:avLst/>
          </a:prstGeom>
          <a:noFill/>
        </p:spPr>
        <p:txBody>
          <a:bodyPr wrap="square">
            <a:spAutoFit/>
          </a:bodyPr>
          <a:lstStyle/>
          <a:p>
            <a:pPr marL="0" indent="0">
              <a:buNone/>
            </a:pPr>
            <a:r>
              <a:rPr lang="en-US" dirty="0">
                <a:latin typeface="Arial" panose="020B0604020202020204" pitchFamily="34" charset="0"/>
                <a:cs typeface="Arial" panose="020B0604020202020204" pitchFamily="34" charset="0"/>
              </a:rPr>
              <a:t>See this talk for more details:</a:t>
            </a:r>
          </a:p>
          <a:p>
            <a:r>
              <a:rPr lang="en-US" dirty="0">
                <a:latin typeface="Arial" panose="020B0604020202020204" pitchFamily="34" charset="0"/>
                <a:cs typeface="Arial" panose="020B0604020202020204" pitchFamily="34" charset="0"/>
                <a:hlinkClick r:id="rId6"/>
              </a:rPr>
              <a:t>https://vimeo.com/677482835</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“Using EMERSE to Improve Research Involving Rare Cancers”</a:t>
            </a:r>
          </a:p>
        </p:txBody>
      </p:sp>
    </p:spTree>
    <p:extLst>
      <p:ext uri="{BB962C8B-B14F-4D97-AF65-F5344CB8AC3E}">
        <p14:creationId xmlns:p14="http://schemas.microsoft.com/office/powerpoint/2010/main" val="3193194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D72707-B913-3224-C1A9-35E3AF1DDB97}"/>
            </a:ext>
          </a:extLst>
        </p:cNvPr>
        <p:cNvGrpSpPr/>
        <p:nvPr/>
      </p:nvGrpSpPr>
      <p:grpSpPr>
        <a:xfrm>
          <a:off x="0" y="0"/>
          <a:ext cx="0" cy="0"/>
          <a:chOff x="0" y="0"/>
          <a:chExt cx="0" cy="0"/>
        </a:xfrm>
      </p:grpSpPr>
      <p:pic>
        <p:nvPicPr>
          <p:cNvPr id="14" name="Picture 13" descr="transparent background.png">
            <a:extLst>
              <a:ext uri="{FF2B5EF4-FFF2-40B4-BE49-F238E27FC236}">
                <a16:creationId xmlns:a16="http://schemas.microsoft.com/office/drawing/2014/main" id="{9F767A2B-FC52-244F-A101-81BE9C3765A5}"/>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10" name="Rectangle 9">
            <a:extLst>
              <a:ext uri="{FF2B5EF4-FFF2-40B4-BE49-F238E27FC236}">
                <a16:creationId xmlns:a16="http://schemas.microsoft.com/office/drawing/2014/main" id="{B0FF11D4-7B98-8508-3F5C-5ABCD3D43DC6}"/>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useBgFill="1">
        <p:nvSpPr>
          <p:cNvPr id="19" name="Title 1">
            <a:extLst>
              <a:ext uri="{FF2B5EF4-FFF2-40B4-BE49-F238E27FC236}">
                <a16:creationId xmlns:a16="http://schemas.microsoft.com/office/drawing/2014/main" id="{AB7309DE-DDAC-49AD-436B-38B87CB87B2B}"/>
              </a:ext>
            </a:extLst>
          </p:cNvPr>
          <p:cNvSpPr>
            <a:spLocks noGrp="1"/>
          </p:cNvSpPr>
          <p:nvPr>
            <p:ph type="title"/>
          </p:nvPr>
        </p:nvSpPr>
        <p:spPr>
          <a:xfrm>
            <a:off x="457200" y="205979"/>
            <a:ext cx="8229600" cy="857250"/>
          </a:xfrm>
        </p:spPr>
        <p:txBody>
          <a:bodyPr/>
          <a:lstStyle/>
          <a:p>
            <a:r>
              <a:rPr lang="en-US" b="1" dirty="0">
                <a:latin typeface="Arial" panose="020B0604020202020204" pitchFamily="34" charset="0"/>
                <a:cs typeface="Arial" panose="020B0604020202020204" pitchFamily="34" charset="0"/>
              </a:rPr>
              <a:t>Enroll patients on trials</a:t>
            </a:r>
          </a:p>
        </p:txBody>
      </p:sp>
      <p:sp>
        <p:nvSpPr>
          <p:cNvPr id="20" name="TextBox 19">
            <a:extLst>
              <a:ext uri="{FF2B5EF4-FFF2-40B4-BE49-F238E27FC236}">
                <a16:creationId xmlns:a16="http://schemas.microsoft.com/office/drawing/2014/main" id="{64EEE070-1A08-45DF-B7EB-DDCA8A42D262}"/>
              </a:ext>
            </a:extLst>
          </p:cNvPr>
          <p:cNvSpPr txBox="1"/>
          <p:nvPr/>
        </p:nvSpPr>
        <p:spPr>
          <a:xfrm>
            <a:off x="171021" y="4042569"/>
            <a:ext cx="4572000" cy="923330"/>
          </a:xfrm>
          <a:prstGeom prst="rect">
            <a:avLst/>
          </a:prstGeom>
          <a:noFill/>
        </p:spPr>
        <p:txBody>
          <a:bodyPr wrap="square">
            <a:spAutoFit/>
          </a:bodyPr>
          <a:lstStyle/>
          <a:p>
            <a:pPr marL="0" indent="0">
              <a:buNone/>
            </a:pPr>
            <a:r>
              <a:rPr lang="en-US" dirty="0">
                <a:latin typeface="Arial" panose="020B0604020202020204" pitchFamily="34" charset="0"/>
                <a:cs typeface="Arial" panose="020B0604020202020204" pitchFamily="34" charset="0"/>
              </a:rPr>
              <a:t>See this talk for more details:</a:t>
            </a:r>
          </a:p>
          <a:p>
            <a:r>
              <a:rPr lang="en-US" dirty="0">
                <a:latin typeface="Arial" panose="020B0604020202020204" pitchFamily="34" charset="0"/>
                <a:cs typeface="Arial" panose="020B0604020202020204" pitchFamily="34" charset="0"/>
                <a:hlinkClick r:id="rId3"/>
              </a:rPr>
              <a:t>https://vimeo.com/1084845123/</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EMERSE Community Meeting May 2025</a:t>
            </a:r>
          </a:p>
        </p:txBody>
      </p:sp>
      <p:pic>
        <p:nvPicPr>
          <p:cNvPr id="21" name="Picture 20" descr="A white paper with black text&#10;&#10;AI-generated content may be incorrect.">
            <a:extLst>
              <a:ext uri="{FF2B5EF4-FFF2-40B4-BE49-F238E27FC236}">
                <a16:creationId xmlns:a16="http://schemas.microsoft.com/office/drawing/2014/main" id="{EEFCC601-D523-6B0B-527B-B74D05C68C14}"/>
              </a:ext>
            </a:extLst>
          </p:cNvPr>
          <p:cNvPicPr>
            <a:picLocks noChangeAspect="1"/>
          </p:cNvPicPr>
          <p:nvPr/>
        </p:nvPicPr>
        <p:blipFill>
          <a:blip r:embed="rId4"/>
          <a:stretch>
            <a:fillRect/>
          </a:stretch>
        </p:blipFill>
        <p:spPr>
          <a:xfrm>
            <a:off x="927321" y="1105418"/>
            <a:ext cx="7289358" cy="2890607"/>
          </a:xfrm>
          <a:prstGeom prst="rect">
            <a:avLst/>
          </a:prstGeom>
          <a:ln>
            <a:solidFill>
              <a:schemeClr val="accent1"/>
            </a:solidFill>
          </a:ln>
        </p:spPr>
      </p:pic>
    </p:spTree>
    <p:extLst>
      <p:ext uri="{BB962C8B-B14F-4D97-AF65-F5344CB8AC3E}">
        <p14:creationId xmlns:p14="http://schemas.microsoft.com/office/powerpoint/2010/main" val="1012015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521099F7-F254-FC42-87E6-6441127A5298}"/>
              </a:ext>
            </a:extLst>
          </p:cNvPr>
          <p:cNvSpPr>
            <a:spLocks noGrp="1"/>
          </p:cNvSpPr>
          <p:nvPr>
            <p:ph type="title"/>
          </p:nvPr>
        </p:nvSpPr>
        <p:spPr>
          <a:xfrm>
            <a:off x="457199" y="347255"/>
            <a:ext cx="8229600" cy="857250"/>
          </a:xfrm>
        </p:spPr>
        <p:txBody>
          <a:bodyPr>
            <a:normAutofit fontScale="90000"/>
          </a:bodyPr>
          <a:lstStyle/>
          <a:p>
            <a:r>
              <a:rPr lang="en-US" b="1" dirty="0">
                <a:latin typeface="Arial" panose="020B0604020202020204" pitchFamily="34" charset="0"/>
                <a:cs typeface="Arial" panose="020B0604020202020204" pitchFamily="34" charset="0"/>
              </a:rPr>
              <a:t>EMERSE keeps the human-in-the-loop</a:t>
            </a:r>
          </a:p>
        </p:txBody>
      </p:sp>
      <p:pic>
        <p:nvPicPr>
          <p:cNvPr id="14" name="Picture 13" descr="transparent background.png">
            <a:extLst>
              <a:ext uri="{FF2B5EF4-FFF2-40B4-BE49-F238E27FC236}">
                <a16:creationId xmlns:a16="http://schemas.microsoft.com/office/drawing/2014/main" id="{0794A7E0-C6EB-5543-9AC3-E31DE16F8696}"/>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8" name="Rectangle 7">
            <a:extLst>
              <a:ext uri="{FF2B5EF4-FFF2-40B4-BE49-F238E27FC236}">
                <a16:creationId xmlns:a16="http://schemas.microsoft.com/office/drawing/2014/main" id="{7AEA59FA-25B6-B741-934B-E0F2E6588F6C}"/>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pic>
        <p:nvPicPr>
          <p:cNvPr id="6" name="Picture 5">
            <a:extLst>
              <a:ext uri="{FF2B5EF4-FFF2-40B4-BE49-F238E27FC236}">
                <a16:creationId xmlns:a16="http://schemas.microsoft.com/office/drawing/2014/main" id="{329E94FF-E695-55D6-7E45-AFD88CA4C963}"/>
              </a:ext>
            </a:extLst>
          </p:cNvPr>
          <p:cNvPicPr>
            <a:picLocks noChangeAspect="1"/>
          </p:cNvPicPr>
          <p:nvPr/>
        </p:nvPicPr>
        <p:blipFill>
          <a:blip r:embed="rId3"/>
          <a:srcRect/>
          <a:stretch/>
        </p:blipFill>
        <p:spPr>
          <a:xfrm>
            <a:off x="2721887" y="1514533"/>
            <a:ext cx="3628967" cy="3628967"/>
          </a:xfrm>
          <a:prstGeom prst="rect">
            <a:avLst/>
          </a:prstGeom>
        </p:spPr>
      </p:pic>
    </p:spTree>
    <p:extLst>
      <p:ext uri="{BB962C8B-B14F-4D97-AF65-F5344CB8AC3E}">
        <p14:creationId xmlns:p14="http://schemas.microsoft.com/office/powerpoint/2010/main" val="1881229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2870163" y="1184242"/>
            <a:ext cx="6102816" cy="3139321"/>
          </a:xfrm>
          <a:prstGeom prst="rect">
            <a:avLst/>
          </a:prstGeom>
        </p:spPr>
        <p:txBody>
          <a:bodyPr wrap="square">
            <a:spAutoFit/>
          </a:bodyPr>
          <a:lstStyle/>
          <a:p>
            <a:r>
              <a:rPr lang="en-US" sz="2200" dirty="0">
                <a:latin typeface="Arial"/>
                <a:cs typeface="Arial"/>
              </a:rPr>
              <a:t>Funding: U.S National Institutes of Health</a:t>
            </a:r>
          </a:p>
          <a:p>
            <a:r>
              <a:rPr lang="en-US" sz="2200" dirty="0">
                <a:latin typeface="Arial"/>
                <a:cs typeface="Arial"/>
              </a:rPr>
              <a:t>	NCI-ITCR: U24CA269315</a:t>
            </a:r>
          </a:p>
          <a:p>
            <a:r>
              <a:rPr lang="en-US" sz="2200" dirty="0">
                <a:latin typeface="Arial"/>
                <a:cs typeface="Arial"/>
              </a:rPr>
              <a:t>	NCATS-CTSA: UM1TR004404</a:t>
            </a:r>
          </a:p>
          <a:p>
            <a:endParaRPr lang="en-US" sz="2200" dirty="0">
              <a:latin typeface="Arial"/>
              <a:cs typeface="Arial"/>
            </a:endParaRPr>
          </a:p>
          <a:p>
            <a:r>
              <a:rPr lang="en-US" sz="2200" dirty="0">
                <a:latin typeface="Arial"/>
                <a:cs typeface="Arial"/>
              </a:rPr>
              <a:t>U of Michigan Royalties/Licensing: </a:t>
            </a:r>
          </a:p>
          <a:p>
            <a:r>
              <a:rPr lang="en-US" sz="2200" dirty="0">
                <a:latin typeface="Arial"/>
                <a:cs typeface="Arial"/>
              </a:rPr>
              <a:t>	“Synonyms” dataset–optional “plugin” for</a:t>
            </a:r>
          </a:p>
          <a:p>
            <a:r>
              <a:rPr lang="en-US" sz="2200" dirty="0">
                <a:latin typeface="Arial"/>
                <a:cs typeface="Arial"/>
              </a:rPr>
              <a:t>	 EMERSE</a:t>
            </a:r>
          </a:p>
          <a:p>
            <a:r>
              <a:rPr lang="en-US" sz="2200" dirty="0">
                <a:latin typeface="Arial"/>
                <a:cs typeface="Arial"/>
              </a:rPr>
              <a:t>	</a:t>
            </a:r>
            <a:r>
              <a:rPr lang="en-US" sz="2200" dirty="0">
                <a:latin typeface="Arial"/>
                <a:cs typeface="Arial"/>
                <a:sym typeface="Wingdings" pitchFamily="2" charset="2"/>
              </a:rPr>
              <a:t> 	Free for use within EMERSE for</a:t>
            </a:r>
          </a:p>
          <a:p>
            <a:r>
              <a:rPr lang="en-US" sz="2200" dirty="0">
                <a:latin typeface="Arial"/>
                <a:cs typeface="Arial"/>
                <a:sym typeface="Wingdings" pitchFamily="2" charset="2"/>
              </a:rPr>
              <a:t>		research</a:t>
            </a:r>
            <a:endParaRPr lang="en-US" sz="2200" dirty="0">
              <a:latin typeface="Arial"/>
              <a:cs typeface="Arial"/>
            </a:endParaRPr>
          </a:p>
        </p:txBody>
      </p:sp>
      <p:pic>
        <p:nvPicPr>
          <p:cNvPr id="14" name="Picture 13" descr="transparent background.png">
            <a:extLst>
              <a:ext uri="{FF2B5EF4-FFF2-40B4-BE49-F238E27FC236}">
                <a16:creationId xmlns:a16="http://schemas.microsoft.com/office/drawing/2014/main" id="{B2112961-F51C-C244-9BA5-8E2C2C31BC84}"/>
              </a:ext>
            </a:extLst>
          </p:cNvPr>
          <p:cNvPicPr>
            <a:picLocks noChangeAspect="1"/>
          </p:cNvPicPr>
          <p:nvPr/>
        </p:nvPicPr>
        <p:blipFill>
          <a:blip r:embed="rId2"/>
          <a:stretch>
            <a:fillRect/>
          </a:stretch>
        </p:blipFill>
        <p:spPr>
          <a:xfrm>
            <a:off x="7504783" y="4393001"/>
            <a:ext cx="1468196" cy="403244"/>
          </a:xfrm>
          <a:prstGeom prst="rect">
            <a:avLst/>
          </a:prstGeom>
        </p:spPr>
      </p:pic>
      <p:sp useBgFill="1">
        <p:nvSpPr>
          <p:cNvPr id="15" name="Title 1">
            <a:extLst>
              <a:ext uri="{FF2B5EF4-FFF2-40B4-BE49-F238E27FC236}">
                <a16:creationId xmlns:a16="http://schemas.microsoft.com/office/drawing/2014/main" id="{86A4413F-AFFC-C643-B263-9AA127750223}"/>
              </a:ext>
            </a:extLst>
          </p:cNvPr>
          <p:cNvSpPr txBox="1">
            <a:spLocks/>
          </p:cNvSpPr>
          <p:nvPr/>
        </p:nvSpPr>
        <p:spPr>
          <a:xfrm>
            <a:off x="374843" y="215310"/>
            <a:ext cx="8229600" cy="85725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a:latin typeface="Arial" panose="020B0604020202020204" pitchFamily="34" charset="0"/>
                <a:cs typeface="Arial" panose="020B0604020202020204" pitchFamily="34" charset="0"/>
              </a:rPr>
              <a:t>Disclosures</a:t>
            </a:r>
          </a:p>
        </p:txBody>
      </p:sp>
      <p:sp>
        <p:nvSpPr>
          <p:cNvPr id="9" name="Rectangle 8">
            <a:extLst>
              <a:ext uri="{FF2B5EF4-FFF2-40B4-BE49-F238E27FC236}">
                <a16:creationId xmlns:a16="http://schemas.microsoft.com/office/drawing/2014/main" id="{7080580F-23C1-084D-BF0F-4EE6E3941DF0}"/>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pic>
        <p:nvPicPr>
          <p:cNvPr id="5" name="Picture 4">
            <a:extLst>
              <a:ext uri="{FF2B5EF4-FFF2-40B4-BE49-F238E27FC236}">
                <a16:creationId xmlns:a16="http://schemas.microsoft.com/office/drawing/2014/main" id="{0A66E1A6-B5AF-594A-92CB-9F24670052E7}"/>
              </a:ext>
            </a:extLst>
          </p:cNvPr>
          <p:cNvPicPr>
            <a:picLocks noChangeAspect="1"/>
          </p:cNvPicPr>
          <p:nvPr/>
        </p:nvPicPr>
        <p:blipFill>
          <a:blip r:embed="rId3"/>
          <a:stretch>
            <a:fillRect/>
          </a:stretch>
        </p:blipFill>
        <p:spPr>
          <a:xfrm>
            <a:off x="-752281" y="425708"/>
            <a:ext cx="4717792" cy="4717792"/>
          </a:xfrm>
          <a:prstGeom prst="rect">
            <a:avLst/>
          </a:prstGeom>
        </p:spPr>
      </p:pic>
      <p:sp>
        <p:nvSpPr>
          <p:cNvPr id="12" name="Rectangle 11">
            <a:extLst>
              <a:ext uri="{FF2B5EF4-FFF2-40B4-BE49-F238E27FC236}">
                <a16:creationId xmlns:a16="http://schemas.microsoft.com/office/drawing/2014/main" id="{0A7BBF55-FCDE-FC4C-A035-972B44B71D4C}"/>
              </a:ext>
            </a:extLst>
          </p:cNvPr>
          <p:cNvSpPr/>
          <p:nvPr/>
        </p:nvSpPr>
        <p:spPr>
          <a:xfrm>
            <a:off x="656594" y="1503785"/>
            <a:ext cx="1643400" cy="430887"/>
          </a:xfrm>
          <a:prstGeom prst="rect">
            <a:avLst/>
          </a:prstGeom>
        </p:spPr>
        <p:txBody>
          <a:bodyPr wrap="none">
            <a:spAutoFit/>
          </a:bodyPr>
          <a:lstStyle/>
          <a:p>
            <a:pPr algn="ctr"/>
            <a:r>
              <a:rPr lang="en-US" sz="2200" dirty="0">
                <a:latin typeface="Arial"/>
                <a:cs typeface="Arial"/>
              </a:rPr>
              <a:t>Disclosures</a:t>
            </a:r>
          </a:p>
        </p:txBody>
      </p:sp>
    </p:spTree>
    <p:extLst>
      <p:ext uri="{BB962C8B-B14F-4D97-AF65-F5344CB8AC3E}">
        <p14:creationId xmlns:p14="http://schemas.microsoft.com/office/powerpoint/2010/main" val="2235103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521099F7-F254-FC42-87E6-6441127A5298}"/>
              </a:ext>
            </a:extLst>
          </p:cNvPr>
          <p:cNvSpPr>
            <a:spLocks noGrp="1"/>
          </p:cNvSpPr>
          <p:nvPr>
            <p:ph type="title"/>
          </p:nvPr>
        </p:nvSpPr>
        <p:spPr/>
        <p:txBody>
          <a:bodyPr>
            <a:normAutofit fontScale="90000"/>
          </a:bodyPr>
          <a:lstStyle/>
          <a:p>
            <a:r>
              <a:rPr lang="en-US" b="1" dirty="0">
                <a:latin typeface="Arial" panose="020B0604020202020204" pitchFamily="34" charset="0"/>
                <a:cs typeface="Arial" panose="020B0604020202020204" pitchFamily="34" charset="0"/>
              </a:rPr>
              <a:t>Highlight terms in documents</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for chart review</a:t>
            </a:r>
          </a:p>
        </p:txBody>
      </p:sp>
      <p:pic>
        <p:nvPicPr>
          <p:cNvPr id="14" name="Picture 13" descr="transparent background.png">
            <a:extLst>
              <a:ext uri="{FF2B5EF4-FFF2-40B4-BE49-F238E27FC236}">
                <a16:creationId xmlns:a16="http://schemas.microsoft.com/office/drawing/2014/main" id="{0794A7E0-C6EB-5543-9AC3-E31DE16F8696}"/>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8" name="Rectangle 7">
            <a:extLst>
              <a:ext uri="{FF2B5EF4-FFF2-40B4-BE49-F238E27FC236}">
                <a16:creationId xmlns:a16="http://schemas.microsoft.com/office/drawing/2014/main" id="{7AEA59FA-25B6-B741-934B-E0F2E6588F6C}"/>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6" name="Rectangle 5">
            <a:extLst>
              <a:ext uri="{FF2B5EF4-FFF2-40B4-BE49-F238E27FC236}">
                <a16:creationId xmlns:a16="http://schemas.microsoft.com/office/drawing/2014/main" id="{2CF90DB6-E587-0E47-94B9-D5AF36AD2784}"/>
              </a:ext>
            </a:extLst>
          </p:cNvPr>
          <p:cNvSpPr/>
          <p:nvPr/>
        </p:nvSpPr>
        <p:spPr>
          <a:xfrm>
            <a:off x="485193" y="1578950"/>
            <a:ext cx="1931437" cy="286719"/>
          </a:xfrm>
          <a:prstGeom prst="rect">
            <a:avLst/>
          </a:prstGeom>
          <a:solidFill>
            <a:srgbClr val="FFFF00">
              <a:alpha val="65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72EC4B15-781C-B449-951B-ED01BBC9D1CC}"/>
              </a:ext>
            </a:extLst>
          </p:cNvPr>
          <p:cNvSpPr/>
          <p:nvPr/>
        </p:nvSpPr>
        <p:spPr>
          <a:xfrm>
            <a:off x="5694785" y="1608296"/>
            <a:ext cx="2534815" cy="286719"/>
          </a:xfrm>
          <a:prstGeom prst="rect">
            <a:avLst/>
          </a:prstGeom>
          <a:solidFill>
            <a:srgbClr val="92D050">
              <a:alpha val="65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9C585FD-43B9-8C48-B823-F277840FE11E}"/>
              </a:ext>
            </a:extLst>
          </p:cNvPr>
          <p:cNvSpPr/>
          <p:nvPr/>
        </p:nvSpPr>
        <p:spPr>
          <a:xfrm>
            <a:off x="2713715" y="2393823"/>
            <a:ext cx="1587697" cy="286719"/>
          </a:xfrm>
          <a:prstGeom prst="rect">
            <a:avLst/>
          </a:prstGeom>
          <a:solidFill>
            <a:srgbClr val="00B0F0">
              <a:alpha val="65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DC3ADC95-5F27-1347-9C6B-184C9CD1DF80}"/>
              </a:ext>
            </a:extLst>
          </p:cNvPr>
          <p:cNvSpPr/>
          <p:nvPr/>
        </p:nvSpPr>
        <p:spPr>
          <a:xfrm>
            <a:off x="5694785" y="2941479"/>
            <a:ext cx="1564431" cy="286719"/>
          </a:xfrm>
          <a:prstGeom prst="rect">
            <a:avLst/>
          </a:prstGeom>
          <a:solidFill>
            <a:srgbClr val="FF2BF0">
              <a:alpha val="64706"/>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556915E-B71E-2A41-AE08-654A81C8EE48}"/>
              </a:ext>
            </a:extLst>
          </p:cNvPr>
          <p:cNvSpPr/>
          <p:nvPr/>
        </p:nvSpPr>
        <p:spPr>
          <a:xfrm>
            <a:off x="5917086" y="3726940"/>
            <a:ext cx="1587697" cy="286719"/>
          </a:xfrm>
          <a:prstGeom prst="rect">
            <a:avLst/>
          </a:prstGeom>
          <a:solidFill>
            <a:srgbClr val="00B0F0">
              <a:alpha val="65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CEB0F96-F604-2B4C-B41D-654F4464CE22}"/>
              </a:ext>
            </a:extLst>
          </p:cNvPr>
          <p:cNvSpPr/>
          <p:nvPr/>
        </p:nvSpPr>
        <p:spPr>
          <a:xfrm>
            <a:off x="3013789" y="3745602"/>
            <a:ext cx="1931436" cy="286719"/>
          </a:xfrm>
          <a:prstGeom prst="rect">
            <a:avLst/>
          </a:prstGeom>
          <a:solidFill>
            <a:schemeClr val="accent6">
              <a:lumMod val="75000"/>
              <a:alpha val="6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21582B1-3FDC-994B-BC21-28695804F36E}"/>
              </a:ext>
            </a:extLst>
          </p:cNvPr>
          <p:cNvSpPr>
            <a:spLocks noGrp="1"/>
          </p:cNvSpPr>
          <p:nvPr>
            <p:ph idx="1"/>
          </p:nvPr>
        </p:nvSpPr>
        <p:spPr>
          <a:xfrm>
            <a:off x="457200" y="1571427"/>
            <a:ext cx="8375904" cy="3394472"/>
          </a:xfrm>
        </p:spPr>
        <p:txBody>
          <a:bodyPr>
            <a:normAutofit fontScale="70000" lnSpcReduction="20000"/>
          </a:bodyPr>
          <a:lstStyle/>
          <a:p>
            <a:pPr marL="0" indent="0">
              <a:buNone/>
            </a:pPr>
            <a:r>
              <a:rPr lang="en-US" dirty="0" err="1"/>
              <a:t>Thoracocentesis</a:t>
            </a:r>
            <a:r>
              <a:rPr lang="en-US" dirty="0"/>
              <a:t> confirmed the recurrence of mantle cell lymphoma. Disease restaging work-up revealed multicompartment lymphadenopathy in the neck, mediastinal, </a:t>
            </a:r>
            <a:r>
              <a:rPr lang="en-US" dirty="0" err="1"/>
              <a:t>retrocrural</a:t>
            </a:r>
            <a:r>
              <a:rPr lang="en-US" dirty="0"/>
              <a:t>, retroperitoneal and pelvic regions. Bone marrow was also involved. The patient was treated with a total of six cycles of rituximab, cyclophosphamide, vincristine, doxorubicin and dexamethasone (R-</a:t>
            </a:r>
            <a:r>
              <a:rPr lang="en-US" dirty="0" err="1"/>
              <a:t>HyperCVAD</a:t>
            </a:r>
            <a:r>
              <a:rPr lang="en-US" dirty="0"/>
              <a:t>) completed in January 2007. That treatment led to complete remission that lasted until October 2008, when the disease was found to have recurred in the left pleural space and retroperitoneum without bone marrow involvement. </a:t>
            </a:r>
            <a:endParaRPr lang="en-US"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4C85139F-85D6-784E-A3D5-E2F0D7D368ED}"/>
              </a:ext>
            </a:extLst>
          </p:cNvPr>
          <p:cNvSpPr/>
          <p:nvPr/>
        </p:nvSpPr>
        <p:spPr>
          <a:xfrm>
            <a:off x="427715" y="4451050"/>
            <a:ext cx="4572000" cy="230832"/>
          </a:xfrm>
          <a:prstGeom prst="rect">
            <a:avLst/>
          </a:prstGeom>
        </p:spPr>
        <p:txBody>
          <a:bodyPr>
            <a:spAutoFit/>
          </a:bodyPr>
          <a:lstStyle/>
          <a:p>
            <a:r>
              <a:rPr lang="en-US" sz="900" dirty="0">
                <a:latin typeface="Arial" panose="020B0604020202020204" pitchFamily="34" charset="0"/>
                <a:cs typeface="Arial" panose="020B0604020202020204" pitchFamily="34" charset="0"/>
              </a:rPr>
              <a:t>https://</a:t>
            </a:r>
            <a:r>
              <a:rPr lang="en-US" sz="900" dirty="0" err="1">
                <a:latin typeface="Arial" panose="020B0604020202020204" pitchFamily="34" charset="0"/>
                <a:cs typeface="Arial" panose="020B0604020202020204" pitchFamily="34" charset="0"/>
              </a:rPr>
              <a:t>jmedicalcasereports.biomedcentral.com</a:t>
            </a:r>
            <a:r>
              <a:rPr lang="en-US" sz="900" dirty="0">
                <a:latin typeface="Arial" panose="020B0604020202020204" pitchFamily="34" charset="0"/>
                <a:cs typeface="Arial" panose="020B0604020202020204" pitchFamily="34" charset="0"/>
              </a:rPr>
              <a:t>/articles/10.1186/1752-1947-4-329</a:t>
            </a:r>
          </a:p>
        </p:txBody>
      </p:sp>
    </p:spTree>
    <p:extLst>
      <p:ext uri="{BB962C8B-B14F-4D97-AF65-F5344CB8AC3E}">
        <p14:creationId xmlns:p14="http://schemas.microsoft.com/office/powerpoint/2010/main" val="4209049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0C413A4-C5D2-8F4D-8F35-378E5C61A0B3}"/>
              </a:ext>
            </a:extLst>
          </p:cNvPr>
          <p:cNvSpPr>
            <a:spLocks noGrp="1"/>
          </p:cNvSpPr>
          <p:nvPr>
            <p:ph type="title"/>
          </p:nvPr>
        </p:nvSpPr>
        <p:spPr/>
        <p:txBody>
          <a:bodyPr/>
          <a:lstStyle/>
          <a:p>
            <a:endParaRPr lang="en-US" dirty="0"/>
          </a:p>
        </p:txBody>
      </p:sp>
      <p:sp useBgFill="1">
        <p:nvSpPr>
          <p:cNvPr id="16" name="Title 1">
            <a:extLst>
              <a:ext uri="{FF2B5EF4-FFF2-40B4-BE49-F238E27FC236}">
                <a16:creationId xmlns:a16="http://schemas.microsoft.com/office/drawing/2014/main" id="{8B909327-905F-D440-94C7-4088E3DA65DF}"/>
              </a:ext>
            </a:extLst>
          </p:cNvPr>
          <p:cNvSpPr txBox="1">
            <a:spLocks/>
          </p:cNvSpPr>
          <p:nvPr/>
        </p:nvSpPr>
        <p:spPr>
          <a:xfrm>
            <a:off x="457200" y="205979"/>
            <a:ext cx="8229600" cy="85725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a:latin typeface="Arial" panose="020B0604020202020204" pitchFamily="34" charset="0"/>
                <a:cs typeface="Arial" panose="020B0604020202020204" pitchFamily="34" charset="0"/>
              </a:rPr>
              <a:t>EMERSE is     </a:t>
            </a:r>
            <a:r>
              <a:rPr lang="en-US" b="1" i="1" dirty="0">
                <a:latin typeface="Arial" panose="020B0604020202020204" pitchFamily="34" charset="0"/>
                <a:cs typeface="Arial" panose="020B0604020202020204" pitchFamily="34" charset="0"/>
              </a:rPr>
              <a:t>fast</a:t>
            </a:r>
          </a:p>
        </p:txBody>
      </p:sp>
      <p:pic>
        <p:nvPicPr>
          <p:cNvPr id="18" name="Picture 17" descr="transparent background.png">
            <a:extLst>
              <a:ext uri="{FF2B5EF4-FFF2-40B4-BE49-F238E27FC236}">
                <a16:creationId xmlns:a16="http://schemas.microsoft.com/office/drawing/2014/main" id="{5A79E6CB-0794-D645-9689-34EAC9F692D9}"/>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19" name="Rectangle 18">
            <a:extLst>
              <a:ext uri="{FF2B5EF4-FFF2-40B4-BE49-F238E27FC236}">
                <a16:creationId xmlns:a16="http://schemas.microsoft.com/office/drawing/2014/main" id="{1AB22851-1DCE-524E-91BA-C380972E210D}"/>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cxnSp>
        <p:nvCxnSpPr>
          <p:cNvPr id="20" name="Straight Connector 19">
            <a:extLst>
              <a:ext uri="{FF2B5EF4-FFF2-40B4-BE49-F238E27FC236}">
                <a16:creationId xmlns:a16="http://schemas.microsoft.com/office/drawing/2014/main" id="{20C1E44F-9A14-2447-A02E-8989B3AE10D9}"/>
              </a:ext>
            </a:extLst>
          </p:cNvPr>
          <p:cNvCxnSpPr>
            <a:cxnSpLocks/>
          </p:cNvCxnSpPr>
          <p:nvPr/>
        </p:nvCxnSpPr>
        <p:spPr>
          <a:xfrm>
            <a:off x="5467739" y="569167"/>
            <a:ext cx="466530" cy="0"/>
          </a:xfrm>
          <a:prstGeom prst="line">
            <a:avLst/>
          </a:prstGeom>
          <a:ln w="222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71C0FEE5-3FD2-B742-BDCF-B88B250C37AF}"/>
              </a:ext>
            </a:extLst>
          </p:cNvPr>
          <p:cNvCxnSpPr>
            <a:cxnSpLocks/>
          </p:cNvCxnSpPr>
          <p:nvPr/>
        </p:nvCxnSpPr>
        <p:spPr>
          <a:xfrm>
            <a:off x="5318452" y="684243"/>
            <a:ext cx="544285" cy="0"/>
          </a:xfrm>
          <a:prstGeom prst="line">
            <a:avLst/>
          </a:prstGeom>
          <a:ln w="222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633647FD-5C04-584A-AFA8-70F3A36A3FF4}"/>
              </a:ext>
            </a:extLst>
          </p:cNvPr>
          <p:cNvCxnSpPr>
            <a:cxnSpLocks/>
          </p:cNvCxnSpPr>
          <p:nvPr/>
        </p:nvCxnSpPr>
        <p:spPr>
          <a:xfrm>
            <a:off x="11770644" y="-2408718"/>
            <a:ext cx="61114" cy="0"/>
          </a:xfrm>
          <a:prstGeom prst="line">
            <a:avLst/>
          </a:prstGeom>
          <a:ln w="22225">
            <a:solidFill>
              <a:schemeClr val="tx1"/>
            </a:solidFill>
          </a:ln>
        </p:spPr>
        <p:style>
          <a:lnRef idx="2">
            <a:schemeClr val="accent1"/>
          </a:lnRef>
          <a:fillRef idx="0">
            <a:schemeClr val="accent1"/>
          </a:fillRef>
          <a:effectRef idx="1">
            <a:schemeClr val="accent1"/>
          </a:effectRef>
          <a:fontRef idx="minor">
            <a:schemeClr val="tx1"/>
          </a:fontRef>
        </p:style>
      </p:cxnSp>
      <p:graphicFrame>
        <p:nvGraphicFramePr>
          <p:cNvPr id="23" name="Table 22">
            <a:extLst>
              <a:ext uri="{FF2B5EF4-FFF2-40B4-BE49-F238E27FC236}">
                <a16:creationId xmlns:a16="http://schemas.microsoft.com/office/drawing/2014/main" id="{C57D3A29-F9D6-CB40-AA76-BD9E1AFD7B25}"/>
              </a:ext>
            </a:extLst>
          </p:cNvPr>
          <p:cNvGraphicFramePr>
            <a:graphicFrameLocks noGrp="1"/>
          </p:cNvGraphicFramePr>
          <p:nvPr>
            <p:extLst>
              <p:ext uri="{D42A27DB-BD31-4B8C-83A1-F6EECF244321}">
                <p14:modId xmlns:p14="http://schemas.microsoft.com/office/powerpoint/2010/main" val="3382765852"/>
              </p:ext>
            </p:extLst>
          </p:nvPr>
        </p:nvGraphicFramePr>
        <p:xfrm>
          <a:off x="457200" y="1438131"/>
          <a:ext cx="7931020" cy="2589789"/>
        </p:xfrm>
        <a:graphic>
          <a:graphicData uri="http://schemas.openxmlformats.org/drawingml/2006/table">
            <a:tbl>
              <a:tblPr firstRow="1" bandRow="1">
                <a:tableStyleId>{5C22544A-7EE6-4342-B048-85BDC9FD1C3A}</a:tableStyleId>
              </a:tblPr>
              <a:tblGrid>
                <a:gridCol w="3110948">
                  <a:extLst>
                    <a:ext uri="{9D8B030D-6E8A-4147-A177-3AD203B41FA5}">
                      <a16:colId xmlns:a16="http://schemas.microsoft.com/office/drawing/2014/main" val="2786858433"/>
                    </a:ext>
                  </a:extLst>
                </a:gridCol>
                <a:gridCol w="1778293">
                  <a:extLst>
                    <a:ext uri="{9D8B030D-6E8A-4147-A177-3AD203B41FA5}">
                      <a16:colId xmlns:a16="http://schemas.microsoft.com/office/drawing/2014/main" val="3059340080"/>
                    </a:ext>
                  </a:extLst>
                </a:gridCol>
                <a:gridCol w="1380930">
                  <a:extLst>
                    <a:ext uri="{9D8B030D-6E8A-4147-A177-3AD203B41FA5}">
                      <a16:colId xmlns:a16="http://schemas.microsoft.com/office/drawing/2014/main" val="3237354114"/>
                    </a:ext>
                  </a:extLst>
                </a:gridCol>
                <a:gridCol w="1660849">
                  <a:extLst>
                    <a:ext uri="{9D8B030D-6E8A-4147-A177-3AD203B41FA5}">
                      <a16:colId xmlns:a16="http://schemas.microsoft.com/office/drawing/2014/main" val="2976979028"/>
                    </a:ext>
                  </a:extLst>
                </a:gridCol>
              </a:tblGrid>
              <a:tr h="0">
                <a:tc>
                  <a:txBody>
                    <a:bodyPr/>
                    <a:lstStyle/>
                    <a:p>
                      <a:r>
                        <a:rPr lang="en-US" dirty="0">
                          <a:latin typeface="Arial" panose="020B0604020202020204" pitchFamily="34" charset="0"/>
                          <a:cs typeface="Arial" panose="020B0604020202020204" pitchFamily="34" charset="0"/>
                        </a:rPr>
                        <a:t>Query to identify all patients with the following</a:t>
                      </a:r>
                    </a:p>
                  </a:txBody>
                  <a:tcPr/>
                </a:tc>
                <a:tc>
                  <a:txBody>
                    <a:bodyPr/>
                    <a:lstStyle/>
                    <a:p>
                      <a:pPr algn="ctr"/>
                      <a:r>
                        <a:rPr lang="en-US" dirty="0">
                          <a:latin typeface="Arial" panose="020B0604020202020204" pitchFamily="34" charset="0"/>
                          <a:cs typeface="Arial" panose="020B0604020202020204" pitchFamily="34" charset="0"/>
                        </a:rPr>
                        <a:t>Reporting DB time (s)</a:t>
                      </a:r>
                    </a:p>
                  </a:txBody>
                  <a:tcPr/>
                </a:tc>
                <a:tc>
                  <a:txBody>
                    <a:bodyPr/>
                    <a:lstStyle/>
                    <a:p>
                      <a:pPr algn="ctr"/>
                      <a:r>
                        <a:rPr lang="en-US" dirty="0">
                          <a:latin typeface="Arial" panose="020B0604020202020204" pitchFamily="34" charset="0"/>
                          <a:cs typeface="Arial" panose="020B0604020202020204" pitchFamily="34" charset="0"/>
                        </a:rPr>
                        <a:t>EMERSE time (s)</a:t>
                      </a:r>
                    </a:p>
                  </a:txBody>
                  <a:tcPr/>
                </a:tc>
                <a:tc>
                  <a:txBody>
                    <a:bodyPr/>
                    <a:lstStyle/>
                    <a:p>
                      <a:pPr algn="ctr"/>
                      <a:r>
                        <a:rPr lang="en-US" dirty="0">
                          <a:latin typeface="Arial" panose="020B0604020202020204" pitchFamily="34" charset="0"/>
                          <a:cs typeface="Arial" panose="020B0604020202020204" pitchFamily="34" charset="0"/>
                        </a:rPr>
                        <a:t>EMERSE advantage</a:t>
                      </a:r>
                    </a:p>
                  </a:txBody>
                  <a:tcPr/>
                </a:tc>
                <a:extLst>
                  <a:ext uri="{0D108BD9-81ED-4DB2-BD59-A6C34878D82A}">
                    <a16:rowId xmlns:a16="http://schemas.microsoft.com/office/drawing/2014/main" val="4145011638"/>
                  </a:ext>
                </a:extLst>
              </a:tr>
              <a:tr h="649903">
                <a:tc>
                  <a:txBody>
                    <a:bodyPr/>
                    <a:lstStyle/>
                    <a:p>
                      <a:r>
                        <a:rPr lang="en-US" dirty="0">
                          <a:latin typeface="Arial" panose="020B0604020202020204" pitchFamily="34" charset="0"/>
                          <a:cs typeface="Arial" panose="020B0604020202020204" pitchFamily="34" charset="0"/>
                        </a:rPr>
                        <a:t>inferior </a:t>
                      </a:r>
                      <a:r>
                        <a:rPr lang="en-US" dirty="0" err="1">
                          <a:latin typeface="Arial" panose="020B0604020202020204" pitchFamily="34" charset="0"/>
                          <a:cs typeface="Arial" panose="020B0604020202020204" pitchFamily="34" charset="0"/>
                        </a:rPr>
                        <a:t>lingular</a:t>
                      </a:r>
                      <a:r>
                        <a:rPr lang="en-US" dirty="0">
                          <a:latin typeface="Arial" panose="020B0604020202020204" pitchFamily="34" charset="0"/>
                          <a:cs typeface="Arial" panose="020B0604020202020204" pitchFamily="34" charset="0"/>
                        </a:rPr>
                        <a:t> segment of the left upper lobe</a:t>
                      </a:r>
                    </a:p>
                  </a:txBody>
                  <a:tcPr anchor="ctr"/>
                </a:tc>
                <a:tc>
                  <a:txBody>
                    <a:bodyPr/>
                    <a:lstStyle/>
                    <a:p>
                      <a:pPr algn="ctr"/>
                      <a:r>
                        <a:rPr lang="en-US" dirty="0">
                          <a:latin typeface="Arial" panose="020B0604020202020204" pitchFamily="34" charset="0"/>
                          <a:cs typeface="Arial" panose="020B0604020202020204" pitchFamily="34" charset="0"/>
                        </a:rPr>
                        <a:t>17,784</a:t>
                      </a:r>
                    </a:p>
                  </a:txBody>
                  <a:tcPr anchor="ctr"/>
                </a:tc>
                <a:tc>
                  <a:txBody>
                    <a:bodyPr/>
                    <a:lstStyle/>
                    <a:p>
                      <a:pPr algn="ctr"/>
                      <a:r>
                        <a:rPr lang="en-US" dirty="0">
                          <a:latin typeface="Arial" panose="020B0604020202020204" pitchFamily="34" charset="0"/>
                          <a:cs typeface="Arial" panose="020B0604020202020204" pitchFamily="34" charset="0"/>
                        </a:rPr>
                        <a:t>9</a:t>
                      </a:r>
                    </a:p>
                  </a:txBody>
                  <a:tcPr anchor="ctr"/>
                </a:tc>
                <a:tc>
                  <a:txBody>
                    <a:bodyPr/>
                    <a:lstStyle/>
                    <a:p>
                      <a:pPr algn="ctr"/>
                      <a:r>
                        <a:rPr lang="en-US" dirty="0">
                          <a:latin typeface="Arial" panose="020B0604020202020204" pitchFamily="34" charset="0"/>
                          <a:cs typeface="Arial" panose="020B0604020202020204" pitchFamily="34" charset="0"/>
                        </a:rPr>
                        <a:t>1,980x</a:t>
                      </a:r>
                    </a:p>
                  </a:txBody>
                  <a:tcPr anchor="ctr"/>
                </a:tc>
                <a:extLst>
                  <a:ext uri="{0D108BD9-81ED-4DB2-BD59-A6C34878D82A}">
                    <a16:rowId xmlns:a16="http://schemas.microsoft.com/office/drawing/2014/main" val="3133740732"/>
                  </a:ext>
                </a:extLst>
              </a:tr>
              <a:tr h="649903">
                <a:tc>
                  <a:txBody>
                    <a:bodyPr/>
                    <a:lstStyle/>
                    <a:p>
                      <a:r>
                        <a:rPr lang="en-US" dirty="0">
                          <a:latin typeface="Arial" panose="020B0604020202020204" pitchFamily="34" charset="0"/>
                          <a:cs typeface="Arial" panose="020B0604020202020204" pitchFamily="34" charset="0"/>
                        </a:rPr>
                        <a:t>cavernous hemangioma</a:t>
                      </a:r>
                    </a:p>
                  </a:txBody>
                  <a:tcPr anchor="ctr"/>
                </a:tc>
                <a:tc>
                  <a:txBody>
                    <a:bodyPr/>
                    <a:lstStyle/>
                    <a:p>
                      <a:pPr algn="ctr"/>
                      <a:r>
                        <a:rPr lang="en-US" dirty="0">
                          <a:latin typeface="Arial" panose="020B0604020202020204" pitchFamily="34" charset="0"/>
                          <a:cs typeface="Arial" panose="020B0604020202020204" pitchFamily="34" charset="0"/>
                        </a:rPr>
                        <a:t>14,652</a:t>
                      </a:r>
                    </a:p>
                  </a:txBody>
                  <a:tcPr anchor="ctr"/>
                </a:tc>
                <a:tc>
                  <a:txBody>
                    <a:bodyPr/>
                    <a:lstStyle/>
                    <a:p>
                      <a:pPr algn="ctr"/>
                      <a:r>
                        <a:rPr lang="en-US" dirty="0">
                          <a:latin typeface="Arial" panose="020B0604020202020204" pitchFamily="34" charset="0"/>
                          <a:cs typeface="Arial" panose="020B0604020202020204" pitchFamily="34" charset="0"/>
                        </a:rPr>
                        <a:t>2</a:t>
                      </a:r>
                    </a:p>
                  </a:txBody>
                  <a:tcPr anchor="ctr"/>
                </a:tc>
                <a:tc>
                  <a:txBody>
                    <a:bodyPr/>
                    <a:lstStyle/>
                    <a:p>
                      <a:pPr algn="ctr"/>
                      <a:r>
                        <a:rPr lang="en-US" dirty="0">
                          <a:latin typeface="Arial" panose="020B0604020202020204" pitchFamily="34" charset="0"/>
                          <a:cs typeface="Arial" panose="020B0604020202020204" pitchFamily="34" charset="0"/>
                        </a:rPr>
                        <a:t>7,320x</a:t>
                      </a:r>
                    </a:p>
                  </a:txBody>
                  <a:tcPr anchor="ctr"/>
                </a:tc>
                <a:extLst>
                  <a:ext uri="{0D108BD9-81ED-4DB2-BD59-A6C34878D82A}">
                    <a16:rowId xmlns:a16="http://schemas.microsoft.com/office/drawing/2014/main" val="2441199748"/>
                  </a:ext>
                </a:extLst>
              </a:tr>
              <a:tr h="649903">
                <a:tc>
                  <a:txBody>
                    <a:bodyPr/>
                    <a:lstStyle/>
                    <a:p>
                      <a:r>
                        <a:rPr lang="en-US" dirty="0">
                          <a:latin typeface="Arial" panose="020B0604020202020204" pitchFamily="34" charset="0"/>
                          <a:cs typeface="Arial" panose="020B0604020202020204" pitchFamily="34" charset="0"/>
                        </a:rPr>
                        <a:t>gray platelet syndrome</a:t>
                      </a:r>
                    </a:p>
                  </a:txBody>
                  <a:tcPr anchor="ctr"/>
                </a:tc>
                <a:tc>
                  <a:txBody>
                    <a:bodyPr/>
                    <a:lstStyle/>
                    <a:p>
                      <a:pPr algn="ctr"/>
                      <a:r>
                        <a:rPr lang="en-US" dirty="0">
                          <a:latin typeface="Arial" panose="020B0604020202020204" pitchFamily="34" charset="0"/>
                          <a:cs typeface="Arial" panose="020B0604020202020204" pitchFamily="34" charset="0"/>
                        </a:rPr>
                        <a:t>14,940</a:t>
                      </a:r>
                    </a:p>
                  </a:txBody>
                  <a:tcPr anchor="ctr"/>
                </a:tc>
                <a:tc>
                  <a:txBody>
                    <a:bodyPr/>
                    <a:lstStyle/>
                    <a:p>
                      <a:pPr algn="ctr"/>
                      <a:r>
                        <a:rPr lang="en-US" dirty="0">
                          <a:latin typeface="Arial" panose="020B0604020202020204" pitchFamily="34" charset="0"/>
                          <a:cs typeface="Arial" panose="020B0604020202020204" pitchFamily="34" charset="0"/>
                        </a:rPr>
                        <a:t>2</a:t>
                      </a:r>
                    </a:p>
                  </a:txBody>
                  <a:tcPr anchor="ctr"/>
                </a:tc>
                <a:tc>
                  <a:txBody>
                    <a:bodyPr/>
                    <a:lstStyle/>
                    <a:p>
                      <a:pPr algn="ctr"/>
                      <a:r>
                        <a:rPr lang="en-US" dirty="0">
                          <a:latin typeface="Arial" panose="020B0604020202020204" pitchFamily="34" charset="0"/>
                          <a:cs typeface="Arial" panose="020B0604020202020204" pitchFamily="34" charset="0"/>
                        </a:rPr>
                        <a:t>7,470x</a:t>
                      </a:r>
                    </a:p>
                  </a:txBody>
                  <a:tcPr anchor="ctr"/>
                </a:tc>
                <a:extLst>
                  <a:ext uri="{0D108BD9-81ED-4DB2-BD59-A6C34878D82A}">
                    <a16:rowId xmlns:a16="http://schemas.microsoft.com/office/drawing/2014/main" val="3628703076"/>
                  </a:ext>
                </a:extLst>
              </a:tr>
            </a:tbl>
          </a:graphicData>
        </a:graphic>
      </p:graphicFrame>
      <p:pic>
        <p:nvPicPr>
          <p:cNvPr id="24" name="Picture 23">
            <a:extLst>
              <a:ext uri="{FF2B5EF4-FFF2-40B4-BE49-F238E27FC236}">
                <a16:creationId xmlns:a16="http://schemas.microsoft.com/office/drawing/2014/main" id="{522F455A-09F1-7649-8BA0-282E5E365172}"/>
              </a:ext>
            </a:extLst>
          </p:cNvPr>
          <p:cNvPicPr>
            <a:picLocks noChangeAspect="1"/>
          </p:cNvPicPr>
          <p:nvPr/>
        </p:nvPicPr>
        <p:blipFill>
          <a:blip r:embed="rId3"/>
          <a:stretch>
            <a:fillRect/>
          </a:stretch>
        </p:blipFill>
        <p:spPr>
          <a:xfrm>
            <a:off x="457200" y="120128"/>
            <a:ext cx="1119673" cy="1128230"/>
          </a:xfrm>
          <a:prstGeom prst="rect">
            <a:avLst/>
          </a:prstGeom>
        </p:spPr>
      </p:pic>
      <p:cxnSp>
        <p:nvCxnSpPr>
          <p:cNvPr id="25" name="Straight Connector 24">
            <a:extLst>
              <a:ext uri="{FF2B5EF4-FFF2-40B4-BE49-F238E27FC236}">
                <a16:creationId xmlns:a16="http://schemas.microsoft.com/office/drawing/2014/main" id="{166B58C3-9B20-7A48-B14C-8962B9A0E29E}"/>
              </a:ext>
            </a:extLst>
          </p:cNvPr>
          <p:cNvCxnSpPr>
            <a:cxnSpLocks/>
          </p:cNvCxnSpPr>
          <p:nvPr/>
        </p:nvCxnSpPr>
        <p:spPr>
          <a:xfrm>
            <a:off x="5590594" y="768220"/>
            <a:ext cx="343675" cy="0"/>
          </a:xfrm>
          <a:prstGeom prst="line">
            <a:avLst/>
          </a:prstGeom>
          <a:ln w="22225">
            <a:solidFill>
              <a:schemeClr val="tx1"/>
            </a:solidFill>
          </a:ln>
        </p:spPr>
        <p:style>
          <a:lnRef idx="2">
            <a:schemeClr val="accent1"/>
          </a:lnRef>
          <a:fillRef idx="0">
            <a:schemeClr val="accent1"/>
          </a:fillRef>
          <a:effectRef idx="1">
            <a:schemeClr val="accent1"/>
          </a:effectRef>
          <a:fontRef idx="minor">
            <a:schemeClr val="tx1"/>
          </a:fontRef>
        </p:style>
      </p:cxnSp>
      <p:sp>
        <p:nvSpPr>
          <p:cNvPr id="26" name="Content Placeholder 2">
            <a:extLst>
              <a:ext uri="{FF2B5EF4-FFF2-40B4-BE49-F238E27FC236}">
                <a16:creationId xmlns:a16="http://schemas.microsoft.com/office/drawing/2014/main" id="{A5C33DCE-7D92-C24A-92EC-D7C1E174CE58}"/>
              </a:ext>
            </a:extLst>
          </p:cNvPr>
          <p:cNvSpPr>
            <a:spLocks noGrp="1"/>
          </p:cNvSpPr>
          <p:nvPr>
            <p:ph idx="1"/>
          </p:nvPr>
        </p:nvSpPr>
        <p:spPr>
          <a:xfrm>
            <a:off x="457200" y="4300521"/>
            <a:ext cx="5607698" cy="665378"/>
          </a:xfrm>
        </p:spPr>
        <p:txBody>
          <a:bodyPr>
            <a:normAutofit/>
          </a:bodyPr>
          <a:lstStyle/>
          <a:p>
            <a:pPr marL="0" indent="0">
              <a:buNone/>
            </a:pPr>
            <a:r>
              <a:rPr lang="en-US" dirty="0">
                <a:latin typeface="Arial" panose="020B0604020202020204" pitchFamily="34" charset="0"/>
                <a:cs typeface="Arial" panose="020B0604020202020204" pitchFamily="34" charset="0"/>
              </a:rPr>
              <a:t>…enabling real-time querying</a:t>
            </a:r>
          </a:p>
        </p:txBody>
      </p:sp>
    </p:spTree>
    <p:extLst>
      <p:ext uri="{BB962C8B-B14F-4D97-AF65-F5344CB8AC3E}">
        <p14:creationId xmlns:p14="http://schemas.microsoft.com/office/powerpoint/2010/main" val="3470983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AB22851-1DCE-524E-91BA-C380972E210D}"/>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useBgFill="1">
        <p:nvSpPr>
          <p:cNvPr id="9" name="Title 1">
            <a:extLst>
              <a:ext uri="{FF2B5EF4-FFF2-40B4-BE49-F238E27FC236}">
                <a16:creationId xmlns:a16="http://schemas.microsoft.com/office/drawing/2014/main" id="{84057694-4335-4A71-48BF-CBB590D8D6A2}"/>
              </a:ext>
            </a:extLst>
          </p:cNvPr>
          <p:cNvSpPr>
            <a:spLocks noGrp="1"/>
          </p:cNvSpPr>
          <p:nvPr>
            <p:ph type="title"/>
          </p:nvPr>
        </p:nvSpPr>
        <p:spPr>
          <a:xfrm>
            <a:off x="457200" y="205979"/>
            <a:ext cx="8229600" cy="857250"/>
          </a:xfrm>
        </p:spPr>
        <p:txBody>
          <a:bodyPr/>
          <a:lstStyle/>
          <a:p>
            <a:r>
              <a:rPr lang="en-US" b="1" dirty="0">
                <a:latin typeface="Arial" panose="020B0604020202020204" pitchFamily="34" charset="0"/>
                <a:cs typeface="Arial" panose="020B0604020202020204" pitchFamily="34" charset="0"/>
              </a:rPr>
              <a:t>Synonyms</a:t>
            </a:r>
          </a:p>
        </p:txBody>
      </p:sp>
      <p:sp useBgFill="1">
        <p:nvSpPr>
          <p:cNvPr id="10" name="Content Placeholder 2">
            <a:extLst>
              <a:ext uri="{FF2B5EF4-FFF2-40B4-BE49-F238E27FC236}">
                <a16:creationId xmlns:a16="http://schemas.microsoft.com/office/drawing/2014/main" id="{0F8E6B1D-A676-C337-2435-EA11D57D89C0}"/>
              </a:ext>
            </a:extLst>
          </p:cNvPr>
          <p:cNvSpPr>
            <a:spLocks noGrp="1"/>
          </p:cNvSpPr>
          <p:nvPr>
            <p:ph idx="1"/>
          </p:nvPr>
        </p:nvSpPr>
        <p:spPr>
          <a:xfrm>
            <a:off x="9281" y="1140632"/>
            <a:ext cx="8776910" cy="3394472"/>
          </a:xfrm>
        </p:spPr>
        <p:txBody>
          <a:bodyPr>
            <a:normAutofit fontScale="85000" lnSpcReduction="20000"/>
          </a:bodyPr>
          <a:lstStyle/>
          <a:p>
            <a:r>
              <a:rPr lang="en-US" dirty="0">
                <a:latin typeface="Arial" panose="020B0604020202020204" pitchFamily="34" charset="0"/>
                <a:cs typeface="Arial" panose="020B0604020202020204" pitchFamily="34" charset="0"/>
              </a:rPr>
              <a:t>Used for query expansions</a:t>
            </a:r>
          </a:p>
          <a:p>
            <a:r>
              <a:rPr lang="en-US" dirty="0">
                <a:latin typeface="Arial" panose="020B0604020202020204" pitchFamily="34" charset="0"/>
                <a:cs typeface="Arial" panose="020B0604020202020204" pitchFamily="34" charset="0"/>
              </a:rPr>
              <a:t>User-controlled</a:t>
            </a:r>
          </a:p>
          <a:p>
            <a:r>
              <a:rPr lang="en-US" dirty="0">
                <a:latin typeface="Arial" panose="020B0604020202020204" pitchFamily="34" charset="0"/>
                <a:cs typeface="Arial" panose="020B0604020202020204" pitchFamily="34" charset="0"/>
              </a:rPr>
              <a:t>Multiple datasets can be included</a:t>
            </a:r>
          </a:p>
          <a:p>
            <a:r>
              <a:rPr lang="en-US" dirty="0">
                <a:latin typeface="Arial" panose="020B0604020202020204" pitchFamily="34" charset="0"/>
                <a:cs typeface="Arial" panose="020B0604020202020204" pitchFamily="34" charset="0"/>
              </a:rPr>
              <a:t>EMERSE Synonyms</a:t>
            </a:r>
          </a:p>
          <a:p>
            <a:pPr lvl="1"/>
            <a:r>
              <a:rPr lang="en-US" dirty="0">
                <a:latin typeface="Arial" panose="020B0604020202020204" pitchFamily="34" charset="0"/>
                <a:cs typeface="Arial" panose="020B0604020202020204" pitchFamily="34" charset="0"/>
              </a:rPr>
              <a:t>acronyms, abbreviations, professional/consumer terms, misspellings, trade/generic drug names, species, chemo regimens, phrase variations, malapropisms, idioms, neologisms, organizations, companies, &amp; more</a:t>
            </a:r>
          </a:p>
          <a:p>
            <a:pPr lvl="1"/>
            <a:r>
              <a:rPr lang="en-US" dirty="0">
                <a:latin typeface="Arial" panose="020B0604020202020204" pitchFamily="34" charset="0"/>
                <a:cs typeface="Arial" panose="020B0604020202020204" pitchFamily="34" charset="0"/>
              </a:rPr>
              <a:t>3 million unique entries</a:t>
            </a:r>
          </a:p>
        </p:txBody>
      </p:sp>
      <p:pic>
        <p:nvPicPr>
          <p:cNvPr id="8" name="Picture 7" descr="A picture containing umbrella, black, building, dark&#10;&#10;Description automatically generated">
            <a:extLst>
              <a:ext uri="{FF2B5EF4-FFF2-40B4-BE49-F238E27FC236}">
                <a16:creationId xmlns:a16="http://schemas.microsoft.com/office/drawing/2014/main" id="{4CA13B42-49D1-FA8B-FB45-20F30800986F}"/>
              </a:ext>
            </a:extLst>
          </p:cNvPr>
          <p:cNvPicPr>
            <a:picLocks noChangeAspect="1"/>
          </p:cNvPicPr>
          <p:nvPr/>
        </p:nvPicPr>
        <p:blipFill>
          <a:blip r:embed="rId3"/>
          <a:stretch>
            <a:fillRect/>
          </a:stretch>
        </p:blipFill>
        <p:spPr>
          <a:xfrm>
            <a:off x="5736458" y="54490"/>
            <a:ext cx="3407542" cy="2418366"/>
          </a:xfrm>
          <a:prstGeom prst="rect">
            <a:avLst/>
          </a:prstGeom>
        </p:spPr>
      </p:pic>
      <p:pic>
        <p:nvPicPr>
          <p:cNvPr id="18" name="Picture 17" descr="transparent background.png">
            <a:extLst>
              <a:ext uri="{FF2B5EF4-FFF2-40B4-BE49-F238E27FC236}">
                <a16:creationId xmlns:a16="http://schemas.microsoft.com/office/drawing/2014/main" id="{5A79E6CB-0794-D645-9689-34EAC9F692D9}"/>
              </a:ext>
            </a:extLst>
          </p:cNvPr>
          <p:cNvPicPr>
            <a:picLocks noChangeAspect="1"/>
          </p:cNvPicPr>
          <p:nvPr/>
        </p:nvPicPr>
        <p:blipFill>
          <a:blip r:embed="rId4"/>
          <a:stretch>
            <a:fillRect/>
          </a:stretch>
        </p:blipFill>
        <p:spPr>
          <a:xfrm>
            <a:off x="7504783" y="4393001"/>
            <a:ext cx="1468196" cy="403244"/>
          </a:xfrm>
          <a:prstGeom prst="rect">
            <a:avLst/>
          </a:prstGeom>
        </p:spPr>
      </p:pic>
    </p:spTree>
    <p:extLst>
      <p:ext uri="{BB962C8B-B14F-4D97-AF65-F5344CB8AC3E}">
        <p14:creationId xmlns:p14="http://schemas.microsoft.com/office/powerpoint/2010/main" val="3924026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Title 1">
            <a:extLst>
              <a:ext uri="{FF2B5EF4-FFF2-40B4-BE49-F238E27FC236}">
                <a16:creationId xmlns:a16="http://schemas.microsoft.com/office/drawing/2014/main" id="{F9CD36E6-D91B-22D4-A136-4EA9D94C5EC8}"/>
              </a:ext>
            </a:extLst>
          </p:cNvPr>
          <p:cNvSpPr>
            <a:spLocks noGrp="1"/>
          </p:cNvSpPr>
          <p:nvPr>
            <p:ph type="title"/>
          </p:nvPr>
        </p:nvSpPr>
        <p:spPr>
          <a:xfrm>
            <a:off x="457200" y="205979"/>
            <a:ext cx="8229600" cy="857250"/>
          </a:xfrm>
        </p:spPr>
        <p:txBody>
          <a:bodyPr/>
          <a:lstStyle/>
          <a:p>
            <a:r>
              <a:rPr lang="en-US" b="1" dirty="0">
                <a:latin typeface="Arial" panose="020B0604020202020204" pitchFamily="34" charset="0"/>
                <a:cs typeface="Arial" panose="020B0604020202020204" pitchFamily="34" charset="0"/>
              </a:rPr>
              <a:t>Typical workflow</a:t>
            </a:r>
          </a:p>
        </p:txBody>
      </p:sp>
      <p:pic>
        <p:nvPicPr>
          <p:cNvPr id="7" name="Picture 6" descr="transparent background.png">
            <a:extLst>
              <a:ext uri="{FF2B5EF4-FFF2-40B4-BE49-F238E27FC236}">
                <a16:creationId xmlns:a16="http://schemas.microsoft.com/office/drawing/2014/main" id="{73F6C196-E6E9-9C37-721C-C1690BE312B5}"/>
              </a:ext>
            </a:extLst>
          </p:cNvPr>
          <p:cNvPicPr>
            <a:picLocks noChangeAspect="1"/>
          </p:cNvPicPr>
          <p:nvPr/>
        </p:nvPicPr>
        <p:blipFill>
          <a:blip r:embed="rId3"/>
          <a:stretch>
            <a:fillRect/>
          </a:stretch>
        </p:blipFill>
        <p:spPr>
          <a:xfrm>
            <a:off x="7504783" y="4393001"/>
            <a:ext cx="1468196" cy="403244"/>
          </a:xfrm>
          <a:prstGeom prst="rect">
            <a:avLst/>
          </a:prstGeom>
        </p:spPr>
      </p:pic>
      <p:sp>
        <p:nvSpPr>
          <p:cNvPr id="11" name="Oval 10">
            <a:extLst>
              <a:ext uri="{FF2B5EF4-FFF2-40B4-BE49-F238E27FC236}">
                <a16:creationId xmlns:a16="http://schemas.microsoft.com/office/drawing/2014/main" id="{A0236486-CCEC-23D0-2AA5-54B588805F97}"/>
              </a:ext>
            </a:extLst>
          </p:cNvPr>
          <p:cNvSpPr/>
          <p:nvPr/>
        </p:nvSpPr>
        <p:spPr>
          <a:xfrm>
            <a:off x="1519750" y="1387251"/>
            <a:ext cx="596995" cy="596995"/>
          </a:xfrm>
          <a:prstGeom prst="ellipse">
            <a:avLst/>
          </a:prstGeom>
          <a:solidFill>
            <a:srgbClr val="00B05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35303D78-E1E2-E345-CD0A-91F4AB98FBFF}"/>
              </a:ext>
            </a:extLst>
          </p:cNvPr>
          <p:cNvSpPr/>
          <p:nvPr/>
        </p:nvSpPr>
        <p:spPr>
          <a:xfrm>
            <a:off x="4213769" y="1387250"/>
            <a:ext cx="596995" cy="596995"/>
          </a:xfrm>
          <a:prstGeom prst="ellipse">
            <a:avLst/>
          </a:prstGeom>
          <a:solidFill>
            <a:schemeClr val="bg1">
              <a:lumMod val="6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90D8098F-30F0-26AC-992C-2314E95E5D28}"/>
              </a:ext>
            </a:extLst>
          </p:cNvPr>
          <p:cNvSpPr/>
          <p:nvPr/>
        </p:nvSpPr>
        <p:spPr>
          <a:xfrm>
            <a:off x="6907788" y="1387249"/>
            <a:ext cx="596995" cy="596995"/>
          </a:xfrm>
          <a:prstGeom prst="ellipse">
            <a:avLst/>
          </a:prstGeom>
          <a:solidFill>
            <a:schemeClr val="bg1">
              <a:lumMod val="6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D78F2AA6-D3C6-FF72-52D8-BD1562D91D3C}"/>
              </a:ext>
            </a:extLst>
          </p:cNvPr>
          <p:cNvCxnSpPr>
            <a:cxnSpLocks/>
            <a:stCxn id="11" idx="6"/>
            <a:endCxn id="12" idx="2"/>
          </p:cNvCxnSpPr>
          <p:nvPr/>
        </p:nvCxnSpPr>
        <p:spPr>
          <a:xfrm flipV="1">
            <a:off x="2116745" y="1685748"/>
            <a:ext cx="2097024" cy="1"/>
          </a:xfrm>
          <a:prstGeom prst="line">
            <a:avLst/>
          </a:prstGeom>
          <a:ln>
            <a:solidFill>
              <a:schemeClr val="tx1"/>
            </a:solidFill>
            <a:headEnd type="none" w="med" len="med"/>
            <a:tailEnd type="triangle" w="lg" len="lg"/>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57D00D00-F185-E32E-8F34-BD5CAAECE367}"/>
              </a:ext>
            </a:extLst>
          </p:cNvPr>
          <p:cNvCxnSpPr>
            <a:cxnSpLocks/>
          </p:cNvCxnSpPr>
          <p:nvPr/>
        </p:nvCxnSpPr>
        <p:spPr>
          <a:xfrm flipV="1">
            <a:off x="4810764" y="1685746"/>
            <a:ext cx="2097024" cy="1"/>
          </a:xfrm>
          <a:prstGeom prst="line">
            <a:avLst/>
          </a:prstGeom>
          <a:ln>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sp>
        <p:nvSpPr>
          <p:cNvPr id="16" name="Rounded Rectangle 15">
            <a:extLst>
              <a:ext uri="{FF2B5EF4-FFF2-40B4-BE49-F238E27FC236}">
                <a16:creationId xmlns:a16="http://schemas.microsoft.com/office/drawing/2014/main" id="{C88B3798-9325-14B2-A1DA-2779A6D72CA6}"/>
              </a:ext>
            </a:extLst>
          </p:cNvPr>
          <p:cNvSpPr/>
          <p:nvPr/>
        </p:nvSpPr>
        <p:spPr>
          <a:xfrm>
            <a:off x="521208" y="2615909"/>
            <a:ext cx="2568031" cy="1398307"/>
          </a:xfrm>
          <a:prstGeom prst="roundRect">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initial cohort identified</a:t>
            </a:r>
          </a:p>
          <a:p>
            <a:pPr algn="ctr"/>
            <a:r>
              <a:rPr lang="en-US" sz="1600" dirty="0">
                <a:solidFill>
                  <a:schemeClr val="tx1"/>
                </a:solidFill>
                <a:latin typeface="Arial" panose="020B0604020202020204" pitchFamily="34" charset="0"/>
                <a:cs typeface="Arial" panose="020B0604020202020204" pitchFamily="34" charset="0"/>
              </a:rPr>
              <a:t>with a cohort discovery</a:t>
            </a:r>
          </a:p>
          <a:p>
            <a:pPr algn="ctr"/>
            <a:r>
              <a:rPr lang="en-US" sz="1600" dirty="0">
                <a:solidFill>
                  <a:schemeClr val="tx1"/>
                </a:solidFill>
                <a:latin typeface="Arial" panose="020B0604020202020204" pitchFamily="34" charset="0"/>
                <a:cs typeface="Arial" panose="020B0604020202020204" pitchFamily="34" charset="0"/>
              </a:rPr>
              <a:t>tool using structured data (or via EMERSE</a:t>
            </a:r>
          </a:p>
          <a:p>
            <a:pPr algn="ctr"/>
            <a:r>
              <a:rPr lang="en-US" sz="1600" dirty="0">
                <a:solidFill>
                  <a:schemeClr val="tx1"/>
                </a:solidFill>
                <a:latin typeface="Arial" panose="020B0604020202020204" pitchFamily="34" charset="0"/>
                <a:cs typeface="Arial" panose="020B0604020202020204" pitchFamily="34" charset="0"/>
              </a:rPr>
              <a:t>‘Find Patients’)</a:t>
            </a:r>
          </a:p>
        </p:txBody>
      </p:sp>
      <p:cxnSp>
        <p:nvCxnSpPr>
          <p:cNvPr id="17" name="Straight Connector 16">
            <a:extLst>
              <a:ext uri="{FF2B5EF4-FFF2-40B4-BE49-F238E27FC236}">
                <a16:creationId xmlns:a16="http://schemas.microsoft.com/office/drawing/2014/main" id="{12C9DD62-73AA-A5F9-B3AC-FED1AE2550EC}"/>
              </a:ext>
            </a:extLst>
          </p:cNvPr>
          <p:cNvCxnSpPr>
            <a:cxnSpLocks/>
            <a:stCxn id="16" idx="0"/>
          </p:cNvCxnSpPr>
          <p:nvPr/>
        </p:nvCxnSpPr>
        <p:spPr>
          <a:xfrm flipV="1">
            <a:off x="1805224" y="2203705"/>
            <a:ext cx="0" cy="412204"/>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20" name="Rectangle 19">
            <a:extLst>
              <a:ext uri="{FF2B5EF4-FFF2-40B4-BE49-F238E27FC236}">
                <a16:creationId xmlns:a16="http://schemas.microsoft.com/office/drawing/2014/main" id="{2D84DAD0-1D13-5B4E-0ACE-18833742812E}"/>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21" name="TextBox 20">
            <a:extLst>
              <a:ext uri="{FF2B5EF4-FFF2-40B4-BE49-F238E27FC236}">
                <a16:creationId xmlns:a16="http://schemas.microsoft.com/office/drawing/2014/main" id="{2617D447-7443-75AA-838E-7B9F59E05BFF}"/>
              </a:ext>
            </a:extLst>
          </p:cNvPr>
          <p:cNvSpPr txBox="1"/>
          <p:nvPr/>
        </p:nvSpPr>
        <p:spPr>
          <a:xfrm>
            <a:off x="371602" y="4168589"/>
            <a:ext cx="2694007" cy="523220"/>
          </a:xfrm>
          <a:prstGeom prst="rect">
            <a:avLst/>
          </a:prstGeom>
          <a:noFill/>
        </p:spPr>
        <p:txBody>
          <a:bodyPr wrap="none" rtlCol="0">
            <a:spAutoFit/>
          </a:bodyPr>
          <a:lstStyle/>
          <a:p>
            <a:pPr algn="ctr"/>
            <a:r>
              <a:rPr lang="en-US" sz="1400" dirty="0">
                <a:latin typeface="Arial" panose="020B0604020202020204" pitchFamily="34" charset="0"/>
                <a:cs typeface="Arial" panose="020B0604020202020204" pitchFamily="34" charset="0"/>
              </a:rPr>
              <a:t>Cohort discovery tools: </a:t>
            </a:r>
          </a:p>
          <a:p>
            <a:pPr algn="ctr"/>
            <a:r>
              <a:rPr lang="en-US" sz="1400" dirty="0">
                <a:latin typeface="Arial" panose="020B0604020202020204" pitchFamily="34" charset="0"/>
                <a:cs typeface="Arial" panose="020B0604020202020204" pitchFamily="34" charset="0"/>
              </a:rPr>
              <a:t>i2b2/ENACT, </a:t>
            </a:r>
            <a:r>
              <a:rPr lang="en-US" sz="1400" dirty="0" err="1">
                <a:latin typeface="Arial" panose="020B0604020202020204" pitchFamily="34" charset="0"/>
                <a:cs typeface="Arial" panose="020B0604020202020204" pitchFamily="34" charset="0"/>
              </a:rPr>
              <a:t>TriNetX</a:t>
            </a:r>
            <a:r>
              <a:rPr lang="en-US" sz="1400" dirty="0">
                <a:latin typeface="Arial" panose="020B0604020202020204" pitchFamily="34" charset="0"/>
                <a:cs typeface="Arial" panose="020B0604020202020204" pitchFamily="34" charset="0"/>
              </a:rPr>
              <a:t>, Leaf, etc.</a:t>
            </a:r>
          </a:p>
        </p:txBody>
      </p:sp>
    </p:spTree>
    <p:extLst>
      <p:ext uri="{BB962C8B-B14F-4D97-AF65-F5344CB8AC3E}">
        <p14:creationId xmlns:p14="http://schemas.microsoft.com/office/powerpoint/2010/main" val="1381973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FBF8206D-B1C9-630D-7966-35D914385572}"/>
              </a:ext>
            </a:extLst>
          </p:cNvPr>
          <p:cNvSpPr>
            <a:spLocks noGrp="1"/>
          </p:cNvSpPr>
          <p:nvPr>
            <p:ph type="title"/>
          </p:nvPr>
        </p:nvSpPr>
        <p:spPr>
          <a:xfrm>
            <a:off x="457200" y="205979"/>
            <a:ext cx="8229600" cy="857250"/>
          </a:xfrm>
        </p:spPr>
        <p:txBody>
          <a:bodyPr/>
          <a:lstStyle/>
          <a:p>
            <a:r>
              <a:rPr lang="en-US" b="1" dirty="0">
                <a:latin typeface="Arial" panose="020B0604020202020204" pitchFamily="34" charset="0"/>
                <a:cs typeface="Arial" panose="020B0604020202020204" pitchFamily="34" charset="0"/>
              </a:rPr>
              <a:t>Typical workflow</a:t>
            </a:r>
          </a:p>
        </p:txBody>
      </p:sp>
      <p:pic>
        <p:nvPicPr>
          <p:cNvPr id="3" name="Picture 2" descr="transparent background.png">
            <a:extLst>
              <a:ext uri="{FF2B5EF4-FFF2-40B4-BE49-F238E27FC236}">
                <a16:creationId xmlns:a16="http://schemas.microsoft.com/office/drawing/2014/main" id="{204BD130-8717-9F1A-EA5A-5806E19495E0}"/>
              </a:ext>
            </a:extLst>
          </p:cNvPr>
          <p:cNvPicPr>
            <a:picLocks noChangeAspect="1"/>
          </p:cNvPicPr>
          <p:nvPr/>
        </p:nvPicPr>
        <p:blipFill>
          <a:blip r:embed="rId3"/>
          <a:stretch>
            <a:fillRect/>
          </a:stretch>
        </p:blipFill>
        <p:spPr>
          <a:xfrm>
            <a:off x="7504783" y="4393001"/>
            <a:ext cx="1468196" cy="403244"/>
          </a:xfrm>
          <a:prstGeom prst="rect">
            <a:avLst/>
          </a:prstGeom>
        </p:spPr>
      </p:pic>
      <p:sp>
        <p:nvSpPr>
          <p:cNvPr id="4" name="Oval 3">
            <a:extLst>
              <a:ext uri="{FF2B5EF4-FFF2-40B4-BE49-F238E27FC236}">
                <a16:creationId xmlns:a16="http://schemas.microsoft.com/office/drawing/2014/main" id="{2AF2D045-E581-822F-F0AF-278FE89CF7E1}"/>
              </a:ext>
            </a:extLst>
          </p:cNvPr>
          <p:cNvSpPr/>
          <p:nvPr/>
        </p:nvSpPr>
        <p:spPr>
          <a:xfrm>
            <a:off x="1519750" y="1387251"/>
            <a:ext cx="596995" cy="596995"/>
          </a:xfrm>
          <a:prstGeom prst="ellipse">
            <a:avLst/>
          </a:prstGeom>
          <a:solidFill>
            <a:schemeClr val="bg1">
              <a:lumMod val="6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A6BAF237-547F-2E86-7C2B-8F402D782749}"/>
              </a:ext>
            </a:extLst>
          </p:cNvPr>
          <p:cNvSpPr/>
          <p:nvPr/>
        </p:nvSpPr>
        <p:spPr>
          <a:xfrm>
            <a:off x="4213769" y="1387250"/>
            <a:ext cx="596995" cy="596995"/>
          </a:xfrm>
          <a:prstGeom prst="ellipse">
            <a:avLst/>
          </a:prstGeom>
          <a:solidFill>
            <a:srgbClr val="00B05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141635CD-9453-BFE4-E72D-0517B1C76327}"/>
              </a:ext>
            </a:extLst>
          </p:cNvPr>
          <p:cNvSpPr/>
          <p:nvPr/>
        </p:nvSpPr>
        <p:spPr>
          <a:xfrm>
            <a:off x="6907788" y="1387249"/>
            <a:ext cx="596995" cy="596995"/>
          </a:xfrm>
          <a:prstGeom prst="ellipse">
            <a:avLst/>
          </a:prstGeom>
          <a:solidFill>
            <a:schemeClr val="bg1">
              <a:lumMod val="6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41C61FF8-84F8-2774-9B21-49A2914425BF}"/>
              </a:ext>
            </a:extLst>
          </p:cNvPr>
          <p:cNvCxnSpPr>
            <a:cxnSpLocks/>
            <a:stCxn id="4" idx="6"/>
            <a:endCxn id="5" idx="2"/>
          </p:cNvCxnSpPr>
          <p:nvPr/>
        </p:nvCxnSpPr>
        <p:spPr>
          <a:xfrm flipV="1">
            <a:off x="2116745" y="1685748"/>
            <a:ext cx="2097024" cy="1"/>
          </a:xfrm>
          <a:prstGeom prst="line">
            <a:avLst/>
          </a:prstGeom>
          <a:ln>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007AC16E-6185-F975-6C5C-6AA577BCE9BF}"/>
              </a:ext>
            </a:extLst>
          </p:cNvPr>
          <p:cNvCxnSpPr>
            <a:cxnSpLocks/>
          </p:cNvCxnSpPr>
          <p:nvPr/>
        </p:nvCxnSpPr>
        <p:spPr>
          <a:xfrm flipV="1">
            <a:off x="4810764" y="1685746"/>
            <a:ext cx="2097024" cy="1"/>
          </a:xfrm>
          <a:prstGeom prst="line">
            <a:avLst/>
          </a:prstGeom>
          <a:ln>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sp>
        <p:nvSpPr>
          <p:cNvPr id="9" name="Rounded Rectangle 8">
            <a:extLst>
              <a:ext uri="{FF2B5EF4-FFF2-40B4-BE49-F238E27FC236}">
                <a16:creationId xmlns:a16="http://schemas.microsoft.com/office/drawing/2014/main" id="{2889D8E2-6697-4F71-39E7-788EE176DC1A}"/>
              </a:ext>
            </a:extLst>
          </p:cNvPr>
          <p:cNvSpPr/>
          <p:nvPr/>
        </p:nvSpPr>
        <p:spPr>
          <a:xfrm>
            <a:off x="3218688" y="2615909"/>
            <a:ext cx="2568031" cy="1399032"/>
          </a:xfrm>
          <a:prstGeom prst="roundRect">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additional details abstracted from the free text using EMERSE</a:t>
            </a:r>
          </a:p>
        </p:txBody>
      </p:sp>
      <p:cxnSp>
        <p:nvCxnSpPr>
          <p:cNvPr id="10" name="Straight Connector 9">
            <a:extLst>
              <a:ext uri="{FF2B5EF4-FFF2-40B4-BE49-F238E27FC236}">
                <a16:creationId xmlns:a16="http://schemas.microsoft.com/office/drawing/2014/main" id="{2C77604C-61B6-445D-D99D-DAC5101A0C53}"/>
              </a:ext>
            </a:extLst>
          </p:cNvPr>
          <p:cNvCxnSpPr>
            <a:cxnSpLocks/>
            <a:stCxn id="9" idx="0"/>
          </p:cNvCxnSpPr>
          <p:nvPr/>
        </p:nvCxnSpPr>
        <p:spPr>
          <a:xfrm flipV="1">
            <a:off x="4502704" y="2194561"/>
            <a:ext cx="0" cy="421348"/>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1250196A-0C4B-EE18-4AA8-870C33EA5190}"/>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Tree>
    <p:extLst>
      <p:ext uri="{BB962C8B-B14F-4D97-AF65-F5344CB8AC3E}">
        <p14:creationId xmlns:p14="http://schemas.microsoft.com/office/powerpoint/2010/main" val="2712521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285DA575-9D77-A494-2651-BECB8F0B8C95}"/>
              </a:ext>
            </a:extLst>
          </p:cNvPr>
          <p:cNvSpPr>
            <a:spLocks noGrp="1"/>
          </p:cNvSpPr>
          <p:nvPr>
            <p:ph type="title"/>
          </p:nvPr>
        </p:nvSpPr>
        <p:spPr>
          <a:xfrm>
            <a:off x="457200" y="205979"/>
            <a:ext cx="8229600" cy="857250"/>
          </a:xfrm>
        </p:spPr>
        <p:txBody>
          <a:bodyPr/>
          <a:lstStyle/>
          <a:p>
            <a:r>
              <a:rPr lang="en-US" b="1" dirty="0">
                <a:latin typeface="Arial" panose="020B0604020202020204" pitchFamily="34" charset="0"/>
                <a:cs typeface="Arial" panose="020B0604020202020204" pitchFamily="34" charset="0"/>
              </a:rPr>
              <a:t>Typical workflow</a:t>
            </a:r>
          </a:p>
        </p:txBody>
      </p:sp>
      <p:pic>
        <p:nvPicPr>
          <p:cNvPr id="3" name="Picture 2" descr="transparent background.png">
            <a:extLst>
              <a:ext uri="{FF2B5EF4-FFF2-40B4-BE49-F238E27FC236}">
                <a16:creationId xmlns:a16="http://schemas.microsoft.com/office/drawing/2014/main" id="{F773AA9B-A0D1-7640-FC11-3A27EE785D53}"/>
              </a:ext>
            </a:extLst>
          </p:cNvPr>
          <p:cNvPicPr>
            <a:picLocks noChangeAspect="1"/>
          </p:cNvPicPr>
          <p:nvPr/>
        </p:nvPicPr>
        <p:blipFill>
          <a:blip r:embed="rId3"/>
          <a:stretch>
            <a:fillRect/>
          </a:stretch>
        </p:blipFill>
        <p:spPr>
          <a:xfrm>
            <a:off x="7504783" y="4393001"/>
            <a:ext cx="1468196" cy="403244"/>
          </a:xfrm>
          <a:prstGeom prst="rect">
            <a:avLst/>
          </a:prstGeom>
        </p:spPr>
      </p:pic>
      <p:sp>
        <p:nvSpPr>
          <p:cNvPr id="4" name="Oval 3">
            <a:extLst>
              <a:ext uri="{FF2B5EF4-FFF2-40B4-BE49-F238E27FC236}">
                <a16:creationId xmlns:a16="http://schemas.microsoft.com/office/drawing/2014/main" id="{E2C66AEC-58B8-0A9B-B2B8-CA2B7BEECB0C}"/>
              </a:ext>
            </a:extLst>
          </p:cNvPr>
          <p:cNvSpPr/>
          <p:nvPr/>
        </p:nvSpPr>
        <p:spPr>
          <a:xfrm>
            <a:off x="1519750" y="1387251"/>
            <a:ext cx="596995" cy="596995"/>
          </a:xfrm>
          <a:prstGeom prst="ellipse">
            <a:avLst/>
          </a:prstGeom>
          <a:solidFill>
            <a:schemeClr val="bg1">
              <a:lumMod val="6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B4BA4309-F65C-ED8F-0489-6C4B585F785B}"/>
              </a:ext>
            </a:extLst>
          </p:cNvPr>
          <p:cNvSpPr/>
          <p:nvPr/>
        </p:nvSpPr>
        <p:spPr>
          <a:xfrm>
            <a:off x="4213769" y="1387250"/>
            <a:ext cx="596995" cy="596995"/>
          </a:xfrm>
          <a:prstGeom prst="ellipse">
            <a:avLst/>
          </a:prstGeom>
          <a:solidFill>
            <a:schemeClr val="bg1">
              <a:lumMod val="65000"/>
            </a:schemeClr>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5BF2B84F-543B-DE43-6CBF-17185CE426C0}"/>
              </a:ext>
            </a:extLst>
          </p:cNvPr>
          <p:cNvSpPr/>
          <p:nvPr/>
        </p:nvSpPr>
        <p:spPr>
          <a:xfrm>
            <a:off x="6907788" y="1387249"/>
            <a:ext cx="596995" cy="596995"/>
          </a:xfrm>
          <a:prstGeom prst="ellipse">
            <a:avLst/>
          </a:prstGeom>
          <a:solidFill>
            <a:srgbClr val="00B05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7" name="Straight Connector 6">
            <a:extLst>
              <a:ext uri="{FF2B5EF4-FFF2-40B4-BE49-F238E27FC236}">
                <a16:creationId xmlns:a16="http://schemas.microsoft.com/office/drawing/2014/main" id="{89A237DE-BF6D-055E-9F87-CCE35576BF1E}"/>
              </a:ext>
            </a:extLst>
          </p:cNvPr>
          <p:cNvCxnSpPr>
            <a:cxnSpLocks/>
            <a:stCxn id="4" idx="6"/>
            <a:endCxn id="5" idx="2"/>
          </p:cNvCxnSpPr>
          <p:nvPr/>
        </p:nvCxnSpPr>
        <p:spPr>
          <a:xfrm flipV="1">
            <a:off x="2116745" y="1685748"/>
            <a:ext cx="2097024" cy="1"/>
          </a:xfrm>
          <a:prstGeom prst="line">
            <a:avLst/>
          </a:prstGeom>
          <a:ln>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C13AFDC3-39D4-6F56-C11E-CCD0BF12343C}"/>
              </a:ext>
            </a:extLst>
          </p:cNvPr>
          <p:cNvCxnSpPr>
            <a:cxnSpLocks/>
          </p:cNvCxnSpPr>
          <p:nvPr/>
        </p:nvCxnSpPr>
        <p:spPr>
          <a:xfrm flipV="1">
            <a:off x="4810764" y="1685746"/>
            <a:ext cx="2097024" cy="1"/>
          </a:xfrm>
          <a:prstGeom prst="line">
            <a:avLst/>
          </a:prstGeom>
          <a:ln>
            <a:solidFill>
              <a:schemeClr val="tx1"/>
            </a:solidFill>
            <a:tailEnd type="triangle" w="lg" len="lg"/>
          </a:ln>
        </p:spPr>
        <p:style>
          <a:lnRef idx="2">
            <a:schemeClr val="accent1"/>
          </a:lnRef>
          <a:fillRef idx="0">
            <a:schemeClr val="accent1"/>
          </a:fillRef>
          <a:effectRef idx="1">
            <a:schemeClr val="accent1"/>
          </a:effectRef>
          <a:fontRef idx="minor">
            <a:schemeClr val="tx1"/>
          </a:fontRef>
        </p:style>
      </p:cxnSp>
      <p:sp>
        <p:nvSpPr>
          <p:cNvPr id="9" name="Rounded Rectangle 8">
            <a:extLst>
              <a:ext uri="{FF2B5EF4-FFF2-40B4-BE49-F238E27FC236}">
                <a16:creationId xmlns:a16="http://schemas.microsoft.com/office/drawing/2014/main" id="{AFFF6102-1356-FD5D-A20C-A441FEBDA4AE}"/>
              </a:ext>
            </a:extLst>
          </p:cNvPr>
          <p:cNvSpPr/>
          <p:nvPr/>
        </p:nvSpPr>
        <p:spPr>
          <a:xfrm>
            <a:off x="5925312" y="2615909"/>
            <a:ext cx="2568031" cy="1399032"/>
          </a:xfrm>
          <a:prstGeom prst="roundRect">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latin typeface="Arial" panose="020B0604020202020204" pitchFamily="34" charset="0"/>
                <a:cs typeface="Arial" panose="020B0604020202020204" pitchFamily="34" charset="0"/>
              </a:rPr>
              <a:t>Data recorded in an electronic data capture system (e.g., </a:t>
            </a:r>
            <a:r>
              <a:rPr lang="en-US" sz="1600" dirty="0" err="1">
                <a:solidFill>
                  <a:schemeClr val="tx1"/>
                </a:solidFill>
                <a:latin typeface="Arial" panose="020B0604020202020204" pitchFamily="34" charset="0"/>
                <a:cs typeface="Arial" panose="020B0604020202020204" pitchFamily="34" charset="0"/>
              </a:rPr>
              <a:t>REDCap</a:t>
            </a:r>
            <a:r>
              <a:rPr lang="en-US" sz="1600" dirty="0">
                <a:solidFill>
                  <a:schemeClr val="tx1"/>
                </a:solidFill>
                <a:latin typeface="Arial" panose="020B0604020202020204" pitchFamily="34" charset="0"/>
                <a:cs typeface="Arial" panose="020B0604020202020204" pitchFamily="34" charset="0"/>
              </a:rPr>
              <a:t>)</a:t>
            </a:r>
          </a:p>
        </p:txBody>
      </p:sp>
      <p:cxnSp>
        <p:nvCxnSpPr>
          <p:cNvPr id="10" name="Straight Connector 9">
            <a:extLst>
              <a:ext uri="{FF2B5EF4-FFF2-40B4-BE49-F238E27FC236}">
                <a16:creationId xmlns:a16="http://schemas.microsoft.com/office/drawing/2014/main" id="{9CA90CEF-3249-FB2D-14FF-357CC9976067}"/>
              </a:ext>
            </a:extLst>
          </p:cNvPr>
          <p:cNvCxnSpPr>
            <a:cxnSpLocks/>
            <a:stCxn id="9" idx="0"/>
          </p:cNvCxnSpPr>
          <p:nvPr/>
        </p:nvCxnSpPr>
        <p:spPr>
          <a:xfrm flipV="1">
            <a:off x="7209328" y="2194561"/>
            <a:ext cx="0" cy="421348"/>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FC1C6C10-9360-9258-58D8-E874C7327FF1}"/>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Tree>
    <p:extLst>
      <p:ext uri="{BB962C8B-B14F-4D97-AF65-F5344CB8AC3E}">
        <p14:creationId xmlns:p14="http://schemas.microsoft.com/office/powerpoint/2010/main" val="3851570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521099F7-F254-FC42-87E6-6441127A5298}"/>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Publications using EMERSE</a:t>
            </a:r>
          </a:p>
        </p:txBody>
      </p:sp>
      <p:sp>
        <p:nvSpPr>
          <p:cNvPr id="3" name="Content Placeholder 2">
            <a:extLst>
              <a:ext uri="{FF2B5EF4-FFF2-40B4-BE49-F238E27FC236}">
                <a16:creationId xmlns:a16="http://schemas.microsoft.com/office/drawing/2014/main" id="{321582B1-3FDC-994B-BC21-28695804F36E}"/>
              </a:ext>
            </a:extLst>
          </p:cNvPr>
          <p:cNvSpPr>
            <a:spLocks noGrp="1"/>
          </p:cNvSpPr>
          <p:nvPr>
            <p:ph idx="1"/>
          </p:nvPr>
        </p:nvSpPr>
        <p:spPr>
          <a:xfrm>
            <a:off x="689674" y="1369804"/>
            <a:ext cx="8143429" cy="3596095"/>
          </a:xfrm>
        </p:spPr>
        <p:txBody>
          <a:bodyPr>
            <a:noAutofit/>
          </a:bodyPr>
          <a:lstStyle/>
          <a:p>
            <a:pPr marL="0" indent="0">
              <a:buNone/>
            </a:pPr>
            <a:r>
              <a:rPr lang="en-US" b="1" dirty="0">
                <a:latin typeface="Arial" panose="020B0604020202020204" pitchFamily="34" charset="0"/>
                <a:cs typeface="Arial" panose="020B0604020202020204" pitchFamily="34" charset="0"/>
              </a:rPr>
              <a:t>730+</a:t>
            </a:r>
          </a:p>
          <a:p>
            <a:pPr marL="0" indent="0">
              <a:buNone/>
            </a:pPr>
            <a:r>
              <a:rPr lang="en-US" dirty="0">
                <a:latin typeface="Arial" panose="020B0604020202020204" pitchFamily="34" charset="0"/>
                <a:cs typeface="Arial" panose="020B0604020202020204" pitchFamily="34" charset="0"/>
              </a:rPr>
              <a:t>papers and abstracts</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Full list at: </a:t>
            </a:r>
          </a:p>
          <a:p>
            <a:pPr marL="0" indent="0">
              <a:buNone/>
            </a:pPr>
            <a:r>
              <a:rPr lang="en-US" sz="3000" dirty="0">
                <a:latin typeface="Arial" panose="020B0604020202020204" pitchFamily="34" charset="0"/>
                <a:cs typeface="Arial" panose="020B0604020202020204" pitchFamily="34" charset="0"/>
              </a:rPr>
              <a:t>http://project-</a:t>
            </a:r>
            <a:r>
              <a:rPr lang="en-US" sz="3000" dirty="0" err="1">
                <a:latin typeface="Arial" panose="020B0604020202020204" pitchFamily="34" charset="0"/>
                <a:cs typeface="Arial" panose="020B0604020202020204" pitchFamily="34" charset="0"/>
              </a:rPr>
              <a:t>emerse.org</a:t>
            </a:r>
            <a:r>
              <a:rPr lang="en-US" sz="3000" dirty="0">
                <a:latin typeface="Arial" panose="020B0604020202020204" pitchFamily="34" charset="0"/>
                <a:cs typeface="Arial" panose="020B0604020202020204" pitchFamily="34" charset="0"/>
              </a:rPr>
              <a:t>/</a:t>
            </a:r>
            <a:r>
              <a:rPr lang="en-US" sz="3000" dirty="0" err="1">
                <a:latin typeface="Arial" panose="020B0604020202020204" pitchFamily="34" charset="0"/>
                <a:cs typeface="Arial" panose="020B0604020202020204" pitchFamily="34" charset="0"/>
              </a:rPr>
              <a:t>publications.html</a:t>
            </a:r>
            <a:r>
              <a:rPr lang="en-US" sz="3000" dirty="0">
                <a:latin typeface="Arial" panose="020B0604020202020204" pitchFamily="34" charset="0"/>
                <a:cs typeface="Arial" panose="020B0604020202020204" pitchFamily="34" charset="0"/>
              </a:rPr>
              <a:t> </a:t>
            </a:r>
          </a:p>
        </p:txBody>
      </p:sp>
      <p:pic>
        <p:nvPicPr>
          <p:cNvPr id="14" name="Picture 13" descr="transparent background.png">
            <a:extLst>
              <a:ext uri="{FF2B5EF4-FFF2-40B4-BE49-F238E27FC236}">
                <a16:creationId xmlns:a16="http://schemas.microsoft.com/office/drawing/2014/main" id="{0794A7E0-C6EB-5543-9AC3-E31DE16F8696}"/>
              </a:ext>
            </a:extLst>
          </p:cNvPr>
          <p:cNvPicPr>
            <a:picLocks noChangeAspect="1"/>
          </p:cNvPicPr>
          <p:nvPr/>
        </p:nvPicPr>
        <p:blipFill>
          <a:blip r:embed="rId2"/>
          <a:stretch>
            <a:fillRect/>
          </a:stretch>
        </p:blipFill>
        <p:spPr>
          <a:xfrm>
            <a:off x="7504783" y="4393001"/>
            <a:ext cx="1468196" cy="403244"/>
          </a:xfrm>
          <a:prstGeom prst="rect">
            <a:avLst/>
          </a:prstGeom>
        </p:spPr>
      </p:pic>
      <p:pic>
        <p:nvPicPr>
          <p:cNvPr id="7" name="Picture 6">
            <a:extLst>
              <a:ext uri="{FF2B5EF4-FFF2-40B4-BE49-F238E27FC236}">
                <a16:creationId xmlns:a16="http://schemas.microsoft.com/office/drawing/2014/main" id="{BB75C04C-911B-DD48-9B22-3058053C040A}"/>
              </a:ext>
            </a:extLst>
          </p:cNvPr>
          <p:cNvPicPr>
            <a:picLocks noChangeAspect="1"/>
          </p:cNvPicPr>
          <p:nvPr/>
        </p:nvPicPr>
        <p:blipFill>
          <a:blip r:embed="rId3"/>
          <a:stretch>
            <a:fillRect/>
          </a:stretch>
        </p:blipFill>
        <p:spPr>
          <a:xfrm>
            <a:off x="4879912" y="932731"/>
            <a:ext cx="2765022" cy="2591191"/>
          </a:xfrm>
          <a:prstGeom prst="rect">
            <a:avLst/>
          </a:prstGeom>
        </p:spPr>
      </p:pic>
      <p:sp>
        <p:nvSpPr>
          <p:cNvPr id="9" name="Rectangle 8">
            <a:extLst>
              <a:ext uri="{FF2B5EF4-FFF2-40B4-BE49-F238E27FC236}">
                <a16:creationId xmlns:a16="http://schemas.microsoft.com/office/drawing/2014/main" id="{956ABB68-93B8-F144-B8ED-0D39A4418CF6}"/>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Tree>
    <p:extLst>
      <p:ext uri="{BB962C8B-B14F-4D97-AF65-F5344CB8AC3E}">
        <p14:creationId xmlns:p14="http://schemas.microsoft.com/office/powerpoint/2010/main" val="13025982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F7EB84-9E51-732E-F940-90A57DCE9F5F}"/>
            </a:ext>
          </a:extLst>
        </p:cNvPr>
        <p:cNvGrpSpPr/>
        <p:nvPr/>
      </p:nvGrpSpPr>
      <p:grpSpPr>
        <a:xfrm>
          <a:off x="0" y="0"/>
          <a:ext cx="0" cy="0"/>
          <a:chOff x="0" y="0"/>
          <a:chExt cx="0" cy="0"/>
        </a:xfrm>
      </p:grpSpPr>
      <p:pic>
        <p:nvPicPr>
          <p:cNvPr id="14" name="Picture 13" descr="transparent background.png">
            <a:extLst>
              <a:ext uri="{FF2B5EF4-FFF2-40B4-BE49-F238E27FC236}">
                <a16:creationId xmlns:a16="http://schemas.microsoft.com/office/drawing/2014/main" id="{E95C2E57-F3AA-1576-7412-47AAEA3BC032}"/>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9" name="Rectangle 8">
            <a:extLst>
              <a:ext uri="{FF2B5EF4-FFF2-40B4-BE49-F238E27FC236}">
                <a16:creationId xmlns:a16="http://schemas.microsoft.com/office/drawing/2014/main" id="{D3D851A7-5A15-821C-E0A0-60326975B4AE}"/>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useBgFill="1">
        <p:nvSpPr>
          <p:cNvPr id="7" name="Title 1">
            <a:extLst>
              <a:ext uri="{FF2B5EF4-FFF2-40B4-BE49-F238E27FC236}">
                <a16:creationId xmlns:a16="http://schemas.microsoft.com/office/drawing/2014/main" id="{6F3E9039-6849-3660-A74B-BB00BF9D5E9D}"/>
              </a:ext>
            </a:extLst>
          </p:cNvPr>
          <p:cNvSpPr>
            <a:spLocks noGrp="1"/>
          </p:cNvSpPr>
          <p:nvPr>
            <p:ph type="title"/>
          </p:nvPr>
        </p:nvSpPr>
        <p:spPr>
          <a:xfrm>
            <a:off x="158368" y="234235"/>
            <a:ext cx="8080513" cy="857250"/>
          </a:xfrm>
        </p:spPr>
        <p:txBody>
          <a:bodyPr/>
          <a:lstStyle/>
          <a:p>
            <a:pPr algn="l"/>
            <a:r>
              <a:rPr lang="en-US" b="1" dirty="0">
                <a:latin typeface="Arial" panose="020B0604020202020204" pitchFamily="34" charset="0"/>
                <a:cs typeface="Arial" panose="020B0604020202020204" pitchFamily="34" charset="0"/>
              </a:rPr>
              <a:t>Brief Demo</a:t>
            </a:r>
          </a:p>
        </p:txBody>
      </p:sp>
      <p:sp>
        <p:nvSpPr>
          <p:cNvPr id="10" name="Content Placeholder 2">
            <a:extLst>
              <a:ext uri="{FF2B5EF4-FFF2-40B4-BE49-F238E27FC236}">
                <a16:creationId xmlns:a16="http://schemas.microsoft.com/office/drawing/2014/main" id="{A15C5EDF-9DE3-7498-FFA9-B85DB0F04E1E}"/>
              </a:ext>
            </a:extLst>
          </p:cNvPr>
          <p:cNvSpPr>
            <a:spLocks noGrp="1"/>
          </p:cNvSpPr>
          <p:nvPr>
            <p:ph idx="1"/>
          </p:nvPr>
        </p:nvSpPr>
        <p:spPr>
          <a:xfrm>
            <a:off x="5635929" y="1445343"/>
            <a:ext cx="3484822" cy="2901114"/>
          </a:xfrm>
        </p:spPr>
        <p:txBody>
          <a:bodyPr>
            <a:normAutofit lnSpcReduction="10000"/>
          </a:bodyPr>
          <a:lstStyle/>
          <a:p>
            <a:r>
              <a:rPr lang="en-US" sz="2800" dirty="0">
                <a:latin typeface="Arial" panose="020B0604020202020204" pitchFamily="34" charset="0"/>
                <a:cs typeface="Arial" panose="020B0604020202020204" pitchFamily="34" charset="0"/>
              </a:rPr>
              <a:t>no real names</a:t>
            </a:r>
          </a:p>
          <a:p>
            <a:r>
              <a:rPr lang="en-US" sz="2800" dirty="0">
                <a:latin typeface="Arial" panose="020B0604020202020204" pitchFamily="34" charset="0"/>
                <a:cs typeface="Arial" panose="020B0604020202020204" pitchFamily="34" charset="0"/>
              </a:rPr>
              <a:t>no PHI</a:t>
            </a:r>
          </a:p>
          <a:p>
            <a:r>
              <a:rPr lang="en-US" sz="2800" dirty="0">
                <a:latin typeface="Arial" panose="020B0604020202020204" pitchFamily="34" charset="0"/>
                <a:cs typeface="Arial" panose="020B0604020202020204" pitchFamily="34" charset="0"/>
              </a:rPr>
              <a:t>publicly available</a:t>
            </a:r>
          </a:p>
          <a:p>
            <a:r>
              <a:rPr lang="en-US" sz="2800" dirty="0">
                <a:latin typeface="Arial" panose="020B0604020202020204" pitchFamily="34" charset="0"/>
                <a:cs typeface="Arial" panose="020B0604020202020204" pitchFamily="34" charset="0"/>
              </a:rPr>
              <a:t>“notes” are mainly  abstracts &amp; case reports</a:t>
            </a:r>
          </a:p>
          <a:p>
            <a:endParaRPr lang="en-US" sz="2800" dirty="0">
              <a:latin typeface="Arial" panose="020B0604020202020204" pitchFamily="34" charset="0"/>
              <a:cs typeface="Arial" panose="020B0604020202020204" pitchFamily="34" charset="0"/>
            </a:endParaRPr>
          </a:p>
        </p:txBody>
      </p:sp>
      <p:pic>
        <p:nvPicPr>
          <p:cNvPr id="12" name="Picture 11" descr="A person standing in front of a white board&#10;&#10;Description automatically generated">
            <a:extLst>
              <a:ext uri="{FF2B5EF4-FFF2-40B4-BE49-F238E27FC236}">
                <a16:creationId xmlns:a16="http://schemas.microsoft.com/office/drawing/2014/main" id="{CF3A2184-E2B8-A476-0791-ED5E7B4C8889}"/>
              </a:ext>
            </a:extLst>
          </p:cNvPr>
          <p:cNvPicPr>
            <a:picLocks noChangeAspect="1"/>
          </p:cNvPicPr>
          <p:nvPr/>
        </p:nvPicPr>
        <p:blipFill>
          <a:blip r:embed="rId3"/>
          <a:stretch>
            <a:fillRect/>
          </a:stretch>
        </p:blipFill>
        <p:spPr>
          <a:xfrm>
            <a:off x="260847" y="1175253"/>
            <a:ext cx="5161942" cy="3441294"/>
          </a:xfrm>
          <a:prstGeom prst="rect">
            <a:avLst/>
          </a:prstGeom>
        </p:spPr>
      </p:pic>
    </p:spTree>
    <p:extLst>
      <p:ext uri="{BB962C8B-B14F-4D97-AF65-F5344CB8AC3E}">
        <p14:creationId xmlns:p14="http://schemas.microsoft.com/office/powerpoint/2010/main" val="11730578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shot of a computer&#10;&#10;AI-generated content may be incorrect.">
            <a:extLst>
              <a:ext uri="{FF2B5EF4-FFF2-40B4-BE49-F238E27FC236}">
                <a16:creationId xmlns:a16="http://schemas.microsoft.com/office/drawing/2014/main" id="{7DC41176-C1E0-6FE6-CED1-A3B90AE4103F}"/>
              </a:ext>
            </a:extLst>
          </p:cNvPr>
          <p:cNvPicPr>
            <a:picLocks noChangeAspect="1"/>
          </p:cNvPicPr>
          <p:nvPr/>
        </p:nvPicPr>
        <p:blipFill>
          <a:blip r:embed="rId2"/>
          <a:stretch>
            <a:fillRect/>
          </a:stretch>
        </p:blipFill>
        <p:spPr>
          <a:xfrm>
            <a:off x="0" y="12136"/>
            <a:ext cx="9144000" cy="5119227"/>
          </a:xfrm>
          <a:prstGeom prst="rect">
            <a:avLst/>
          </a:prstGeom>
        </p:spPr>
      </p:pic>
      <p:cxnSp>
        <p:nvCxnSpPr>
          <p:cNvPr id="8" name="Straight Arrow Connector 7">
            <a:extLst>
              <a:ext uri="{FF2B5EF4-FFF2-40B4-BE49-F238E27FC236}">
                <a16:creationId xmlns:a16="http://schemas.microsoft.com/office/drawing/2014/main" id="{8F239784-6A94-BE61-DB03-FDE6771BCAAC}"/>
              </a:ext>
            </a:extLst>
          </p:cNvPr>
          <p:cNvCxnSpPr>
            <a:cxnSpLocks/>
          </p:cNvCxnSpPr>
          <p:nvPr/>
        </p:nvCxnSpPr>
        <p:spPr>
          <a:xfrm flipH="1">
            <a:off x="1876425" y="457200"/>
            <a:ext cx="2019300" cy="304800"/>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513A625C-81EB-501C-02C2-FC4C98F0053F}"/>
              </a:ext>
            </a:extLst>
          </p:cNvPr>
          <p:cNvCxnSpPr>
            <a:cxnSpLocks/>
          </p:cNvCxnSpPr>
          <p:nvPr/>
        </p:nvCxnSpPr>
        <p:spPr>
          <a:xfrm flipH="1">
            <a:off x="1971675" y="902264"/>
            <a:ext cx="2019300" cy="304800"/>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2498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2F350-DC2D-1653-3883-644D687E7676}"/>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C4029EFE-EAFF-BF4C-464C-8E0FAFE569A3}"/>
              </a:ext>
            </a:extLst>
          </p:cNvPr>
          <p:cNvPicPr>
            <a:picLocks noChangeAspect="1"/>
          </p:cNvPicPr>
          <p:nvPr/>
        </p:nvPicPr>
        <p:blipFill>
          <a:blip r:embed="rId2"/>
          <a:stretch>
            <a:fillRect/>
          </a:stretch>
        </p:blipFill>
        <p:spPr>
          <a:xfrm>
            <a:off x="-1" y="12136"/>
            <a:ext cx="9165679" cy="5131364"/>
          </a:xfrm>
          <a:prstGeom prst="rect">
            <a:avLst/>
          </a:prstGeom>
        </p:spPr>
      </p:pic>
      <p:cxnSp>
        <p:nvCxnSpPr>
          <p:cNvPr id="4" name="Straight Arrow Connector 3">
            <a:extLst>
              <a:ext uri="{FF2B5EF4-FFF2-40B4-BE49-F238E27FC236}">
                <a16:creationId xmlns:a16="http://schemas.microsoft.com/office/drawing/2014/main" id="{E84FD2D1-A50B-2931-EA8E-808F23AC18CF}"/>
              </a:ext>
            </a:extLst>
          </p:cNvPr>
          <p:cNvCxnSpPr>
            <a:cxnSpLocks/>
          </p:cNvCxnSpPr>
          <p:nvPr/>
        </p:nvCxnSpPr>
        <p:spPr>
          <a:xfrm flipH="1">
            <a:off x="647700" y="885825"/>
            <a:ext cx="1933575" cy="978464"/>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 name="Straight Arrow Connector 1">
            <a:extLst>
              <a:ext uri="{FF2B5EF4-FFF2-40B4-BE49-F238E27FC236}">
                <a16:creationId xmlns:a16="http://schemas.microsoft.com/office/drawing/2014/main" id="{A1B8F394-22DC-C477-B3AB-37990A126889}"/>
              </a:ext>
            </a:extLst>
          </p:cNvPr>
          <p:cNvCxnSpPr>
            <a:cxnSpLocks/>
          </p:cNvCxnSpPr>
          <p:nvPr/>
        </p:nvCxnSpPr>
        <p:spPr>
          <a:xfrm>
            <a:off x="6562727" y="1375057"/>
            <a:ext cx="829004" cy="521844"/>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118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transparent background.png">
            <a:extLst>
              <a:ext uri="{FF2B5EF4-FFF2-40B4-BE49-F238E27FC236}">
                <a16:creationId xmlns:a16="http://schemas.microsoft.com/office/drawing/2014/main" id="{B2112961-F51C-C244-9BA5-8E2C2C31BC84}"/>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9" name="Rectangle 8">
            <a:extLst>
              <a:ext uri="{FF2B5EF4-FFF2-40B4-BE49-F238E27FC236}">
                <a16:creationId xmlns:a16="http://schemas.microsoft.com/office/drawing/2014/main" id="{7080580F-23C1-084D-BF0F-4EE6E3941DF0}"/>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useBgFill="1">
        <p:nvSpPr>
          <p:cNvPr id="10" name="Title 1">
            <a:extLst>
              <a:ext uri="{FF2B5EF4-FFF2-40B4-BE49-F238E27FC236}">
                <a16:creationId xmlns:a16="http://schemas.microsoft.com/office/drawing/2014/main" id="{94370654-B08C-4A41-A6AC-03A44E3D85EF}"/>
              </a:ext>
            </a:extLst>
          </p:cNvPr>
          <p:cNvSpPr txBox="1">
            <a:spLocks/>
          </p:cNvSpPr>
          <p:nvPr/>
        </p:nvSpPr>
        <p:spPr>
          <a:xfrm>
            <a:off x="457200" y="205979"/>
            <a:ext cx="8229600" cy="85725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a:latin typeface="Arial" panose="020B0604020202020204" pitchFamily="34" charset="0"/>
                <a:cs typeface="Arial" panose="020B0604020202020204" pitchFamily="34" charset="0"/>
              </a:rPr>
              <a:t>Unstructured vs Structured Data</a:t>
            </a:r>
            <a:endParaRPr lang="en-US" b="1" dirty="0">
              <a:latin typeface="Arial" panose="020B0604020202020204" pitchFamily="34" charset="0"/>
              <a:cs typeface="Arial" panose="020B0604020202020204" pitchFamily="34" charset="0"/>
            </a:endParaRPr>
          </a:p>
        </p:txBody>
      </p:sp>
      <p:graphicFrame>
        <p:nvGraphicFramePr>
          <p:cNvPr id="11" name="Content Placeholder 18">
            <a:extLst>
              <a:ext uri="{FF2B5EF4-FFF2-40B4-BE49-F238E27FC236}">
                <a16:creationId xmlns:a16="http://schemas.microsoft.com/office/drawing/2014/main" id="{5AB76F23-F280-5E42-8E38-041ACBAEAAEA}"/>
              </a:ext>
            </a:extLst>
          </p:cNvPr>
          <p:cNvGraphicFramePr>
            <a:graphicFrameLocks/>
          </p:cNvGraphicFramePr>
          <p:nvPr>
            <p:extLst>
              <p:ext uri="{D42A27DB-BD31-4B8C-83A1-F6EECF244321}">
                <p14:modId xmlns:p14="http://schemas.microsoft.com/office/powerpoint/2010/main" val="4055451840"/>
              </p:ext>
            </p:extLst>
          </p:nvPr>
        </p:nvGraphicFramePr>
        <p:xfrm>
          <a:off x="878440" y="1109773"/>
          <a:ext cx="7147243" cy="301752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361321182"/>
                    </a:ext>
                  </a:extLst>
                </a:gridCol>
                <a:gridCol w="3032443">
                  <a:extLst>
                    <a:ext uri="{9D8B030D-6E8A-4147-A177-3AD203B41FA5}">
                      <a16:colId xmlns:a16="http://schemas.microsoft.com/office/drawing/2014/main" val="3939776572"/>
                    </a:ext>
                  </a:extLst>
                </a:gridCol>
              </a:tblGrid>
              <a:tr h="361390">
                <a:tc>
                  <a:txBody>
                    <a:bodyPr/>
                    <a:lstStyle/>
                    <a:p>
                      <a:r>
                        <a:rPr lang="en-US" sz="2000" dirty="0">
                          <a:latin typeface="Arial" panose="020B0604020202020204" pitchFamily="34" charset="0"/>
                          <a:cs typeface="Arial" panose="020B0604020202020204" pitchFamily="34" charset="0"/>
                        </a:rPr>
                        <a:t>EMERSE is for this…</a:t>
                      </a:r>
                    </a:p>
                  </a:txBody>
                  <a:tcPr/>
                </a:tc>
                <a:tc>
                  <a:txBody>
                    <a:bodyPr/>
                    <a:lstStyle/>
                    <a:p>
                      <a:r>
                        <a:rPr lang="en-US" sz="2000" dirty="0">
                          <a:latin typeface="Arial" panose="020B0604020202020204" pitchFamily="34" charset="0"/>
                          <a:cs typeface="Arial" panose="020B0604020202020204" pitchFamily="34" charset="0"/>
                        </a:rPr>
                        <a:t>…not this</a:t>
                      </a:r>
                    </a:p>
                  </a:txBody>
                  <a:tcPr/>
                </a:tc>
                <a:extLst>
                  <a:ext uri="{0D108BD9-81ED-4DB2-BD59-A6C34878D82A}">
                    <a16:rowId xmlns:a16="http://schemas.microsoft.com/office/drawing/2014/main" val="393372121"/>
                  </a:ext>
                </a:extLst>
              </a:tr>
              <a:tr h="361390">
                <a:tc>
                  <a:txBody>
                    <a:bodyPr/>
                    <a:lstStyle/>
                    <a:p>
                      <a:r>
                        <a:rPr lang="en-US" sz="2000" i="1" dirty="0">
                          <a:latin typeface="Arial" panose="020B0604020202020204" pitchFamily="34" charset="0"/>
                          <a:cs typeface="Arial" panose="020B0604020202020204" pitchFamily="34" charset="0"/>
                        </a:rPr>
                        <a:t>Unstructured Data (free-text)</a:t>
                      </a:r>
                    </a:p>
                  </a:txBody>
                  <a:tcPr/>
                </a:tc>
                <a:tc>
                  <a:txBody>
                    <a:bodyPr/>
                    <a:lstStyle/>
                    <a:p>
                      <a:r>
                        <a:rPr lang="en-US" sz="2000" i="1" dirty="0">
                          <a:latin typeface="Arial" panose="020B0604020202020204" pitchFamily="34" charset="0"/>
                          <a:cs typeface="Arial" panose="020B0604020202020204" pitchFamily="34" charset="0"/>
                        </a:rPr>
                        <a:t>Structured Data</a:t>
                      </a:r>
                    </a:p>
                  </a:txBody>
                  <a:tcPr/>
                </a:tc>
                <a:extLst>
                  <a:ext uri="{0D108BD9-81ED-4DB2-BD59-A6C34878D82A}">
                    <a16:rowId xmlns:a16="http://schemas.microsoft.com/office/drawing/2014/main" val="3312891901"/>
                  </a:ext>
                </a:extLst>
              </a:tr>
              <a:tr h="215529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Mrs. Jones is a 56 year old</a:t>
                      </a:r>
                      <a:r>
                        <a:rPr lang="en-US" sz="2000" baseline="0" dirty="0">
                          <a:latin typeface="Arial" panose="020B0604020202020204" pitchFamily="34" charset="0"/>
                          <a:cs typeface="Arial" panose="020B0604020202020204" pitchFamily="34" charset="0"/>
                        </a:rPr>
                        <a:t> female with a history of HTN, hypercholesterolemia, and T2DM who comes to the clinic today with a 3 day h/o dizziness and severe headache on the left side.</a:t>
                      </a:r>
                    </a:p>
                    <a:p>
                      <a:endParaRPr lang="en-US" sz="2000" dirty="0">
                        <a:latin typeface="Arial" panose="020B0604020202020204" pitchFamily="34" charset="0"/>
                        <a:cs typeface="Arial" panose="020B0604020202020204" pitchFamily="34" charset="0"/>
                      </a:endParaRPr>
                    </a:p>
                  </a:txBody>
                  <a:tcPr/>
                </a:tc>
                <a:tc>
                  <a:txBody>
                    <a:bodyPr/>
                    <a:lstStyle/>
                    <a:p>
                      <a:r>
                        <a:rPr lang="en-US" sz="2000" dirty="0">
                          <a:latin typeface="Arial" panose="020B0604020202020204" pitchFamily="34" charset="0"/>
                          <a:cs typeface="Arial" panose="020B0604020202020204" pitchFamily="34" charset="0"/>
                        </a:rPr>
                        <a:t>WBC:</a:t>
                      </a:r>
                      <a:r>
                        <a:rPr lang="en-US" sz="2000" baseline="0" dirty="0">
                          <a:latin typeface="Arial" panose="020B0604020202020204" pitchFamily="34" charset="0"/>
                          <a:cs typeface="Arial" panose="020B0604020202020204" pitchFamily="34" charset="0"/>
                        </a:rPr>
                        <a:t> 			       5.6</a:t>
                      </a:r>
                    </a:p>
                    <a:p>
                      <a:r>
                        <a:rPr lang="en-US" sz="2000" baseline="0" dirty="0">
                          <a:latin typeface="Arial" panose="020B0604020202020204" pitchFamily="34" charset="0"/>
                          <a:cs typeface="Arial" panose="020B0604020202020204" pitchFamily="34" charset="0"/>
                        </a:rPr>
                        <a:t>Total cholesterol:	182</a:t>
                      </a:r>
                    </a:p>
                    <a:p>
                      <a:r>
                        <a:rPr lang="en-US" sz="2000" baseline="0" dirty="0">
                          <a:latin typeface="Arial" panose="020B0604020202020204" pitchFamily="34" charset="0"/>
                          <a:cs typeface="Arial" panose="020B0604020202020204" pitchFamily="34" charset="0"/>
                        </a:rPr>
                        <a:t>Weight: 			67.4</a:t>
                      </a:r>
                    </a:p>
                    <a:p>
                      <a:r>
                        <a:rPr lang="en-US" sz="2000" baseline="0" dirty="0">
                          <a:latin typeface="Arial" panose="020B0604020202020204" pitchFamily="34" charset="0"/>
                          <a:cs typeface="Arial" panose="020B0604020202020204" pitchFamily="34" charset="0"/>
                        </a:rPr>
                        <a:t>AST:				30</a:t>
                      </a:r>
                    </a:p>
                    <a:p>
                      <a:r>
                        <a:rPr lang="en-US" sz="2000" baseline="0" dirty="0">
                          <a:latin typeface="Arial" panose="020B0604020202020204" pitchFamily="34" charset="0"/>
                          <a:cs typeface="Arial" panose="020B0604020202020204" pitchFamily="34" charset="0"/>
                        </a:rPr>
                        <a:t>ALT: 				52</a:t>
                      </a:r>
                    </a:p>
                    <a:p>
                      <a:endParaRPr lang="en-US" sz="2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71617644"/>
                  </a:ext>
                </a:extLst>
              </a:tr>
            </a:tbl>
          </a:graphicData>
        </a:graphic>
      </p:graphicFrame>
    </p:spTree>
    <p:extLst>
      <p:ext uri="{BB962C8B-B14F-4D97-AF65-F5344CB8AC3E}">
        <p14:creationId xmlns:p14="http://schemas.microsoft.com/office/powerpoint/2010/main" val="31258737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164B6-42EB-3AF5-887E-6156CD5E3C7C}"/>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F072814A-F492-0C03-2164-8CC4CEE6DCD6}"/>
              </a:ext>
            </a:extLst>
          </p:cNvPr>
          <p:cNvPicPr>
            <a:picLocks noChangeAspect="1"/>
          </p:cNvPicPr>
          <p:nvPr/>
        </p:nvPicPr>
        <p:blipFill>
          <a:blip r:embed="rId2"/>
          <a:stretch>
            <a:fillRect/>
          </a:stretch>
        </p:blipFill>
        <p:spPr>
          <a:xfrm>
            <a:off x="-1" y="12136"/>
            <a:ext cx="9165679" cy="5131364"/>
          </a:xfrm>
          <a:prstGeom prst="rect">
            <a:avLst/>
          </a:prstGeom>
        </p:spPr>
      </p:pic>
      <p:cxnSp>
        <p:nvCxnSpPr>
          <p:cNvPr id="2" name="Straight Arrow Connector 1">
            <a:extLst>
              <a:ext uri="{FF2B5EF4-FFF2-40B4-BE49-F238E27FC236}">
                <a16:creationId xmlns:a16="http://schemas.microsoft.com/office/drawing/2014/main" id="{63A95072-BE73-CAF8-F703-AD4606A2FA36}"/>
              </a:ext>
            </a:extLst>
          </p:cNvPr>
          <p:cNvCxnSpPr>
            <a:cxnSpLocks/>
          </p:cNvCxnSpPr>
          <p:nvPr/>
        </p:nvCxnSpPr>
        <p:spPr>
          <a:xfrm flipH="1" flipV="1">
            <a:off x="1299707" y="1530334"/>
            <a:ext cx="163333" cy="815301"/>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0E5360DD-CE62-E1B0-D002-CB8EF0CC2EA7}"/>
              </a:ext>
            </a:extLst>
          </p:cNvPr>
          <p:cNvCxnSpPr>
            <a:cxnSpLocks/>
          </p:cNvCxnSpPr>
          <p:nvPr/>
        </p:nvCxnSpPr>
        <p:spPr>
          <a:xfrm flipH="1">
            <a:off x="4317463" y="923530"/>
            <a:ext cx="996895" cy="1213608"/>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62636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57FB6-9C4D-F901-DE0D-E220EE4A0230}"/>
            </a:ext>
          </a:extLst>
        </p:cNvPr>
        <p:cNvGrpSpPr/>
        <p:nvPr/>
      </p:nvGrpSpPr>
      <p:grpSpPr>
        <a:xfrm>
          <a:off x="0" y="0"/>
          <a:ext cx="0" cy="0"/>
          <a:chOff x="0" y="0"/>
          <a:chExt cx="0" cy="0"/>
        </a:xfrm>
      </p:grpSpPr>
      <p:pic>
        <p:nvPicPr>
          <p:cNvPr id="3" name="Picture 2" descr="A screenshot of a calendar&#10;&#10;AI-generated content may be incorrect.">
            <a:extLst>
              <a:ext uri="{FF2B5EF4-FFF2-40B4-BE49-F238E27FC236}">
                <a16:creationId xmlns:a16="http://schemas.microsoft.com/office/drawing/2014/main" id="{067DF06C-7F5E-7B7B-B182-A7B66AF0ACED}"/>
              </a:ext>
            </a:extLst>
          </p:cNvPr>
          <p:cNvPicPr>
            <a:picLocks noChangeAspect="1"/>
          </p:cNvPicPr>
          <p:nvPr/>
        </p:nvPicPr>
        <p:blipFill>
          <a:blip r:embed="rId2"/>
          <a:stretch>
            <a:fillRect/>
          </a:stretch>
        </p:blipFill>
        <p:spPr>
          <a:xfrm>
            <a:off x="-1" y="12136"/>
            <a:ext cx="9165679" cy="5131364"/>
          </a:xfrm>
          <a:prstGeom prst="rect">
            <a:avLst/>
          </a:prstGeom>
        </p:spPr>
      </p:pic>
      <p:cxnSp>
        <p:nvCxnSpPr>
          <p:cNvPr id="4" name="Straight Arrow Connector 3">
            <a:extLst>
              <a:ext uri="{FF2B5EF4-FFF2-40B4-BE49-F238E27FC236}">
                <a16:creationId xmlns:a16="http://schemas.microsoft.com/office/drawing/2014/main" id="{DACBA70B-C551-C00F-7B5A-8EFF6F584202}"/>
              </a:ext>
            </a:extLst>
          </p:cNvPr>
          <p:cNvCxnSpPr>
            <a:cxnSpLocks/>
          </p:cNvCxnSpPr>
          <p:nvPr/>
        </p:nvCxnSpPr>
        <p:spPr>
          <a:xfrm flipH="1">
            <a:off x="3790950" y="1104900"/>
            <a:ext cx="1171575" cy="1466850"/>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51011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1110E-C341-198B-9C2C-B3845F85578D}"/>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35EDA2AE-1989-1838-2D97-2DCA0783DA99}"/>
              </a:ext>
            </a:extLst>
          </p:cNvPr>
          <p:cNvPicPr>
            <a:picLocks noChangeAspect="1"/>
          </p:cNvPicPr>
          <p:nvPr/>
        </p:nvPicPr>
        <p:blipFill>
          <a:blip r:embed="rId2"/>
          <a:stretch>
            <a:fillRect/>
          </a:stretch>
        </p:blipFill>
        <p:spPr>
          <a:xfrm>
            <a:off x="-1" y="12136"/>
            <a:ext cx="9165679" cy="5131364"/>
          </a:xfrm>
          <a:prstGeom prst="rect">
            <a:avLst/>
          </a:prstGeom>
        </p:spPr>
      </p:pic>
      <p:cxnSp>
        <p:nvCxnSpPr>
          <p:cNvPr id="4" name="Straight Arrow Connector 3">
            <a:extLst>
              <a:ext uri="{FF2B5EF4-FFF2-40B4-BE49-F238E27FC236}">
                <a16:creationId xmlns:a16="http://schemas.microsoft.com/office/drawing/2014/main" id="{D67900E5-4611-987A-AAAE-90B09E00EA81}"/>
              </a:ext>
            </a:extLst>
          </p:cNvPr>
          <p:cNvCxnSpPr>
            <a:cxnSpLocks/>
          </p:cNvCxnSpPr>
          <p:nvPr/>
        </p:nvCxnSpPr>
        <p:spPr>
          <a:xfrm flipH="1">
            <a:off x="4038600" y="904875"/>
            <a:ext cx="1228725" cy="1492814"/>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31453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1BDB7-7CDA-7BF1-CA0F-346A94BA6A6D}"/>
            </a:ext>
          </a:extLst>
        </p:cNvPr>
        <p:cNvGrpSpPr/>
        <p:nvPr/>
      </p:nvGrpSpPr>
      <p:grpSpPr>
        <a:xfrm>
          <a:off x="0" y="0"/>
          <a:ext cx="0" cy="0"/>
          <a:chOff x="0" y="0"/>
          <a:chExt cx="0" cy="0"/>
        </a:xfrm>
      </p:grpSpPr>
      <p:pic>
        <p:nvPicPr>
          <p:cNvPr id="4" name="Picture 3" descr="A screenshot of a computer&#10;&#10;AI-generated content may be incorrect.">
            <a:extLst>
              <a:ext uri="{FF2B5EF4-FFF2-40B4-BE49-F238E27FC236}">
                <a16:creationId xmlns:a16="http://schemas.microsoft.com/office/drawing/2014/main" id="{B0E81C4D-1D98-2D59-6DE4-A89179DDA90A}"/>
              </a:ext>
            </a:extLst>
          </p:cNvPr>
          <p:cNvPicPr>
            <a:picLocks noChangeAspect="1"/>
          </p:cNvPicPr>
          <p:nvPr/>
        </p:nvPicPr>
        <p:blipFill>
          <a:blip r:embed="rId2"/>
          <a:stretch>
            <a:fillRect/>
          </a:stretch>
        </p:blipFill>
        <p:spPr>
          <a:xfrm>
            <a:off x="-1" y="12136"/>
            <a:ext cx="9165679" cy="5131364"/>
          </a:xfrm>
          <a:prstGeom prst="rect">
            <a:avLst/>
          </a:prstGeom>
        </p:spPr>
      </p:pic>
    </p:spTree>
    <p:extLst>
      <p:ext uri="{BB962C8B-B14F-4D97-AF65-F5344CB8AC3E}">
        <p14:creationId xmlns:p14="http://schemas.microsoft.com/office/powerpoint/2010/main" val="10052049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AFB69-1476-F4B0-096D-A6E00F74F770}"/>
            </a:ext>
          </a:extLst>
        </p:cNvPr>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11530684-B267-F198-E2BB-36393A3ED725}"/>
              </a:ext>
            </a:extLst>
          </p:cNvPr>
          <p:cNvPicPr>
            <a:picLocks noChangeAspect="1"/>
          </p:cNvPicPr>
          <p:nvPr/>
        </p:nvPicPr>
        <p:blipFill>
          <a:blip r:embed="rId2"/>
          <a:stretch>
            <a:fillRect/>
          </a:stretch>
        </p:blipFill>
        <p:spPr>
          <a:xfrm>
            <a:off x="-1" y="12136"/>
            <a:ext cx="9165679" cy="5131364"/>
          </a:xfrm>
          <a:prstGeom prst="rect">
            <a:avLst/>
          </a:prstGeom>
        </p:spPr>
      </p:pic>
      <p:cxnSp>
        <p:nvCxnSpPr>
          <p:cNvPr id="2" name="Straight Arrow Connector 1">
            <a:extLst>
              <a:ext uri="{FF2B5EF4-FFF2-40B4-BE49-F238E27FC236}">
                <a16:creationId xmlns:a16="http://schemas.microsoft.com/office/drawing/2014/main" id="{E3409730-8C57-3B3B-B84E-B1520869AE55}"/>
              </a:ext>
            </a:extLst>
          </p:cNvPr>
          <p:cNvCxnSpPr>
            <a:cxnSpLocks/>
          </p:cNvCxnSpPr>
          <p:nvPr/>
        </p:nvCxnSpPr>
        <p:spPr>
          <a:xfrm flipH="1" flipV="1">
            <a:off x="5628862" y="1260652"/>
            <a:ext cx="1328529" cy="170583"/>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FD4DBEAA-8C27-0A78-F32E-EC2060C60764}"/>
              </a:ext>
            </a:extLst>
          </p:cNvPr>
          <p:cNvCxnSpPr>
            <a:cxnSpLocks/>
          </p:cNvCxnSpPr>
          <p:nvPr/>
        </p:nvCxnSpPr>
        <p:spPr>
          <a:xfrm flipH="1">
            <a:off x="7077325" y="796271"/>
            <a:ext cx="802418" cy="1269928"/>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0163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BB9C0-DEE6-987F-A0F3-09AF28BD859A}"/>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1B349DA7-0FB0-BCC2-8DA9-FA5270E32675}"/>
              </a:ext>
            </a:extLst>
          </p:cNvPr>
          <p:cNvPicPr>
            <a:picLocks noChangeAspect="1"/>
          </p:cNvPicPr>
          <p:nvPr/>
        </p:nvPicPr>
        <p:blipFill>
          <a:blip r:embed="rId2"/>
          <a:stretch>
            <a:fillRect/>
          </a:stretch>
        </p:blipFill>
        <p:spPr>
          <a:xfrm>
            <a:off x="-1" y="12136"/>
            <a:ext cx="9165679" cy="5131364"/>
          </a:xfrm>
          <a:prstGeom prst="rect">
            <a:avLst/>
          </a:prstGeom>
        </p:spPr>
      </p:pic>
    </p:spTree>
    <p:extLst>
      <p:ext uri="{BB962C8B-B14F-4D97-AF65-F5344CB8AC3E}">
        <p14:creationId xmlns:p14="http://schemas.microsoft.com/office/powerpoint/2010/main" val="28307958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20ECA-D4FD-6F05-3261-515690073EEC}"/>
            </a:ext>
          </a:extLst>
        </p:cNvPr>
        <p:cNvGrpSpPr/>
        <p:nvPr/>
      </p:nvGrpSpPr>
      <p:grpSpPr>
        <a:xfrm>
          <a:off x="0" y="0"/>
          <a:ext cx="0" cy="0"/>
          <a:chOff x="0" y="0"/>
          <a:chExt cx="0" cy="0"/>
        </a:xfrm>
      </p:grpSpPr>
      <p:pic>
        <p:nvPicPr>
          <p:cNvPr id="4" name="Picture 3" descr="A screenshot of a computer&#10;&#10;AI-generated content may be incorrect.">
            <a:extLst>
              <a:ext uri="{FF2B5EF4-FFF2-40B4-BE49-F238E27FC236}">
                <a16:creationId xmlns:a16="http://schemas.microsoft.com/office/drawing/2014/main" id="{515F5392-C293-6653-A1DC-4B50838576BF}"/>
              </a:ext>
            </a:extLst>
          </p:cNvPr>
          <p:cNvPicPr>
            <a:picLocks noChangeAspect="1"/>
          </p:cNvPicPr>
          <p:nvPr/>
        </p:nvPicPr>
        <p:blipFill>
          <a:blip r:embed="rId2"/>
          <a:stretch>
            <a:fillRect/>
          </a:stretch>
        </p:blipFill>
        <p:spPr>
          <a:xfrm>
            <a:off x="-1" y="12136"/>
            <a:ext cx="9165679" cy="5131364"/>
          </a:xfrm>
          <a:prstGeom prst="rect">
            <a:avLst/>
          </a:prstGeom>
        </p:spPr>
      </p:pic>
    </p:spTree>
    <p:extLst>
      <p:ext uri="{BB962C8B-B14F-4D97-AF65-F5344CB8AC3E}">
        <p14:creationId xmlns:p14="http://schemas.microsoft.com/office/powerpoint/2010/main" val="32148732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E36E7-8BA3-A329-50D3-F0228F422436}"/>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A5FA04FF-D744-1552-9F01-8512053155E0}"/>
              </a:ext>
            </a:extLst>
          </p:cNvPr>
          <p:cNvPicPr>
            <a:picLocks noChangeAspect="1"/>
          </p:cNvPicPr>
          <p:nvPr/>
        </p:nvPicPr>
        <p:blipFill>
          <a:blip r:embed="rId2"/>
          <a:stretch>
            <a:fillRect/>
          </a:stretch>
        </p:blipFill>
        <p:spPr>
          <a:xfrm>
            <a:off x="-1" y="12136"/>
            <a:ext cx="9165679" cy="5131364"/>
          </a:xfrm>
          <a:prstGeom prst="rect">
            <a:avLst/>
          </a:prstGeom>
        </p:spPr>
      </p:pic>
    </p:spTree>
    <p:extLst>
      <p:ext uri="{BB962C8B-B14F-4D97-AF65-F5344CB8AC3E}">
        <p14:creationId xmlns:p14="http://schemas.microsoft.com/office/powerpoint/2010/main" val="11335843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47087-66E3-5CE0-7AE0-F138AE04CD4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200B70DD-843B-A285-5593-3D8C697A7991}"/>
              </a:ext>
            </a:extLst>
          </p:cNvPr>
          <p:cNvPicPr>
            <a:picLocks noChangeAspect="1"/>
          </p:cNvPicPr>
          <p:nvPr/>
        </p:nvPicPr>
        <p:blipFill>
          <a:blip r:embed="rId2"/>
          <a:stretch>
            <a:fillRect/>
          </a:stretch>
        </p:blipFill>
        <p:spPr>
          <a:xfrm>
            <a:off x="-1" y="12136"/>
            <a:ext cx="9165679" cy="5131364"/>
          </a:xfrm>
          <a:prstGeom prst="rect">
            <a:avLst/>
          </a:prstGeom>
        </p:spPr>
      </p:pic>
    </p:spTree>
    <p:extLst>
      <p:ext uri="{BB962C8B-B14F-4D97-AF65-F5344CB8AC3E}">
        <p14:creationId xmlns:p14="http://schemas.microsoft.com/office/powerpoint/2010/main" val="6074736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AA0B1-1F60-3D5B-2088-CF5A8FB07CD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59AC0D5-1CF2-5D58-53EF-FB1978F86728}"/>
              </a:ext>
            </a:extLst>
          </p:cNvPr>
          <p:cNvPicPr>
            <a:picLocks noChangeAspect="1"/>
          </p:cNvPicPr>
          <p:nvPr/>
        </p:nvPicPr>
        <p:blipFill>
          <a:blip r:embed="rId2"/>
          <a:stretch>
            <a:fillRect/>
          </a:stretch>
        </p:blipFill>
        <p:spPr>
          <a:xfrm>
            <a:off x="0" y="12136"/>
            <a:ext cx="9144000" cy="5119227"/>
          </a:xfrm>
          <a:prstGeom prst="rect">
            <a:avLst/>
          </a:prstGeom>
        </p:spPr>
      </p:pic>
    </p:spTree>
    <p:extLst>
      <p:ext uri="{BB962C8B-B14F-4D97-AF65-F5344CB8AC3E}">
        <p14:creationId xmlns:p14="http://schemas.microsoft.com/office/powerpoint/2010/main" val="3362777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89485-51B1-CC93-87F3-3FA8B47AC9D2}"/>
            </a:ext>
          </a:extLst>
        </p:cNvPr>
        <p:cNvGrpSpPr/>
        <p:nvPr/>
      </p:nvGrpSpPr>
      <p:grpSpPr>
        <a:xfrm>
          <a:off x="0" y="0"/>
          <a:ext cx="0" cy="0"/>
          <a:chOff x="0" y="0"/>
          <a:chExt cx="0" cy="0"/>
        </a:xfrm>
      </p:grpSpPr>
      <p:pic>
        <p:nvPicPr>
          <p:cNvPr id="8" name="Picture 7" descr="A close-up of a white card&#10;&#10;AI-generated content may be incorrect.">
            <a:extLst>
              <a:ext uri="{FF2B5EF4-FFF2-40B4-BE49-F238E27FC236}">
                <a16:creationId xmlns:a16="http://schemas.microsoft.com/office/drawing/2014/main" id="{193ECB7D-6DE9-FEAF-7725-0C1721903CF9}"/>
              </a:ext>
            </a:extLst>
          </p:cNvPr>
          <p:cNvPicPr>
            <a:picLocks noChangeAspect="1"/>
          </p:cNvPicPr>
          <p:nvPr/>
        </p:nvPicPr>
        <p:blipFill>
          <a:blip r:embed="rId2"/>
          <a:stretch>
            <a:fillRect/>
          </a:stretch>
        </p:blipFill>
        <p:spPr>
          <a:xfrm>
            <a:off x="72868" y="133350"/>
            <a:ext cx="7772400" cy="1899920"/>
          </a:xfrm>
          <a:prstGeom prst="rect">
            <a:avLst/>
          </a:prstGeom>
          <a:ln>
            <a:solidFill>
              <a:schemeClr val="tx1"/>
            </a:solidFill>
          </a:ln>
        </p:spPr>
      </p:pic>
      <p:sp>
        <p:nvSpPr>
          <p:cNvPr id="9" name="Content Placeholder 2">
            <a:extLst>
              <a:ext uri="{FF2B5EF4-FFF2-40B4-BE49-F238E27FC236}">
                <a16:creationId xmlns:a16="http://schemas.microsoft.com/office/drawing/2014/main" id="{694FC70A-869E-51DD-CD45-CE1C397EE19A}"/>
              </a:ext>
            </a:extLst>
          </p:cNvPr>
          <p:cNvSpPr>
            <a:spLocks noGrp="1"/>
          </p:cNvSpPr>
          <p:nvPr>
            <p:ph idx="1"/>
          </p:nvPr>
        </p:nvSpPr>
        <p:spPr>
          <a:xfrm>
            <a:off x="304800" y="2114550"/>
            <a:ext cx="8229600" cy="3394075"/>
          </a:xfrm>
        </p:spPr>
        <p:txBody>
          <a:bodyPr/>
          <a:lstStyle/>
          <a:p>
            <a:r>
              <a:rPr lang="en-US" sz="3000" dirty="0">
                <a:latin typeface="Arial" panose="020B0604020202020204" pitchFamily="34" charset="0"/>
                <a:cs typeface="Arial" panose="020B0604020202020204" pitchFamily="34" charset="0"/>
              </a:rPr>
              <a:t>Among 432 patients with an ICD-9 code for type 2 diabetes:</a:t>
            </a:r>
          </a:p>
          <a:p>
            <a:pPr lvl="1"/>
            <a:r>
              <a:rPr lang="en-US" sz="2600" dirty="0">
                <a:latin typeface="Arial" panose="020B0604020202020204" pitchFamily="34" charset="0"/>
                <a:cs typeface="Arial" panose="020B0604020202020204" pitchFamily="34" charset="0"/>
              </a:rPr>
              <a:t>251 (58%) had type 1 diabetes</a:t>
            </a:r>
          </a:p>
          <a:p>
            <a:pPr lvl="1"/>
            <a:r>
              <a:rPr lang="en-US" sz="2600" dirty="0">
                <a:latin typeface="Arial" panose="020B0604020202020204" pitchFamily="34" charset="0"/>
                <a:cs typeface="Arial" panose="020B0604020202020204" pitchFamily="34" charset="0"/>
              </a:rPr>
              <a:t>112 (26%) had neither type 1 nor type 2 diabetes</a:t>
            </a:r>
          </a:p>
          <a:p>
            <a:pPr lvl="1"/>
            <a:r>
              <a:rPr lang="en-US" sz="2600" dirty="0">
                <a:latin typeface="Arial" panose="020B0604020202020204" pitchFamily="34" charset="0"/>
                <a:cs typeface="Arial" panose="020B0604020202020204" pitchFamily="34" charset="0"/>
              </a:rPr>
              <a:t>69 (16%) had type 2 diabetes</a:t>
            </a:r>
          </a:p>
        </p:txBody>
      </p:sp>
      <p:sp>
        <p:nvSpPr>
          <p:cNvPr id="10" name="TextBox 9">
            <a:extLst>
              <a:ext uri="{FF2B5EF4-FFF2-40B4-BE49-F238E27FC236}">
                <a16:creationId xmlns:a16="http://schemas.microsoft.com/office/drawing/2014/main" id="{39BF197A-C184-6169-2F15-F5C306E1E5F4}"/>
              </a:ext>
            </a:extLst>
          </p:cNvPr>
          <p:cNvSpPr txBox="1"/>
          <p:nvPr/>
        </p:nvSpPr>
        <p:spPr>
          <a:xfrm>
            <a:off x="685800" y="4897279"/>
            <a:ext cx="2618024" cy="246221"/>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https://</a:t>
            </a:r>
            <a:r>
              <a:rPr lang="en-US" sz="1000" dirty="0" err="1">
                <a:latin typeface="Arial" panose="020B0604020202020204" pitchFamily="34" charset="0"/>
                <a:cs typeface="Arial" panose="020B0604020202020204" pitchFamily="34" charset="0"/>
              </a:rPr>
              <a:t>pubmed.ncbi.nlm.nih.gov</a:t>
            </a:r>
            <a:r>
              <a:rPr lang="en-US" sz="1000" dirty="0">
                <a:latin typeface="Arial" panose="020B0604020202020204" pitchFamily="34" charset="0"/>
                <a:cs typeface="Arial" panose="020B0604020202020204" pitchFamily="34" charset="0"/>
              </a:rPr>
              <a:t>/17192348/</a:t>
            </a:r>
          </a:p>
        </p:txBody>
      </p:sp>
      <p:sp>
        <p:nvSpPr>
          <p:cNvPr id="11" name="TextBox 10">
            <a:extLst>
              <a:ext uri="{FF2B5EF4-FFF2-40B4-BE49-F238E27FC236}">
                <a16:creationId xmlns:a16="http://schemas.microsoft.com/office/drawing/2014/main" id="{45D912B0-8192-2820-83C0-255D4635D3C9}"/>
              </a:ext>
            </a:extLst>
          </p:cNvPr>
          <p:cNvSpPr txBox="1"/>
          <p:nvPr/>
        </p:nvSpPr>
        <p:spPr>
          <a:xfrm>
            <a:off x="8156732" y="133350"/>
            <a:ext cx="755336" cy="400110"/>
          </a:xfrm>
          <a:prstGeom prst="rect">
            <a:avLst/>
          </a:prstGeom>
          <a:noFill/>
        </p:spPr>
        <p:txBody>
          <a:bodyPr wrap="none" rtlCol="0">
            <a:spAutoFit/>
          </a:bodyPr>
          <a:lstStyle/>
          <a:p>
            <a:r>
              <a:rPr lang="en-US" sz="2000" dirty="0"/>
              <a:t>2007</a:t>
            </a:r>
          </a:p>
        </p:txBody>
      </p:sp>
      <p:sp>
        <p:nvSpPr>
          <p:cNvPr id="2" name="Rectangle 1">
            <a:extLst>
              <a:ext uri="{FF2B5EF4-FFF2-40B4-BE49-F238E27FC236}">
                <a16:creationId xmlns:a16="http://schemas.microsoft.com/office/drawing/2014/main" id="{B4BC2F7E-1FC3-8510-376B-3A70D98EEAC4}"/>
              </a:ext>
            </a:extLst>
          </p:cNvPr>
          <p:cNvSpPr/>
          <p:nvPr/>
        </p:nvSpPr>
        <p:spPr bwMode="auto">
          <a:xfrm>
            <a:off x="8001000" y="57150"/>
            <a:ext cx="1066800" cy="533400"/>
          </a:xfrm>
          <a:prstGeom prst="rect">
            <a:avLst/>
          </a:prstGeom>
          <a:solidFill>
            <a:srgbClr val="FFFF00">
              <a:alpha val="39321"/>
            </a:srgbClr>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3" name="Picture 2" descr="transparent background.png">
            <a:extLst>
              <a:ext uri="{FF2B5EF4-FFF2-40B4-BE49-F238E27FC236}">
                <a16:creationId xmlns:a16="http://schemas.microsoft.com/office/drawing/2014/main" id="{89F79E33-E06F-B2A4-D0BB-88F5073E4AA0}"/>
              </a:ext>
            </a:extLst>
          </p:cNvPr>
          <p:cNvPicPr>
            <a:picLocks noChangeAspect="1"/>
          </p:cNvPicPr>
          <p:nvPr/>
        </p:nvPicPr>
        <p:blipFill>
          <a:blip r:embed="rId3"/>
          <a:stretch>
            <a:fillRect/>
          </a:stretch>
        </p:blipFill>
        <p:spPr>
          <a:xfrm>
            <a:off x="7504783" y="4393001"/>
            <a:ext cx="1468196" cy="403244"/>
          </a:xfrm>
          <a:prstGeom prst="rect">
            <a:avLst/>
          </a:prstGeom>
        </p:spPr>
      </p:pic>
      <p:sp>
        <p:nvSpPr>
          <p:cNvPr id="4" name="Rectangle 3">
            <a:extLst>
              <a:ext uri="{FF2B5EF4-FFF2-40B4-BE49-F238E27FC236}">
                <a16:creationId xmlns:a16="http://schemas.microsoft.com/office/drawing/2014/main" id="{EA5B5F70-B754-4E24-E3C1-1977A6A59ADC}"/>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Tree>
    <p:extLst>
      <p:ext uri="{BB962C8B-B14F-4D97-AF65-F5344CB8AC3E}">
        <p14:creationId xmlns:p14="http://schemas.microsoft.com/office/powerpoint/2010/main" val="26584940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1E2DE-771B-C1C6-087C-867FE9917E3B}"/>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908953FE-A329-D8DF-2B9C-842853A947FB}"/>
              </a:ext>
            </a:extLst>
          </p:cNvPr>
          <p:cNvPicPr>
            <a:picLocks noChangeAspect="1"/>
          </p:cNvPicPr>
          <p:nvPr/>
        </p:nvPicPr>
        <p:blipFill>
          <a:blip r:embed="rId2"/>
          <a:stretch>
            <a:fillRect/>
          </a:stretch>
        </p:blipFill>
        <p:spPr>
          <a:xfrm>
            <a:off x="-1" y="12136"/>
            <a:ext cx="9165679" cy="5131364"/>
          </a:xfrm>
          <a:prstGeom prst="rect">
            <a:avLst/>
          </a:prstGeom>
        </p:spPr>
      </p:pic>
      <p:cxnSp>
        <p:nvCxnSpPr>
          <p:cNvPr id="5" name="Straight Arrow Connector 4">
            <a:extLst>
              <a:ext uri="{FF2B5EF4-FFF2-40B4-BE49-F238E27FC236}">
                <a16:creationId xmlns:a16="http://schemas.microsoft.com/office/drawing/2014/main" id="{E2E60323-1B31-D5C9-7FF4-147AE466F567}"/>
              </a:ext>
            </a:extLst>
          </p:cNvPr>
          <p:cNvCxnSpPr>
            <a:cxnSpLocks/>
          </p:cNvCxnSpPr>
          <p:nvPr/>
        </p:nvCxnSpPr>
        <p:spPr>
          <a:xfrm flipH="1">
            <a:off x="5543550" y="952500"/>
            <a:ext cx="1333500" cy="2305050"/>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77795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DDDB9-32BB-600E-23F4-72313C658274}"/>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8DB75927-1D61-75F8-A167-62089BD0E1E6}"/>
              </a:ext>
            </a:extLst>
          </p:cNvPr>
          <p:cNvPicPr>
            <a:picLocks noChangeAspect="1"/>
          </p:cNvPicPr>
          <p:nvPr/>
        </p:nvPicPr>
        <p:blipFill>
          <a:blip r:embed="rId2"/>
          <a:stretch>
            <a:fillRect/>
          </a:stretch>
        </p:blipFill>
        <p:spPr>
          <a:xfrm>
            <a:off x="-1" y="12136"/>
            <a:ext cx="9165679" cy="5131364"/>
          </a:xfrm>
          <a:prstGeom prst="rect">
            <a:avLst/>
          </a:prstGeom>
        </p:spPr>
      </p:pic>
      <p:cxnSp>
        <p:nvCxnSpPr>
          <p:cNvPr id="4" name="Straight Arrow Connector 3">
            <a:extLst>
              <a:ext uri="{FF2B5EF4-FFF2-40B4-BE49-F238E27FC236}">
                <a16:creationId xmlns:a16="http://schemas.microsoft.com/office/drawing/2014/main" id="{8EA28B20-7DF0-2B39-26CA-DFCC212D1E97}"/>
              </a:ext>
            </a:extLst>
          </p:cNvPr>
          <p:cNvCxnSpPr>
            <a:cxnSpLocks/>
          </p:cNvCxnSpPr>
          <p:nvPr/>
        </p:nvCxnSpPr>
        <p:spPr>
          <a:xfrm flipH="1">
            <a:off x="6962775" y="904875"/>
            <a:ext cx="1190625" cy="2447925"/>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58248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9C8F9-FA1B-A0F2-9549-E56C4819FD76}"/>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14C6BC29-B9F4-0E7A-E1A5-D52C912185A7}"/>
              </a:ext>
            </a:extLst>
          </p:cNvPr>
          <p:cNvPicPr>
            <a:picLocks noChangeAspect="1"/>
          </p:cNvPicPr>
          <p:nvPr/>
        </p:nvPicPr>
        <p:blipFill>
          <a:blip r:embed="rId2"/>
          <a:stretch>
            <a:fillRect/>
          </a:stretch>
        </p:blipFill>
        <p:spPr>
          <a:xfrm>
            <a:off x="-1" y="12136"/>
            <a:ext cx="9165679" cy="5131364"/>
          </a:xfrm>
          <a:prstGeom prst="rect">
            <a:avLst/>
          </a:prstGeom>
        </p:spPr>
      </p:pic>
      <p:cxnSp>
        <p:nvCxnSpPr>
          <p:cNvPr id="4" name="Straight Arrow Connector 3">
            <a:extLst>
              <a:ext uri="{FF2B5EF4-FFF2-40B4-BE49-F238E27FC236}">
                <a16:creationId xmlns:a16="http://schemas.microsoft.com/office/drawing/2014/main" id="{BA04EDA0-CEAC-CD63-67A8-5C5393F33705}"/>
              </a:ext>
            </a:extLst>
          </p:cNvPr>
          <p:cNvCxnSpPr>
            <a:cxnSpLocks/>
          </p:cNvCxnSpPr>
          <p:nvPr/>
        </p:nvCxnSpPr>
        <p:spPr>
          <a:xfrm>
            <a:off x="3076575" y="3333750"/>
            <a:ext cx="2828925" cy="1038225"/>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70673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21DD9C-8D7E-F6F3-A84C-4D81606B7197}"/>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58C15F9-696D-EB6A-AA07-1AFF2DDF2615}"/>
              </a:ext>
            </a:extLst>
          </p:cNvPr>
          <p:cNvPicPr>
            <a:picLocks noChangeAspect="1"/>
          </p:cNvPicPr>
          <p:nvPr/>
        </p:nvPicPr>
        <p:blipFill>
          <a:blip r:embed="rId2"/>
          <a:stretch>
            <a:fillRect/>
          </a:stretch>
        </p:blipFill>
        <p:spPr>
          <a:xfrm>
            <a:off x="-1" y="12136"/>
            <a:ext cx="9165679" cy="5131364"/>
          </a:xfrm>
          <a:prstGeom prst="rect">
            <a:avLst/>
          </a:prstGeom>
        </p:spPr>
      </p:pic>
      <p:cxnSp>
        <p:nvCxnSpPr>
          <p:cNvPr id="4" name="Straight Arrow Connector 3">
            <a:extLst>
              <a:ext uri="{FF2B5EF4-FFF2-40B4-BE49-F238E27FC236}">
                <a16:creationId xmlns:a16="http://schemas.microsoft.com/office/drawing/2014/main" id="{D15973D3-84E4-B242-EBD2-2E626BC40E64}"/>
              </a:ext>
            </a:extLst>
          </p:cNvPr>
          <p:cNvCxnSpPr>
            <a:cxnSpLocks/>
          </p:cNvCxnSpPr>
          <p:nvPr/>
        </p:nvCxnSpPr>
        <p:spPr>
          <a:xfrm flipH="1">
            <a:off x="6934200" y="1095375"/>
            <a:ext cx="1190625" cy="2447925"/>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595822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0E5FE-0681-C462-2238-89805F60C3C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780F8CE-A33E-3E2B-CB40-4F63A7F32776}"/>
              </a:ext>
            </a:extLst>
          </p:cNvPr>
          <p:cNvPicPr>
            <a:picLocks noChangeAspect="1"/>
          </p:cNvPicPr>
          <p:nvPr/>
        </p:nvPicPr>
        <p:blipFill>
          <a:blip r:embed="rId2"/>
          <a:stretch>
            <a:fillRect/>
          </a:stretch>
        </p:blipFill>
        <p:spPr>
          <a:xfrm>
            <a:off x="-1" y="12136"/>
            <a:ext cx="9165679" cy="5131364"/>
          </a:xfrm>
          <a:prstGeom prst="rect">
            <a:avLst/>
          </a:prstGeom>
        </p:spPr>
      </p:pic>
      <p:cxnSp>
        <p:nvCxnSpPr>
          <p:cNvPr id="4" name="Straight Arrow Connector 3">
            <a:extLst>
              <a:ext uri="{FF2B5EF4-FFF2-40B4-BE49-F238E27FC236}">
                <a16:creationId xmlns:a16="http://schemas.microsoft.com/office/drawing/2014/main" id="{6D2DCF3B-F087-F676-D229-77B1CC4D7D1E}"/>
              </a:ext>
            </a:extLst>
          </p:cNvPr>
          <p:cNvCxnSpPr>
            <a:cxnSpLocks/>
          </p:cNvCxnSpPr>
          <p:nvPr/>
        </p:nvCxnSpPr>
        <p:spPr>
          <a:xfrm>
            <a:off x="7219950" y="885825"/>
            <a:ext cx="1209675" cy="1285875"/>
          </a:xfrm>
          <a:prstGeom prst="straightConnector1">
            <a:avLst/>
          </a:prstGeom>
          <a:ln w="1079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65178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830C0-E6F4-AC92-0920-7775276F0670}"/>
            </a:ext>
          </a:extLst>
        </p:cNvPr>
        <p:cNvGrpSpPr/>
        <p:nvPr/>
      </p:nvGrpSpPr>
      <p:grpSpPr>
        <a:xfrm>
          <a:off x="0" y="0"/>
          <a:ext cx="0" cy="0"/>
          <a:chOff x="0" y="0"/>
          <a:chExt cx="0" cy="0"/>
        </a:xfrm>
      </p:grpSpPr>
      <p:pic>
        <p:nvPicPr>
          <p:cNvPr id="3" name="Picture 2" descr="A screenshot of a computer screen&#10;&#10;AI-generated content may be incorrect.">
            <a:extLst>
              <a:ext uri="{FF2B5EF4-FFF2-40B4-BE49-F238E27FC236}">
                <a16:creationId xmlns:a16="http://schemas.microsoft.com/office/drawing/2014/main" id="{CA6DC2FB-796E-D62A-8A2D-E46667398218}"/>
              </a:ext>
            </a:extLst>
          </p:cNvPr>
          <p:cNvPicPr>
            <a:picLocks noChangeAspect="1"/>
          </p:cNvPicPr>
          <p:nvPr/>
        </p:nvPicPr>
        <p:blipFill>
          <a:blip r:embed="rId2"/>
          <a:stretch>
            <a:fillRect/>
          </a:stretch>
        </p:blipFill>
        <p:spPr>
          <a:xfrm>
            <a:off x="-1" y="12136"/>
            <a:ext cx="9165679" cy="5131364"/>
          </a:xfrm>
          <a:prstGeom prst="rect">
            <a:avLst/>
          </a:prstGeom>
        </p:spPr>
      </p:pic>
    </p:spTree>
    <p:extLst>
      <p:ext uri="{BB962C8B-B14F-4D97-AF65-F5344CB8AC3E}">
        <p14:creationId xmlns:p14="http://schemas.microsoft.com/office/powerpoint/2010/main" val="30980825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E03DC-E550-A485-AC19-011A8B1B2106}"/>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59CA468-A452-0770-E909-AA18869AEF9F}"/>
              </a:ext>
            </a:extLst>
          </p:cNvPr>
          <p:cNvPicPr>
            <a:picLocks noChangeAspect="1"/>
          </p:cNvPicPr>
          <p:nvPr/>
        </p:nvPicPr>
        <p:blipFill>
          <a:blip r:embed="rId3"/>
          <a:stretch>
            <a:fillRect/>
          </a:stretch>
        </p:blipFill>
        <p:spPr>
          <a:xfrm>
            <a:off x="-1" y="12136"/>
            <a:ext cx="9165679" cy="5131364"/>
          </a:xfrm>
          <a:prstGeom prst="rect">
            <a:avLst/>
          </a:prstGeom>
        </p:spPr>
      </p:pic>
    </p:spTree>
    <p:extLst>
      <p:ext uri="{BB962C8B-B14F-4D97-AF65-F5344CB8AC3E}">
        <p14:creationId xmlns:p14="http://schemas.microsoft.com/office/powerpoint/2010/main" val="4071649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046AE7-3922-69BB-34BF-DEFCBBBB960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6DCCE1E-B4D8-45A2-821D-4B5D833EF4A7}"/>
              </a:ext>
            </a:extLst>
          </p:cNvPr>
          <p:cNvPicPr>
            <a:picLocks noChangeAspect="1"/>
          </p:cNvPicPr>
          <p:nvPr/>
        </p:nvPicPr>
        <p:blipFill>
          <a:blip r:embed="rId2"/>
          <a:stretch>
            <a:fillRect/>
          </a:stretch>
        </p:blipFill>
        <p:spPr>
          <a:xfrm>
            <a:off x="-116229" y="-55658"/>
            <a:ext cx="9277143" cy="5199158"/>
          </a:xfrm>
          <a:prstGeom prst="rect">
            <a:avLst/>
          </a:prstGeom>
        </p:spPr>
      </p:pic>
      <p:sp>
        <p:nvSpPr>
          <p:cNvPr id="2" name="Title 1">
            <a:extLst>
              <a:ext uri="{FF2B5EF4-FFF2-40B4-BE49-F238E27FC236}">
                <a16:creationId xmlns:a16="http://schemas.microsoft.com/office/drawing/2014/main" id="{2D5D2A6A-7770-AEF7-CFE2-34364944CD53}"/>
              </a:ext>
            </a:extLst>
          </p:cNvPr>
          <p:cNvSpPr>
            <a:spLocks noGrp="1"/>
          </p:cNvSpPr>
          <p:nvPr>
            <p:ph type="title"/>
          </p:nvPr>
        </p:nvSpPr>
        <p:spPr>
          <a:xfrm>
            <a:off x="330275" y="-246084"/>
            <a:ext cx="8830639" cy="1355694"/>
          </a:xfrm>
          <a:noFill/>
        </p:spPr>
        <p:txBody>
          <a:bodyPr>
            <a:normAutofit/>
          </a:bodyPr>
          <a:lstStyle/>
          <a:p>
            <a:pPr algn="l"/>
            <a:r>
              <a:rPr lang="en-US" sz="2800" b="1" dirty="0">
                <a:solidFill>
                  <a:schemeClr val="bg1"/>
                </a:solidFill>
                <a:latin typeface="Arial" panose="020B0604020202020204" pitchFamily="34" charset="0"/>
                <a:cs typeface="Arial" panose="020B0604020202020204" pitchFamily="34" charset="0"/>
              </a:rPr>
              <a:t>EMERSE has served the community for 20+ years</a:t>
            </a:r>
          </a:p>
        </p:txBody>
      </p:sp>
      <p:sp>
        <p:nvSpPr>
          <p:cNvPr id="7" name="Title 1">
            <a:extLst>
              <a:ext uri="{FF2B5EF4-FFF2-40B4-BE49-F238E27FC236}">
                <a16:creationId xmlns:a16="http://schemas.microsoft.com/office/drawing/2014/main" id="{AF74CA60-6364-4488-6A25-342A63E2EE81}"/>
              </a:ext>
            </a:extLst>
          </p:cNvPr>
          <p:cNvSpPr txBox="1">
            <a:spLocks/>
          </p:cNvSpPr>
          <p:nvPr/>
        </p:nvSpPr>
        <p:spPr>
          <a:xfrm>
            <a:off x="313361" y="3916776"/>
            <a:ext cx="5891753" cy="1355694"/>
          </a:xfrm>
          <a:prstGeom prst="rect">
            <a:avLst/>
          </a:prstGeom>
          <a:no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dirty="0">
                <a:solidFill>
                  <a:schemeClr val="bg1"/>
                </a:solidFill>
                <a:latin typeface="Arial" panose="020B0604020202020204" pitchFamily="34" charset="0"/>
                <a:cs typeface="Arial" panose="020B0604020202020204" pitchFamily="34" charset="0"/>
              </a:rPr>
              <a:t>How do we ensure its future?</a:t>
            </a:r>
          </a:p>
        </p:txBody>
      </p:sp>
      <p:pic>
        <p:nvPicPr>
          <p:cNvPr id="8" name="Picture 7">
            <a:extLst>
              <a:ext uri="{FF2B5EF4-FFF2-40B4-BE49-F238E27FC236}">
                <a16:creationId xmlns:a16="http://schemas.microsoft.com/office/drawing/2014/main" id="{547EA06B-7408-F5CC-75B3-46F863505937}"/>
              </a:ext>
            </a:extLst>
          </p:cNvPr>
          <p:cNvPicPr>
            <a:picLocks noChangeAspect="1"/>
          </p:cNvPicPr>
          <p:nvPr/>
        </p:nvPicPr>
        <p:blipFill>
          <a:blip r:embed="rId3"/>
          <a:stretch>
            <a:fillRect/>
          </a:stretch>
        </p:blipFill>
        <p:spPr>
          <a:xfrm>
            <a:off x="7446296" y="4303288"/>
            <a:ext cx="1581912" cy="551667"/>
          </a:xfrm>
          <a:prstGeom prst="rect">
            <a:avLst/>
          </a:prstGeom>
        </p:spPr>
      </p:pic>
      <p:sp>
        <p:nvSpPr>
          <p:cNvPr id="9" name="Rectangle 8">
            <a:extLst>
              <a:ext uri="{FF2B5EF4-FFF2-40B4-BE49-F238E27FC236}">
                <a16:creationId xmlns:a16="http://schemas.microsoft.com/office/drawing/2014/main" id="{67E649E1-D59F-8139-7B3D-899C5BD7D509}"/>
              </a:ext>
            </a:extLst>
          </p:cNvPr>
          <p:cNvSpPr/>
          <p:nvPr/>
        </p:nvSpPr>
        <p:spPr>
          <a:xfrm>
            <a:off x="6393049" y="4842789"/>
            <a:ext cx="2727702" cy="246221"/>
          </a:xfrm>
          <a:prstGeom prst="rect">
            <a:avLst/>
          </a:prstGeom>
        </p:spPr>
        <p:txBody>
          <a:bodyPr wrap="square">
            <a:spAutoFit/>
          </a:bodyPr>
          <a:lstStyle/>
          <a:p>
            <a:r>
              <a:rPr lang="en-US" sz="1000" dirty="0">
                <a:solidFill>
                  <a:schemeClr val="bg1"/>
                </a:solidFill>
                <a:latin typeface="Arial"/>
                <a:cs typeface="Arial"/>
              </a:rPr>
              <a:t>http://project-</a:t>
            </a:r>
            <a:r>
              <a:rPr lang="en-US" sz="1000" dirty="0" err="1">
                <a:solidFill>
                  <a:schemeClr val="bg1"/>
                </a:solidFill>
                <a:latin typeface="Arial"/>
                <a:cs typeface="Arial"/>
              </a:rPr>
              <a:t>emerse.org</a:t>
            </a:r>
            <a:r>
              <a:rPr lang="en-US" sz="1000" dirty="0">
                <a:solidFill>
                  <a:schemeClr val="bg1"/>
                </a:solidFill>
                <a:latin typeface="Arial"/>
                <a:cs typeface="Arial"/>
              </a:rPr>
              <a:t>/</a:t>
            </a:r>
            <a:r>
              <a:rPr lang="en-US" sz="1000" dirty="0" err="1">
                <a:solidFill>
                  <a:schemeClr val="bg1"/>
                </a:solidFill>
                <a:latin typeface="Arial"/>
                <a:cs typeface="Arial"/>
              </a:rPr>
              <a:t>presentations.html</a:t>
            </a:r>
            <a:endParaRPr lang="en-US" sz="1000" dirty="0">
              <a:solidFill>
                <a:schemeClr val="bg1"/>
              </a:solidFill>
              <a:latin typeface="Arial"/>
              <a:cs typeface="Arial"/>
            </a:endParaRPr>
          </a:p>
        </p:txBody>
      </p:sp>
    </p:spTree>
    <p:extLst>
      <p:ext uri="{BB962C8B-B14F-4D97-AF65-F5344CB8AC3E}">
        <p14:creationId xmlns:p14="http://schemas.microsoft.com/office/powerpoint/2010/main" val="34711200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934B9DC-E95E-6737-4C5D-BBB5C279AEC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15488C2-7AFA-E9CA-6C7A-CFB541F3FACA}"/>
              </a:ext>
            </a:extLst>
          </p:cNvPr>
          <p:cNvPicPr>
            <a:picLocks noChangeAspect="1"/>
          </p:cNvPicPr>
          <p:nvPr/>
        </p:nvPicPr>
        <p:blipFill>
          <a:blip r:embed="rId2"/>
          <a:stretch>
            <a:fillRect/>
          </a:stretch>
        </p:blipFill>
        <p:spPr>
          <a:xfrm>
            <a:off x="3577198" y="1120397"/>
            <a:ext cx="2679763" cy="1894473"/>
          </a:xfrm>
          <a:prstGeom prst="rect">
            <a:avLst/>
          </a:prstGeom>
        </p:spPr>
      </p:pic>
      <p:sp>
        <p:nvSpPr>
          <p:cNvPr id="2" name="Title 1">
            <a:extLst>
              <a:ext uri="{FF2B5EF4-FFF2-40B4-BE49-F238E27FC236}">
                <a16:creationId xmlns:a16="http://schemas.microsoft.com/office/drawing/2014/main" id="{D452E242-2429-FCC7-05E8-4A1951381125}"/>
              </a:ext>
            </a:extLst>
          </p:cNvPr>
          <p:cNvSpPr>
            <a:spLocks noGrp="1"/>
          </p:cNvSpPr>
          <p:nvPr>
            <p:ph type="title"/>
          </p:nvPr>
        </p:nvSpPr>
        <p:spPr>
          <a:xfrm>
            <a:off x="232888" y="-1553"/>
            <a:ext cx="8549162" cy="1694383"/>
          </a:xfrm>
          <a:noFill/>
        </p:spPr>
        <p:txBody>
          <a:bodyPr>
            <a:normAutofit fontScale="90000"/>
          </a:bodyPr>
          <a:lstStyle/>
          <a:p>
            <a:pPr algn="l"/>
            <a:r>
              <a:rPr lang="en-US" sz="3800" b="1" dirty="0">
                <a:latin typeface="Arial" panose="020B0604020202020204" pitchFamily="34" charset="0"/>
                <a:cs typeface="Arial" panose="020B0604020202020204" pitchFamily="34" charset="0"/>
              </a:rPr>
              <a:t>LLMs are changing how we work with text…do we even need search anymore?</a:t>
            </a:r>
          </a:p>
        </p:txBody>
      </p:sp>
      <p:pic>
        <p:nvPicPr>
          <p:cNvPr id="14" name="Picture 13" descr="transparent background.png">
            <a:extLst>
              <a:ext uri="{FF2B5EF4-FFF2-40B4-BE49-F238E27FC236}">
                <a16:creationId xmlns:a16="http://schemas.microsoft.com/office/drawing/2014/main" id="{585A9481-0DD3-57E1-4B38-C522F0EF334C}"/>
              </a:ext>
            </a:extLst>
          </p:cNvPr>
          <p:cNvPicPr>
            <a:picLocks noChangeAspect="1"/>
          </p:cNvPicPr>
          <p:nvPr/>
        </p:nvPicPr>
        <p:blipFill>
          <a:blip r:embed="rId3"/>
          <a:stretch>
            <a:fillRect/>
          </a:stretch>
        </p:blipFill>
        <p:spPr>
          <a:xfrm>
            <a:off x="7504783" y="4393001"/>
            <a:ext cx="1468196" cy="403244"/>
          </a:xfrm>
          <a:prstGeom prst="rect">
            <a:avLst/>
          </a:prstGeom>
        </p:spPr>
      </p:pic>
      <p:sp>
        <p:nvSpPr>
          <p:cNvPr id="26" name="Rectangle 25">
            <a:extLst>
              <a:ext uri="{FF2B5EF4-FFF2-40B4-BE49-F238E27FC236}">
                <a16:creationId xmlns:a16="http://schemas.microsoft.com/office/drawing/2014/main" id="{CB987264-18D9-BE68-4791-6FFFC11DD562}"/>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pic>
        <p:nvPicPr>
          <p:cNvPr id="9" name="Picture 8" descr="A cartoon of a doctor with his hands up&#10;&#10;AI-generated content may be incorrect.">
            <a:extLst>
              <a:ext uri="{FF2B5EF4-FFF2-40B4-BE49-F238E27FC236}">
                <a16:creationId xmlns:a16="http://schemas.microsoft.com/office/drawing/2014/main" id="{DC2BBB87-26D0-6B25-FB90-D359475B570C}"/>
              </a:ext>
            </a:extLst>
          </p:cNvPr>
          <p:cNvPicPr>
            <a:picLocks noChangeAspect="1"/>
          </p:cNvPicPr>
          <p:nvPr/>
        </p:nvPicPr>
        <p:blipFill>
          <a:blip r:embed="rId4"/>
          <a:stretch>
            <a:fillRect/>
          </a:stretch>
        </p:blipFill>
        <p:spPr>
          <a:xfrm>
            <a:off x="457200" y="2098456"/>
            <a:ext cx="1743131" cy="2571750"/>
          </a:xfrm>
          <a:prstGeom prst="rect">
            <a:avLst/>
          </a:prstGeom>
        </p:spPr>
      </p:pic>
      <p:sp>
        <p:nvSpPr>
          <p:cNvPr id="10" name="TextBox 9">
            <a:extLst>
              <a:ext uri="{FF2B5EF4-FFF2-40B4-BE49-F238E27FC236}">
                <a16:creationId xmlns:a16="http://schemas.microsoft.com/office/drawing/2014/main" id="{FBA70609-5653-512A-C57F-CB76AB6C1FE1}"/>
              </a:ext>
            </a:extLst>
          </p:cNvPr>
          <p:cNvSpPr txBox="1"/>
          <p:nvPr/>
        </p:nvSpPr>
        <p:spPr>
          <a:xfrm>
            <a:off x="2415950" y="4396135"/>
            <a:ext cx="4036682" cy="400110"/>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https://</a:t>
            </a:r>
            <a:r>
              <a:rPr lang="en-US" sz="1000" dirty="0" err="1">
                <a:latin typeface="Arial" panose="020B0604020202020204" pitchFamily="34" charset="0"/>
                <a:cs typeface="Arial" panose="020B0604020202020204" pitchFamily="34" charset="0"/>
              </a:rPr>
              <a:t>pmc.ncbi.nlm.nih.gov</a:t>
            </a:r>
            <a:r>
              <a:rPr lang="en-US" sz="1000" dirty="0">
                <a:latin typeface="Arial" panose="020B0604020202020204" pitchFamily="34" charset="0"/>
                <a:cs typeface="Arial" panose="020B0604020202020204" pitchFamily="34" charset="0"/>
              </a:rPr>
              <a:t>/articles/PMC11339511/pdf/ocae014.pdf</a:t>
            </a:r>
          </a:p>
          <a:p>
            <a:r>
              <a:rPr lang="en-US" sz="1000" dirty="0">
                <a:latin typeface="Arial" panose="020B0604020202020204" pitchFamily="34" charset="0"/>
                <a:cs typeface="Arial" panose="020B0604020202020204" pitchFamily="34" charset="0"/>
              </a:rPr>
              <a:t>2024</a:t>
            </a:r>
          </a:p>
        </p:txBody>
      </p:sp>
      <p:pic>
        <p:nvPicPr>
          <p:cNvPr id="12" name="Picture 11" descr="A close-up of a sign&#10;&#10;AI-generated content may be incorrect.">
            <a:extLst>
              <a:ext uri="{FF2B5EF4-FFF2-40B4-BE49-F238E27FC236}">
                <a16:creationId xmlns:a16="http://schemas.microsoft.com/office/drawing/2014/main" id="{18555DD1-F2A5-508F-5F0D-CDEAF6BB0A83}"/>
              </a:ext>
            </a:extLst>
          </p:cNvPr>
          <p:cNvPicPr>
            <a:picLocks noChangeAspect="1"/>
          </p:cNvPicPr>
          <p:nvPr/>
        </p:nvPicPr>
        <p:blipFill>
          <a:blip r:embed="rId5"/>
          <a:stretch>
            <a:fillRect/>
          </a:stretch>
        </p:blipFill>
        <p:spPr>
          <a:xfrm>
            <a:off x="2509370" y="2905072"/>
            <a:ext cx="6350636" cy="1348941"/>
          </a:xfrm>
          <a:prstGeom prst="rect">
            <a:avLst/>
          </a:prstGeom>
          <a:ln>
            <a:solidFill>
              <a:schemeClr val="accent1"/>
            </a:solidFill>
          </a:ln>
        </p:spPr>
      </p:pic>
    </p:spTree>
    <p:extLst>
      <p:ext uri="{BB962C8B-B14F-4D97-AF65-F5344CB8AC3E}">
        <p14:creationId xmlns:p14="http://schemas.microsoft.com/office/powerpoint/2010/main" val="11349550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099F7-F254-FC42-87E6-6441127A5298}"/>
              </a:ext>
            </a:extLst>
          </p:cNvPr>
          <p:cNvSpPr>
            <a:spLocks noGrp="1"/>
          </p:cNvSpPr>
          <p:nvPr>
            <p:ph type="title"/>
          </p:nvPr>
        </p:nvSpPr>
        <p:spPr>
          <a:solidFill>
            <a:schemeClr val="bg1"/>
          </a:solidFill>
        </p:spPr>
        <p:txBody>
          <a:bodyPr/>
          <a:lstStyle/>
          <a:p>
            <a:pPr algn="l"/>
            <a:r>
              <a:rPr lang="en-US" b="1" dirty="0">
                <a:latin typeface="Arial" panose="020B0604020202020204" pitchFamily="34" charset="0"/>
                <a:cs typeface="Arial" panose="020B0604020202020204" pitchFamily="34" charset="0"/>
              </a:rPr>
              <a:t>Current EMERSE efforts</a:t>
            </a:r>
          </a:p>
        </p:txBody>
      </p:sp>
      <p:pic>
        <p:nvPicPr>
          <p:cNvPr id="14" name="Picture 13" descr="transparent background.png">
            <a:extLst>
              <a:ext uri="{FF2B5EF4-FFF2-40B4-BE49-F238E27FC236}">
                <a16:creationId xmlns:a16="http://schemas.microsoft.com/office/drawing/2014/main" id="{0794A7E0-C6EB-5543-9AC3-E31DE16F8696}"/>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26" name="Rectangle 25">
            <a:extLst>
              <a:ext uri="{FF2B5EF4-FFF2-40B4-BE49-F238E27FC236}">
                <a16:creationId xmlns:a16="http://schemas.microsoft.com/office/drawing/2014/main" id="{5AB7BCEC-95FB-2D4A-A931-04223E8C40FD}"/>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0DA041F3-EB1B-9E12-5EBE-8815C29A6ECA}"/>
              </a:ext>
            </a:extLst>
          </p:cNvPr>
          <p:cNvSpPr txBox="1"/>
          <p:nvPr/>
        </p:nvSpPr>
        <p:spPr>
          <a:xfrm>
            <a:off x="108278" y="1282379"/>
            <a:ext cx="8578522" cy="2677656"/>
          </a:xfrm>
          <a:prstGeom prst="rect">
            <a:avLst/>
          </a:prstGeom>
          <a:noFill/>
        </p:spPr>
        <p:txBody>
          <a:bodyPr wrap="square" rtlCol="0">
            <a:spAutoFit/>
          </a:bodyPr>
          <a:lstStyle/>
          <a:p>
            <a:pPr marL="514350"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Leverage the platform we have already built</a:t>
            </a:r>
          </a:p>
          <a:p>
            <a:pPr marL="971550" lvl="1"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security model (roles, privileges, auditing)</a:t>
            </a:r>
          </a:p>
          <a:p>
            <a:pPr marL="971550" lvl="1"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rapid </a:t>
            </a:r>
            <a:r>
              <a:rPr lang="en-US" sz="2800">
                <a:latin typeface="Arial" panose="020B0604020202020204" pitchFamily="34" charset="0"/>
                <a:cs typeface="Arial" panose="020B0604020202020204" pitchFamily="34" charset="0"/>
              </a:rPr>
              <a:t>retrieval of </a:t>
            </a:r>
            <a:r>
              <a:rPr lang="en-US" sz="2800" dirty="0">
                <a:latin typeface="Arial" panose="020B0604020202020204" pitchFamily="34" charset="0"/>
                <a:cs typeface="Arial" panose="020B0604020202020204" pitchFamily="34" charset="0"/>
              </a:rPr>
              <a:t>clinical notes</a:t>
            </a:r>
          </a:p>
          <a:p>
            <a:pPr marL="971550" lvl="1"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simple user interface for researchers</a:t>
            </a:r>
          </a:p>
          <a:p>
            <a:pPr marL="514350"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Extend the capabilities with LLMs in various areas of the application</a:t>
            </a:r>
          </a:p>
        </p:txBody>
      </p:sp>
    </p:spTree>
    <p:extLst>
      <p:ext uri="{BB962C8B-B14F-4D97-AF65-F5344CB8AC3E}">
        <p14:creationId xmlns:p14="http://schemas.microsoft.com/office/powerpoint/2010/main" val="1892780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D2887-30E9-50D3-C963-37EECE46C36E}"/>
            </a:ext>
          </a:extLst>
        </p:cNvPr>
        <p:cNvGrpSpPr/>
        <p:nvPr/>
      </p:nvGrpSpPr>
      <p:grpSpPr>
        <a:xfrm>
          <a:off x="0" y="0"/>
          <a:ext cx="0" cy="0"/>
          <a:chOff x="0" y="0"/>
          <a:chExt cx="0" cy="0"/>
        </a:xfrm>
      </p:grpSpPr>
      <p:sp>
        <p:nvSpPr>
          <p:cNvPr id="9" name="Content Placeholder 2">
            <a:extLst>
              <a:ext uri="{FF2B5EF4-FFF2-40B4-BE49-F238E27FC236}">
                <a16:creationId xmlns:a16="http://schemas.microsoft.com/office/drawing/2014/main" id="{2C9A5CF7-47B0-BEBB-2343-B8E28B5CEA5B}"/>
              </a:ext>
            </a:extLst>
          </p:cNvPr>
          <p:cNvSpPr>
            <a:spLocks noGrp="1"/>
          </p:cNvSpPr>
          <p:nvPr>
            <p:ph idx="1"/>
          </p:nvPr>
        </p:nvSpPr>
        <p:spPr>
          <a:xfrm>
            <a:off x="304800" y="2114550"/>
            <a:ext cx="8229600" cy="3394075"/>
          </a:xfrm>
        </p:spPr>
        <p:txBody>
          <a:bodyPr/>
          <a:lstStyle/>
          <a:p>
            <a:r>
              <a:rPr lang="en-US" sz="3000" dirty="0">
                <a:latin typeface="Arial" panose="020B0604020202020204" pitchFamily="34" charset="0"/>
                <a:cs typeface="Arial" panose="020B0604020202020204" pitchFamily="34" charset="0"/>
              </a:rPr>
              <a:t>Among 350 patients with an ICD-10 code for type 1 myocardial infarction (MI):</a:t>
            </a:r>
          </a:p>
          <a:p>
            <a:pPr lvl="1"/>
            <a:r>
              <a:rPr lang="en-US" sz="2600" dirty="0">
                <a:latin typeface="Arial" panose="020B0604020202020204" pitchFamily="34" charset="0"/>
                <a:cs typeface="Arial" panose="020B0604020202020204" pitchFamily="34" charset="0"/>
              </a:rPr>
              <a:t>138 (39%) had type 1 MI</a:t>
            </a:r>
          </a:p>
          <a:p>
            <a:pPr lvl="1"/>
            <a:r>
              <a:rPr lang="en-US" sz="2600" dirty="0">
                <a:latin typeface="Arial" panose="020B0604020202020204" pitchFamily="34" charset="0"/>
                <a:cs typeface="Arial" panose="020B0604020202020204" pitchFamily="34" charset="0"/>
              </a:rPr>
              <a:t>159 (45%) had type 2 MI</a:t>
            </a:r>
          </a:p>
          <a:p>
            <a:pPr lvl="1"/>
            <a:r>
              <a:rPr lang="en-US" sz="2600" dirty="0">
                <a:latin typeface="Arial" panose="020B0604020202020204" pitchFamily="34" charset="0"/>
                <a:cs typeface="Arial" panose="020B0604020202020204" pitchFamily="34" charset="0"/>
              </a:rPr>
              <a:t>35 (10%) had other myocardial injuries</a:t>
            </a:r>
          </a:p>
        </p:txBody>
      </p:sp>
      <p:sp>
        <p:nvSpPr>
          <p:cNvPr id="10" name="TextBox 9">
            <a:extLst>
              <a:ext uri="{FF2B5EF4-FFF2-40B4-BE49-F238E27FC236}">
                <a16:creationId xmlns:a16="http://schemas.microsoft.com/office/drawing/2014/main" id="{351D2BBC-3EAE-5EC4-647D-86238043903D}"/>
              </a:ext>
            </a:extLst>
          </p:cNvPr>
          <p:cNvSpPr txBox="1"/>
          <p:nvPr/>
        </p:nvSpPr>
        <p:spPr>
          <a:xfrm>
            <a:off x="685800" y="4897279"/>
            <a:ext cx="2618024" cy="246221"/>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https://</a:t>
            </a:r>
            <a:r>
              <a:rPr lang="en-US" sz="1000" dirty="0" err="1">
                <a:latin typeface="Arial" panose="020B0604020202020204" pitchFamily="34" charset="0"/>
                <a:cs typeface="Arial" panose="020B0604020202020204" pitchFamily="34" charset="0"/>
              </a:rPr>
              <a:t>pubmed.ncbi.nlm.nih.gov</a:t>
            </a:r>
            <a:r>
              <a:rPr lang="en-US" sz="1000" dirty="0">
                <a:latin typeface="Arial" panose="020B0604020202020204" pitchFamily="34" charset="0"/>
                <a:cs typeface="Arial" panose="020B0604020202020204" pitchFamily="34" charset="0"/>
              </a:rPr>
              <a:t>/40701673/</a:t>
            </a:r>
          </a:p>
        </p:txBody>
      </p:sp>
      <p:sp>
        <p:nvSpPr>
          <p:cNvPr id="11" name="TextBox 10">
            <a:extLst>
              <a:ext uri="{FF2B5EF4-FFF2-40B4-BE49-F238E27FC236}">
                <a16:creationId xmlns:a16="http://schemas.microsoft.com/office/drawing/2014/main" id="{769C535C-5462-0FE4-D5BC-1C3002B29796}"/>
              </a:ext>
            </a:extLst>
          </p:cNvPr>
          <p:cNvSpPr txBox="1"/>
          <p:nvPr/>
        </p:nvSpPr>
        <p:spPr>
          <a:xfrm>
            <a:off x="8156732" y="133350"/>
            <a:ext cx="755336" cy="400110"/>
          </a:xfrm>
          <a:prstGeom prst="rect">
            <a:avLst/>
          </a:prstGeom>
          <a:noFill/>
        </p:spPr>
        <p:txBody>
          <a:bodyPr wrap="none" rtlCol="0">
            <a:spAutoFit/>
          </a:bodyPr>
          <a:lstStyle/>
          <a:p>
            <a:r>
              <a:rPr lang="en-US" sz="2000" dirty="0"/>
              <a:t>2025</a:t>
            </a:r>
          </a:p>
        </p:txBody>
      </p:sp>
      <p:pic>
        <p:nvPicPr>
          <p:cNvPr id="3" name="Picture 2" descr="A close-up of a medical record&#10;&#10;AI-generated content may be incorrect.">
            <a:extLst>
              <a:ext uri="{FF2B5EF4-FFF2-40B4-BE49-F238E27FC236}">
                <a16:creationId xmlns:a16="http://schemas.microsoft.com/office/drawing/2014/main" id="{A4D550F3-3337-E2D2-4135-FC1849EC0DBA}"/>
              </a:ext>
            </a:extLst>
          </p:cNvPr>
          <p:cNvPicPr>
            <a:picLocks noChangeAspect="1"/>
          </p:cNvPicPr>
          <p:nvPr/>
        </p:nvPicPr>
        <p:blipFill>
          <a:blip r:embed="rId2"/>
          <a:stretch>
            <a:fillRect/>
          </a:stretch>
        </p:blipFill>
        <p:spPr>
          <a:xfrm>
            <a:off x="533400" y="165100"/>
            <a:ext cx="7198822" cy="1993246"/>
          </a:xfrm>
          <a:prstGeom prst="rect">
            <a:avLst/>
          </a:prstGeom>
          <a:ln>
            <a:solidFill>
              <a:schemeClr val="tx1"/>
            </a:solidFill>
          </a:ln>
        </p:spPr>
      </p:pic>
      <p:sp>
        <p:nvSpPr>
          <p:cNvPr id="2" name="Rectangle 1">
            <a:extLst>
              <a:ext uri="{FF2B5EF4-FFF2-40B4-BE49-F238E27FC236}">
                <a16:creationId xmlns:a16="http://schemas.microsoft.com/office/drawing/2014/main" id="{8C3D93BD-5EA7-16D1-17AC-3E3D17EF4195}"/>
              </a:ext>
            </a:extLst>
          </p:cNvPr>
          <p:cNvSpPr/>
          <p:nvPr/>
        </p:nvSpPr>
        <p:spPr bwMode="auto">
          <a:xfrm>
            <a:off x="8001000" y="57150"/>
            <a:ext cx="1066800" cy="533400"/>
          </a:xfrm>
          <a:prstGeom prst="rect">
            <a:avLst/>
          </a:prstGeom>
          <a:solidFill>
            <a:srgbClr val="FFFF00">
              <a:alpha val="39321"/>
            </a:srgbClr>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4" name="Picture 3" descr="transparent background.png">
            <a:extLst>
              <a:ext uri="{FF2B5EF4-FFF2-40B4-BE49-F238E27FC236}">
                <a16:creationId xmlns:a16="http://schemas.microsoft.com/office/drawing/2014/main" id="{3A18A351-5529-32CB-446B-C1F0505EA214}"/>
              </a:ext>
            </a:extLst>
          </p:cNvPr>
          <p:cNvPicPr>
            <a:picLocks noChangeAspect="1"/>
          </p:cNvPicPr>
          <p:nvPr/>
        </p:nvPicPr>
        <p:blipFill>
          <a:blip r:embed="rId3"/>
          <a:stretch>
            <a:fillRect/>
          </a:stretch>
        </p:blipFill>
        <p:spPr>
          <a:xfrm>
            <a:off x="7504783" y="4393001"/>
            <a:ext cx="1468196" cy="403244"/>
          </a:xfrm>
          <a:prstGeom prst="rect">
            <a:avLst/>
          </a:prstGeom>
        </p:spPr>
      </p:pic>
      <p:sp>
        <p:nvSpPr>
          <p:cNvPr id="5" name="Rectangle 4">
            <a:extLst>
              <a:ext uri="{FF2B5EF4-FFF2-40B4-BE49-F238E27FC236}">
                <a16:creationId xmlns:a16="http://schemas.microsoft.com/office/drawing/2014/main" id="{98689889-49F9-8755-681E-CA86C0B82711}"/>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Tree>
    <p:extLst>
      <p:ext uri="{BB962C8B-B14F-4D97-AF65-F5344CB8AC3E}">
        <p14:creationId xmlns:p14="http://schemas.microsoft.com/office/powerpoint/2010/main" val="20145304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757C88-8318-9EB1-BFAC-6DF3D05177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A65537-8E79-FBF2-D214-AA920DB1AEBB}"/>
              </a:ext>
            </a:extLst>
          </p:cNvPr>
          <p:cNvSpPr>
            <a:spLocks noGrp="1"/>
          </p:cNvSpPr>
          <p:nvPr>
            <p:ph type="title"/>
          </p:nvPr>
        </p:nvSpPr>
        <p:spPr>
          <a:solidFill>
            <a:schemeClr val="bg1"/>
          </a:solidFill>
        </p:spPr>
        <p:txBody>
          <a:bodyPr/>
          <a:lstStyle/>
          <a:p>
            <a:pPr algn="l"/>
            <a:r>
              <a:rPr lang="en-US" b="1" dirty="0">
                <a:latin typeface="Arial" panose="020B0604020202020204" pitchFamily="34" charset="0"/>
                <a:cs typeface="Arial" panose="020B0604020202020204" pitchFamily="34" charset="0"/>
              </a:rPr>
              <a:t>LLM agnostic</a:t>
            </a:r>
          </a:p>
        </p:txBody>
      </p:sp>
      <p:pic>
        <p:nvPicPr>
          <p:cNvPr id="14" name="Picture 13" descr="transparent background.png">
            <a:extLst>
              <a:ext uri="{FF2B5EF4-FFF2-40B4-BE49-F238E27FC236}">
                <a16:creationId xmlns:a16="http://schemas.microsoft.com/office/drawing/2014/main" id="{7347051E-BF79-E71D-10C5-34BB2B41192D}"/>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26" name="Rectangle 25">
            <a:extLst>
              <a:ext uri="{FF2B5EF4-FFF2-40B4-BE49-F238E27FC236}">
                <a16:creationId xmlns:a16="http://schemas.microsoft.com/office/drawing/2014/main" id="{97C974EB-F5E7-14FF-06B6-B767E4D9BBA1}"/>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32878DD3-D311-AAF2-8A27-788083D52F9D}"/>
              </a:ext>
            </a:extLst>
          </p:cNvPr>
          <p:cNvSpPr txBox="1"/>
          <p:nvPr/>
        </p:nvSpPr>
        <p:spPr>
          <a:xfrm>
            <a:off x="108278" y="1282379"/>
            <a:ext cx="8578522" cy="1384995"/>
          </a:xfrm>
          <a:prstGeom prst="rect">
            <a:avLst/>
          </a:prstGeom>
          <a:noFill/>
        </p:spPr>
        <p:txBody>
          <a:bodyPr wrap="square" rtlCol="0">
            <a:spAutoFit/>
          </a:bodyPr>
          <a:lstStyle/>
          <a:p>
            <a:pPr marL="514350"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We are not building our own LLM</a:t>
            </a:r>
          </a:p>
          <a:p>
            <a:pPr marL="514350"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EMERSE should be flexible to connect to any LLM using APIs</a:t>
            </a:r>
          </a:p>
        </p:txBody>
      </p:sp>
    </p:spTree>
    <p:extLst>
      <p:ext uri="{BB962C8B-B14F-4D97-AF65-F5344CB8AC3E}">
        <p14:creationId xmlns:p14="http://schemas.microsoft.com/office/powerpoint/2010/main" val="7807976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EC991-7DA9-750A-3436-0BF16A94E1CD}"/>
            </a:ext>
          </a:extLst>
        </p:cNvPr>
        <p:cNvGrpSpPr/>
        <p:nvPr/>
      </p:nvGrpSpPr>
      <p:grpSpPr>
        <a:xfrm>
          <a:off x="0" y="0"/>
          <a:ext cx="0" cy="0"/>
          <a:chOff x="0" y="0"/>
          <a:chExt cx="0" cy="0"/>
        </a:xfrm>
      </p:grpSpPr>
      <p:pic>
        <p:nvPicPr>
          <p:cNvPr id="14" name="Picture 13" descr="transparent background.png">
            <a:extLst>
              <a:ext uri="{FF2B5EF4-FFF2-40B4-BE49-F238E27FC236}">
                <a16:creationId xmlns:a16="http://schemas.microsoft.com/office/drawing/2014/main" id="{5C017173-BA7E-31CF-463C-D2FAECF877D9}"/>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26" name="Rectangle 25">
            <a:extLst>
              <a:ext uri="{FF2B5EF4-FFF2-40B4-BE49-F238E27FC236}">
                <a16:creationId xmlns:a16="http://schemas.microsoft.com/office/drawing/2014/main" id="{5E4864CC-DB9E-5AAA-6430-AEEC0EAABC8E}"/>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pic>
        <p:nvPicPr>
          <p:cNvPr id="6" name="Picture 5">
            <a:extLst>
              <a:ext uri="{FF2B5EF4-FFF2-40B4-BE49-F238E27FC236}">
                <a16:creationId xmlns:a16="http://schemas.microsoft.com/office/drawing/2014/main" id="{12AC693B-28B7-14A9-978E-59A8024F9808}"/>
              </a:ext>
            </a:extLst>
          </p:cNvPr>
          <p:cNvPicPr>
            <a:picLocks noChangeAspect="1"/>
          </p:cNvPicPr>
          <p:nvPr/>
        </p:nvPicPr>
        <p:blipFill>
          <a:blip r:embed="rId3"/>
          <a:stretch>
            <a:fillRect/>
          </a:stretch>
        </p:blipFill>
        <p:spPr>
          <a:xfrm>
            <a:off x="125969" y="118055"/>
            <a:ext cx="6592883" cy="1952456"/>
          </a:xfrm>
          <a:prstGeom prst="rect">
            <a:avLst/>
          </a:prstGeom>
        </p:spPr>
      </p:pic>
      <p:pic>
        <p:nvPicPr>
          <p:cNvPr id="5" name="Picture 4">
            <a:extLst>
              <a:ext uri="{FF2B5EF4-FFF2-40B4-BE49-F238E27FC236}">
                <a16:creationId xmlns:a16="http://schemas.microsoft.com/office/drawing/2014/main" id="{B313FF68-CF1D-0DFB-3C23-8E56E6A16CF3}"/>
              </a:ext>
            </a:extLst>
          </p:cNvPr>
          <p:cNvPicPr>
            <a:picLocks noChangeAspect="1"/>
          </p:cNvPicPr>
          <p:nvPr/>
        </p:nvPicPr>
        <p:blipFill>
          <a:blip r:embed="rId4"/>
          <a:stretch>
            <a:fillRect/>
          </a:stretch>
        </p:blipFill>
        <p:spPr>
          <a:xfrm>
            <a:off x="282071" y="2186609"/>
            <a:ext cx="5975385" cy="2956891"/>
          </a:xfrm>
          <a:prstGeom prst="rect">
            <a:avLst/>
          </a:prstGeom>
        </p:spPr>
      </p:pic>
    </p:spTree>
    <p:extLst>
      <p:ext uri="{BB962C8B-B14F-4D97-AF65-F5344CB8AC3E}">
        <p14:creationId xmlns:p14="http://schemas.microsoft.com/office/powerpoint/2010/main" val="3999158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3917895-9CBF-2BCF-3FB9-91E5279B09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5E7917-6A4F-BB34-0626-C04F55077AD1}"/>
              </a:ext>
            </a:extLst>
          </p:cNvPr>
          <p:cNvSpPr>
            <a:spLocks noGrp="1"/>
          </p:cNvSpPr>
          <p:nvPr>
            <p:ph type="title"/>
          </p:nvPr>
        </p:nvSpPr>
        <p:spPr>
          <a:solidFill>
            <a:schemeClr val="bg1"/>
          </a:solidFill>
        </p:spPr>
        <p:txBody>
          <a:bodyPr>
            <a:normAutofit fontScale="90000"/>
          </a:bodyPr>
          <a:lstStyle/>
          <a:p>
            <a:pPr algn="l"/>
            <a:r>
              <a:rPr lang="en-US" b="1" dirty="0">
                <a:latin typeface="Arial" panose="020B0604020202020204" pitchFamily="34" charset="0"/>
                <a:cs typeface="Arial" panose="020B0604020202020204" pitchFamily="34" charset="0"/>
              </a:rPr>
              <a:t>Initial thoughts: This should be easy</a:t>
            </a:r>
          </a:p>
        </p:txBody>
      </p:sp>
      <p:pic>
        <p:nvPicPr>
          <p:cNvPr id="14" name="Picture 13" descr="transparent background.png">
            <a:extLst>
              <a:ext uri="{FF2B5EF4-FFF2-40B4-BE49-F238E27FC236}">
                <a16:creationId xmlns:a16="http://schemas.microsoft.com/office/drawing/2014/main" id="{6675779D-205F-6E37-1026-A3AB40DBBA8B}"/>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26" name="Rectangle 25">
            <a:extLst>
              <a:ext uri="{FF2B5EF4-FFF2-40B4-BE49-F238E27FC236}">
                <a16:creationId xmlns:a16="http://schemas.microsoft.com/office/drawing/2014/main" id="{5464D0B4-38B5-1066-9841-59656A281A57}"/>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9625187E-7F63-9759-0FCF-3819271BE3A3}"/>
              </a:ext>
            </a:extLst>
          </p:cNvPr>
          <p:cNvSpPr txBox="1"/>
          <p:nvPr/>
        </p:nvSpPr>
        <p:spPr>
          <a:xfrm>
            <a:off x="108278" y="1663809"/>
            <a:ext cx="8578522" cy="1815882"/>
          </a:xfrm>
          <a:prstGeom prst="rect">
            <a:avLst/>
          </a:prstGeom>
          <a:noFill/>
        </p:spPr>
        <p:txBody>
          <a:bodyPr wrap="square" rtlCol="0">
            <a:spAutoFit/>
          </a:bodyPr>
          <a:lstStyle/>
          <a:p>
            <a:pPr marL="514350"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LLMs are good at reading text  </a:t>
            </a:r>
          </a:p>
          <a:p>
            <a:pPr marL="514350"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Clinical notes are text  </a:t>
            </a:r>
          </a:p>
          <a:p>
            <a:pPr marL="514350"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Typical LLM paradigm:</a:t>
            </a:r>
          </a:p>
          <a:p>
            <a:pPr marL="971550" lvl="1"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paste note → ask question → get answer</a:t>
            </a:r>
          </a:p>
        </p:txBody>
      </p:sp>
    </p:spTree>
    <p:extLst>
      <p:ext uri="{BB962C8B-B14F-4D97-AF65-F5344CB8AC3E}">
        <p14:creationId xmlns:p14="http://schemas.microsoft.com/office/powerpoint/2010/main" val="30170571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8C91ED-61D6-793A-3262-F2FECBCD07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6CCC97-AC9C-0243-1B4B-467CB938BB44}"/>
              </a:ext>
            </a:extLst>
          </p:cNvPr>
          <p:cNvSpPr>
            <a:spLocks noGrp="1"/>
          </p:cNvSpPr>
          <p:nvPr>
            <p:ph type="title"/>
          </p:nvPr>
        </p:nvSpPr>
        <p:spPr>
          <a:solidFill>
            <a:schemeClr val="bg1"/>
          </a:solidFill>
        </p:spPr>
        <p:txBody>
          <a:bodyPr>
            <a:normAutofit/>
          </a:bodyPr>
          <a:lstStyle/>
          <a:p>
            <a:pPr algn="l"/>
            <a:r>
              <a:rPr lang="en-US" b="1" dirty="0">
                <a:latin typeface="Arial" panose="020B0604020202020204" pitchFamily="34" charset="0"/>
                <a:cs typeface="Arial" panose="020B0604020202020204" pitchFamily="34" charset="0"/>
              </a:rPr>
              <a:t>The reality: it’s not so easy</a:t>
            </a:r>
          </a:p>
        </p:txBody>
      </p:sp>
      <p:pic>
        <p:nvPicPr>
          <p:cNvPr id="14" name="Picture 13" descr="transparent background.png">
            <a:extLst>
              <a:ext uri="{FF2B5EF4-FFF2-40B4-BE49-F238E27FC236}">
                <a16:creationId xmlns:a16="http://schemas.microsoft.com/office/drawing/2014/main" id="{FB11C419-885F-0814-267B-1E7C801E79B7}"/>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26" name="Rectangle 25">
            <a:extLst>
              <a:ext uri="{FF2B5EF4-FFF2-40B4-BE49-F238E27FC236}">
                <a16:creationId xmlns:a16="http://schemas.microsoft.com/office/drawing/2014/main" id="{6E2DD316-544F-5728-2B54-95470676AF1D}"/>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2AB71D02-5E01-475C-E68F-714E30FA3363}"/>
              </a:ext>
            </a:extLst>
          </p:cNvPr>
          <p:cNvSpPr txBox="1"/>
          <p:nvPr/>
        </p:nvSpPr>
        <p:spPr>
          <a:xfrm>
            <a:off x="108278" y="1282379"/>
            <a:ext cx="8578522" cy="3539430"/>
          </a:xfrm>
          <a:prstGeom prst="rect">
            <a:avLst/>
          </a:prstGeom>
          <a:noFill/>
        </p:spPr>
        <p:txBody>
          <a:bodyPr wrap="square" rtlCol="0">
            <a:spAutoFit/>
          </a:bodyPr>
          <a:lstStyle/>
          <a:p>
            <a:pPr marL="514350"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Patients have many notes over time  </a:t>
            </a:r>
          </a:p>
          <a:p>
            <a:pPr marL="514350"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Users ask multiple follow-up questions</a:t>
            </a:r>
          </a:p>
          <a:p>
            <a:pPr marL="514350"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Clinical context matters</a:t>
            </a:r>
          </a:p>
          <a:p>
            <a:pPr marL="514350"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Answers must be grounded in source documentation</a:t>
            </a:r>
          </a:p>
          <a:p>
            <a:pPr marL="514350" indent="-51435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514350"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Need to track costs</a:t>
            </a:r>
          </a:p>
          <a:p>
            <a:pPr marL="514350" indent="-514350">
              <a:buFont typeface="Arial" panose="020B0604020202020204" pitchFamily="34" charset="0"/>
              <a:buChar char="•"/>
            </a:pPr>
            <a:r>
              <a:rPr lang="en-US" sz="2800" dirty="0">
                <a:latin typeface="Arial" panose="020B0604020202020204" pitchFamily="34" charset="0"/>
                <a:cs typeface="Arial" panose="020B0604020202020204" pitchFamily="34" charset="0"/>
              </a:rPr>
              <a:t>Need to control costs</a:t>
            </a:r>
          </a:p>
        </p:txBody>
      </p:sp>
    </p:spTree>
    <p:extLst>
      <p:ext uri="{BB962C8B-B14F-4D97-AF65-F5344CB8AC3E}">
        <p14:creationId xmlns:p14="http://schemas.microsoft.com/office/powerpoint/2010/main" val="18127512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085408-7192-8F54-16CE-C28289052FF8}"/>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E805E3C-3079-B23B-CD44-B394E21F36FD}"/>
              </a:ext>
            </a:extLst>
          </p:cNvPr>
          <p:cNvSpPr/>
          <p:nvPr/>
        </p:nvSpPr>
        <p:spPr>
          <a:xfrm>
            <a:off x="352638" y="-113016"/>
            <a:ext cx="8239125" cy="7429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Note Chat</a:t>
            </a:r>
            <a:endParaRPr lang="en-US" sz="3200" dirty="0">
              <a:solidFill>
                <a:schemeClr val="tx1"/>
              </a:solidFill>
            </a:endParaRPr>
          </a:p>
        </p:txBody>
      </p:sp>
      <p:pic>
        <p:nvPicPr>
          <p:cNvPr id="3" name="Picture 2">
            <a:extLst>
              <a:ext uri="{FF2B5EF4-FFF2-40B4-BE49-F238E27FC236}">
                <a16:creationId xmlns:a16="http://schemas.microsoft.com/office/drawing/2014/main" id="{8B4E6B6C-9083-0F48-F83B-239283D3837A}"/>
              </a:ext>
            </a:extLst>
          </p:cNvPr>
          <p:cNvPicPr>
            <a:picLocks noChangeAspect="1"/>
          </p:cNvPicPr>
          <p:nvPr/>
        </p:nvPicPr>
        <p:blipFill>
          <a:blip r:embed="rId2"/>
          <a:stretch>
            <a:fillRect/>
          </a:stretch>
        </p:blipFill>
        <p:spPr>
          <a:xfrm>
            <a:off x="452436" y="487096"/>
            <a:ext cx="7772400" cy="4574210"/>
          </a:xfrm>
          <a:prstGeom prst="rect">
            <a:avLst/>
          </a:prstGeom>
          <a:ln>
            <a:solidFill>
              <a:schemeClr val="accent1"/>
            </a:solidFill>
          </a:ln>
        </p:spPr>
      </p:pic>
      <p:cxnSp>
        <p:nvCxnSpPr>
          <p:cNvPr id="10" name="Straight Arrow Connector 9">
            <a:extLst>
              <a:ext uri="{FF2B5EF4-FFF2-40B4-BE49-F238E27FC236}">
                <a16:creationId xmlns:a16="http://schemas.microsoft.com/office/drawing/2014/main" id="{32EFBC36-4B67-3E26-8279-93C2C4A7916B}"/>
              </a:ext>
            </a:extLst>
          </p:cNvPr>
          <p:cNvCxnSpPr>
            <a:cxnSpLocks/>
          </p:cNvCxnSpPr>
          <p:nvPr/>
        </p:nvCxnSpPr>
        <p:spPr>
          <a:xfrm flipH="1">
            <a:off x="3335599" y="1936066"/>
            <a:ext cx="1856352" cy="0"/>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D97BA01-57BD-548C-A84B-398908575956}"/>
              </a:ext>
            </a:extLst>
          </p:cNvPr>
          <p:cNvSpPr txBox="1"/>
          <p:nvPr/>
        </p:nvSpPr>
        <p:spPr>
          <a:xfrm>
            <a:off x="5291749" y="1751400"/>
            <a:ext cx="2416046" cy="369332"/>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rPr>
              <a:t>user-entered question</a:t>
            </a:r>
          </a:p>
        </p:txBody>
      </p:sp>
    </p:spTree>
    <p:extLst>
      <p:ext uri="{BB962C8B-B14F-4D97-AF65-F5344CB8AC3E}">
        <p14:creationId xmlns:p14="http://schemas.microsoft.com/office/powerpoint/2010/main" val="32778880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DB8CDF-402D-08AF-2848-E6928CBBA38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6B7347B-9793-CB94-0309-2920DBD04A39}"/>
              </a:ext>
            </a:extLst>
          </p:cNvPr>
          <p:cNvPicPr>
            <a:picLocks noChangeAspect="1"/>
          </p:cNvPicPr>
          <p:nvPr/>
        </p:nvPicPr>
        <p:blipFill>
          <a:blip r:embed="rId2"/>
          <a:stretch>
            <a:fillRect/>
          </a:stretch>
        </p:blipFill>
        <p:spPr>
          <a:xfrm>
            <a:off x="685800" y="291690"/>
            <a:ext cx="7772400" cy="4560120"/>
          </a:xfrm>
          <a:prstGeom prst="rect">
            <a:avLst/>
          </a:prstGeom>
          <a:ln>
            <a:solidFill>
              <a:schemeClr val="accent1"/>
            </a:solidFill>
          </a:ln>
        </p:spPr>
      </p:pic>
      <p:cxnSp>
        <p:nvCxnSpPr>
          <p:cNvPr id="4" name="Straight Arrow Connector 3">
            <a:extLst>
              <a:ext uri="{FF2B5EF4-FFF2-40B4-BE49-F238E27FC236}">
                <a16:creationId xmlns:a16="http://schemas.microsoft.com/office/drawing/2014/main" id="{A54A3CFF-C134-BF03-7A57-B6088A4F9991}"/>
              </a:ext>
            </a:extLst>
          </p:cNvPr>
          <p:cNvCxnSpPr>
            <a:cxnSpLocks/>
          </p:cNvCxnSpPr>
          <p:nvPr/>
        </p:nvCxnSpPr>
        <p:spPr>
          <a:xfrm flipH="1">
            <a:off x="4722867" y="1259575"/>
            <a:ext cx="1488657" cy="1181706"/>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1F7A10D-F788-30F3-07BB-C047DBD5F37D}"/>
              </a:ext>
            </a:extLst>
          </p:cNvPr>
          <p:cNvSpPr txBox="1"/>
          <p:nvPr/>
        </p:nvSpPr>
        <p:spPr>
          <a:xfrm>
            <a:off x="5784351" y="888745"/>
            <a:ext cx="2428870" cy="369332"/>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rPr>
              <a:t>direct quote from note</a:t>
            </a:r>
          </a:p>
        </p:txBody>
      </p:sp>
    </p:spTree>
    <p:extLst>
      <p:ext uri="{BB962C8B-B14F-4D97-AF65-F5344CB8AC3E}">
        <p14:creationId xmlns:p14="http://schemas.microsoft.com/office/powerpoint/2010/main" val="31584368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1E8F5F-703C-F56D-37CB-CD4AFA8A571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82B3D95-3702-67AE-0FAF-0733F1CC7E55}"/>
              </a:ext>
            </a:extLst>
          </p:cNvPr>
          <p:cNvPicPr>
            <a:picLocks noChangeAspect="1"/>
          </p:cNvPicPr>
          <p:nvPr/>
        </p:nvPicPr>
        <p:blipFill>
          <a:blip r:embed="rId2"/>
          <a:stretch>
            <a:fillRect/>
          </a:stretch>
        </p:blipFill>
        <p:spPr>
          <a:xfrm>
            <a:off x="685800" y="291690"/>
            <a:ext cx="7772400" cy="4560120"/>
          </a:xfrm>
          <a:prstGeom prst="rect">
            <a:avLst/>
          </a:prstGeom>
        </p:spPr>
      </p:pic>
      <p:cxnSp>
        <p:nvCxnSpPr>
          <p:cNvPr id="5" name="Straight Arrow Connector 4">
            <a:extLst>
              <a:ext uri="{FF2B5EF4-FFF2-40B4-BE49-F238E27FC236}">
                <a16:creationId xmlns:a16="http://schemas.microsoft.com/office/drawing/2014/main" id="{83522D75-A866-EE52-3B32-85CFA0FB29C6}"/>
              </a:ext>
            </a:extLst>
          </p:cNvPr>
          <p:cNvCxnSpPr>
            <a:cxnSpLocks/>
          </p:cNvCxnSpPr>
          <p:nvPr/>
        </p:nvCxnSpPr>
        <p:spPr>
          <a:xfrm flipH="1">
            <a:off x="4722119" y="1258077"/>
            <a:ext cx="1488657" cy="1181706"/>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BF195ABF-2017-0B2E-6C8E-4739F623DB5D}"/>
              </a:ext>
            </a:extLst>
          </p:cNvPr>
          <p:cNvSpPr txBox="1"/>
          <p:nvPr/>
        </p:nvSpPr>
        <p:spPr>
          <a:xfrm>
            <a:off x="5784351" y="888745"/>
            <a:ext cx="2428870" cy="369332"/>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rPr>
              <a:t>direct quote from note</a:t>
            </a:r>
          </a:p>
        </p:txBody>
      </p:sp>
    </p:spTree>
    <p:extLst>
      <p:ext uri="{BB962C8B-B14F-4D97-AF65-F5344CB8AC3E}">
        <p14:creationId xmlns:p14="http://schemas.microsoft.com/office/powerpoint/2010/main" val="19789955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792739-018B-0C7D-D729-7FD4B008010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C7B9C57-599B-3BF6-C1CB-4DE9E6628D95}"/>
              </a:ext>
            </a:extLst>
          </p:cNvPr>
          <p:cNvPicPr>
            <a:picLocks noChangeAspect="1"/>
          </p:cNvPicPr>
          <p:nvPr/>
        </p:nvPicPr>
        <p:blipFill>
          <a:blip r:embed="rId2"/>
          <a:stretch>
            <a:fillRect/>
          </a:stretch>
        </p:blipFill>
        <p:spPr>
          <a:xfrm>
            <a:off x="605820" y="286993"/>
            <a:ext cx="7772400" cy="4569513"/>
          </a:xfrm>
          <a:prstGeom prst="rect">
            <a:avLst/>
          </a:prstGeom>
        </p:spPr>
      </p:pic>
      <p:cxnSp>
        <p:nvCxnSpPr>
          <p:cNvPr id="5" name="Straight Arrow Connector 4">
            <a:extLst>
              <a:ext uri="{FF2B5EF4-FFF2-40B4-BE49-F238E27FC236}">
                <a16:creationId xmlns:a16="http://schemas.microsoft.com/office/drawing/2014/main" id="{336B929D-0C27-DDED-967E-91260933D500}"/>
              </a:ext>
            </a:extLst>
          </p:cNvPr>
          <p:cNvCxnSpPr>
            <a:cxnSpLocks/>
          </p:cNvCxnSpPr>
          <p:nvPr/>
        </p:nvCxnSpPr>
        <p:spPr>
          <a:xfrm flipH="1">
            <a:off x="4800244" y="3955543"/>
            <a:ext cx="2689830" cy="0"/>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58A9C4F6-6EFE-94BF-0297-0233BDED148B}"/>
              </a:ext>
            </a:extLst>
          </p:cNvPr>
          <p:cNvCxnSpPr>
            <a:cxnSpLocks/>
          </p:cNvCxnSpPr>
          <p:nvPr/>
        </p:nvCxnSpPr>
        <p:spPr>
          <a:xfrm flipH="1" flipV="1">
            <a:off x="2342508" y="4006922"/>
            <a:ext cx="226031" cy="544530"/>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F1A9C08A-6092-E46D-7475-5E395B44BC58}"/>
              </a:ext>
            </a:extLst>
          </p:cNvPr>
          <p:cNvCxnSpPr>
            <a:cxnSpLocks/>
          </p:cNvCxnSpPr>
          <p:nvPr/>
        </p:nvCxnSpPr>
        <p:spPr>
          <a:xfrm flipH="1" flipV="1">
            <a:off x="3779323" y="4006922"/>
            <a:ext cx="226031" cy="544530"/>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B607FDE5-4703-CF23-E446-A88F5E5C71B1}"/>
              </a:ext>
            </a:extLst>
          </p:cNvPr>
          <p:cNvSpPr txBox="1"/>
          <p:nvPr/>
        </p:nvSpPr>
        <p:spPr>
          <a:xfrm>
            <a:off x="2162017" y="4551452"/>
            <a:ext cx="813043" cy="369332"/>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rPr>
              <a:t>model</a:t>
            </a:r>
          </a:p>
        </p:txBody>
      </p:sp>
      <p:sp>
        <p:nvSpPr>
          <p:cNvPr id="11" name="TextBox 10">
            <a:extLst>
              <a:ext uri="{FF2B5EF4-FFF2-40B4-BE49-F238E27FC236}">
                <a16:creationId xmlns:a16="http://schemas.microsoft.com/office/drawing/2014/main" id="{8346D8D3-95D1-F7AE-1A7E-3B14CC457C1D}"/>
              </a:ext>
            </a:extLst>
          </p:cNvPr>
          <p:cNvSpPr txBox="1"/>
          <p:nvPr/>
        </p:nvSpPr>
        <p:spPr>
          <a:xfrm>
            <a:off x="3779323" y="4519313"/>
            <a:ext cx="607859" cy="369332"/>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rPr>
              <a:t>cost</a:t>
            </a:r>
          </a:p>
        </p:txBody>
      </p:sp>
      <p:sp>
        <p:nvSpPr>
          <p:cNvPr id="12" name="TextBox 11">
            <a:extLst>
              <a:ext uri="{FF2B5EF4-FFF2-40B4-BE49-F238E27FC236}">
                <a16:creationId xmlns:a16="http://schemas.microsoft.com/office/drawing/2014/main" id="{D78E15DE-A5F8-03DE-74BC-F54CB3D287BB}"/>
              </a:ext>
            </a:extLst>
          </p:cNvPr>
          <p:cNvSpPr txBox="1"/>
          <p:nvPr/>
        </p:nvSpPr>
        <p:spPr>
          <a:xfrm>
            <a:off x="7581786" y="3740055"/>
            <a:ext cx="1492716" cy="369332"/>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rPr>
              <a:t>query details</a:t>
            </a:r>
          </a:p>
        </p:txBody>
      </p:sp>
    </p:spTree>
    <p:extLst>
      <p:ext uri="{BB962C8B-B14F-4D97-AF65-F5344CB8AC3E}">
        <p14:creationId xmlns:p14="http://schemas.microsoft.com/office/powerpoint/2010/main" val="2311277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3621D4-AB95-65CB-4FE3-7AD55EB533E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37336C6-7682-C28E-22C5-C284E9568745}"/>
              </a:ext>
            </a:extLst>
          </p:cNvPr>
          <p:cNvPicPr>
            <a:picLocks noChangeAspect="1"/>
          </p:cNvPicPr>
          <p:nvPr/>
        </p:nvPicPr>
        <p:blipFill>
          <a:blip r:embed="rId2"/>
          <a:stretch>
            <a:fillRect/>
          </a:stretch>
        </p:blipFill>
        <p:spPr>
          <a:xfrm>
            <a:off x="685800" y="284645"/>
            <a:ext cx="7772400" cy="4574210"/>
          </a:xfrm>
          <a:prstGeom prst="rect">
            <a:avLst/>
          </a:prstGeom>
        </p:spPr>
      </p:pic>
      <p:cxnSp>
        <p:nvCxnSpPr>
          <p:cNvPr id="5" name="Straight Arrow Connector 4">
            <a:extLst>
              <a:ext uri="{FF2B5EF4-FFF2-40B4-BE49-F238E27FC236}">
                <a16:creationId xmlns:a16="http://schemas.microsoft.com/office/drawing/2014/main" id="{937B3DAC-571C-C012-9084-5C0F854E1FE9}"/>
              </a:ext>
            </a:extLst>
          </p:cNvPr>
          <p:cNvCxnSpPr>
            <a:cxnSpLocks/>
          </p:cNvCxnSpPr>
          <p:nvPr/>
        </p:nvCxnSpPr>
        <p:spPr>
          <a:xfrm flipH="1">
            <a:off x="4039957" y="410959"/>
            <a:ext cx="1713571" cy="0"/>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C00EC9F7-6063-A659-F85E-9052F2B9F2D4}"/>
              </a:ext>
            </a:extLst>
          </p:cNvPr>
          <p:cNvSpPr txBox="1"/>
          <p:nvPr/>
        </p:nvSpPr>
        <p:spPr>
          <a:xfrm>
            <a:off x="5753528" y="226293"/>
            <a:ext cx="2133918" cy="369332"/>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rPr>
              <a:t>90 notes examined</a:t>
            </a:r>
          </a:p>
        </p:txBody>
      </p:sp>
      <p:cxnSp>
        <p:nvCxnSpPr>
          <p:cNvPr id="9" name="Straight Arrow Connector 8">
            <a:extLst>
              <a:ext uri="{FF2B5EF4-FFF2-40B4-BE49-F238E27FC236}">
                <a16:creationId xmlns:a16="http://schemas.microsoft.com/office/drawing/2014/main" id="{9D5051E3-A829-1995-74CF-B5E786EA1CED}"/>
              </a:ext>
            </a:extLst>
          </p:cNvPr>
          <p:cNvCxnSpPr>
            <a:cxnSpLocks/>
          </p:cNvCxnSpPr>
          <p:nvPr/>
        </p:nvCxnSpPr>
        <p:spPr>
          <a:xfrm flipH="1">
            <a:off x="5963701" y="1284270"/>
            <a:ext cx="652856" cy="327053"/>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76C93CB4-4323-E3BA-855B-451E812AEA4C}"/>
              </a:ext>
            </a:extLst>
          </p:cNvPr>
          <p:cNvSpPr txBox="1"/>
          <p:nvPr/>
        </p:nvSpPr>
        <p:spPr>
          <a:xfrm>
            <a:off x="6616557" y="1070428"/>
            <a:ext cx="2326278" cy="369332"/>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rPr>
              <a:t>query written by LLM</a:t>
            </a:r>
          </a:p>
        </p:txBody>
      </p:sp>
    </p:spTree>
    <p:extLst>
      <p:ext uri="{BB962C8B-B14F-4D97-AF65-F5344CB8AC3E}">
        <p14:creationId xmlns:p14="http://schemas.microsoft.com/office/powerpoint/2010/main" val="37280392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DA0592F-43F7-9774-FD21-4F3D51DAB830}"/>
              </a:ext>
            </a:extLst>
          </p:cNvPr>
          <p:cNvSpPr/>
          <p:nvPr/>
        </p:nvSpPr>
        <p:spPr>
          <a:xfrm>
            <a:off x="352638" y="-113016"/>
            <a:ext cx="8239125" cy="7429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b="1" dirty="0">
                <a:solidFill>
                  <a:schemeClr val="tx1"/>
                </a:solidFill>
                <a:latin typeface="Arial" panose="020B0604020202020204" pitchFamily="34" charset="0"/>
                <a:cs typeface="Arial" panose="020B0604020202020204" pitchFamily="34" charset="0"/>
              </a:rPr>
              <a:t>One more patient</a:t>
            </a:r>
            <a:endParaRPr lang="en-US" sz="3200" dirty="0">
              <a:solidFill>
                <a:schemeClr val="tx1"/>
              </a:solidFill>
            </a:endParaRPr>
          </a:p>
        </p:txBody>
      </p:sp>
      <p:pic>
        <p:nvPicPr>
          <p:cNvPr id="8" name="Picture 7">
            <a:extLst>
              <a:ext uri="{FF2B5EF4-FFF2-40B4-BE49-F238E27FC236}">
                <a16:creationId xmlns:a16="http://schemas.microsoft.com/office/drawing/2014/main" id="{92FB16E7-389D-7098-06F6-0F488F7D7B92}"/>
              </a:ext>
            </a:extLst>
          </p:cNvPr>
          <p:cNvPicPr>
            <a:picLocks noChangeAspect="1"/>
          </p:cNvPicPr>
          <p:nvPr/>
        </p:nvPicPr>
        <p:blipFill>
          <a:blip r:embed="rId2"/>
          <a:stretch>
            <a:fillRect/>
          </a:stretch>
        </p:blipFill>
        <p:spPr>
          <a:xfrm>
            <a:off x="455380" y="472612"/>
            <a:ext cx="7772400" cy="4564817"/>
          </a:xfrm>
          <a:prstGeom prst="rect">
            <a:avLst/>
          </a:prstGeom>
          <a:ln>
            <a:solidFill>
              <a:schemeClr val="accent1"/>
            </a:solidFill>
          </a:ln>
        </p:spPr>
      </p:pic>
      <p:cxnSp>
        <p:nvCxnSpPr>
          <p:cNvPr id="9" name="Straight Arrow Connector 8">
            <a:extLst>
              <a:ext uri="{FF2B5EF4-FFF2-40B4-BE49-F238E27FC236}">
                <a16:creationId xmlns:a16="http://schemas.microsoft.com/office/drawing/2014/main" id="{90CF187A-DA67-F4BF-5B29-3CCA8C4C83C5}"/>
              </a:ext>
            </a:extLst>
          </p:cNvPr>
          <p:cNvCxnSpPr>
            <a:cxnSpLocks/>
          </p:cNvCxnSpPr>
          <p:nvPr/>
        </p:nvCxnSpPr>
        <p:spPr>
          <a:xfrm flipH="1">
            <a:off x="3006826" y="1925792"/>
            <a:ext cx="1856352" cy="0"/>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9927140A-4214-2537-98C0-0232BC1967A2}"/>
              </a:ext>
            </a:extLst>
          </p:cNvPr>
          <p:cNvCxnSpPr>
            <a:cxnSpLocks/>
          </p:cNvCxnSpPr>
          <p:nvPr/>
        </p:nvCxnSpPr>
        <p:spPr>
          <a:xfrm flipH="1">
            <a:off x="4643919" y="2483809"/>
            <a:ext cx="1068512" cy="640208"/>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6282F004-B33C-5D10-56E7-39F6A1F62C17}"/>
              </a:ext>
            </a:extLst>
          </p:cNvPr>
          <p:cNvSpPr txBox="1"/>
          <p:nvPr/>
        </p:nvSpPr>
        <p:spPr>
          <a:xfrm>
            <a:off x="4920355" y="1741126"/>
            <a:ext cx="2646878" cy="369332"/>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rPr>
              <a:t>straightforward question</a:t>
            </a:r>
          </a:p>
        </p:txBody>
      </p:sp>
      <p:sp>
        <p:nvSpPr>
          <p:cNvPr id="16" name="TextBox 15">
            <a:extLst>
              <a:ext uri="{FF2B5EF4-FFF2-40B4-BE49-F238E27FC236}">
                <a16:creationId xmlns:a16="http://schemas.microsoft.com/office/drawing/2014/main" id="{6E84B726-2298-8E29-7AFE-8CCF89787651}"/>
              </a:ext>
            </a:extLst>
          </p:cNvPr>
          <p:cNvSpPr txBox="1"/>
          <p:nvPr/>
        </p:nvSpPr>
        <p:spPr>
          <a:xfrm>
            <a:off x="5707498" y="2299143"/>
            <a:ext cx="2518638" cy="369332"/>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rPr>
              <a:t>straightforward answer</a:t>
            </a:r>
          </a:p>
        </p:txBody>
      </p:sp>
    </p:spTree>
    <p:extLst>
      <p:ext uri="{BB962C8B-B14F-4D97-AF65-F5344CB8AC3E}">
        <p14:creationId xmlns:p14="http://schemas.microsoft.com/office/powerpoint/2010/main" val="1747028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FDA722C-8BF6-D84F-A16A-2ABB286623B6}"/>
              </a:ext>
            </a:extLst>
          </p:cNvPr>
          <p:cNvPicPr>
            <a:picLocks noChangeAspect="1"/>
          </p:cNvPicPr>
          <p:nvPr/>
        </p:nvPicPr>
        <p:blipFill>
          <a:blip r:embed="rId2"/>
          <a:stretch>
            <a:fillRect/>
          </a:stretch>
        </p:blipFill>
        <p:spPr>
          <a:xfrm>
            <a:off x="0" y="0"/>
            <a:ext cx="9144000" cy="5143500"/>
          </a:xfrm>
          <a:prstGeom prst="rect">
            <a:avLst/>
          </a:prstGeom>
        </p:spPr>
      </p:pic>
      <p:sp>
        <p:nvSpPr>
          <p:cNvPr id="6" name="TextBox 5">
            <a:extLst>
              <a:ext uri="{FF2B5EF4-FFF2-40B4-BE49-F238E27FC236}">
                <a16:creationId xmlns:a16="http://schemas.microsoft.com/office/drawing/2014/main" id="{4E248C1C-9B95-2C48-952F-F10EA67A2ACB}"/>
              </a:ext>
            </a:extLst>
          </p:cNvPr>
          <p:cNvSpPr txBox="1"/>
          <p:nvPr/>
        </p:nvSpPr>
        <p:spPr>
          <a:xfrm>
            <a:off x="141058" y="178062"/>
            <a:ext cx="8996374" cy="584775"/>
          </a:xfrm>
          <a:prstGeom prst="rect">
            <a:avLst/>
          </a:prstGeom>
          <a:noFill/>
        </p:spPr>
        <p:txBody>
          <a:bodyPr wrap="none" rtlCol="0">
            <a:spAutoFit/>
          </a:bodyPr>
          <a:lstStyle/>
          <a:p>
            <a:r>
              <a:rPr lang="en-US" sz="3200" b="1" dirty="0">
                <a:latin typeface="Arial"/>
                <a:cs typeface="Arial"/>
              </a:rPr>
              <a:t>80% of EHR data are in unstructured free-text</a:t>
            </a:r>
          </a:p>
        </p:txBody>
      </p:sp>
      <p:pic>
        <p:nvPicPr>
          <p:cNvPr id="9" name="Picture 8" descr="seal.png">
            <a:extLst>
              <a:ext uri="{FF2B5EF4-FFF2-40B4-BE49-F238E27FC236}">
                <a16:creationId xmlns:a16="http://schemas.microsoft.com/office/drawing/2014/main" id="{B33AF656-49E2-3741-B1AE-811F7C9D542C}"/>
              </a:ext>
            </a:extLst>
          </p:cNvPr>
          <p:cNvPicPr>
            <a:picLocks noChangeAspect="1"/>
          </p:cNvPicPr>
          <p:nvPr/>
        </p:nvPicPr>
        <p:blipFill>
          <a:blip r:embed="rId3"/>
          <a:stretch>
            <a:fillRect/>
          </a:stretch>
        </p:blipFill>
        <p:spPr>
          <a:xfrm>
            <a:off x="1989290" y="1123495"/>
            <a:ext cx="863638" cy="679089"/>
          </a:xfrm>
          <a:prstGeom prst="rect">
            <a:avLst/>
          </a:prstGeom>
        </p:spPr>
      </p:pic>
      <p:sp>
        <p:nvSpPr>
          <p:cNvPr id="10" name="Right Bracket 9">
            <a:extLst>
              <a:ext uri="{FF2B5EF4-FFF2-40B4-BE49-F238E27FC236}">
                <a16:creationId xmlns:a16="http://schemas.microsoft.com/office/drawing/2014/main" id="{6A6C1122-B18C-D147-95E2-87EE09ECC3F4}"/>
              </a:ext>
            </a:extLst>
          </p:cNvPr>
          <p:cNvSpPr/>
          <p:nvPr/>
        </p:nvSpPr>
        <p:spPr>
          <a:xfrm>
            <a:off x="4315968" y="1463040"/>
            <a:ext cx="109728" cy="612648"/>
          </a:xfrm>
          <a:prstGeom prst="rightBracket">
            <a:avLst/>
          </a:prstGeom>
          <a:ln w="44450">
            <a:solidFill>
              <a:schemeClr val="tx1"/>
            </a:solidFill>
          </a:ln>
          <a:effectLst>
            <a:outerShdw blurRad="40000" dist="20000" dir="5400000" rotWithShape="0">
              <a:schemeClr val="tx1">
                <a:alpha val="38000"/>
              </a:scheme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1" name="Right Bracket 10">
            <a:extLst>
              <a:ext uri="{FF2B5EF4-FFF2-40B4-BE49-F238E27FC236}">
                <a16:creationId xmlns:a16="http://schemas.microsoft.com/office/drawing/2014/main" id="{97E908D2-23D1-0943-BBB4-ACCDD8AF684C}"/>
              </a:ext>
            </a:extLst>
          </p:cNvPr>
          <p:cNvSpPr/>
          <p:nvPr/>
        </p:nvSpPr>
        <p:spPr>
          <a:xfrm>
            <a:off x="4315968" y="2278964"/>
            <a:ext cx="109728" cy="2402763"/>
          </a:xfrm>
          <a:prstGeom prst="rightBracket">
            <a:avLst/>
          </a:prstGeom>
          <a:ln w="44450">
            <a:solidFill>
              <a:schemeClr val="bg1"/>
            </a:solidFill>
          </a:ln>
          <a:effectLst>
            <a:outerShdw blurRad="40000" dist="20000" dir="5400000" rotWithShape="0">
              <a:schemeClr val="bg1">
                <a:alpha val="38000"/>
              </a:scheme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12" name="TextBox 11">
            <a:extLst>
              <a:ext uri="{FF2B5EF4-FFF2-40B4-BE49-F238E27FC236}">
                <a16:creationId xmlns:a16="http://schemas.microsoft.com/office/drawing/2014/main" id="{A745185A-97B4-534F-81C1-030CFD936D5D}"/>
              </a:ext>
            </a:extLst>
          </p:cNvPr>
          <p:cNvSpPr txBox="1"/>
          <p:nvPr/>
        </p:nvSpPr>
        <p:spPr>
          <a:xfrm>
            <a:off x="4517136" y="1581912"/>
            <a:ext cx="1723549"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structured data</a:t>
            </a:r>
          </a:p>
        </p:txBody>
      </p:sp>
      <p:sp>
        <p:nvSpPr>
          <p:cNvPr id="13" name="TextBox 12">
            <a:extLst>
              <a:ext uri="{FF2B5EF4-FFF2-40B4-BE49-F238E27FC236}">
                <a16:creationId xmlns:a16="http://schemas.microsoft.com/office/drawing/2014/main" id="{BB03051E-7E6F-8A48-8508-7304A90DFCAB}"/>
              </a:ext>
            </a:extLst>
          </p:cNvPr>
          <p:cNvSpPr txBox="1"/>
          <p:nvPr/>
        </p:nvSpPr>
        <p:spPr>
          <a:xfrm>
            <a:off x="4572000" y="3295679"/>
            <a:ext cx="2877711" cy="369332"/>
          </a:xfrm>
          <a:prstGeom prst="rect">
            <a:avLst/>
          </a:prstGeom>
          <a:noFill/>
        </p:spPr>
        <p:txBody>
          <a:bodyPr wrap="none" rtlCol="0">
            <a:spAutoFit/>
          </a:bodyPr>
          <a:lstStyle/>
          <a:p>
            <a:r>
              <a:rPr lang="en-US" dirty="0">
                <a:solidFill>
                  <a:schemeClr val="bg1"/>
                </a:solidFill>
                <a:latin typeface="Arial" panose="020B0604020202020204" pitchFamily="34" charset="0"/>
                <a:cs typeface="Arial" panose="020B0604020202020204" pitchFamily="34" charset="0"/>
              </a:rPr>
              <a:t>unstructured data/free text</a:t>
            </a:r>
          </a:p>
        </p:txBody>
      </p:sp>
      <p:pic>
        <p:nvPicPr>
          <p:cNvPr id="16" name="Picture 15">
            <a:extLst>
              <a:ext uri="{FF2B5EF4-FFF2-40B4-BE49-F238E27FC236}">
                <a16:creationId xmlns:a16="http://schemas.microsoft.com/office/drawing/2014/main" id="{EAACEFE4-EB2A-1D42-8D72-D92FACC578FF}"/>
              </a:ext>
            </a:extLst>
          </p:cNvPr>
          <p:cNvPicPr>
            <a:picLocks noChangeAspect="1"/>
          </p:cNvPicPr>
          <p:nvPr/>
        </p:nvPicPr>
        <p:blipFill>
          <a:blip r:embed="rId4"/>
          <a:stretch>
            <a:fillRect/>
          </a:stretch>
        </p:blipFill>
        <p:spPr>
          <a:xfrm>
            <a:off x="7446296" y="4303288"/>
            <a:ext cx="1581912" cy="551667"/>
          </a:xfrm>
          <a:prstGeom prst="rect">
            <a:avLst/>
          </a:prstGeom>
        </p:spPr>
      </p:pic>
      <p:sp>
        <p:nvSpPr>
          <p:cNvPr id="15" name="Rectangle 14">
            <a:extLst>
              <a:ext uri="{FF2B5EF4-FFF2-40B4-BE49-F238E27FC236}">
                <a16:creationId xmlns:a16="http://schemas.microsoft.com/office/drawing/2014/main" id="{3E1E8BD1-776E-8740-AB2D-A3B2E7616CAF}"/>
              </a:ext>
            </a:extLst>
          </p:cNvPr>
          <p:cNvSpPr/>
          <p:nvPr/>
        </p:nvSpPr>
        <p:spPr>
          <a:xfrm>
            <a:off x="6393049" y="4842789"/>
            <a:ext cx="2727702" cy="246221"/>
          </a:xfrm>
          <a:prstGeom prst="rect">
            <a:avLst/>
          </a:prstGeom>
        </p:spPr>
        <p:txBody>
          <a:bodyPr wrap="square">
            <a:spAutoFit/>
          </a:bodyPr>
          <a:lstStyle/>
          <a:p>
            <a:r>
              <a:rPr lang="en-US" sz="1000" dirty="0">
                <a:solidFill>
                  <a:schemeClr val="bg1"/>
                </a:solidFill>
                <a:latin typeface="Arial"/>
                <a:cs typeface="Arial"/>
              </a:rPr>
              <a:t>http://project-</a:t>
            </a:r>
            <a:r>
              <a:rPr lang="en-US" sz="1000" dirty="0" err="1">
                <a:solidFill>
                  <a:schemeClr val="bg1"/>
                </a:solidFill>
                <a:latin typeface="Arial"/>
                <a:cs typeface="Arial"/>
              </a:rPr>
              <a:t>emerse.org</a:t>
            </a:r>
            <a:r>
              <a:rPr lang="en-US" sz="1000" dirty="0">
                <a:solidFill>
                  <a:schemeClr val="bg1"/>
                </a:solidFill>
                <a:latin typeface="Arial"/>
                <a:cs typeface="Arial"/>
              </a:rPr>
              <a:t>/</a:t>
            </a:r>
            <a:r>
              <a:rPr lang="en-US" sz="1000" dirty="0" err="1">
                <a:solidFill>
                  <a:schemeClr val="bg1"/>
                </a:solidFill>
                <a:latin typeface="Arial"/>
                <a:cs typeface="Arial"/>
              </a:rPr>
              <a:t>presentations.html</a:t>
            </a:r>
            <a:endParaRPr lang="en-US" sz="1000" dirty="0">
              <a:solidFill>
                <a:schemeClr val="bg1"/>
              </a:solidFill>
              <a:latin typeface="Arial"/>
              <a:cs typeface="Arial"/>
            </a:endParaRPr>
          </a:p>
        </p:txBody>
      </p:sp>
    </p:spTree>
    <p:extLst>
      <p:ext uri="{BB962C8B-B14F-4D97-AF65-F5344CB8AC3E}">
        <p14:creationId xmlns:p14="http://schemas.microsoft.com/office/powerpoint/2010/main" val="37254278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D6E3FA0-AB75-C406-8D1E-0BA20A31EF57}"/>
              </a:ext>
            </a:extLst>
          </p:cNvPr>
          <p:cNvPicPr>
            <a:picLocks noChangeAspect="1"/>
          </p:cNvPicPr>
          <p:nvPr/>
        </p:nvPicPr>
        <p:blipFill>
          <a:blip r:embed="rId2"/>
          <a:stretch>
            <a:fillRect/>
          </a:stretch>
        </p:blipFill>
        <p:spPr>
          <a:xfrm>
            <a:off x="685800" y="284645"/>
            <a:ext cx="7772400" cy="4574210"/>
          </a:xfrm>
          <a:prstGeom prst="rect">
            <a:avLst/>
          </a:prstGeom>
        </p:spPr>
      </p:pic>
      <p:cxnSp>
        <p:nvCxnSpPr>
          <p:cNvPr id="6" name="Straight Arrow Connector 5">
            <a:extLst>
              <a:ext uri="{FF2B5EF4-FFF2-40B4-BE49-F238E27FC236}">
                <a16:creationId xmlns:a16="http://schemas.microsoft.com/office/drawing/2014/main" id="{13A69731-5091-98A4-B148-FC4C9638E4B3}"/>
              </a:ext>
            </a:extLst>
          </p:cNvPr>
          <p:cNvCxnSpPr>
            <a:cxnSpLocks/>
          </p:cNvCxnSpPr>
          <p:nvPr/>
        </p:nvCxnSpPr>
        <p:spPr>
          <a:xfrm flipH="1">
            <a:off x="3866971" y="1781954"/>
            <a:ext cx="1856352" cy="0"/>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6B859633-5771-9E17-7628-C608C9E16ED3}"/>
              </a:ext>
            </a:extLst>
          </p:cNvPr>
          <p:cNvSpPr txBox="1"/>
          <p:nvPr/>
        </p:nvSpPr>
        <p:spPr>
          <a:xfrm>
            <a:off x="5780500" y="1597288"/>
            <a:ext cx="2531462" cy="369332"/>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rPr>
              <a:t>more abstract question</a:t>
            </a:r>
          </a:p>
        </p:txBody>
      </p:sp>
      <p:cxnSp>
        <p:nvCxnSpPr>
          <p:cNvPr id="8" name="Straight Arrow Connector 7">
            <a:extLst>
              <a:ext uri="{FF2B5EF4-FFF2-40B4-BE49-F238E27FC236}">
                <a16:creationId xmlns:a16="http://schemas.microsoft.com/office/drawing/2014/main" id="{DFD0184C-17D3-3A90-3302-5CA01DBC1E29}"/>
              </a:ext>
            </a:extLst>
          </p:cNvPr>
          <p:cNvCxnSpPr>
            <a:cxnSpLocks/>
          </p:cNvCxnSpPr>
          <p:nvPr/>
        </p:nvCxnSpPr>
        <p:spPr>
          <a:xfrm flipH="1">
            <a:off x="4852324" y="2543740"/>
            <a:ext cx="1856352" cy="0"/>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993364B6-87D0-58AA-5D70-95087FD92412}"/>
              </a:ext>
            </a:extLst>
          </p:cNvPr>
          <p:cNvSpPr txBox="1"/>
          <p:nvPr/>
        </p:nvSpPr>
        <p:spPr>
          <a:xfrm>
            <a:off x="6708676" y="2359074"/>
            <a:ext cx="1980029" cy="1200329"/>
          </a:xfrm>
          <a:prstGeom prst="rect">
            <a:avLst/>
          </a:prstGeom>
          <a:noFill/>
        </p:spPr>
        <p:txBody>
          <a:bodyPr wrap="none" rtlCol="0">
            <a:spAutoFit/>
          </a:bodyPr>
          <a:lstStyle/>
          <a:p>
            <a:r>
              <a:rPr lang="en-US" dirty="0">
                <a:solidFill>
                  <a:srgbClr val="FF0000"/>
                </a:solidFill>
                <a:latin typeface="Arial" panose="020B0604020202020204" pitchFamily="34" charset="0"/>
                <a:cs typeface="Arial" panose="020B0604020202020204" pitchFamily="34" charset="0"/>
              </a:rPr>
              <a:t>answer based on</a:t>
            </a:r>
          </a:p>
          <a:p>
            <a:r>
              <a:rPr lang="en-US" dirty="0">
                <a:solidFill>
                  <a:srgbClr val="FF0000"/>
                </a:solidFill>
                <a:latin typeface="Arial" panose="020B0604020202020204" pitchFamily="34" charset="0"/>
                <a:cs typeface="Arial" panose="020B0604020202020204" pitchFamily="34" charset="0"/>
              </a:rPr>
              <a:t>synthesis and</a:t>
            </a:r>
          </a:p>
          <a:p>
            <a:r>
              <a:rPr lang="en-US" dirty="0">
                <a:solidFill>
                  <a:srgbClr val="FF0000"/>
                </a:solidFill>
                <a:latin typeface="Arial" panose="020B0604020202020204" pitchFamily="34" charset="0"/>
                <a:cs typeface="Arial" panose="020B0604020202020204" pitchFamily="34" charset="0"/>
              </a:rPr>
              <a:t>inference from 26</a:t>
            </a:r>
          </a:p>
          <a:p>
            <a:r>
              <a:rPr lang="en-US" dirty="0">
                <a:solidFill>
                  <a:srgbClr val="FF0000"/>
                </a:solidFill>
                <a:latin typeface="Arial" panose="020B0604020202020204" pitchFamily="34" charset="0"/>
                <a:cs typeface="Arial" panose="020B0604020202020204" pitchFamily="34" charset="0"/>
              </a:rPr>
              <a:t>notes</a:t>
            </a:r>
          </a:p>
        </p:txBody>
      </p:sp>
    </p:spTree>
    <p:extLst>
      <p:ext uri="{BB962C8B-B14F-4D97-AF65-F5344CB8AC3E}">
        <p14:creationId xmlns:p14="http://schemas.microsoft.com/office/powerpoint/2010/main" val="3874406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E4D6B-8174-D95B-E88B-17238CA4EC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5CA271-3BB5-1BBA-3352-820B2EC91F35}"/>
              </a:ext>
            </a:extLst>
          </p:cNvPr>
          <p:cNvSpPr>
            <a:spLocks noGrp="1"/>
          </p:cNvSpPr>
          <p:nvPr>
            <p:ph type="title"/>
          </p:nvPr>
        </p:nvSpPr>
        <p:spPr>
          <a:solidFill>
            <a:schemeClr val="bg1"/>
          </a:solidFill>
        </p:spPr>
        <p:txBody>
          <a:bodyPr/>
          <a:lstStyle/>
          <a:p>
            <a:pPr algn="l"/>
            <a:r>
              <a:rPr lang="en-US" b="1" dirty="0">
                <a:latin typeface="Arial" panose="020B0604020202020204" pitchFamily="34" charset="0"/>
                <a:cs typeface="Arial" panose="020B0604020202020204" pitchFamily="34" charset="0"/>
              </a:rPr>
              <a:t>How does it all work?</a:t>
            </a:r>
          </a:p>
        </p:txBody>
      </p:sp>
      <p:pic>
        <p:nvPicPr>
          <p:cNvPr id="14" name="Picture 13" descr="transparent background.png">
            <a:extLst>
              <a:ext uri="{FF2B5EF4-FFF2-40B4-BE49-F238E27FC236}">
                <a16:creationId xmlns:a16="http://schemas.microsoft.com/office/drawing/2014/main" id="{A213C47A-DB17-C1D0-72FD-8B604204B765}"/>
              </a:ext>
            </a:extLst>
          </p:cNvPr>
          <p:cNvPicPr>
            <a:picLocks noChangeAspect="1"/>
          </p:cNvPicPr>
          <p:nvPr/>
        </p:nvPicPr>
        <p:blipFill>
          <a:blip r:embed="rId2"/>
          <a:stretch>
            <a:fillRect/>
          </a:stretch>
        </p:blipFill>
        <p:spPr>
          <a:xfrm>
            <a:off x="7504783" y="4393002"/>
            <a:ext cx="1468196" cy="403244"/>
          </a:xfrm>
          <a:prstGeom prst="rect">
            <a:avLst/>
          </a:prstGeom>
        </p:spPr>
      </p:pic>
      <p:sp>
        <p:nvSpPr>
          <p:cNvPr id="26" name="Rectangle 25">
            <a:extLst>
              <a:ext uri="{FF2B5EF4-FFF2-40B4-BE49-F238E27FC236}">
                <a16:creationId xmlns:a16="http://schemas.microsoft.com/office/drawing/2014/main" id="{A70A1C68-FEDB-3543-79AC-E634EF366F55}"/>
              </a:ext>
            </a:extLst>
          </p:cNvPr>
          <p:cNvSpPr/>
          <p:nvPr/>
        </p:nvSpPr>
        <p:spPr>
          <a:xfrm>
            <a:off x="6393049" y="4842790"/>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B3E4D24C-951C-7BE3-F66D-B22BD3124710}"/>
              </a:ext>
            </a:extLst>
          </p:cNvPr>
          <p:cNvSpPr txBox="1"/>
          <p:nvPr/>
        </p:nvSpPr>
        <p:spPr>
          <a:xfrm>
            <a:off x="108279" y="1282379"/>
            <a:ext cx="8578522" cy="1269578"/>
          </a:xfrm>
          <a:prstGeom prst="rect">
            <a:avLst/>
          </a:prstGeom>
          <a:noFill/>
        </p:spPr>
        <p:txBody>
          <a:bodyPr wrap="square" rtlCol="0">
            <a:spAutoFit/>
          </a:bodyPr>
          <a:lstStyle/>
          <a:p>
            <a:r>
              <a:rPr lang="en-US" sz="2550" dirty="0">
                <a:latin typeface="Arial" panose="020B0604020202020204" pitchFamily="34" charset="0"/>
                <a:cs typeface="Arial" panose="020B0604020202020204" pitchFamily="34" charset="0"/>
              </a:rPr>
              <a:t>1. User asks a question</a:t>
            </a:r>
          </a:p>
          <a:p>
            <a:r>
              <a:rPr lang="en-US" sz="2550" dirty="0">
                <a:latin typeface="Arial" panose="020B0604020202020204" pitchFamily="34" charset="0"/>
                <a:cs typeface="Arial" panose="020B0604020202020204" pitchFamily="34" charset="0"/>
              </a:rPr>
              <a:t>2. LLM evaluates question for specificity</a:t>
            </a:r>
          </a:p>
          <a:p>
            <a:pPr marL="971526" lvl="1" indent="-514337">
              <a:buFont typeface="Arial" panose="020B0604020202020204" pitchFamily="34" charset="0"/>
              <a:buChar char="•"/>
            </a:pPr>
            <a:r>
              <a:rPr lang="en-US" sz="2550" dirty="0">
                <a:latin typeface="Arial" panose="020B0604020202020204" pitchFamily="34" charset="0"/>
                <a:cs typeface="Arial" panose="020B0604020202020204" pitchFamily="34" charset="0"/>
              </a:rPr>
              <a:t>If too vague, it will ask for more details</a:t>
            </a:r>
          </a:p>
        </p:txBody>
      </p:sp>
      <p:pic>
        <p:nvPicPr>
          <p:cNvPr id="7" name="Picture 6">
            <a:extLst>
              <a:ext uri="{FF2B5EF4-FFF2-40B4-BE49-F238E27FC236}">
                <a16:creationId xmlns:a16="http://schemas.microsoft.com/office/drawing/2014/main" id="{C4A7DA71-E4EF-02B5-A610-09518B413462}"/>
              </a:ext>
            </a:extLst>
          </p:cNvPr>
          <p:cNvPicPr>
            <a:picLocks noChangeAspect="1"/>
          </p:cNvPicPr>
          <p:nvPr/>
        </p:nvPicPr>
        <p:blipFill>
          <a:blip r:embed="rId3"/>
          <a:stretch>
            <a:fillRect/>
          </a:stretch>
        </p:blipFill>
        <p:spPr>
          <a:xfrm>
            <a:off x="171021" y="2667374"/>
            <a:ext cx="6185087" cy="2357850"/>
          </a:xfrm>
          <a:prstGeom prst="rect">
            <a:avLst/>
          </a:prstGeom>
          <a:ln>
            <a:solidFill>
              <a:schemeClr val="accent1"/>
            </a:solidFill>
          </a:ln>
        </p:spPr>
      </p:pic>
      <p:pic>
        <p:nvPicPr>
          <p:cNvPr id="3" name="Picture 2">
            <a:extLst>
              <a:ext uri="{FF2B5EF4-FFF2-40B4-BE49-F238E27FC236}">
                <a16:creationId xmlns:a16="http://schemas.microsoft.com/office/drawing/2014/main" id="{B37BBFF5-6429-32C1-9143-D1E92CD954C9}"/>
              </a:ext>
            </a:extLst>
          </p:cNvPr>
          <p:cNvPicPr>
            <a:picLocks noChangeAspect="1"/>
          </p:cNvPicPr>
          <p:nvPr/>
        </p:nvPicPr>
        <p:blipFill>
          <a:blip r:embed="rId4"/>
          <a:stretch>
            <a:fillRect/>
          </a:stretch>
        </p:blipFill>
        <p:spPr>
          <a:xfrm>
            <a:off x="7548678" y="62360"/>
            <a:ext cx="1235726" cy="1818307"/>
          </a:xfrm>
          <a:prstGeom prst="rect">
            <a:avLst/>
          </a:prstGeom>
        </p:spPr>
      </p:pic>
    </p:spTree>
    <p:extLst>
      <p:ext uri="{BB962C8B-B14F-4D97-AF65-F5344CB8AC3E}">
        <p14:creationId xmlns:p14="http://schemas.microsoft.com/office/powerpoint/2010/main" val="36553397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055E3-91A2-627D-6A1B-2FEFFD2A18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9B4E62-6D5B-34D1-F2B3-F0B43FCADC18}"/>
              </a:ext>
            </a:extLst>
          </p:cNvPr>
          <p:cNvSpPr>
            <a:spLocks noGrp="1"/>
          </p:cNvSpPr>
          <p:nvPr>
            <p:ph type="title"/>
          </p:nvPr>
        </p:nvSpPr>
        <p:spPr>
          <a:solidFill>
            <a:schemeClr val="bg1"/>
          </a:solidFill>
        </p:spPr>
        <p:txBody>
          <a:bodyPr/>
          <a:lstStyle/>
          <a:p>
            <a:pPr algn="l"/>
            <a:r>
              <a:rPr lang="en-US" b="1" dirty="0">
                <a:latin typeface="Arial" panose="020B0604020202020204" pitchFamily="34" charset="0"/>
                <a:cs typeface="Arial" panose="020B0604020202020204" pitchFamily="34" charset="0"/>
              </a:rPr>
              <a:t>How does it all work?</a:t>
            </a:r>
          </a:p>
        </p:txBody>
      </p:sp>
      <p:pic>
        <p:nvPicPr>
          <p:cNvPr id="14" name="Picture 13" descr="transparent background.png">
            <a:extLst>
              <a:ext uri="{FF2B5EF4-FFF2-40B4-BE49-F238E27FC236}">
                <a16:creationId xmlns:a16="http://schemas.microsoft.com/office/drawing/2014/main" id="{E20C3AC6-3047-7CB9-64E5-04ABB8D2E0FB}"/>
              </a:ext>
            </a:extLst>
          </p:cNvPr>
          <p:cNvPicPr>
            <a:picLocks noChangeAspect="1"/>
          </p:cNvPicPr>
          <p:nvPr/>
        </p:nvPicPr>
        <p:blipFill>
          <a:blip r:embed="rId2"/>
          <a:stretch>
            <a:fillRect/>
          </a:stretch>
        </p:blipFill>
        <p:spPr>
          <a:xfrm>
            <a:off x="7504783" y="4393002"/>
            <a:ext cx="1468196" cy="403244"/>
          </a:xfrm>
          <a:prstGeom prst="rect">
            <a:avLst/>
          </a:prstGeom>
        </p:spPr>
      </p:pic>
      <p:sp>
        <p:nvSpPr>
          <p:cNvPr id="26" name="Rectangle 25">
            <a:extLst>
              <a:ext uri="{FF2B5EF4-FFF2-40B4-BE49-F238E27FC236}">
                <a16:creationId xmlns:a16="http://schemas.microsoft.com/office/drawing/2014/main" id="{43142257-738E-AE0C-42AB-135818227C05}"/>
              </a:ext>
            </a:extLst>
          </p:cNvPr>
          <p:cNvSpPr/>
          <p:nvPr/>
        </p:nvSpPr>
        <p:spPr>
          <a:xfrm>
            <a:off x="6393049" y="4842790"/>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237F05FB-C4D8-473C-040C-DA5089FE09FA}"/>
              </a:ext>
            </a:extLst>
          </p:cNvPr>
          <p:cNvSpPr txBox="1"/>
          <p:nvPr/>
        </p:nvSpPr>
        <p:spPr>
          <a:xfrm>
            <a:off x="108279" y="1282381"/>
            <a:ext cx="8578522" cy="3231654"/>
          </a:xfrm>
          <a:prstGeom prst="rect">
            <a:avLst/>
          </a:prstGeom>
          <a:noFill/>
        </p:spPr>
        <p:txBody>
          <a:bodyPr wrap="square" rtlCol="0">
            <a:spAutoFit/>
          </a:bodyPr>
          <a:lstStyle/>
          <a:p>
            <a:r>
              <a:rPr lang="en-US" sz="2550" dirty="0">
                <a:latin typeface="Arial" panose="020B0604020202020204" pitchFamily="34" charset="0"/>
                <a:cs typeface="Arial" panose="020B0604020202020204" pitchFamily="34" charset="0"/>
              </a:rPr>
              <a:t>3. LLM decides if reporting database (e.g., Epic Clarity) should be queried for any known details about the patient</a:t>
            </a:r>
          </a:p>
          <a:p>
            <a:pPr marL="914378" lvl="1" indent="-457189">
              <a:buFont typeface="Arial" panose="020B0604020202020204" pitchFamily="34" charset="0"/>
              <a:buChar char="•"/>
            </a:pPr>
            <a:r>
              <a:rPr lang="en-US" sz="2550" dirty="0">
                <a:latin typeface="Arial" panose="020B0604020202020204" pitchFamily="34" charset="0"/>
                <a:cs typeface="Arial" panose="020B0604020202020204" pitchFamily="34" charset="0"/>
              </a:rPr>
              <a:t>demographics, diagnoses, medications, etc.</a:t>
            </a:r>
          </a:p>
          <a:p>
            <a:pPr marL="914378" lvl="1" indent="-457189">
              <a:buFont typeface="Arial" panose="020B0604020202020204" pitchFamily="34" charset="0"/>
              <a:buChar char="•"/>
            </a:pPr>
            <a:r>
              <a:rPr lang="en-US" sz="2550" dirty="0">
                <a:latin typeface="Arial" panose="020B0604020202020204" pitchFamily="34" charset="0"/>
                <a:cs typeface="Arial" panose="020B0604020202020204" pitchFamily="34" charset="0"/>
              </a:rPr>
              <a:t>usually not enough to answer the question, but used to help the LLM focus on the right details.</a:t>
            </a:r>
          </a:p>
          <a:p>
            <a:r>
              <a:rPr lang="en-US" sz="2550" dirty="0">
                <a:latin typeface="Arial" panose="020B0604020202020204" pitchFamily="34" charset="0"/>
                <a:cs typeface="Arial" panose="020B0604020202020204" pitchFamily="34" charset="0"/>
              </a:rPr>
              <a:t>4. LLM writes an initial free text search query (no RAG/embeddings), using the structured data as a guide, if available</a:t>
            </a:r>
          </a:p>
        </p:txBody>
      </p:sp>
      <p:pic>
        <p:nvPicPr>
          <p:cNvPr id="3" name="Picture 2">
            <a:extLst>
              <a:ext uri="{FF2B5EF4-FFF2-40B4-BE49-F238E27FC236}">
                <a16:creationId xmlns:a16="http://schemas.microsoft.com/office/drawing/2014/main" id="{CCAEDB10-E8C2-C505-95AB-C9AB308726BA}"/>
              </a:ext>
            </a:extLst>
          </p:cNvPr>
          <p:cNvPicPr>
            <a:picLocks noChangeAspect="1"/>
          </p:cNvPicPr>
          <p:nvPr/>
        </p:nvPicPr>
        <p:blipFill>
          <a:blip r:embed="rId3"/>
          <a:stretch>
            <a:fillRect/>
          </a:stretch>
        </p:blipFill>
        <p:spPr>
          <a:xfrm>
            <a:off x="7637391" y="64602"/>
            <a:ext cx="1202979" cy="1194507"/>
          </a:xfrm>
          <a:prstGeom prst="rect">
            <a:avLst/>
          </a:prstGeom>
        </p:spPr>
      </p:pic>
    </p:spTree>
    <p:extLst>
      <p:ext uri="{BB962C8B-B14F-4D97-AF65-F5344CB8AC3E}">
        <p14:creationId xmlns:p14="http://schemas.microsoft.com/office/powerpoint/2010/main" val="21667726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53274-77B2-CB62-9098-41FEF8BB6E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19F80B-BCAB-9A41-B7EA-D846EED616C7}"/>
              </a:ext>
            </a:extLst>
          </p:cNvPr>
          <p:cNvSpPr>
            <a:spLocks noGrp="1"/>
          </p:cNvSpPr>
          <p:nvPr>
            <p:ph type="title"/>
          </p:nvPr>
        </p:nvSpPr>
        <p:spPr>
          <a:solidFill>
            <a:schemeClr val="bg1"/>
          </a:solidFill>
        </p:spPr>
        <p:txBody>
          <a:bodyPr/>
          <a:lstStyle/>
          <a:p>
            <a:pPr algn="l"/>
            <a:r>
              <a:rPr lang="en-US" b="1" dirty="0">
                <a:latin typeface="Arial" panose="020B0604020202020204" pitchFamily="34" charset="0"/>
                <a:cs typeface="Arial" panose="020B0604020202020204" pitchFamily="34" charset="0"/>
              </a:rPr>
              <a:t>How does it all work?</a:t>
            </a:r>
          </a:p>
        </p:txBody>
      </p:sp>
      <p:pic>
        <p:nvPicPr>
          <p:cNvPr id="14" name="Picture 13" descr="transparent background.png">
            <a:extLst>
              <a:ext uri="{FF2B5EF4-FFF2-40B4-BE49-F238E27FC236}">
                <a16:creationId xmlns:a16="http://schemas.microsoft.com/office/drawing/2014/main" id="{A3598F96-77DD-29E1-7A5A-BA931D43AB92}"/>
              </a:ext>
            </a:extLst>
          </p:cNvPr>
          <p:cNvPicPr>
            <a:picLocks noChangeAspect="1"/>
          </p:cNvPicPr>
          <p:nvPr/>
        </p:nvPicPr>
        <p:blipFill>
          <a:blip r:embed="rId2"/>
          <a:stretch>
            <a:fillRect/>
          </a:stretch>
        </p:blipFill>
        <p:spPr>
          <a:xfrm>
            <a:off x="7504783" y="4393002"/>
            <a:ext cx="1468196" cy="403244"/>
          </a:xfrm>
          <a:prstGeom prst="rect">
            <a:avLst/>
          </a:prstGeom>
        </p:spPr>
      </p:pic>
      <p:sp>
        <p:nvSpPr>
          <p:cNvPr id="26" name="Rectangle 25">
            <a:extLst>
              <a:ext uri="{FF2B5EF4-FFF2-40B4-BE49-F238E27FC236}">
                <a16:creationId xmlns:a16="http://schemas.microsoft.com/office/drawing/2014/main" id="{161D6747-C4D9-B4DA-1E22-DD5BDA43E47E}"/>
              </a:ext>
            </a:extLst>
          </p:cNvPr>
          <p:cNvSpPr/>
          <p:nvPr/>
        </p:nvSpPr>
        <p:spPr>
          <a:xfrm>
            <a:off x="6393049" y="4842790"/>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50C21D6E-5972-2F71-221A-5AE05482FE5F}"/>
              </a:ext>
            </a:extLst>
          </p:cNvPr>
          <p:cNvSpPr txBox="1"/>
          <p:nvPr/>
        </p:nvSpPr>
        <p:spPr>
          <a:xfrm>
            <a:off x="108279" y="1282380"/>
            <a:ext cx="8578522" cy="2839239"/>
          </a:xfrm>
          <a:prstGeom prst="rect">
            <a:avLst/>
          </a:prstGeom>
          <a:noFill/>
        </p:spPr>
        <p:txBody>
          <a:bodyPr wrap="square" rtlCol="0">
            <a:spAutoFit/>
          </a:bodyPr>
          <a:lstStyle/>
          <a:p>
            <a:r>
              <a:rPr lang="en-US" sz="2550" dirty="0">
                <a:latin typeface="Arial" panose="020B0604020202020204" pitchFamily="34" charset="0"/>
                <a:cs typeface="Arial" panose="020B0604020202020204" pitchFamily="34" charset="0"/>
              </a:rPr>
              <a:t>5. LLM will then use available Synonyms to expand the query with additional terms</a:t>
            </a:r>
          </a:p>
          <a:p>
            <a:r>
              <a:rPr lang="en-US" sz="2550" dirty="0">
                <a:latin typeface="Arial" panose="020B0604020202020204" pitchFamily="34" charset="0"/>
                <a:cs typeface="Arial" panose="020B0604020202020204" pitchFamily="34" charset="0"/>
              </a:rPr>
              <a:t>6. LLM evaluates the expanded query to remove terms likely to be vague, which could lead to excess false positives/noise</a:t>
            </a:r>
          </a:p>
          <a:p>
            <a:pPr marL="457189" indent="-457189">
              <a:buFont typeface="Arial" panose="020B0604020202020204" pitchFamily="34" charset="0"/>
              <a:buChar char="•"/>
            </a:pPr>
            <a:r>
              <a:rPr lang="en-US" sz="2550" dirty="0">
                <a:latin typeface="Arial" panose="020B0604020202020204" pitchFamily="34" charset="0"/>
                <a:cs typeface="Arial" panose="020B0604020202020204" pitchFamily="34" charset="0"/>
              </a:rPr>
              <a:t>e.g., ‘ca’ could be cancer, calcium, catheter-associated, </a:t>
            </a:r>
            <a:r>
              <a:rPr lang="en-US" sz="2550" dirty="0" err="1">
                <a:latin typeface="Arial" panose="020B0604020202020204" pitchFamily="34" charset="0"/>
                <a:cs typeface="Arial" panose="020B0604020202020204" pitchFamily="34" charset="0"/>
              </a:rPr>
              <a:t>etc</a:t>
            </a:r>
            <a:endParaRPr lang="en-US" sz="255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689F140-AA14-56AC-FE7F-149568C9F77D}"/>
              </a:ext>
            </a:extLst>
          </p:cNvPr>
          <p:cNvPicPr>
            <a:picLocks noChangeAspect="1"/>
          </p:cNvPicPr>
          <p:nvPr/>
        </p:nvPicPr>
        <p:blipFill>
          <a:blip r:embed="rId3"/>
          <a:stretch>
            <a:fillRect/>
          </a:stretch>
        </p:blipFill>
        <p:spPr>
          <a:xfrm>
            <a:off x="7756900" y="73882"/>
            <a:ext cx="1187296" cy="1208498"/>
          </a:xfrm>
          <a:prstGeom prst="rect">
            <a:avLst/>
          </a:prstGeom>
        </p:spPr>
      </p:pic>
    </p:spTree>
    <p:extLst>
      <p:ext uri="{BB962C8B-B14F-4D97-AF65-F5344CB8AC3E}">
        <p14:creationId xmlns:p14="http://schemas.microsoft.com/office/powerpoint/2010/main" val="38483222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8BA63-06B8-2B48-494B-26E58A7494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CF88B-983F-D213-0DE7-05419AE9E3E7}"/>
              </a:ext>
            </a:extLst>
          </p:cNvPr>
          <p:cNvSpPr>
            <a:spLocks noGrp="1"/>
          </p:cNvSpPr>
          <p:nvPr>
            <p:ph type="title"/>
          </p:nvPr>
        </p:nvSpPr>
        <p:spPr>
          <a:solidFill>
            <a:schemeClr val="bg1"/>
          </a:solidFill>
        </p:spPr>
        <p:txBody>
          <a:bodyPr/>
          <a:lstStyle/>
          <a:p>
            <a:pPr algn="l"/>
            <a:r>
              <a:rPr lang="en-US" b="1" dirty="0">
                <a:latin typeface="Arial" panose="020B0604020202020204" pitchFamily="34" charset="0"/>
                <a:cs typeface="Arial" panose="020B0604020202020204" pitchFamily="34" charset="0"/>
              </a:rPr>
              <a:t>How does it all work?</a:t>
            </a:r>
          </a:p>
        </p:txBody>
      </p:sp>
      <p:pic>
        <p:nvPicPr>
          <p:cNvPr id="14" name="Picture 13" descr="transparent background.png">
            <a:extLst>
              <a:ext uri="{FF2B5EF4-FFF2-40B4-BE49-F238E27FC236}">
                <a16:creationId xmlns:a16="http://schemas.microsoft.com/office/drawing/2014/main" id="{7CC53CBB-F6CF-D704-0197-C92CBC225BD0}"/>
              </a:ext>
            </a:extLst>
          </p:cNvPr>
          <p:cNvPicPr>
            <a:picLocks noChangeAspect="1"/>
          </p:cNvPicPr>
          <p:nvPr/>
        </p:nvPicPr>
        <p:blipFill>
          <a:blip r:embed="rId2"/>
          <a:stretch>
            <a:fillRect/>
          </a:stretch>
        </p:blipFill>
        <p:spPr>
          <a:xfrm>
            <a:off x="7504783" y="4393002"/>
            <a:ext cx="1468196" cy="403244"/>
          </a:xfrm>
          <a:prstGeom prst="rect">
            <a:avLst/>
          </a:prstGeom>
        </p:spPr>
      </p:pic>
      <p:sp>
        <p:nvSpPr>
          <p:cNvPr id="26" name="Rectangle 25">
            <a:extLst>
              <a:ext uri="{FF2B5EF4-FFF2-40B4-BE49-F238E27FC236}">
                <a16:creationId xmlns:a16="http://schemas.microsoft.com/office/drawing/2014/main" id="{5C544242-B0CA-F541-EFE3-6BB5F0EC88B2}"/>
              </a:ext>
            </a:extLst>
          </p:cNvPr>
          <p:cNvSpPr/>
          <p:nvPr/>
        </p:nvSpPr>
        <p:spPr>
          <a:xfrm>
            <a:off x="6393049" y="4842790"/>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B7F6A151-9724-04F4-00B3-6937E7531B14}"/>
              </a:ext>
            </a:extLst>
          </p:cNvPr>
          <p:cNvSpPr txBox="1"/>
          <p:nvPr/>
        </p:nvSpPr>
        <p:spPr>
          <a:xfrm>
            <a:off x="108279" y="1282380"/>
            <a:ext cx="8578522" cy="1661993"/>
          </a:xfrm>
          <a:prstGeom prst="rect">
            <a:avLst/>
          </a:prstGeom>
          <a:noFill/>
        </p:spPr>
        <p:txBody>
          <a:bodyPr wrap="square" rtlCol="0">
            <a:spAutoFit/>
          </a:bodyPr>
          <a:lstStyle/>
          <a:p>
            <a:r>
              <a:rPr lang="en-US" sz="2550" dirty="0">
                <a:latin typeface="Arial" panose="020B0604020202020204" pitchFamily="34" charset="0"/>
                <a:cs typeface="Arial" panose="020B0604020202020204" pitchFamily="34" charset="0"/>
              </a:rPr>
              <a:t>7. LLM queries EMERSE notes (stored in </a:t>
            </a:r>
            <a:r>
              <a:rPr lang="en-US" sz="2550" dirty="0" err="1">
                <a:latin typeface="Arial" panose="020B0604020202020204" pitchFamily="34" charset="0"/>
                <a:cs typeface="Arial" panose="020B0604020202020204" pitchFamily="34" charset="0"/>
              </a:rPr>
              <a:t>Solr</a:t>
            </a:r>
            <a:r>
              <a:rPr lang="en-US" sz="2550" dirty="0">
                <a:latin typeface="Arial" panose="020B0604020202020204" pitchFamily="34" charset="0"/>
                <a:cs typeface="Arial" panose="020B0604020202020204" pitchFamily="34" charset="0"/>
              </a:rPr>
              <a:t>) to retrieve up to 800 notes (controlled by user preferences)</a:t>
            </a:r>
          </a:p>
          <a:p>
            <a:r>
              <a:rPr lang="en-US" sz="2550" dirty="0">
                <a:latin typeface="Arial" panose="020B0604020202020204" pitchFamily="34" charset="0"/>
                <a:cs typeface="Arial" panose="020B0604020202020204" pitchFamily="34" charset="0"/>
              </a:rPr>
              <a:t>8. Snippets from each note are extracted with 1,000 characters on each end of the search terms</a:t>
            </a:r>
          </a:p>
        </p:txBody>
      </p:sp>
      <p:pic>
        <p:nvPicPr>
          <p:cNvPr id="3" name="Picture 2">
            <a:extLst>
              <a:ext uri="{FF2B5EF4-FFF2-40B4-BE49-F238E27FC236}">
                <a16:creationId xmlns:a16="http://schemas.microsoft.com/office/drawing/2014/main" id="{CA8E52D0-E048-FBA2-369E-ED266C8E799B}"/>
              </a:ext>
            </a:extLst>
          </p:cNvPr>
          <p:cNvPicPr>
            <a:picLocks noChangeAspect="1"/>
          </p:cNvPicPr>
          <p:nvPr/>
        </p:nvPicPr>
        <p:blipFill>
          <a:blip r:embed="rId3"/>
          <a:stretch>
            <a:fillRect/>
          </a:stretch>
        </p:blipFill>
        <p:spPr>
          <a:xfrm flipH="1">
            <a:off x="7624574" y="161686"/>
            <a:ext cx="1228613" cy="1120694"/>
          </a:xfrm>
          <a:prstGeom prst="rect">
            <a:avLst/>
          </a:prstGeom>
        </p:spPr>
      </p:pic>
    </p:spTree>
    <p:extLst>
      <p:ext uri="{BB962C8B-B14F-4D97-AF65-F5344CB8AC3E}">
        <p14:creationId xmlns:p14="http://schemas.microsoft.com/office/powerpoint/2010/main" val="32652027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59A35-CE1D-06AF-AFBC-E53DB7443A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A3B66B-D211-7E23-56C9-3B1B2B108672}"/>
              </a:ext>
            </a:extLst>
          </p:cNvPr>
          <p:cNvSpPr>
            <a:spLocks noGrp="1"/>
          </p:cNvSpPr>
          <p:nvPr>
            <p:ph type="title"/>
          </p:nvPr>
        </p:nvSpPr>
        <p:spPr>
          <a:solidFill>
            <a:schemeClr val="bg1"/>
          </a:solidFill>
        </p:spPr>
        <p:txBody>
          <a:bodyPr/>
          <a:lstStyle/>
          <a:p>
            <a:pPr algn="l"/>
            <a:r>
              <a:rPr lang="en-US" b="1" dirty="0">
                <a:latin typeface="Arial" panose="020B0604020202020204" pitchFamily="34" charset="0"/>
                <a:cs typeface="Arial" panose="020B0604020202020204" pitchFamily="34" charset="0"/>
              </a:rPr>
              <a:t>How does it all work?</a:t>
            </a:r>
          </a:p>
        </p:txBody>
      </p:sp>
      <p:pic>
        <p:nvPicPr>
          <p:cNvPr id="14" name="Picture 13" descr="transparent background.png">
            <a:extLst>
              <a:ext uri="{FF2B5EF4-FFF2-40B4-BE49-F238E27FC236}">
                <a16:creationId xmlns:a16="http://schemas.microsoft.com/office/drawing/2014/main" id="{9059B69B-D8FA-BCF0-BAE0-21224CD8C9C3}"/>
              </a:ext>
            </a:extLst>
          </p:cNvPr>
          <p:cNvPicPr>
            <a:picLocks noChangeAspect="1"/>
          </p:cNvPicPr>
          <p:nvPr/>
        </p:nvPicPr>
        <p:blipFill>
          <a:blip r:embed="rId2"/>
          <a:stretch>
            <a:fillRect/>
          </a:stretch>
        </p:blipFill>
        <p:spPr>
          <a:xfrm>
            <a:off x="7504783" y="4393002"/>
            <a:ext cx="1468196" cy="403244"/>
          </a:xfrm>
          <a:prstGeom prst="rect">
            <a:avLst/>
          </a:prstGeom>
        </p:spPr>
      </p:pic>
      <p:sp>
        <p:nvSpPr>
          <p:cNvPr id="26" name="Rectangle 25">
            <a:extLst>
              <a:ext uri="{FF2B5EF4-FFF2-40B4-BE49-F238E27FC236}">
                <a16:creationId xmlns:a16="http://schemas.microsoft.com/office/drawing/2014/main" id="{081A422F-AEB2-543D-E2BE-9AA18557D343}"/>
              </a:ext>
            </a:extLst>
          </p:cNvPr>
          <p:cNvSpPr/>
          <p:nvPr/>
        </p:nvSpPr>
        <p:spPr>
          <a:xfrm>
            <a:off x="6393049" y="4842790"/>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E2CA695F-2504-6C79-78F7-EA08C8BD8833}"/>
              </a:ext>
            </a:extLst>
          </p:cNvPr>
          <p:cNvSpPr txBox="1"/>
          <p:nvPr/>
        </p:nvSpPr>
        <p:spPr>
          <a:xfrm>
            <a:off x="108279" y="1282380"/>
            <a:ext cx="8578522" cy="2446824"/>
          </a:xfrm>
          <a:prstGeom prst="rect">
            <a:avLst/>
          </a:prstGeom>
          <a:noFill/>
        </p:spPr>
        <p:txBody>
          <a:bodyPr wrap="square" rtlCol="0">
            <a:spAutoFit/>
          </a:bodyPr>
          <a:lstStyle/>
          <a:p>
            <a:r>
              <a:rPr lang="en-US" sz="2550" dirty="0">
                <a:latin typeface="Arial" panose="020B0604020202020204" pitchFamily="34" charset="0"/>
                <a:cs typeface="Arial" panose="020B0604020202020204" pitchFamily="34" charset="0"/>
              </a:rPr>
              <a:t>9. Snippets, along with note metadata, are sent back to the LLM for synthesis and answering the question</a:t>
            </a:r>
          </a:p>
          <a:p>
            <a:pPr marL="457189" indent="-457189">
              <a:buFont typeface="Arial" panose="020B0604020202020204" pitchFamily="34" charset="0"/>
              <a:buChar char="•"/>
            </a:pPr>
            <a:r>
              <a:rPr lang="en-US" sz="2550" dirty="0">
                <a:latin typeface="Arial" panose="020B0604020202020204" pitchFamily="34" charset="0"/>
                <a:cs typeface="Arial" panose="020B0604020202020204" pitchFamily="34" charset="0"/>
              </a:rPr>
              <a:t>LLM is instructed to extract exact quotes from notes as supporting evidence</a:t>
            </a:r>
          </a:p>
          <a:p>
            <a:r>
              <a:rPr lang="en-US" sz="2550" dirty="0">
                <a:latin typeface="Arial" panose="020B0604020202020204" pitchFamily="34" charset="0"/>
                <a:cs typeface="Arial" panose="020B0604020202020204" pitchFamily="34" charset="0"/>
              </a:rPr>
              <a:t>10. Results are returned in a structured (JSON) format and presented to the user in a consistent manner</a:t>
            </a:r>
          </a:p>
        </p:txBody>
      </p:sp>
      <p:pic>
        <p:nvPicPr>
          <p:cNvPr id="3" name="Picture 2">
            <a:extLst>
              <a:ext uri="{FF2B5EF4-FFF2-40B4-BE49-F238E27FC236}">
                <a16:creationId xmlns:a16="http://schemas.microsoft.com/office/drawing/2014/main" id="{E94599CA-6AC1-87D0-14CD-18DDAD7CFBA0}"/>
              </a:ext>
            </a:extLst>
          </p:cNvPr>
          <p:cNvPicPr>
            <a:picLocks noChangeAspect="1"/>
          </p:cNvPicPr>
          <p:nvPr/>
        </p:nvPicPr>
        <p:blipFill>
          <a:blip r:embed="rId3"/>
          <a:stretch>
            <a:fillRect/>
          </a:stretch>
        </p:blipFill>
        <p:spPr>
          <a:xfrm rot="5400000">
            <a:off x="7433118" y="-136001"/>
            <a:ext cx="1135700" cy="1607971"/>
          </a:xfrm>
          <a:prstGeom prst="rect">
            <a:avLst/>
          </a:prstGeom>
        </p:spPr>
      </p:pic>
    </p:spTree>
    <p:extLst>
      <p:ext uri="{BB962C8B-B14F-4D97-AF65-F5344CB8AC3E}">
        <p14:creationId xmlns:p14="http://schemas.microsoft.com/office/powerpoint/2010/main" val="32974590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5C759-5A3C-88B7-426B-22D4BE5F80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493773-29E0-FC0A-CD27-AB0DDFC3FB44}"/>
              </a:ext>
            </a:extLst>
          </p:cNvPr>
          <p:cNvSpPr>
            <a:spLocks noGrp="1"/>
          </p:cNvSpPr>
          <p:nvPr>
            <p:ph type="title"/>
          </p:nvPr>
        </p:nvSpPr>
        <p:spPr>
          <a:solidFill>
            <a:schemeClr val="bg1"/>
          </a:solidFill>
        </p:spPr>
        <p:txBody>
          <a:bodyPr/>
          <a:lstStyle/>
          <a:p>
            <a:pPr algn="l"/>
            <a:r>
              <a:rPr lang="en-US" b="1" dirty="0">
                <a:latin typeface="Arial" panose="020B0604020202020204" pitchFamily="34" charset="0"/>
                <a:cs typeface="Arial" panose="020B0604020202020204" pitchFamily="34" charset="0"/>
              </a:rPr>
              <a:t>How does it all work?</a:t>
            </a:r>
          </a:p>
        </p:txBody>
      </p:sp>
      <p:pic>
        <p:nvPicPr>
          <p:cNvPr id="14" name="Picture 13" descr="transparent background.png">
            <a:extLst>
              <a:ext uri="{FF2B5EF4-FFF2-40B4-BE49-F238E27FC236}">
                <a16:creationId xmlns:a16="http://schemas.microsoft.com/office/drawing/2014/main" id="{7A9E49CA-1E9B-C16A-44D5-11D8DA9251FF}"/>
              </a:ext>
            </a:extLst>
          </p:cNvPr>
          <p:cNvPicPr>
            <a:picLocks noChangeAspect="1"/>
          </p:cNvPicPr>
          <p:nvPr/>
        </p:nvPicPr>
        <p:blipFill>
          <a:blip r:embed="rId2"/>
          <a:stretch>
            <a:fillRect/>
          </a:stretch>
        </p:blipFill>
        <p:spPr>
          <a:xfrm>
            <a:off x="7504783" y="4393002"/>
            <a:ext cx="1468196" cy="403244"/>
          </a:xfrm>
          <a:prstGeom prst="rect">
            <a:avLst/>
          </a:prstGeom>
        </p:spPr>
      </p:pic>
      <p:sp>
        <p:nvSpPr>
          <p:cNvPr id="26" name="Rectangle 25">
            <a:extLst>
              <a:ext uri="{FF2B5EF4-FFF2-40B4-BE49-F238E27FC236}">
                <a16:creationId xmlns:a16="http://schemas.microsoft.com/office/drawing/2014/main" id="{355C7665-EC12-85C9-6BB3-3B2C40407EEA}"/>
              </a:ext>
            </a:extLst>
          </p:cNvPr>
          <p:cNvSpPr/>
          <p:nvPr/>
        </p:nvSpPr>
        <p:spPr>
          <a:xfrm>
            <a:off x="6393049" y="4842790"/>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7EEA192F-90AB-8F61-A54A-3E5A62D9A03A}"/>
              </a:ext>
            </a:extLst>
          </p:cNvPr>
          <p:cNvSpPr txBox="1"/>
          <p:nvPr/>
        </p:nvSpPr>
        <p:spPr>
          <a:xfrm>
            <a:off x="108279" y="1282380"/>
            <a:ext cx="8578522" cy="3624069"/>
          </a:xfrm>
          <a:prstGeom prst="rect">
            <a:avLst/>
          </a:prstGeom>
          <a:noFill/>
        </p:spPr>
        <p:txBody>
          <a:bodyPr wrap="square" rtlCol="0">
            <a:spAutoFit/>
          </a:bodyPr>
          <a:lstStyle/>
          <a:p>
            <a:r>
              <a:rPr lang="en-US" sz="2550" dirty="0">
                <a:latin typeface="Arial" panose="020B0604020202020204" pitchFamily="34" charset="0"/>
                <a:cs typeface="Arial" panose="020B0604020202020204" pitchFamily="34" charset="0"/>
              </a:rPr>
              <a:t>11. User can click on supporting quotes to review the text in the original note</a:t>
            </a:r>
          </a:p>
          <a:p>
            <a:pPr marL="914378" lvl="1" indent="-457189">
              <a:buFont typeface="Arial" panose="020B0604020202020204" pitchFamily="34" charset="0"/>
              <a:buChar char="•"/>
            </a:pPr>
            <a:r>
              <a:rPr lang="en-US" sz="2550" dirty="0">
                <a:latin typeface="Arial" panose="020B0604020202020204" pitchFamily="34" charset="0"/>
                <a:cs typeface="Arial" panose="020B0604020202020204" pitchFamily="34" charset="0"/>
              </a:rPr>
              <a:t>The quoted text is highlighted with deterministic highlighter</a:t>
            </a:r>
          </a:p>
          <a:p>
            <a:pPr marL="914378" lvl="1" indent="-457189">
              <a:buFont typeface="Arial" panose="020B0604020202020204" pitchFamily="34" charset="0"/>
              <a:buChar char="•"/>
            </a:pPr>
            <a:r>
              <a:rPr lang="en-US" sz="2550" dirty="0">
                <a:latin typeface="Arial" panose="020B0604020202020204" pitchFamily="34" charset="0"/>
                <a:cs typeface="Arial" panose="020B0604020202020204" pitchFamily="34" charset="0"/>
              </a:rPr>
              <a:t>If  text cannot be highlighted deterministically, the LLM may have paraphrased, so text and note is sent to LLM to try to highlight</a:t>
            </a:r>
          </a:p>
          <a:p>
            <a:pPr marL="914378" lvl="1" indent="-457189">
              <a:buFont typeface="Arial" panose="020B0604020202020204" pitchFamily="34" charset="0"/>
              <a:buChar char="•"/>
            </a:pPr>
            <a:r>
              <a:rPr lang="en-US" sz="2550" dirty="0">
                <a:latin typeface="Arial" panose="020B0604020202020204" pitchFamily="34" charset="0"/>
                <a:cs typeface="Arial" panose="020B0604020202020204" pitchFamily="34" charset="0"/>
              </a:rPr>
              <a:t>If text still cannot be highlighted it could represent a hallucination and user is warned</a:t>
            </a:r>
          </a:p>
        </p:txBody>
      </p:sp>
      <p:pic>
        <p:nvPicPr>
          <p:cNvPr id="3" name="Picture 2">
            <a:extLst>
              <a:ext uri="{FF2B5EF4-FFF2-40B4-BE49-F238E27FC236}">
                <a16:creationId xmlns:a16="http://schemas.microsoft.com/office/drawing/2014/main" id="{9AE63BD7-7BD7-0C71-B3FB-AB677F4D6E6D}"/>
              </a:ext>
            </a:extLst>
          </p:cNvPr>
          <p:cNvPicPr>
            <a:picLocks noChangeAspect="1"/>
          </p:cNvPicPr>
          <p:nvPr/>
        </p:nvPicPr>
        <p:blipFill>
          <a:blip r:embed="rId3"/>
          <a:stretch>
            <a:fillRect/>
          </a:stretch>
        </p:blipFill>
        <p:spPr>
          <a:xfrm rot="16200000">
            <a:off x="7509945" y="-290231"/>
            <a:ext cx="940221" cy="1985848"/>
          </a:xfrm>
          <a:prstGeom prst="rect">
            <a:avLst/>
          </a:prstGeom>
        </p:spPr>
      </p:pic>
    </p:spTree>
    <p:extLst>
      <p:ext uri="{BB962C8B-B14F-4D97-AF65-F5344CB8AC3E}">
        <p14:creationId xmlns:p14="http://schemas.microsoft.com/office/powerpoint/2010/main" val="13550448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A2ED1F-F41E-9622-3EAB-BEFD825951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C5CEE6-57B3-A70E-BED7-1A0346CB9A2D}"/>
              </a:ext>
            </a:extLst>
          </p:cNvPr>
          <p:cNvSpPr>
            <a:spLocks noGrp="1"/>
          </p:cNvSpPr>
          <p:nvPr>
            <p:ph type="title"/>
          </p:nvPr>
        </p:nvSpPr>
        <p:spPr>
          <a:solidFill>
            <a:schemeClr val="bg1"/>
          </a:solidFill>
        </p:spPr>
        <p:txBody>
          <a:bodyPr/>
          <a:lstStyle/>
          <a:p>
            <a:pPr algn="l"/>
            <a:r>
              <a:rPr lang="en-US" b="1" dirty="0">
                <a:latin typeface="Arial" panose="020B0604020202020204" pitchFamily="34" charset="0"/>
                <a:cs typeface="Arial" panose="020B0604020202020204" pitchFamily="34" charset="0"/>
              </a:rPr>
              <a:t>Additional details</a:t>
            </a:r>
          </a:p>
        </p:txBody>
      </p:sp>
      <p:pic>
        <p:nvPicPr>
          <p:cNvPr id="14" name="Picture 13" descr="transparent background.png">
            <a:extLst>
              <a:ext uri="{FF2B5EF4-FFF2-40B4-BE49-F238E27FC236}">
                <a16:creationId xmlns:a16="http://schemas.microsoft.com/office/drawing/2014/main" id="{943C6E0D-2B1B-AE0C-F2CD-7AC98353A906}"/>
              </a:ext>
            </a:extLst>
          </p:cNvPr>
          <p:cNvPicPr>
            <a:picLocks noChangeAspect="1"/>
          </p:cNvPicPr>
          <p:nvPr/>
        </p:nvPicPr>
        <p:blipFill>
          <a:blip r:embed="rId2"/>
          <a:stretch>
            <a:fillRect/>
          </a:stretch>
        </p:blipFill>
        <p:spPr>
          <a:xfrm>
            <a:off x="7504783" y="4393002"/>
            <a:ext cx="1468196" cy="403244"/>
          </a:xfrm>
          <a:prstGeom prst="rect">
            <a:avLst/>
          </a:prstGeom>
        </p:spPr>
      </p:pic>
      <p:sp>
        <p:nvSpPr>
          <p:cNvPr id="26" name="Rectangle 25">
            <a:extLst>
              <a:ext uri="{FF2B5EF4-FFF2-40B4-BE49-F238E27FC236}">
                <a16:creationId xmlns:a16="http://schemas.microsoft.com/office/drawing/2014/main" id="{B1BC0E00-8C2F-FCCC-768F-F85A22CE7A80}"/>
              </a:ext>
            </a:extLst>
          </p:cNvPr>
          <p:cNvSpPr/>
          <p:nvPr/>
        </p:nvSpPr>
        <p:spPr>
          <a:xfrm>
            <a:off x="6393049" y="4842790"/>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6A997675-F3FA-18AD-48CC-CEC42D489B8B}"/>
              </a:ext>
            </a:extLst>
          </p:cNvPr>
          <p:cNvSpPr txBox="1"/>
          <p:nvPr/>
        </p:nvSpPr>
        <p:spPr>
          <a:xfrm>
            <a:off x="108279" y="1282380"/>
            <a:ext cx="8578522" cy="3231654"/>
          </a:xfrm>
          <a:prstGeom prst="rect">
            <a:avLst/>
          </a:prstGeom>
          <a:noFill/>
        </p:spPr>
        <p:txBody>
          <a:bodyPr wrap="square" rtlCol="0">
            <a:spAutoFit/>
          </a:bodyPr>
          <a:lstStyle/>
          <a:p>
            <a:pPr marL="457189" indent="-457189">
              <a:buFont typeface="Arial" panose="020B0604020202020204" pitchFamily="34" charset="0"/>
              <a:buChar char="•"/>
            </a:pPr>
            <a:r>
              <a:rPr lang="en-US" sz="2550" dirty="0">
                <a:latin typeface="Arial" panose="020B0604020202020204" pitchFamily="34" charset="0"/>
                <a:cs typeface="Arial" panose="020B0604020202020204" pitchFamily="34" charset="0"/>
              </a:rPr>
              <a:t>Workflow engine ties distinct LLM calls together</a:t>
            </a:r>
          </a:p>
          <a:p>
            <a:pPr marL="457189" indent="-457189">
              <a:buFont typeface="Arial" panose="020B0604020202020204" pitchFamily="34" charset="0"/>
              <a:buChar char="•"/>
            </a:pPr>
            <a:r>
              <a:rPr lang="en-US" sz="2550" dirty="0">
                <a:latin typeface="Arial" panose="020B0604020202020204" pitchFamily="34" charset="0"/>
                <a:cs typeface="Arial" panose="020B0604020202020204" pitchFamily="34" charset="0"/>
              </a:rPr>
              <a:t>Conversational memory is maintained, but only within a patient, and only per-conversation</a:t>
            </a:r>
          </a:p>
          <a:p>
            <a:pPr marL="457189" indent="-457189">
              <a:buFont typeface="Arial" panose="020B0604020202020204" pitchFamily="34" charset="0"/>
              <a:buChar char="•"/>
            </a:pPr>
            <a:r>
              <a:rPr lang="en-US" sz="2550" dirty="0">
                <a:latin typeface="Arial" panose="020B0604020202020204" pitchFamily="34" charset="0"/>
                <a:cs typeface="Arial" panose="020B0604020202020204" pitchFamily="34" charset="0"/>
              </a:rPr>
              <a:t>To encourage reproducibility a temperature of 0 is initially used</a:t>
            </a:r>
          </a:p>
          <a:p>
            <a:pPr marL="800089" lvl="1" indent="-457189">
              <a:buFont typeface="Arial" panose="020B0604020202020204" pitchFamily="34" charset="0"/>
              <a:buChar char="•"/>
            </a:pPr>
            <a:r>
              <a:rPr lang="en-US" sz="2550" dirty="0">
                <a:latin typeface="Arial" panose="020B0604020202020204" pitchFamily="34" charset="0"/>
                <a:cs typeface="Arial" panose="020B0604020202020204" pitchFamily="34" charset="0"/>
              </a:rPr>
              <a:t>If LLM returns invalid JSON, and it cannot be repaired, the system will retry at higher temperatures to obtain a valid response</a:t>
            </a:r>
          </a:p>
        </p:txBody>
      </p:sp>
      <p:pic>
        <p:nvPicPr>
          <p:cNvPr id="3" name="Picture 2">
            <a:extLst>
              <a:ext uri="{FF2B5EF4-FFF2-40B4-BE49-F238E27FC236}">
                <a16:creationId xmlns:a16="http://schemas.microsoft.com/office/drawing/2014/main" id="{58E16CB0-4EC8-265C-3291-E6A181CDAEC9}"/>
              </a:ext>
            </a:extLst>
          </p:cNvPr>
          <p:cNvPicPr>
            <a:picLocks noChangeAspect="1"/>
          </p:cNvPicPr>
          <p:nvPr/>
        </p:nvPicPr>
        <p:blipFill>
          <a:blip r:embed="rId3"/>
          <a:stretch>
            <a:fillRect/>
          </a:stretch>
        </p:blipFill>
        <p:spPr>
          <a:xfrm>
            <a:off x="7833681" y="126743"/>
            <a:ext cx="1024417" cy="1005446"/>
          </a:xfrm>
          <a:prstGeom prst="rect">
            <a:avLst/>
          </a:prstGeom>
        </p:spPr>
      </p:pic>
    </p:spTree>
    <p:extLst>
      <p:ext uri="{BB962C8B-B14F-4D97-AF65-F5344CB8AC3E}">
        <p14:creationId xmlns:p14="http://schemas.microsoft.com/office/powerpoint/2010/main" val="37462438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FBA86-50FE-AD52-8757-7788719727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1DE7C9-42B6-10E1-D3A8-6A0E7D715838}"/>
              </a:ext>
            </a:extLst>
          </p:cNvPr>
          <p:cNvSpPr>
            <a:spLocks noGrp="1"/>
          </p:cNvSpPr>
          <p:nvPr>
            <p:ph type="title"/>
          </p:nvPr>
        </p:nvSpPr>
        <p:spPr>
          <a:solidFill>
            <a:schemeClr val="bg1"/>
          </a:solidFill>
        </p:spPr>
        <p:txBody>
          <a:bodyPr/>
          <a:lstStyle/>
          <a:p>
            <a:pPr algn="l"/>
            <a:r>
              <a:rPr lang="en-US" b="1" dirty="0">
                <a:latin typeface="Arial" panose="020B0604020202020204" pitchFamily="34" charset="0"/>
                <a:cs typeface="Arial" panose="020B0604020202020204" pitchFamily="34" charset="0"/>
              </a:rPr>
              <a:t>Additional details</a:t>
            </a:r>
          </a:p>
        </p:txBody>
      </p:sp>
      <p:pic>
        <p:nvPicPr>
          <p:cNvPr id="14" name="Picture 13" descr="transparent background.png">
            <a:extLst>
              <a:ext uri="{FF2B5EF4-FFF2-40B4-BE49-F238E27FC236}">
                <a16:creationId xmlns:a16="http://schemas.microsoft.com/office/drawing/2014/main" id="{7ACC07DD-B47A-6552-296D-5B5CDE10EF16}"/>
              </a:ext>
            </a:extLst>
          </p:cNvPr>
          <p:cNvPicPr>
            <a:picLocks noChangeAspect="1"/>
          </p:cNvPicPr>
          <p:nvPr/>
        </p:nvPicPr>
        <p:blipFill>
          <a:blip r:embed="rId2"/>
          <a:stretch>
            <a:fillRect/>
          </a:stretch>
        </p:blipFill>
        <p:spPr>
          <a:xfrm>
            <a:off x="7504783" y="4393002"/>
            <a:ext cx="1468196" cy="403244"/>
          </a:xfrm>
          <a:prstGeom prst="rect">
            <a:avLst/>
          </a:prstGeom>
        </p:spPr>
      </p:pic>
      <p:sp>
        <p:nvSpPr>
          <p:cNvPr id="26" name="Rectangle 25">
            <a:extLst>
              <a:ext uri="{FF2B5EF4-FFF2-40B4-BE49-F238E27FC236}">
                <a16:creationId xmlns:a16="http://schemas.microsoft.com/office/drawing/2014/main" id="{6A29310A-91E8-68A5-DF4A-2544ED364F5F}"/>
              </a:ext>
            </a:extLst>
          </p:cNvPr>
          <p:cNvSpPr/>
          <p:nvPr/>
        </p:nvSpPr>
        <p:spPr>
          <a:xfrm>
            <a:off x="6393049" y="4842790"/>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27D1CE08-9263-AAC7-8001-8594B03103D3}"/>
              </a:ext>
            </a:extLst>
          </p:cNvPr>
          <p:cNvSpPr txBox="1"/>
          <p:nvPr/>
        </p:nvSpPr>
        <p:spPr>
          <a:xfrm>
            <a:off x="108279" y="1282380"/>
            <a:ext cx="8578522" cy="1269578"/>
          </a:xfrm>
          <a:prstGeom prst="rect">
            <a:avLst/>
          </a:prstGeom>
          <a:noFill/>
        </p:spPr>
        <p:txBody>
          <a:bodyPr wrap="square" rtlCol="0">
            <a:spAutoFit/>
          </a:bodyPr>
          <a:lstStyle/>
          <a:p>
            <a:pPr marL="457189" indent="-457189">
              <a:buFont typeface="Arial" panose="020B0604020202020204" pitchFamily="34" charset="0"/>
              <a:buChar char="•"/>
            </a:pPr>
            <a:r>
              <a:rPr lang="en-US" sz="2550" dirty="0">
                <a:latin typeface="Arial" panose="020B0604020202020204" pitchFamily="34" charset="0"/>
                <a:cs typeface="Arial" panose="020B0604020202020204" pitchFamily="34" charset="0"/>
              </a:rPr>
              <a:t>System maintains detailed accounting of input/output tokens, with estimated costs available for each answer and as a running ledger per user</a:t>
            </a:r>
          </a:p>
        </p:txBody>
      </p:sp>
      <p:pic>
        <p:nvPicPr>
          <p:cNvPr id="6" name="Picture 5">
            <a:extLst>
              <a:ext uri="{FF2B5EF4-FFF2-40B4-BE49-F238E27FC236}">
                <a16:creationId xmlns:a16="http://schemas.microsoft.com/office/drawing/2014/main" id="{1F778419-749E-7D90-D623-288B47F8C3E3}"/>
              </a:ext>
            </a:extLst>
          </p:cNvPr>
          <p:cNvPicPr>
            <a:picLocks noChangeAspect="1"/>
          </p:cNvPicPr>
          <p:nvPr/>
        </p:nvPicPr>
        <p:blipFill>
          <a:blip r:embed="rId3"/>
          <a:stretch>
            <a:fillRect/>
          </a:stretch>
        </p:blipFill>
        <p:spPr>
          <a:xfrm>
            <a:off x="7142348" y="117915"/>
            <a:ext cx="1544452" cy="1054890"/>
          </a:xfrm>
          <a:prstGeom prst="rect">
            <a:avLst/>
          </a:prstGeom>
        </p:spPr>
      </p:pic>
    </p:spTree>
    <p:extLst>
      <p:ext uri="{BB962C8B-B14F-4D97-AF65-F5344CB8AC3E}">
        <p14:creationId xmlns:p14="http://schemas.microsoft.com/office/powerpoint/2010/main" val="23268000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2395D-3828-5C3D-3768-12BEEE086EF2}"/>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9A81D2E-E6CB-91C3-4550-8BE8492365B7}"/>
              </a:ext>
            </a:extLst>
          </p:cNvPr>
          <p:cNvPicPr>
            <a:picLocks noChangeAspect="1"/>
          </p:cNvPicPr>
          <p:nvPr/>
        </p:nvPicPr>
        <p:blipFill>
          <a:blip r:embed="rId2"/>
          <a:stretch>
            <a:fillRect/>
          </a:stretch>
        </p:blipFill>
        <p:spPr>
          <a:xfrm>
            <a:off x="139441" y="593515"/>
            <a:ext cx="8865118" cy="3956469"/>
          </a:xfrm>
          <a:prstGeom prst="rect">
            <a:avLst/>
          </a:prstGeom>
          <a:ln>
            <a:solidFill>
              <a:schemeClr val="accent1"/>
            </a:solidFill>
          </a:ln>
        </p:spPr>
      </p:pic>
    </p:spTree>
    <p:extLst>
      <p:ext uri="{BB962C8B-B14F-4D97-AF65-F5344CB8AC3E}">
        <p14:creationId xmlns:p14="http://schemas.microsoft.com/office/powerpoint/2010/main" val="3606075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D8F121-9888-15F8-3A5A-51369F3FCBED}"/>
            </a:ext>
          </a:extLst>
        </p:cNvPr>
        <p:cNvGrpSpPr/>
        <p:nvPr/>
      </p:nvGrpSpPr>
      <p:grpSpPr>
        <a:xfrm>
          <a:off x="0" y="0"/>
          <a:ext cx="0" cy="0"/>
          <a:chOff x="0" y="0"/>
          <a:chExt cx="0" cy="0"/>
        </a:xfrm>
      </p:grpSpPr>
      <p:sp useBgFill="1">
        <p:nvSpPr>
          <p:cNvPr id="2" name="Title 1">
            <a:extLst>
              <a:ext uri="{FF2B5EF4-FFF2-40B4-BE49-F238E27FC236}">
                <a16:creationId xmlns:a16="http://schemas.microsoft.com/office/drawing/2014/main" id="{7B40A42F-6306-5CB9-DC16-23C764E6AE63}"/>
              </a:ext>
            </a:extLst>
          </p:cNvPr>
          <p:cNvSpPr>
            <a:spLocks noGrp="1"/>
          </p:cNvSpPr>
          <p:nvPr>
            <p:ph type="title"/>
          </p:nvPr>
        </p:nvSpPr>
        <p:spPr>
          <a:xfrm>
            <a:off x="7148" y="347255"/>
            <a:ext cx="8679652" cy="857250"/>
          </a:xfrm>
        </p:spPr>
        <p:txBody>
          <a:bodyPr>
            <a:noAutofit/>
          </a:bodyPr>
          <a:lstStyle/>
          <a:p>
            <a:r>
              <a:rPr lang="en-US" sz="3200" b="1" dirty="0">
                <a:latin typeface="Arial"/>
                <a:cs typeface="Arial"/>
              </a:rPr>
              <a:t>Free-text is really important</a:t>
            </a:r>
            <a:endParaRPr lang="en-US" sz="3200" b="1" dirty="0">
              <a:latin typeface="Arial" panose="020B0604020202020204" pitchFamily="34" charset="0"/>
              <a:cs typeface="Arial" panose="020B0604020202020204" pitchFamily="34" charset="0"/>
            </a:endParaRPr>
          </a:p>
        </p:txBody>
      </p:sp>
      <p:pic>
        <p:nvPicPr>
          <p:cNvPr id="5" name="Picture 4" descr="transparent background.png">
            <a:extLst>
              <a:ext uri="{FF2B5EF4-FFF2-40B4-BE49-F238E27FC236}">
                <a16:creationId xmlns:a16="http://schemas.microsoft.com/office/drawing/2014/main" id="{C66DC6B1-0D13-41F5-3EBE-E31ECD2149AA}"/>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9" name="Rectangle 8">
            <a:extLst>
              <a:ext uri="{FF2B5EF4-FFF2-40B4-BE49-F238E27FC236}">
                <a16:creationId xmlns:a16="http://schemas.microsoft.com/office/drawing/2014/main" id="{EBD6187D-61F0-E19E-038F-A9DEAA2BA77C}"/>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3" name="Content Placeholder 2">
            <a:extLst>
              <a:ext uri="{FF2B5EF4-FFF2-40B4-BE49-F238E27FC236}">
                <a16:creationId xmlns:a16="http://schemas.microsoft.com/office/drawing/2014/main" id="{7252760A-2C45-703C-12A9-FF221DAD4B14}"/>
              </a:ext>
            </a:extLst>
          </p:cNvPr>
          <p:cNvSpPr>
            <a:spLocks noGrp="1"/>
          </p:cNvSpPr>
          <p:nvPr>
            <p:ph idx="1"/>
          </p:nvPr>
        </p:nvSpPr>
        <p:spPr>
          <a:xfrm>
            <a:off x="232174" y="1402170"/>
            <a:ext cx="8229600" cy="3394075"/>
          </a:xfrm>
        </p:spPr>
        <p:txBody>
          <a:bodyPr>
            <a:normAutofit/>
          </a:bodyPr>
          <a:lstStyle/>
          <a:p>
            <a:r>
              <a:rPr lang="en-US" sz="2400" dirty="0">
                <a:latin typeface="Arial" panose="020B0604020202020204" pitchFamily="34" charset="0"/>
                <a:cs typeface="Arial" panose="020B0604020202020204" pitchFamily="34" charset="0"/>
              </a:rPr>
              <a:t>“The use of EHRs to create disease registers or assess quality of care will be misleading if free text information is not taken into account.”</a:t>
            </a:r>
          </a:p>
          <a:p>
            <a:endParaRPr lang="en-US" sz="2400" dirty="0">
              <a:latin typeface="Arial" panose="020B0604020202020204" pitchFamily="34" charset="0"/>
              <a:cs typeface="Arial" panose="020B0604020202020204" pitchFamily="34" charset="0"/>
            </a:endParaRPr>
          </a:p>
          <a:p>
            <a:pPr marL="0" indent="0">
              <a:buNone/>
            </a:pP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“Structured data is best used for first pass filtering of EHR data...prior to a more nuanced second pass using unstructured data”</a:t>
            </a:r>
          </a:p>
        </p:txBody>
      </p:sp>
      <p:sp>
        <p:nvSpPr>
          <p:cNvPr id="4" name="TextBox 3">
            <a:extLst>
              <a:ext uri="{FF2B5EF4-FFF2-40B4-BE49-F238E27FC236}">
                <a16:creationId xmlns:a16="http://schemas.microsoft.com/office/drawing/2014/main" id="{6D16382F-D27A-0B62-BF11-44DC7EE23FEB}"/>
              </a:ext>
            </a:extLst>
          </p:cNvPr>
          <p:cNvSpPr txBox="1"/>
          <p:nvPr/>
        </p:nvSpPr>
        <p:spPr>
          <a:xfrm>
            <a:off x="595256" y="2571750"/>
            <a:ext cx="3485249" cy="246221"/>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https://</a:t>
            </a:r>
            <a:r>
              <a:rPr lang="en-US" sz="1000" dirty="0" err="1">
                <a:latin typeface="Arial" panose="020B0604020202020204" pitchFamily="34" charset="0"/>
                <a:cs typeface="Arial" panose="020B0604020202020204" pitchFamily="34" charset="0"/>
              </a:rPr>
              <a:t>link.springer.com</a:t>
            </a:r>
            <a:r>
              <a:rPr lang="en-US" sz="1000" dirty="0">
                <a:latin typeface="Arial" panose="020B0604020202020204" pitchFamily="34" charset="0"/>
                <a:cs typeface="Arial" panose="020B0604020202020204" pitchFamily="34" charset="0"/>
              </a:rPr>
              <a:t>/article/10.1186/1471-2288-13-105</a:t>
            </a:r>
          </a:p>
        </p:txBody>
      </p:sp>
      <p:sp>
        <p:nvSpPr>
          <p:cNvPr id="6" name="TextBox 5">
            <a:extLst>
              <a:ext uri="{FF2B5EF4-FFF2-40B4-BE49-F238E27FC236}">
                <a16:creationId xmlns:a16="http://schemas.microsoft.com/office/drawing/2014/main" id="{B8FD0043-9395-6983-62B1-8456C405C89F}"/>
              </a:ext>
            </a:extLst>
          </p:cNvPr>
          <p:cNvSpPr txBox="1"/>
          <p:nvPr/>
        </p:nvSpPr>
        <p:spPr>
          <a:xfrm>
            <a:off x="595255" y="4594623"/>
            <a:ext cx="3055645" cy="246221"/>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https://</a:t>
            </a:r>
            <a:r>
              <a:rPr lang="en-US" sz="1000" dirty="0" err="1">
                <a:latin typeface="Arial" panose="020B0604020202020204" pitchFamily="34" charset="0"/>
                <a:cs typeface="Arial" panose="020B0604020202020204" pitchFamily="34" charset="0"/>
              </a:rPr>
              <a:t>pmc.ncbi.nlm.nih.gov</a:t>
            </a:r>
            <a:r>
              <a:rPr lang="en-US" sz="1000" dirty="0">
                <a:latin typeface="Arial" panose="020B0604020202020204" pitchFamily="34" charset="0"/>
                <a:cs typeface="Arial" panose="020B0604020202020204" pitchFamily="34" charset="0"/>
              </a:rPr>
              <a:t>/articles/PMC4333685/</a:t>
            </a:r>
          </a:p>
        </p:txBody>
      </p:sp>
    </p:spTree>
    <p:extLst>
      <p:ext uri="{BB962C8B-B14F-4D97-AF65-F5344CB8AC3E}">
        <p14:creationId xmlns:p14="http://schemas.microsoft.com/office/powerpoint/2010/main" val="1929731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5F5FA-27FE-1EDF-27C0-0D06AD7AA00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FFDA155-DA5E-1E6B-4D1E-9EC8D23A09EB}"/>
              </a:ext>
            </a:extLst>
          </p:cNvPr>
          <p:cNvPicPr>
            <a:picLocks noChangeAspect="1"/>
          </p:cNvPicPr>
          <p:nvPr/>
        </p:nvPicPr>
        <p:blipFill>
          <a:blip r:embed="rId2"/>
          <a:stretch>
            <a:fillRect/>
          </a:stretch>
        </p:blipFill>
        <p:spPr>
          <a:xfrm>
            <a:off x="67268" y="541177"/>
            <a:ext cx="9009463" cy="4061146"/>
          </a:xfrm>
          <a:prstGeom prst="rect">
            <a:avLst/>
          </a:prstGeom>
          <a:ln>
            <a:solidFill>
              <a:schemeClr val="accent1"/>
            </a:solidFill>
          </a:ln>
        </p:spPr>
      </p:pic>
    </p:spTree>
    <p:extLst>
      <p:ext uri="{BB962C8B-B14F-4D97-AF65-F5344CB8AC3E}">
        <p14:creationId xmlns:p14="http://schemas.microsoft.com/office/powerpoint/2010/main" val="284977225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EED77E-4A49-2DAD-993F-9289114EC3EB}"/>
            </a:ext>
          </a:extLst>
        </p:cNvPr>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9EFE4B18-B61D-5129-3F58-0585C592D8F3}"/>
              </a:ext>
            </a:extLst>
          </p:cNvPr>
          <p:cNvCxnSpPr>
            <a:cxnSpLocks/>
          </p:cNvCxnSpPr>
          <p:nvPr/>
        </p:nvCxnSpPr>
        <p:spPr>
          <a:xfrm flipH="1">
            <a:off x="3643824" y="2018258"/>
            <a:ext cx="1856352" cy="0"/>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3B3B2343-AAF1-0C82-6AAF-C4EB0660A544}"/>
              </a:ext>
            </a:extLst>
          </p:cNvPr>
          <p:cNvPicPr>
            <a:picLocks noChangeAspect="1"/>
          </p:cNvPicPr>
          <p:nvPr/>
        </p:nvPicPr>
        <p:blipFill>
          <a:blip r:embed="rId2"/>
          <a:stretch>
            <a:fillRect/>
          </a:stretch>
        </p:blipFill>
        <p:spPr>
          <a:xfrm>
            <a:off x="452437" y="85052"/>
            <a:ext cx="7772400" cy="4973396"/>
          </a:xfrm>
          <a:prstGeom prst="rect">
            <a:avLst/>
          </a:prstGeom>
        </p:spPr>
      </p:pic>
      <p:sp>
        <p:nvSpPr>
          <p:cNvPr id="9" name="Rectangle 8">
            <a:extLst>
              <a:ext uri="{FF2B5EF4-FFF2-40B4-BE49-F238E27FC236}">
                <a16:creationId xmlns:a16="http://schemas.microsoft.com/office/drawing/2014/main" id="{EC157366-7869-2AA9-8C31-FA5D0FFFE2A8}"/>
              </a:ext>
            </a:extLst>
          </p:cNvPr>
          <p:cNvSpPr/>
          <p:nvPr/>
        </p:nvSpPr>
        <p:spPr>
          <a:xfrm>
            <a:off x="219075" y="0"/>
            <a:ext cx="8239125" cy="7429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4400" b="1" dirty="0">
                <a:solidFill>
                  <a:schemeClr val="tx1"/>
                </a:solidFill>
                <a:latin typeface="Arial" panose="020B0604020202020204" pitchFamily="34" charset="0"/>
                <a:cs typeface="Arial" panose="020B0604020202020204" pitchFamily="34" charset="0"/>
              </a:rPr>
              <a:t>Query Generation</a:t>
            </a:r>
            <a:endParaRPr lang="en-US" sz="4400" dirty="0">
              <a:solidFill>
                <a:schemeClr val="tx1"/>
              </a:solidFill>
            </a:endParaRPr>
          </a:p>
        </p:txBody>
      </p:sp>
      <p:cxnSp>
        <p:nvCxnSpPr>
          <p:cNvPr id="4" name="Straight Arrow Connector 3">
            <a:extLst>
              <a:ext uri="{FF2B5EF4-FFF2-40B4-BE49-F238E27FC236}">
                <a16:creationId xmlns:a16="http://schemas.microsoft.com/office/drawing/2014/main" id="{91418FEE-04E9-D80E-47A7-83FFB2046698}"/>
              </a:ext>
            </a:extLst>
          </p:cNvPr>
          <p:cNvCxnSpPr>
            <a:cxnSpLocks/>
          </p:cNvCxnSpPr>
          <p:nvPr/>
        </p:nvCxnSpPr>
        <p:spPr>
          <a:xfrm flipH="1">
            <a:off x="5635020" y="2637989"/>
            <a:ext cx="2689830" cy="0"/>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14172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21C7DD-C5F4-A33C-9911-20A3BE6032C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65FE5E2-1FED-395C-D5BE-8ACF4117365E}"/>
              </a:ext>
            </a:extLst>
          </p:cNvPr>
          <p:cNvPicPr>
            <a:picLocks noChangeAspect="1"/>
          </p:cNvPicPr>
          <p:nvPr/>
        </p:nvPicPr>
        <p:blipFill>
          <a:blip r:embed="rId2"/>
          <a:stretch>
            <a:fillRect/>
          </a:stretch>
        </p:blipFill>
        <p:spPr>
          <a:xfrm>
            <a:off x="552450" y="85052"/>
            <a:ext cx="7772400" cy="4973396"/>
          </a:xfrm>
          <a:prstGeom prst="rect">
            <a:avLst/>
          </a:prstGeom>
          <a:ln>
            <a:solidFill>
              <a:schemeClr val="accent1"/>
            </a:solidFill>
          </a:ln>
        </p:spPr>
      </p:pic>
    </p:spTree>
    <p:extLst>
      <p:ext uri="{BB962C8B-B14F-4D97-AF65-F5344CB8AC3E}">
        <p14:creationId xmlns:p14="http://schemas.microsoft.com/office/powerpoint/2010/main" val="37300747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6C9662-D2DA-EC10-34BA-5CD6BDF5214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00DB21C-A221-6EFA-3C63-052FCA0C9F42}"/>
              </a:ext>
            </a:extLst>
          </p:cNvPr>
          <p:cNvPicPr>
            <a:picLocks noChangeAspect="1"/>
          </p:cNvPicPr>
          <p:nvPr/>
        </p:nvPicPr>
        <p:blipFill>
          <a:blip r:embed="rId2"/>
          <a:stretch>
            <a:fillRect/>
          </a:stretch>
        </p:blipFill>
        <p:spPr>
          <a:xfrm>
            <a:off x="685800" y="85052"/>
            <a:ext cx="7772400" cy="4973396"/>
          </a:xfrm>
          <a:prstGeom prst="rect">
            <a:avLst/>
          </a:prstGeom>
          <a:ln>
            <a:solidFill>
              <a:schemeClr val="accent1"/>
            </a:solidFill>
          </a:ln>
        </p:spPr>
      </p:pic>
    </p:spTree>
    <p:extLst>
      <p:ext uri="{BB962C8B-B14F-4D97-AF65-F5344CB8AC3E}">
        <p14:creationId xmlns:p14="http://schemas.microsoft.com/office/powerpoint/2010/main" val="32536332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6ED505-6265-26D8-559F-D5410EF416B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65EA7FB-90F9-EF02-1F85-63612D6FF382}"/>
              </a:ext>
            </a:extLst>
          </p:cNvPr>
          <p:cNvPicPr>
            <a:picLocks noChangeAspect="1"/>
          </p:cNvPicPr>
          <p:nvPr/>
        </p:nvPicPr>
        <p:blipFill>
          <a:blip r:embed="rId2"/>
          <a:stretch>
            <a:fillRect/>
          </a:stretch>
        </p:blipFill>
        <p:spPr>
          <a:xfrm>
            <a:off x="685800" y="85052"/>
            <a:ext cx="7772400" cy="4973396"/>
          </a:xfrm>
          <a:prstGeom prst="rect">
            <a:avLst/>
          </a:prstGeom>
          <a:ln>
            <a:solidFill>
              <a:schemeClr val="accent1"/>
            </a:solidFill>
          </a:ln>
        </p:spPr>
      </p:pic>
    </p:spTree>
    <p:extLst>
      <p:ext uri="{BB962C8B-B14F-4D97-AF65-F5344CB8AC3E}">
        <p14:creationId xmlns:p14="http://schemas.microsoft.com/office/powerpoint/2010/main" val="41421853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66FA35-187D-F652-3F34-7DF589A890A2}"/>
            </a:ext>
          </a:extLst>
        </p:cNvPr>
        <p:cNvGrpSpPr/>
        <p:nvPr/>
      </p:nvGrpSpPr>
      <p:grpSpPr>
        <a:xfrm>
          <a:off x="0" y="0"/>
          <a:ext cx="0" cy="0"/>
          <a:chOff x="0" y="0"/>
          <a:chExt cx="0" cy="0"/>
        </a:xfrm>
      </p:grpSpPr>
      <p:sp useBgFill="1">
        <p:nvSpPr>
          <p:cNvPr id="2" name="Title 1">
            <a:extLst>
              <a:ext uri="{FF2B5EF4-FFF2-40B4-BE49-F238E27FC236}">
                <a16:creationId xmlns:a16="http://schemas.microsoft.com/office/drawing/2014/main" id="{B77E596C-9C50-A870-D1AE-3A2D8ACE377F}"/>
              </a:ext>
            </a:extLst>
          </p:cNvPr>
          <p:cNvSpPr>
            <a:spLocks noGrp="1"/>
          </p:cNvSpPr>
          <p:nvPr>
            <p:ph type="title"/>
          </p:nvPr>
        </p:nvSpPr>
        <p:spPr/>
        <p:txBody>
          <a:bodyPr/>
          <a:lstStyle/>
          <a:p>
            <a:pPr algn="l"/>
            <a:r>
              <a:rPr lang="en-US" b="1" dirty="0">
                <a:latin typeface="Arial" panose="020B0604020202020204" pitchFamily="34" charset="0"/>
                <a:cs typeface="Arial" panose="020B0604020202020204" pitchFamily="34" charset="0"/>
              </a:rPr>
              <a:t>Initial Experiences</a:t>
            </a:r>
          </a:p>
        </p:txBody>
      </p:sp>
      <p:pic>
        <p:nvPicPr>
          <p:cNvPr id="14" name="Picture 13" descr="transparent background.png">
            <a:extLst>
              <a:ext uri="{FF2B5EF4-FFF2-40B4-BE49-F238E27FC236}">
                <a16:creationId xmlns:a16="http://schemas.microsoft.com/office/drawing/2014/main" id="{824D00CD-E614-23D0-FF84-AF1DDBAB920E}"/>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26" name="Rectangle 25">
            <a:extLst>
              <a:ext uri="{FF2B5EF4-FFF2-40B4-BE49-F238E27FC236}">
                <a16:creationId xmlns:a16="http://schemas.microsoft.com/office/drawing/2014/main" id="{1E4EA988-0551-55D2-F897-48CAD814C38E}"/>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13" name="TextBox 12">
            <a:extLst>
              <a:ext uri="{FF2B5EF4-FFF2-40B4-BE49-F238E27FC236}">
                <a16:creationId xmlns:a16="http://schemas.microsoft.com/office/drawing/2014/main" id="{67895B8C-CD65-4333-EFA9-D1A4D4217A7E}"/>
              </a:ext>
            </a:extLst>
          </p:cNvPr>
          <p:cNvSpPr txBox="1"/>
          <p:nvPr/>
        </p:nvSpPr>
        <p:spPr>
          <a:xfrm>
            <a:off x="193307" y="1186755"/>
            <a:ext cx="8331127" cy="353943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 LLMs are powerful but multiple challenges remain</a:t>
            </a:r>
          </a:p>
          <a:p>
            <a:pPr marL="914400" lvl="1"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Cost</a:t>
            </a:r>
          </a:p>
          <a:p>
            <a:pPr marL="914400" lvl="1"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Speed</a:t>
            </a:r>
          </a:p>
          <a:p>
            <a:pPr marL="914400" lvl="1"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Completeness</a:t>
            </a:r>
          </a:p>
          <a:p>
            <a:pPr marL="914400" lvl="1"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Accuracy</a:t>
            </a:r>
          </a:p>
          <a:p>
            <a:pPr marL="1371600" lvl="2"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Invalid JSON</a:t>
            </a:r>
          </a:p>
          <a:p>
            <a:pPr marL="1371600" lvl="2"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Paraphrasing instead of direct quotes</a:t>
            </a:r>
          </a:p>
          <a:p>
            <a:pPr marL="914400" lvl="1"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Hallucinations – rare</a:t>
            </a:r>
          </a:p>
        </p:txBody>
      </p:sp>
    </p:spTree>
    <p:extLst>
      <p:ext uri="{BB962C8B-B14F-4D97-AF65-F5344CB8AC3E}">
        <p14:creationId xmlns:p14="http://schemas.microsoft.com/office/powerpoint/2010/main" val="30637721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14E880-66FD-4374-D96E-74EC36DE19E1}"/>
            </a:ext>
          </a:extLst>
        </p:cNvPr>
        <p:cNvGrpSpPr/>
        <p:nvPr/>
      </p:nvGrpSpPr>
      <p:grpSpPr>
        <a:xfrm>
          <a:off x="0" y="0"/>
          <a:ext cx="0" cy="0"/>
          <a:chOff x="0" y="0"/>
          <a:chExt cx="0" cy="0"/>
        </a:xfrm>
      </p:grpSpPr>
      <p:sp useBgFill="1">
        <p:nvSpPr>
          <p:cNvPr id="2" name="Title 1">
            <a:extLst>
              <a:ext uri="{FF2B5EF4-FFF2-40B4-BE49-F238E27FC236}">
                <a16:creationId xmlns:a16="http://schemas.microsoft.com/office/drawing/2014/main" id="{F192ED43-84ED-D77A-D80D-1E4578F4655B}"/>
              </a:ext>
            </a:extLst>
          </p:cNvPr>
          <p:cNvSpPr>
            <a:spLocks noGrp="1"/>
          </p:cNvSpPr>
          <p:nvPr>
            <p:ph type="title"/>
          </p:nvPr>
        </p:nvSpPr>
        <p:spPr/>
        <p:txBody>
          <a:bodyPr>
            <a:normAutofit/>
          </a:bodyPr>
          <a:lstStyle/>
          <a:p>
            <a:pPr algn="l"/>
            <a:r>
              <a:rPr lang="en-US" b="1" dirty="0">
                <a:latin typeface="Arial" panose="020B0604020202020204" pitchFamily="34" charset="0"/>
                <a:cs typeface="Arial" panose="020B0604020202020204" pitchFamily="34" charset="0"/>
              </a:rPr>
              <a:t>Quoting too much text</a:t>
            </a:r>
            <a:endParaRPr lang="en-US" sz="24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D9038F12-EAC4-D739-957A-E32FEE99D5A7}"/>
              </a:ext>
            </a:extLst>
          </p:cNvPr>
          <p:cNvPicPr>
            <a:picLocks noChangeAspect="1"/>
          </p:cNvPicPr>
          <p:nvPr/>
        </p:nvPicPr>
        <p:blipFill>
          <a:blip r:embed="rId2"/>
          <a:stretch>
            <a:fillRect/>
          </a:stretch>
        </p:blipFill>
        <p:spPr>
          <a:xfrm>
            <a:off x="550048" y="1122383"/>
            <a:ext cx="7041377" cy="3872288"/>
          </a:xfrm>
          <a:prstGeom prst="rect">
            <a:avLst/>
          </a:prstGeom>
        </p:spPr>
      </p:pic>
    </p:spTree>
    <p:extLst>
      <p:ext uri="{BB962C8B-B14F-4D97-AF65-F5344CB8AC3E}">
        <p14:creationId xmlns:p14="http://schemas.microsoft.com/office/powerpoint/2010/main" val="14289719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E47375-5D71-E227-658D-2C4ED294FA72}"/>
            </a:ext>
          </a:extLst>
        </p:cNvPr>
        <p:cNvGrpSpPr/>
        <p:nvPr/>
      </p:nvGrpSpPr>
      <p:grpSpPr>
        <a:xfrm>
          <a:off x="0" y="0"/>
          <a:ext cx="0" cy="0"/>
          <a:chOff x="0" y="0"/>
          <a:chExt cx="0" cy="0"/>
        </a:xfrm>
      </p:grpSpPr>
      <p:sp useBgFill="1">
        <p:nvSpPr>
          <p:cNvPr id="2" name="Title 1">
            <a:extLst>
              <a:ext uri="{FF2B5EF4-FFF2-40B4-BE49-F238E27FC236}">
                <a16:creationId xmlns:a16="http://schemas.microsoft.com/office/drawing/2014/main" id="{72323B7C-1E14-254E-58BD-DB46E49EFF88}"/>
              </a:ext>
            </a:extLst>
          </p:cNvPr>
          <p:cNvSpPr>
            <a:spLocks noGrp="1"/>
          </p:cNvSpPr>
          <p:nvPr>
            <p:ph type="title"/>
          </p:nvPr>
        </p:nvSpPr>
        <p:spPr/>
        <p:txBody>
          <a:bodyPr>
            <a:normAutofit fontScale="90000"/>
          </a:bodyPr>
          <a:lstStyle/>
          <a:p>
            <a:pPr algn="l"/>
            <a:r>
              <a:rPr lang="en-US" b="1" dirty="0">
                <a:latin typeface="Arial" panose="020B0604020202020204" pitchFamily="34" charset="0"/>
                <a:cs typeface="Arial" panose="020B0604020202020204" pitchFamily="34" charset="0"/>
              </a:rPr>
              <a:t>Invalid JSON</a:t>
            </a:r>
            <a:br>
              <a:rPr lang="en-US" b="1" dirty="0">
                <a:latin typeface="Arial" panose="020B0604020202020204" pitchFamily="34" charset="0"/>
                <a:cs typeface="Arial" panose="020B0604020202020204" pitchFamily="34" charset="0"/>
              </a:rPr>
            </a:br>
            <a:r>
              <a:rPr lang="en-US" sz="2400" b="1" dirty="0">
                <a:latin typeface="Arial" panose="020B0604020202020204" pitchFamily="34" charset="0"/>
                <a:cs typeface="Arial" panose="020B0604020202020204" pitchFamily="34" charset="0"/>
              </a:rPr>
              <a:t>question: why did the patient get a transplant?</a:t>
            </a:r>
          </a:p>
        </p:txBody>
      </p:sp>
      <p:pic>
        <p:nvPicPr>
          <p:cNvPr id="14" name="Picture 13" descr="transparent background.png">
            <a:extLst>
              <a:ext uri="{FF2B5EF4-FFF2-40B4-BE49-F238E27FC236}">
                <a16:creationId xmlns:a16="http://schemas.microsoft.com/office/drawing/2014/main" id="{F857CC0F-3689-DCB9-09FD-BC6666F4D6E3}"/>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26" name="Rectangle 25">
            <a:extLst>
              <a:ext uri="{FF2B5EF4-FFF2-40B4-BE49-F238E27FC236}">
                <a16:creationId xmlns:a16="http://schemas.microsoft.com/office/drawing/2014/main" id="{85B62E19-5048-ED2C-BAA4-8002C4F3E011}"/>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5" name="TextBox 4">
            <a:extLst>
              <a:ext uri="{FF2B5EF4-FFF2-40B4-BE49-F238E27FC236}">
                <a16:creationId xmlns:a16="http://schemas.microsoft.com/office/drawing/2014/main" id="{2C55C6CD-6F8B-88D0-1636-98DF252C8EC2}"/>
              </a:ext>
            </a:extLst>
          </p:cNvPr>
          <p:cNvSpPr txBox="1"/>
          <p:nvPr/>
        </p:nvSpPr>
        <p:spPr>
          <a:xfrm>
            <a:off x="171021" y="1063229"/>
            <a:ext cx="8384582" cy="3970318"/>
          </a:xfrm>
          <a:prstGeom prst="rect">
            <a:avLst/>
          </a:prstGeom>
          <a:noFill/>
        </p:spPr>
        <p:txBody>
          <a:bodyPr wrap="square" rtlCol="0">
            <a:spAutoFit/>
          </a:bodyPr>
          <a:lstStyle/>
          <a:p>
            <a:r>
              <a:rPr lang="en-US" dirty="0">
                <a:latin typeface="Courier New" panose="02070309020205020404" pitchFamily="49" charset="0"/>
                <a:cs typeface="Courier New" panose="02070309020205020404" pitchFamily="49" charset="0"/>
              </a:rPr>
              <a:t>[</a:t>
            </a:r>
          </a:p>
          <a:p>
            <a:r>
              <a:rPr lang="en-US"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    "answer": "Treatment for acute myeloid leukemia (AML) via an allogeneic hematopoietic stem cell/bone marrow transplant.",</a:t>
            </a:r>
          </a:p>
          <a:p>
            <a:r>
              <a:rPr lang="en-US" dirty="0">
                <a:latin typeface="Courier New" panose="02070309020205020404" pitchFamily="49" charset="0"/>
                <a:cs typeface="Courier New" panose="02070309020205020404" pitchFamily="49" charset="0"/>
              </a:rPr>
              <a:t>    "quote": "status post allogeneic hematopoietic stem cell transplantation for AML"</a:t>
            </a:r>
          </a:p>
          <a:p>
            <a:r>
              <a:rPr lang="en-US"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    "answer": "The transplant indication was AML (acute myeloid leukemia).",</a:t>
            </a:r>
          </a:p>
          <a:p>
            <a:r>
              <a:rPr lang="en-US" dirty="0">
                <a:latin typeface="Courier New" panose="02070309020205020404" pitchFamily="49" charset="0"/>
                <a:cs typeface="Courier New" panose="02070309020205020404" pitchFamily="49" charset="0"/>
              </a:rPr>
              <a:t>    "quote": "Day +220 post-allogeneic BMT for AML",</a:t>
            </a:r>
          </a:p>
          <a:p>
            <a:r>
              <a:rPr lang="en-US" dirty="0">
                <a:latin typeface="Courier New" panose="02070309020205020404" pitchFamily="49" charset="0"/>
                <a:cs typeface="Courier New" panose="02070309020205020404" pitchFamily="49" charset="0"/>
              </a:rPr>
              <a:t>  }</a:t>
            </a:r>
          </a:p>
          <a:p>
            <a:r>
              <a:rPr lang="en-US" dirty="0">
                <a:latin typeface="Courier New" panose="02070309020205020404" pitchFamily="49" charset="0"/>
                <a:cs typeface="Courier New" panose="02070309020205020404" pitchFamily="49" charset="0"/>
              </a:rPr>
              <a:t>]</a:t>
            </a:r>
          </a:p>
        </p:txBody>
      </p:sp>
      <p:cxnSp>
        <p:nvCxnSpPr>
          <p:cNvPr id="7" name="Straight Arrow Connector 6">
            <a:extLst>
              <a:ext uri="{FF2B5EF4-FFF2-40B4-BE49-F238E27FC236}">
                <a16:creationId xmlns:a16="http://schemas.microsoft.com/office/drawing/2014/main" id="{C02A695B-DDDF-9641-09A0-AE4AB17C263B}"/>
              </a:ext>
            </a:extLst>
          </p:cNvPr>
          <p:cNvCxnSpPr>
            <a:cxnSpLocks/>
          </p:cNvCxnSpPr>
          <p:nvPr/>
        </p:nvCxnSpPr>
        <p:spPr>
          <a:xfrm flipH="1">
            <a:off x="7349520" y="3046958"/>
            <a:ext cx="1488657" cy="1181706"/>
          </a:xfrm>
          <a:prstGeom prst="straightConnector1">
            <a:avLst/>
          </a:prstGeom>
          <a:ln w="889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41799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1C2508-57F7-549E-75A2-6EA180671D06}"/>
            </a:ext>
          </a:extLst>
        </p:cNvPr>
        <p:cNvGrpSpPr/>
        <p:nvPr/>
      </p:nvGrpSpPr>
      <p:grpSpPr>
        <a:xfrm>
          <a:off x="0" y="0"/>
          <a:ext cx="0" cy="0"/>
          <a:chOff x="0" y="0"/>
          <a:chExt cx="0" cy="0"/>
        </a:xfrm>
      </p:grpSpPr>
      <p:sp useBgFill="1">
        <p:nvSpPr>
          <p:cNvPr id="2" name="Title 1">
            <a:extLst>
              <a:ext uri="{FF2B5EF4-FFF2-40B4-BE49-F238E27FC236}">
                <a16:creationId xmlns:a16="http://schemas.microsoft.com/office/drawing/2014/main" id="{8693F319-7403-A2E2-4B30-46880D7EB142}"/>
              </a:ext>
            </a:extLst>
          </p:cNvPr>
          <p:cNvSpPr>
            <a:spLocks noGrp="1"/>
          </p:cNvSpPr>
          <p:nvPr>
            <p:ph type="title"/>
          </p:nvPr>
        </p:nvSpPr>
        <p:spPr/>
        <p:txBody>
          <a:bodyPr/>
          <a:lstStyle/>
          <a:p>
            <a:pPr algn="l"/>
            <a:r>
              <a:rPr lang="en-US" b="1" dirty="0">
                <a:latin typeface="Arial" panose="020B0604020202020204" pitchFamily="34" charset="0"/>
                <a:cs typeface="Arial" panose="020B0604020202020204" pitchFamily="34" charset="0"/>
              </a:rPr>
              <a:t>Context window limitations</a:t>
            </a:r>
          </a:p>
        </p:txBody>
      </p:sp>
      <p:pic>
        <p:nvPicPr>
          <p:cNvPr id="14" name="Picture 13" descr="transparent background.png">
            <a:extLst>
              <a:ext uri="{FF2B5EF4-FFF2-40B4-BE49-F238E27FC236}">
                <a16:creationId xmlns:a16="http://schemas.microsoft.com/office/drawing/2014/main" id="{72F4C667-5796-CB50-D5AA-2DFE447E4C89}"/>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26" name="Rectangle 25">
            <a:extLst>
              <a:ext uri="{FF2B5EF4-FFF2-40B4-BE49-F238E27FC236}">
                <a16:creationId xmlns:a16="http://schemas.microsoft.com/office/drawing/2014/main" id="{4489C599-AB2D-1EC0-13BF-C21F52793634}"/>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13" name="TextBox 12">
            <a:extLst>
              <a:ext uri="{FF2B5EF4-FFF2-40B4-BE49-F238E27FC236}">
                <a16:creationId xmlns:a16="http://schemas.microsoft.com/office/drawing/2014/main" id="{AAFFA4DA-CC18-D5D7-1D6E-321AD0D76964}"/>
              </a:ext>
            </a:extLst>
          </p:cNvPr>
          <p:cNvSpPr txBox="1"/>
          <p:nvPr/>
        </p:nvSpPr>
        <p:spPr>
          <a:xfrm>
            <a:off x="193307" y="1186755"/>
            <a:ext cx="8746305" cy="3108543"/>
          </a:xfrm>
          <a:prstGeom prst="rect">
            <a:avLst/>
          </a:prstGeom>
          <a:noFill/>
        </p:spPr>
        <p:txBody>
          <a:bodyPr wrap="none" rtlCol="0">
            <a:spAutoFit/>
          </a:bodyPr>
          <a:lstStyle/>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1 million token limit for context window</a:t>
            </a:r>
          </a:p>
          <a:p>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A quick check of our EHR identifies:</a:t>
            </a:r>
          </a:p>
          <a:p>
            <a:pPr marL="914400" lvl="1"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Patient with 9377 notes, 4.6 million tokens</a:t>
            </a:r>
          </a:p>
          <a:p>
            <a:pPr marL="914400" lvl="1"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Patient with 8675 notes, 7.5 million tokens</a:t>
            </a:r>
          </a:p>
          <a:p>
            <a:pPr marL="45720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Need to sample, no guarantee it can be “complete”</a:t>
            </a:r>
          </a:p>
        </p:txBody>
      </p:sp>
    </p:spTree>
    <p:extLst>
      <p:ext uri="{BB962C8B-B14F-4D97-AF65-F5344CB8AC3E}">
        <p14:creationId xmlns:p14="http://schemas.microsoft.com/office/powerpoint/2010/main" val="14336717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7261B2-9B6F-6EA1-1AA0-C45BA560DEF9}"/>
            </a:ext>
          </a:extLst>
        </p:cNvPr>
        <p:cNvGrpSpPr/>
        <p:nvPr/>
      </p:nvGrpSpPr>
      <p:grpSpPr>
        <a:xfrm>
          <a:off x="0" y="0"/>
          <a:ext cx="0" cy="0"/>
          <a:chOff x="0" y="0"/>
          <a:chExt cx="0" cy="0"/>
        </a:xfrm>
      </p:grpSpPr>
      <p:sp useBgFill="1">
        <p:nvSpPr>
          <p:cNvPr id="2" name="Title 1">
            <a:extLst>
              <a:ext uri="{FF2B5EF4-FFF2-40B4-BE49-F238E27FC236}">
                <a16:creationId xmlns:a16="http://schemas.microsoft.com/office/drawing/2014/main" id="{774434D3-3E00-3262-3EC7-020FCF73A8CE}"/>
              </a:ext>
            </a:extLst>
          </p:cNvPr>
          <p:cNvSpPr>
            <a:spLocks noGrp="1"/>
          </p:cNvSpPr>
          <p:nvPr>
            <p:ph type="title"/>
          </p:nvPr>
        </p:nvSpPr>
        <p:spPr/>
        <p:txBody>
          <a:bodyPr>
            <a:normAutofit fontScale="90000"/>
          </a:bodyPr>
          <a:lstStyle/>
          <a:p>
            <a:pPr algn="l"/>
            <a:r>
              <a:rPr lang="en-US" b="1" dirty="0">
                <a:latin typeface="Arial" panose="020B0604020202020204" pitchFamily="34" charset="0"/>
                <a:cs typeface="Arial" panose="020B0604020202020204" pitchFamily="34" charset="0"/>
              </a:rPr>
              <a:t>LLM work remains in progress</a:t>
            </a:r>
          </a:p>
        </p:txBody>
      </p:sp>
      <p:pic>
        <p:nvPicPr>
          <p:cNvPr id="14" name="Picture 13" descr="transparent background.png">
            <a:extLst>
              <a:ext uri="{FF2B5EF4-FFF2-40B4-BE49-F238E27FC236}">
                <a16:creationId xmlns:a16="http://schemas.microsoft.com/office/drawing/2014/main" id="{90AB9DDA-8C0F-FF42-1CC6-D52F0D45B23D}"/>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26" name="Rectangle 25">
            <a:extLst>
              <a:ext uri="{FF2B5EF4-FFF2-40B4-BE49-F238E27FC236}">
                <a16:creationId xmlns:a16="http://schemas.microsoft.com/office/drawing/2014/main" id="{03FDBE9D-4A05-AED4-0683-8A23992BDFBD}"/>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4" name="TextBox 3">
            <a:extLst>
              <a:ext uri="{FF2B5EF4-FFF2-40B4-BE49-F238E27FC236}">
                <a16:creationId xmlns:a16="http://schemas.microsoft.com/office/drawing/2014/main" id="{BE605379-3726-D5BB-41E9-742FE4B80E10}"/>
              </a:ext>
            </a:extLst>
          </p:cNvPr>
          <p:cNvSpPr txBox="1"/>
          <p:nvPr/>
        </p:nvSpPr>
        <p:spPr>
          <a:xfrm>
            <a:off x="193307" y="1186755"/>
            <a:ext cx="8553128" cy="1815882"/>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We are excited and optimistic about what will be possible</a:t>
            </a:r>
          </a:p>
          <a:p>
            <a:pPr marL="457200" indent="-45720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dirty="0">
                <a:latin typeface="Arial" panose="020B0604020202020204" pitchFamily="34" charset="0"/>
                <a:cs typeface="Arial" panose="020B0604020202020204" pitchFamily="34" charset="0"/>
              </a:rPr>
              <a:t>Users are eager to test the upcoming capabilities</a:t>
            </a:r>
          </a:p>
        </p:txBody>
      </p:sp>
      <p:pic>
        <p:nvPicPr>
          <p:cNvPr id="9" name="Picture 8">
            <a:extLst>
              <a:ext uri="{FF2B5EF4-FFF2-40B4-BE49-F238E27FC236}">
                <a16:creationId xmlns:a16="http://schemas.microsoft.com/office/drawing/2014/main" id="{A22D117D-358C-D494-C3BC-425D9DA2CD3E}"/>
              </a:ext>
            </a:extLst>
          </p:cNvPr>
          <p:cNvPicPr>
            <a:picLocks noChangeAspect="1"/>
          </p:cNvPicPr>
          <p:nvPr/>
        </p:nvPicPr>
        <p:blipFill>
          <a:blip r:embed="rId3"/>
          <a:stretch>
            <a:fillRect/>
          </a:stretch>
        </p:blipFill>
        <p:spPr>
          <a:xfrm>
            <a:off x="817756" y="3188473"/>
            <a:ext cx="4916417" cy="1955027"/>
          </a:xfrm>
          <a:prstGeom prst="rect">
            <a:avLst/>
          </a:prstGeom>
        </p:spPr>
      </p:pic>
    </p:spTree>
    <p:extLst>
      <p:ext uri="{BB962C8B-B14F-4D97-AF65-F5344CB8AC3E}">
        <p14:creationId xmlns:p14="http://schemas.microsoft.com/office/powerpoint/2010/main" val="3431322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le 1">
            <a:extLst>
              <a:ext uri="{FF2B5EF4-FFF2-40B4-BE49-F238E27FC236}">
                <a16:creationId xmlns:a16="http://schemas.microsoft.com/office/drawing/2014/main" id="{4CBFBA32-67EA-0A41-B41E-0BE764EFCE7F}"/>
              </a:ext>
            </a:extLst>
          </p:cNvPr>
          <p:cNvSpPr>
            <a:spLocks noGrp="1"/>
          </p:cNvSpPr>
          <p:nvPr>
            <p:ph type="title"/>
          </p:nvPr>
        </p:nvSpPr>
        <p:spPr>
          <a:xfrm>
            <a:off x="7148" y="347255"/>
            <a:ext cx="8679652" cy="857250"/>
          </a:xfrm>
        </p:spPr>
        <p:txBody>
          <a:bodyPr>
            <a:noAutofit/>
          </a:bodyPr>
          <a:lstStyle/>
          <a:p>
            <a:r>
              <a:rPr lang="en-US" sz="3200" b="1" dirty="0">
                <a:latin typeface="Arial"/>
                <a:cs typeface="Arial"/>
              </a:rPr>
              <a:t>Most medical centers lack tools for free-text</a:t>
            </a:r>
            <a:endParaRPr lang="en-US" sz="3200" b="1" dirty="0">
              <a:latin typeface="Arial" panose="020B0604020202020204" pitchFamily="34" charset="0"/>
              <a:cs typeface="Arial" panose="020B0604020202020204" pitchFamily="34" charset="0"/>
            </a:endParaRPr>
          </a:p>
        </p:txBody>
      </p:sp>
      <p:pic>
        <p:nvPicPr>
          <p:cNvPr id="5" name="Picture 4" descr="transparent background.png">
            <a:extLst>
              <a:ext uri="{FF2B5EF4-FFF2-40B4-BE49-F238E27FC236}">
                <a16:creationId xmlns:a16="http://schemas.microsoft.com/office/drawing/2014/main" id="{F94FCE91-4B01-AB4A-A948-F87B881EAB57}"/>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9" name="Rectangle 8">
            <a:extLst>
              <a:ext uri="{FF2B5EF4-FFF2-40B4-BE49-F238E27FC236}">
                <a16:creationId xmlns:a16="http://schemas.microsoft.com/office/drawing/2014/main" id="{3560B9B3-38DA-6F4D-9A22-621856FB52FD}"/>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pic>
        <p:nvPicPr>
          <p:cNvPr id="12" name="Picture 11" descr="Graphical user interface, application&#10;&#10;Description automatically generated">
            <a:extLst>
              <a:ext uri="{FF2B5EF4-FFF2-40B4-BE49-F238E27FC236}">
                <a16:creationId xmlns:a16="http://schemas.microsoft.com/office/drawing/2014/main" id="{5249CD2E-723E-BF23-D882-907DBBB44039}"/>
              </a:ext>
            </a:extLst>
          </p:cNvPr>
          <p:cNvPicPr>
            <a:picLocks noChangeAspect="1"/>
          </p:cNvPicPr>
          <p:nvPr/>
        </p:nvPicPr>
        <p:blipFill>
          <a:blip r:embed="rId3"/>
          <a:stretch>
            <a:fillRect/>
          </a:stretch>
        </p:blipFill>
        <p:spPr>
          <a:xfrm>
            <a:off x="12783" y="3765657"/>
            <a:ext cx="1554480" cy="912412"/>
          </a:xfrm>
          <a:prstGeom prst="rect">
            <a:avLst/>
          </a:prstGeom>
        </p:spPr>
      </p:pic>
      <p:pic>
        <p:nvPicPr>
          <p:cNvPr id="14" name="Picture 13" descr="Graphical user interface&#10;&#10;Description automatically generated">
            <a:extLst>
              <a:ext uri="{FF2B5EF4-FFF2-40B4-BE49-F238E27FC236}">
                <a16:creationId xmlns:a16="http://schemas.microsoft.com/office/drawing/2014/main" id="{4098A7CA-58B8-F19A-7422-3AC24FF796F3}"/>
              </a:ext>
            </a:extLst>
          </p:cNvPr>
          <p:cNvPicPr>
            <a:picLocks noChangeAspect="1"/>
          </p:cNvPicPr>
          <p:nvPr/>
        </p:nvPicPr>
        <p:blipFill>
          <a:blip r:embed="rId4"/>
          <a:stretch>
            <a:fillRect/>
          </a:stretch>
        </p:blipFill>
        <p:spPr>
          <a:xfrm>
            <a:off x="78411" y="1494426"/>
            <a:ext cx="1557867" cy="914400"/>
          </a:xfrm>
          <a:prstGeom prst="rect">
            <a:avLst/>
          </a:prstGeom>
        </p:spPr>
      </p:pic>
      <p:pic>
        <p:nvPicPr>
          <p:cNvPr id="15" name="Picture 14" descr="Graphical user interface&#10;&#10;Description automatically generated">
            <a:extLst>
              <a:ext uri="{FF2B5EF4-FFF2-40B4-BE49-F238E27FC236}">
                <a16:creationId xmlns:a16="http://schemas.microsoft.com/office/drawing/2014/main" id="{50B7ED71-1957-07B3-4836-775480672F1F}"/>
              </a:ext>
            </a:extLst>
          </p:cNvPr>
          <p:cNvPicPr>
            <a:picLocks noChangeAspect="1"/>
          </p:cNvPicPr>
          <p:nvPr/>
        </p:nvPicPr>
        <p:blipFill>
          <a:blip r:embed="rId4"/>
          <a:stretch>
            <a:fillRect/>
          </a:stretch>
        </p:blipFill>
        <p:spPr>
          <a:xfrm>
            <a:off x="1930402" y="1494426"/>
            <a:ext cx="1557867" cy="914400"/>
          </a:xfrm>
          <a:prstGeom prst="rect">
            <a:avLst/>
          </a:prstGeom>
        </p:spPr>
      </p:pic>
      <p:pic>
        <p:nvPicPr>
          <p:cNvPr id="16" name="Picture 15" descr="Graphical user interface&#10;&#10;Description automatically generated">
            <a:extLst>
              <a:ext uri="{FF2B5EF4-FFF2-40B4-BE49-F238E27FC236}">
                <a16:creationId xmlns:a16="http://schemas.microsoft.com/office/drawing/2014/main" id="{6819521B-F292-76E1-FF27-6FE8BEE41CB0}"/>
              </a:ext>
            </a:extLst>
          </p:cNvPr>
          <p:cNvPicPr>
            <a:picLocks noChangeAspect="1"/>
          </p:cNvPicPr>
          <p:nvPr/>
        </p:nvPicPr>
        <p:blipFill>
          <a:blip r:embed="rId4"/>
          <a:stretch>
            <a:fillRect/>
          </a:stretch>
        </p:blipFill>
        <p:spPr>
          <a:xfrm>
            <a:off x="3782393" y="1493021"/>
            <a:ext cx="1557867" cy="914400"/>
          </a:xfrm>
          <a:prstGeom prst="rect">
            <a:avLst/>
          </a:prstGeom>
        </p:spPr>
      </p:pic>
      <p:pic>
        <p:nvPicPr>
          <p:cNvPr id="17" name="Picture 16" descr="Graphical user interface&#10;&#10;Description automatically generated">
            <a:extLst>
              <a:ext uri="{FF2B5EF4-FFF2-40B4-BE49-F238E27FC236}">
                <a16:creationId xmlns:a16="http://schemas.microsoft.com/office/drawing/2014/main" id="{07B8CB18-42BC-2960-44E8-EC8F7271A0E2}"/>
              </a:ext>
            </a:extLst>
          </p:cNvPr>
          <p:cNvPicPr>
            <a:picLocks noChangeAspect="1"/>
          </p:cNvPicPr>
          <p:nvPr/>
        </p:nvPicPr>
        <p:blipFill>
          <a:blip r:embed="rId4"/>
          <a:stretch>
            <a:fillRect/>
          </a:stretch>
        </p:blipFill>
        <p:spPr>
          <a:xfrm>
            <a:off x="5634384" y="1493021"/>
            <a:ext cx="1557867" cy="914400"/>
          </a:xfrm>
          <a:prstGeom prst="rect">
            <a:avLst/>
          </a:prstGeom>
        </p:spPr>
      </p:pic>
      <p:pic>
        <p:nvPicPr>
          <p:cNvPr id="18" name="Picture 17" descr="Graphical user interface&#10;&#10;Description automatically generated">
            <a:extLst>
              <a:ext uri="{FF2B5EF4-FFF2-40B4-BE49-F238E27FC236}">
                <a16:creationId xmlns:a16="http://schemas.microsoft.com/office/drawing/2014/main" id="{62250CC7-4FD6-D78C-2E88-77227401106F}"/>
              </a:ext>
            </a:extLst>
          </p:cNvPr>
          <p:cNvPicPr>
            <a:picLocks noChangeAspect="1"/>
          </p:cNvPicPr>
          <p:nvPr/>
        </p:nvPicPr>
        <p:blipFill>
          <a:blip r:embed="rId4"/>
          <a:stretch>
            <a:fillRect/>
          </a:stretch>
        </p:blipFill>
        <p:spPr>
          <a:xfrm>
            <a:off x="7486375" y="1500433"/>
            <a:ext cx="1557867" cy="914400"/>
          </a:xfrm>
          <a:prstGeom prst="rect">
            <a:avLst/>
          </a:prstGeom>
        </p:spPr>
      </p:pic>
      <p:pic>
        <p:nvPicPr>
          <p:cNvPr id="19" name="Picture 18" descr="Graphical user interface&#10;&#10;Description automatically generated">
            <a:extLst>
              <a:ext uri="{FF2B5EF4-FFF2-40B4-BE49-F238E27FC236}">
                <a16:creationId xmlns:a16="http://schemas.microsoft.com/office/drawing/2014/main" id="{96E17E70-F5A7-9B1F-FAF7-C455550D40E9}"/>
              </a:ext>
            </a:extLst>
          </p:cNvPr>
          <p:cNvPicPr>
            <a:picLocks noChangeAspect="1"/>
          </p:cNvPicPr>
          <p:nvPr/>
        </p:nvPicPr>
        <p:blipFill>
          <a:blip r:embed="rId4"/>
          <a:stretch>
            <a:fillRect/>
          </a:stretch>
        </p:blipFill>
        <p:spPr>
          <a:xfrm>
            <a:off x="7148" y="2556734"/>
            <a:ext cx="1557867" cy="914400"/>
          </a:xfrm>
          <a:prstGeom prst="rect">
            <a:avLst/>
          </a:prstGeom>
        </p:spPr>
      </p:pic>
      <p:pic>
        <p:nvPicPr>
          <p:cNvPr id="20" name="Picture 19" descr="Graphical user interface&#10;&#10;Description automatically generated">
            <a:extLst>
              <a:ext uri="{FF2B5EF4-FFF2-40B4-BE49-F238E27FC236}">
                <a16:creationId xmlns:a16="http://schemas.microsoft.com/office/drawing/2014/main" id="{2C07FD44-B56C-33ED-DCA0-DE8D3112844F}"/>
              </a:ext>
            </a:extLst>
          </p:cNvPr>
          <p:cNvPicPr>
            <a:picLocks noChangeAspect="1"/>
          </p:cNvPicPr>
          <p:nvPr/>
        </p:nvPicPr>
        <p:blipFill>
          <a:blip r:embed="rId4"/>
          <a:stretch>
            <a:fillRect/>
          </a:stretch>
        </p:blipFill>
        <p:spPr>
          <a:xfrm>
            <a:off x="1859139" y="2556734"/>
            <a:ext cx="1557867" cy="914400"/>
          </a:xfrm>
          <a:prstGeom prst="rect">
            <a:avLst/>
          </a:prstGeom>
        </p:spPr>
      </p:pic>
      <p:pic>
        <p:nvPicPr>
          <p:cNvPr id="21" name="Picture 20" descr="Graphical user interface&#10;&#10;Description automatically generated">
            <a:extLst>
              <a:ext uri="{FF2B5EF4-FFF2-40B4-BE49-F238E27FC236}">
                <a16:creationId xmlns:a16="http://schemas.microsoft.com/office/drawing/2014/main" id="{34021FB1-69B1-F84D-D2F6-6258059E4333}"/>
              </a:ext>
            </a:extLst>
          </p:cNvPr>
          <p:cNvPicPr>
            <a:picLocks noChangeAspect="1"/>
          </p:cNvPicPr>
          <p:nvPr/>
        </p:nvPicPr>
        <p:blipFill>
          <a:blip r:embed="rId4"/>
          <a:stretch>
            <a:fillRect/>
          </a:stretch>
        </p:blipFill>
        <p:spPr>
          <a:xfrm>
            <a:off x="3711130" y="2555329"/>
            <a:ext cx="1557867" cy="914400"/>
          </a:xfrm>
          <a:prstGeom prst="rect">
            <a:avLst/>
          </a:prstGeom>
        </p:spPr>
      </p:pic>
      <p:pic>
        <p:nvPicPr>
          <p:cNvPr id="23" name="Picture 22" descr="Graphical user interface&#10;&#10;Description automatically generated">
            <a:extLst>
              <a:ext uri="{FF2B5EF4-FFF2-40B4-BE49-F238E27FC236}">
                <a16:creationId xmlns:a16="http://schemas.microsoft.com/office/drawing/2014/main" id="{23EAFD84-35F8-C111-D26E-292C11D9D436}"/>
              </a:ext>
            </a:extLst>
          </p:cNvPr>
          <p:cNvPicPr>
            <a:picLocks noChangeAspect="1"/>
          </p:cNvPicPr>
          <p:nvPr/>
        </p:nvPicPr>
        <p:blipFill>
          <a:blip r:embed="rId4"/>
          <a:stretch>
            <a:fillRect/>
          </a:stretch>
        </p:blipFill>
        <p:spPr>
          <a:xfrm>
            <a:off x="7415112" y="2562741"/>
            <a:ext cx="1557867" cy="914400"/>
          </a:xfrm>
          <a:prstGeom prst="rect">
            <a:avLst/>
          </a:prstGeom>
        </p:spPr>
      </p:pic>
      <p:pic>
        <p:nvPicPr>
          <p:cNvPr id="25" name="Picture 24" descr="Graphical user interface&#10;&#10;Description automatically generated">
            <a:extLst>
              <a:ext uri="{FF2B5EF4-FFF2-40B4-BE49-F238E27FC236}">
                <a16:creationId xmlns:a16="http://schemas.microsoft.com/office/drawing/2014/main" id="{54AE6389-2888-6C17-F261-F4A15F83CD04}"/>
              </a:ext>
            </a:extLst>
          </p:cNvPr>
          <p:cNvPicPr>
            <a:picLocks noChangeAspect="1"/>
          </p:cNvPicPr>
          <p:nvPr/>
        </p:nvPicPr>
        <p:blipFill>
          <a:blip r:embed="rId4"/>
          <a:stretch>
            <a:fillRect/>
          </a:stretch>
        </p:blipFill>
        <p:spPr>
          <a:xfrm>
            <a:off x="1859139" y="3767062"/>
            <a:ext cx="1557867" cy="914400"/>
          </a:xfrm>
          <a:prstGeom prst="rect">
            <a:avLst/>
          </a:prstGeom>
        </p:spPr>
      </p:pic>
      <p:pic>
        <p:nvPicPr>
          <p:cNvPr id="26" name="Picture 25" descr="Graphical user interface&#10;&#10;Description automatically generated">
            <a:extLst>
              <a:ext uri="{FF2B5EF4-FFF2-40B4-BE49-F238E27FC236}">
                <a16:creationId xmlns:a16="http://schemas.microsoft.com/office/drawing/2014/main" id="{BBCFBC19-6F49-B46C-760D-598CF3A5D854}"/>
              </a:ext>
            </a:extLst>
          </p:cNvPr>
          <p:cNvPicPr>
            <a:picLocks noChangeAspect="1"/>
          </p:cNvPicPr>
          <p:nvPr/>
        </p:nvPicPr>
        <p:blipFill>
          <a:blip r:embed="rId4"/>
          <a:stretch>
            <a:fillRect/>
          </a:stretch>
        </p:blipFill>
        <p:spPr>
          <a:xfrm>
            <a:off x="3711130" y="3765657"/>
            <a:ext cx="1557867" cy="914400"/>
          </a:xfrm>
          <a:prstGeom prst="rect">
            <a:avLst/>
          </a:prstGeom>
        </p:spPr>
      </p:pic>
      <p:pic>
        <p:nvPicPr>
          <p:cNvPr id="27" name="Picture 26" descr="Graphical user interface&#10;&#10;Description automatically generated">
            <a:extLst>
              <a:ext uri="{FF2B5EF4-FFF2-40B4-BE49-F238E27FC236}">
                <a16:creationId xmlns:a16="http://schemas.microsoft.com/office/drawing/2014/main" id="{329BD441-06BA-BC58-3FD9-14FBCF4D75CB}"/>
              </a:ext>
            </a:extLst>
          </p:cNvPr>
          <p:cNvPicPr>
            <a:picLocks noChangeAspect="1"/>
          </p:cNvPicPr>
          <p:nvPr/>
        </p:nvPicPr>
        <p:blipFill>
          <a:blip r:embed="rId4"/>
          <a:stretch>
            <a:fillRect/>
          </a:stretch>
        </p:blipFill>
        <p:spPr>
          <a:xfrm>
            <a:off x="5563121" y="3765657"/>
            <a:ext cx="1557867" cy="914400"/>
          </a:xfrm>
          <a:prstGeom prst="rect">
            <a:avLst/>
          </a:prstGeom>
        </p:spPr>
      </p:pic>
      <p:pic>
        <p:nvPicPr>
          <p:cNvPr id="29" name="Picture 28" descr="Graphical user interface, application&#10;&#10;Description automatically generated">
            <a:extLst>
              <a:ext uri="{FF2B5EF4-FFF2-40B4-BE49-F238E27FC236}">
                <a16:creationId xmlns:a16="http://schemas.microsoft.com/office/drawing/2014/main" id="{9881200F-CC29-A15D-A8FB-A648EE73D65F}"/>
              </a:ext>
            </a:extLst>
          </p:cNvPr>
          <p:cNvPicPr>
            <a:picLocks noChangeAspect="1"/>
          </p:cNvPicPr>
          <p:nvPr/>
        </p:nvPicPr>
        <p:blipFill>
          <a:blip r:embed="rId3"/>
          <a:stretch>
            <a:fillRect/>
          </a:stretch>
        </p:blipFill>
        <p:spPr>
          <a:xfrm>
            <a:off x="5637771" y="2556323"/>
            <a:ext cx="1554480" cy="912412"/>
          </a:xfrm>
          <a:prstGeom prst="rect">
            <a:avLst/>
          </a:prstGeom>
        </p:spPr>
      </p:pic>
      <p:pic>
        <p:nvPicPr>
          <p:cNvPr id="35" name="Picture 34" descr="Icon&#10;&#10;Description automatically generated">
            <a:extLst>
              <a:ext uri="{FF2B5EF4-FFF2-40B4-BE49-F238E27FC236}">
                <a16:creationId xmlns:a16="http://schemas.microsoft.com/office/drawing/2014/main" id="{08FFB731-E3DA-C56C-4784-F7DF68625A98}"/>
              </a:ext>
            </a:extLst>
          </p:cNvPr>
          <p:cNvPicPr>
            <a:picLocks noChangeAspect="1"/>
          </p:cNvPicPr>
          <p:nvPr/>
        </p:nvPicPr>
        <p:blipFill>
          <a:blip r:embed="rId5"/>
          <a:stretch>
            <a:fillRect/>
          </a:stretch>
        </p:blipFill>
        <p:spPr>
          <a:xfrm>
            <a:off x="6664410" y="2453965"/>
            <a:ext cx="750702" cy="750702"/>
          </a:xfrm>
          <a:prstGeom prst="rect">
            <a:avLst/>
          </a:prstGeom>
        </p:spPr>
      </p:pic>
      <p:pic>
        <p:nvPicPr>
          <p:cNvPr id="36" name="Picture 35" descr="Icon&#10;&#10;Description automatically generated">
            <a:extLst>
              <a:ext uri="{FF2B5EF4-FFF2-40B4-BE49-F238E27FC236}">
                <a16:creationId xmlns:a16="http://schemas.microsoft.com/office/drawing/2014/main" id="{6E6CE847-2147-78C7-8DEF-2E40B9809A07}"/>
              </a:ext>
            </a:extLst>
          </p:cNvPr>
          <p:cNvPicPr>
            <a:picLocks noChangeAspect="1"/>
          </p:cNvPicPr>
          <p:nvPr/>
        </p:nvPicPr>
        <p:blipFill>
          <a:blip r:embed="rId5"/>
          <a:stretch>
            <a:fillRect/>
          </a:stretch>
        </p:blipFill>
        <p:spPr>
          <a:xfrm>
            <a:off x="1114697" y="3619042"/>
            <a:ext cx="750702" cy="750702"/>
          </a:xfrm>
          <a:prstGeom prst="rect">
            <a:avLst/>
          </a:prstGeom>
        </p:spPr>
      </p:pic>
    </p:spTree>
    <p:extLst>
      <p:ext uri="{BB962C8B-B14F-4D97-AF65-F5344CB8AC3E}">
        <p14:creationId xmlns:p14="http://schemas.microsoft.com/office/powerpoint/2010/main" val="350736447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transparent background.png">
            <a:extLst>
              <a:ext uri="{FF2B5EF4-FFF2-40B4-BE49-F238E27FC236}">
                <a16:creationId xmlns:a16="http://schemas.microsoft.com/office/drawing/2014/main" id="{0794A7E0-C6EB-5543-9AC3-E31DE16F8696}"/>
              </a:ext>
            </a:extLst>
          </p:cNvPr>
          <p:cNvPicPr>
            <a:picLocks noChangeAspect="1"/>
          </p:cNvPicPr>
          <p:nvPr/>
        </p:nvPicPr>
        <p:blipFill>
          <a:blip r:embed="rId2"/>
          <a:stretch>
            <a:fillRect/>
          </a:stretch>
        </p:blipFill>
        <p:spPr>
          <a:xfrm>
            <a:off x="7504783" y="4393001"/>
            <a:ext cx="1468196" cy="403244"/>
          </a:xfrm>
          <a:prstGeom prst="rect">
            <a:avLst/>
          </a:prstGeom>
        </p:spPr>
      </p:pic>
      <p:pic>
        <p:nvPicPr>
          <p:cNvPr id="5" name="Picture 4">
            <a:extLst>
              <a:ext uri="{FF2B5EF4-FFF2-40B4-BE49-F238E27FC236}">
                <a16:creationId xmlns:a16="http://schemas.microsoft.com/office/drawing/2014/main" id="{38140C56-B399-AB42-BCA0-4A6B7E075185}"/>
              </a:ext>
            </a:extLst>
          </p:cNvPr>
          <p:cNvPicPr>
            <a:picLocks noChangeAspect="1"/>
          </p:cNvPicPr>
          <p:nvPr/>
        </p:nvPicPr>
        <p:blipFill>
          <a:blip r:embed="rId3"/>
          <a:stretch>
            <a:fillRect/>
          </a:stretch>
        </p:blipFill>
        <p:spPr>
          <a:xfrm>
            <a:off x="1289815" y="0"/>
            <a:ext cx="6504447" cy="5082388"/>
          </a:xfrm>
          <a:prstGeom prst="rect">
            <a:avLst/>
          </a:prstGeom>
        </p:spPr>
      </p:pic>
      <p:pic>
        <p:nvPicPr>
          <p:cNvPr id="31" name="Picture 30">
            <a:extLst>
              <a:ext uri="{FF2B5EF4-FFF2-40B4-BE49-F238E27FC236}">
                <a16:creationId xmlns:a16="http://schemas.microsoft.com/office/drawing/2014/main" id="{43CD8BA2-3DF5-1144-9A28-4FCFC8534DCF}"/>
              </a:ext>
            </a:extLst>
          </p:cNvPr>
          <p:cNvPicPr>
            <a:picLocks noChangeAspect="1"/>
          </p:cNvPicPr>
          <p:nvPr/>
        </p:nvPicPr>
        <p:blipFill>
          <a:blip r:embed="rId4"/>
          <a:stretch>
            <a:fillRect/>
          </a:stretch>
        </p:blipFill>
        <p:spPr>
          <a:xfrm>
            <a:off x="5920328" y="652814"/>
            <a:ext cx="1012540" cy="873981"/>
          </a:xfrm>
          <a:prstGeom prst="rect">
            <a:avLst/>
          </a:prstGeom>
        </p:spPr>
      </p:pic>
      <p:sp>
        <p:nvSpPr>
          <p:cNvPr id="32" name="Rectangle 31">
            <a:extLst>
              <a:ext uri="{FF2B5EF4-FFF2-40B4-BE49-F238E27FC236}">
                <a16:creationId xmlns:a16="http://schemas.microsoft.com/office/drawing/2014/main" id="{DC8B4717-B872-6B49-8BB8-2F60303F4FAB}"/>
              </a:ext>
            </a:extLst>
          </p:cNvPr>
          <p:cNvSpPr/>
          <p:nvPr/>
        </p:nvSpPr>
        <p:spPr>
          <a:xfrm>
            <a:off x="2400446" y="798210"/>
            <a:ext cx="3381138" cy="601475"/>
          </a:xfrm>
          <a:prstGeom prst="rect">
            <a:avLst/>
          </a:prstGeom>
          <a:solidFill>
            <a:schemeClr val="bg1"/>
          </a:solidFill>
          <a:ln w="34925">
            <a:solidFill>
              <a:srgbClr val="009D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200B7439-988E-BD48-A27E-759D0C5494E9}"/>
              </a:ext>
            </a:extLst>
          </p:cNvPr>
          <p:cNvSpPr txBox="1"/>
          <p:nvPr/>
        </p:nvSpPr>
        <p:spPr>
          <a:xfrm>
            <a:off x="2427877" y="892483"/>
            <a:ext cx="3381138" cy="400110"/>
          </a:xfrm>
          <a:prstGeom prst="rect">
            <a:avLst/>
          </a:prstGeom>
          <a:noFill/>
        </p:spPr>
        <p:txBody>
          <a:bodyPr wrap="square" rtlCol="0">
            <a:spAutoFit/>
          </a:bodyPr>
          <a:lstStyle/>
          <a:p>
            <a:r>
              <a:rPr lang="en-US" sz="2000" dirty="0" err="1">
                <a:latin typeface="Arial" panose="020B0604020202020204" pitchFamily="34" charset="0"/>
                <a:cs typeface="Arial" panose="020B0604020202020204" pitchFamily="34" charset="0"/>
              </a:rPr>
              <a:t>EMERSE-team@umich.edu</a:t>
            </a:r>
            <a:endParaRPr lang="en-US" sz="20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C0BD54CE-F80D-9B4E-9C92-ED1A72C2C863}"/>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8" name="Content Placeholder 2">
            <a:extLst>
              <a:ext uri="{FF2B5EF4-FFF2-40B4-BE49-F238E27FC236}">
                <a16:creationId xmlns:a16="http://schemas.microsoft.com/office/drawing/2014/main" id="{4BE183DB-967B-B34F-BDE2-92BDDAA43B38}"/>
              </a:ext>
            </a:extLst>
          </p:cNvPr>
          <p:cNvSpPr>
            <a:spLocks noGrp="1"/>
          </p:cNvSpPr>
          <p:nvPr>
            <p:ph idx="1"/>
          </p:nvPr>
        </p:nvSpPr>
        <p:spPr>
          <a:xfrm>
            <a:off x="2400446" y="1589572"/>
            <a:ext cx="5062829" cy="2901114"/>
          </a:xfrm>
        </p:spPr>
        <p:txBody>
          <a:bodyPr>
            <a:normAutofit/>
          </a:bodyPr>
          <a:lstStyle/>
          <a:p>
            <a:pPr marL="0" indent="0">
              <a:buNone/>
            </a:pPr>
            <a:r>
              <a:rPr lang="en-US" sz="2200" dirty="0">
                <a:latin typeface="Arial" panose="020B0604020202020204" pitchFamily="34" charset="0"/>
                <a:cs typeface="Arial" panose="020B0604020202020204" pitchFamily="34" charset="0"/>
              </a:rPr>
              <a:t>Lisa Ferguson</a:t>
            </a:r>
          </a:p>
          <a:p>
            <a:pPr marL="0" indent="0">
              <a:buNone/>
            </a:pPr>
            <a:r>
              <a:rPr lang="en-US" sz="2200" dirty="0">
                <a:latin typeface="Arial" panose="020B0604020202020204" pitchFamily="34" charset="0"/>
                <a:cs typeface="Arial" panose="020B0604020202020204" pitchFamily="34" charset="0"/>
              </a:rPr>
              <a:t>David Hanauer</a:t>
            </a:r>
          </a:p>
          <a:p>
            <a:pPr marL="0" indent="0">
              <a:buNone/>
            </a:pPr>
            <a:r>
              <a:rPr lang="en-US" sz="2200" dirty="0">
                <a:latin typeface="Arial" panose="020B0604020202020204" pitchFamily="34" charset="0"/>
                <a:cs typeface="Arial" panose="020B0604020202020204" pitchFamily="34" charset="0"/>
              </a:rPr>
              <a:t>Kellen McClain</a:t>
            </a:r>
          </a:p>
          <a:p>
            <a:pPr marL="0" indent="0">
              <a:buNone/>
            </a:pPr>
            <a:r>
              <a:rPr lang="en-US" sz="2200" dirty="0">
                <a:latin typeface="Arial" panose="020B0604020202020204" pitchFamily="34" charset="0"/>
                <a:cs typeface="Arial" panose="020B0604020202020204" pitchFamily="34" charset="0"/>
              </a:rPr>
              <a:t>Guan Wang</a:t>
            </a:r>
          </a:p>
        </p:txBody>
      </p:sp>
    </p:spTree>
    <p:extLst>
      <p:ext uri="{BB962C8B-B14F-4D97-AF65-F5344CB8AC3E}">
        <p14:creationId xmlns:p14="http://schemas.microsoft.com/office/powerpoint/2010/main" val="5766370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transparent background.png">
            <a:extLst>
              <a:ext uri="{FF2B5EF4-FFF2-40B4-BE49-F238E27FC236}">
                <a16:creationId xmlns:a16="http://schemas.microsoft.com/office/drawing/2014/main" id="{0794A7E0-C6EB-5543-9AC3-E31DE16F8696}"/>
              </a:ext>
            </a:extLst>
          </p:cNvPr>
          <p:cNvPicPr>
            <a:picLocks noChangeAspect="1"/>
          </p:cNvPicPr>
          <p:nvPr/>
        </p:nvPicPr>
        <p:blipFill>
          <a:blip r:embed="rId2"/>
          <a:stretch>
            <a:fillRect/>
          </a:stretch>
        </p:blipFill>
        <p:spPr>
          <a:xfrm>
            <a:off x="7504783" y="4393001"/>
            <a:ext cx="1468196" cy="403244"/>
          </a:xfrm>
          <a:prstGeom prst="rect">
            <a:avLst/>
          </a:prstGeom>
        </p:spPr>
      </p:pic>
      <p:pic>
        <p:nvPicPr>
          <p:cNvPr id="5" name="Picture 4">
            <a:extLst>
              <a:ext uri="{FF2B5EF4-FFF2-40B4-BE49-F238E27FC236}">
                <a16:creationId xmlns:a16="http://schemas.microsoft.com/office/drawing/2014/main" id="{38140C56-B399-AB42-BCA0-4A6B7E075185}"/>
              </a:ext>
            </a:extLst>
          </p:cNvPr>
          <p:cNvPicPr>
            <a:picLocks noChangeAspect="1"/>
          </p:cNvPicPr>
          <p:nvPr/>
        </p:nvPicPr>
        <p:blipFill>
          <a:blip r:embed="rId3"/>
          <a:stretch>
            <a:fillRect/>
          </a:stretch>
        </p:blipFill>
        <p:spPr>
          <a:xfrm>
            <a:off x="1289815" y="0"/>
            <a:ext cx="6504447" cy="5082388"/>
          </a:xfrm>
          <a:prstGeom prst="rect">
            <a:avLst/>
          </a:prstGeom>
        </p:spPr>
      </p:pic>
      <p:pic>
        <p:nvPicPr>
          <p:cNvPr id="8" name="Picture 7">
            <a:extLst>
              <a:ext uri="{FF2B5EF4-FFF2-40B4-BE49-F238E27FC236}">
                <a16:creationId xmlns:a16="http://schemas.microsoft.com/office/drawing/2014/main" id="{F1EDC62F-2988-B440-B257-E0ED5FE9F1F4}"/>
              </a:ext>
            </a:extLst>
          </p:cNvPr>
          <p:cNvPicPr>
            <a:picLocks noChangeAspect="1"/>
          </p:cNvPicPr>
          <p:nvPr/>
        </p:nvPicPr>
        <p:blipFill>
          <a:blip r:embed="rId4"/>
          <a:stretch>
            <a:fillRect/>
          </a:stretch>
        </p:blipFill>
        <p:spPr>
          <a:xfrm>
            <a:off x="1901949" y="320792"/>
            <a:ext cx="5669283" cy="1113010"/>
          </a:xfrm>
          <a:prstGeom prst="rect">
            <a:avLst/>
          </a:prstGeom>
        </p:spPr>
      </p:pic>
      <p:sp>
        <p:nvSpPr>
          <p:cNvPr id="6" name="TextBox 5">
            <a:extLst>
              <a:ext uri="{FF2B5EF4-FFF2-40B4-BE49-F238E27FC236}">
                <a16:creationId xmlns:a16="http://schemas.microsoft.com/office/drawing/2014/main" id="{02E5B5F8-5588-F74B-9FA8-89E82473092C}"/>
              </a:ext>
            </a:extLst>
          </p:cNvPr>
          <p:cNvSpPr txBox="1"/>
          <p:nvPr/>
        </p:nvSpPr>
        <p:spPr>
          <a:xfrm>
            <a:off x="2651760" y="666461"/>
            <a:ext cx="3310127" cy="492443"/>
          </a:xfrm>
          <a:prstGeom prst="rect">
            <a:avLst/>
          </a:prstGeom>
          <a:noFill/>
        </p:spPr>
        <p:txBody>
          <a:bodyPr wrap="square" rtlCol="0">
            <a:spAutoFit/>
          </a:bodyPr>
          <a:lstStyle/>
          <a:p>
            <a:r>
              <a:rPr lang="en-US" sz="2600" dirty="0">
                <a:latin typeface="Arial" panose="020B0604020202020204" pitchFamily="34" charset="0"/>
                <a:cs typeface="Arial" panose="020B0604020202020204" pitchFamily="34" charset="0"/>
              </a:rPr>
              <a:t>project-</a:t>
            </a:r>
            <a:r>
              <a:rPr lang="en-US" sz="2600" dirty="0" err="1">
                <a:latin typeface="Arial" panose="020B0604020202020204" pitchFamily="34" charset="0"/>
                <a:cs typeface="Arial" panose="020B0604020202020204" pitchFamily="34" charset="0"/>
              </a:rPr>
              <a:t>emerse.org</a:t>
            </a:r>
            <a:endParaRPr lang="en-US" sz="26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5F6926EE-2700-A14F-BA1B-62D79C44CBB0}"/>
              </a:ext>
            </a:extLst>
          </p:cNvPr>
          <p:cNvPicPr>
            <a:picLocks noChangeAspect="1"/>
          </p:cNvPicPr>
          <p:nvPr/>
        </p:nvPicPr>
        <p:blipFill>
          <a:blip r:embed="rId5"/>
          <a:stretch>
            <a:fillRect/>
          </a:stretch>
        </p:blipFill>
        <p:spPr>
          <a:xfrm>
            <a:off x="1678919" y="1342361"/>
            <a:ext cx="2139699" cy="2139699"/>
          </a:xfrm>
          <a:prstGeom prst="rect">
            <a:avLst/>
          </a:prstGeom>
        </p:spPr>
      </p:pic>
      <p:pic>
        <p:nvPicPr>
          <p:cNvPr id="7" name="Picture 6">
            <a:extLst>
              <a:ext uri="{FF2B5EF4-FFF2-40B4-BE49-F238E27FC236}">
                <a16:creationId xmlns:a16="http://schemas.microsoft.com/office/drawing/2014/main" id="{C552D3CF-71C5-D440-8316-6B11AF8B78BE}"/>
              </a:ext>
            </a:extLst>
          </p:cNvPr>
          <p:cNvPicPr>
            <a:picLocks noChangeAspect="1"/>
          </p:cNvPicPr>
          <p:nvPr/>
        </p:nvPicPr>
        <p:blipFill>
          <a:blip r:embed="rId6"/>
          <a:stretch>
            <a:fillRect/>
          </a:stretch>
        </p:blipFill>
        <p:spPr>
          <a:xfrm>
            <a:off x="3636389" y="1681430"/>
            <a:ext cx="2058536" cy="1461560"/>
          </a:xfrm>
          <a:prstGeom prst="rect">
            <a:avLst/>
          </a:prstGeom>
        </p:spPr>
      </p:pic>
      <p:pic>
        <p:nvPicPr>
          <p:cNvPr id="10" name="Picture 9">
            <a:extLst>
              <a:ext uri="{FF2B5EF4-FFF2-40B4-BE49-F238E27FC236}">
                <a16:creationId xmlns:a16="http://schemas.microsoft.com/office/drawing/2014/main" id="{AE746179-52E5-A345-9342-7DFD68540BDA}"/>
              </a:ext>
            </a:extLst>
          </p:cNvPr>
          <p:cNvPicPr>
            <a:picLocks noChangeAspect="1"/>
          </p:cNvPicPr>
          <p:nvPr/>
        </p:nvPicPr>
        <p:blipFill>
          <a:blip r:embed="rId7"/>
          <a:stretch>
            <a:fillRect/>
          </a:stretch>
        </p:blipFill>
        <p:spPr>
          <a:xfrm>
            <a:off x="6084381" y="1636794"/>
            <a:ext cx="1005841" cy="1482801"/>
          </a:xfrm>
          <a:prstGeom prst="rect">
            <a:avLst/>
          </a:prstGeom>
        </p:spPr>
      </p:pic>
      <p:sp>
        <p:nvSpPr>
          <p:cNvPr id="12" name="Rectangle 11">
            <a:extLst>
              <a:ext uri="{FF2B5EF4-FFF2-40B4-BE49-F238E27FC236}">
                <a16:creationId xmlns:a16="http://schemas.microsoft.com/office/drawing/2014/main" id="{919FAA50-AE13-2A44-AF52-E1644AE69C9B}"/>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sp>
        <p:nvSpPr>
          <p:cNvPr id="2" name="TextBox 1">
            <a:extLst>
              <a:ext uri="{FF2B5EF4-FFF2-40B4-BE49-F238E27FC236}">
                <a16:creationId xmlns:a16="http://schemas.microsoft.com/office/drawing/2014/main" id="{83727AB2-9C71-8263-C374-F870C67CF6CA}"/>
              </a:ext>
            </a:extLst>
          </p:cNvPr>
          <p:cNvSpPr txBox="1"/>
          <p:nvPr/>
        </p:nvSpPr>
        <p:spPr>
          <a:xfrm>
            <a:off x="202872" y="1636794"/>
            <a:ext cx="1544013" cy="1200329"/>
          </a:xfrm>
          <a:prstGeom prst="rect">
            <a:avLst/>
          </a:prstGeom>
          <a:noFill/>
        </p:spPr>
        <p:txBody>
          <a:bodyPr wrap="none" rtlCol="0">
            <a:spAutoFit/>
          </a:bodyPr>
          <a:lstStyle/>
          <a:p>
            <a:pPr algn="ctr"/>
            <a:r>
              <a:rPr lang="en-US" sz="3600" b="1" dirty="0"/>
              <a:t>THANK</a:t>
            </a:r>
          </a:p>
          <a:p>
            <a:pPr algn="ctr"/>
            <a:r>
              <a:rPr lang="en-US" sz="3600" b="1" dirty="0"/>
              <a:t>YOU!</a:t>
            </a:r>
          </a:p>
        </p:txBody>
      </p:sp>
    </p:spTree>
    <p:extLst>
      <p:ext uri="{BB962C8B-B14F-4D97-AF65-F5344CB8AC3E}">
        <p14:creationId xmlns:p14="http://schemas.microsoft.com/office/powerpoint/2010/main" val="945378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732CCF-D1C4-74AF-45A1-0BBD24D9D2F9}"/>
            </a:ext>
          </a:extLst>
        </p:cNvPr>
        <p:cNvGrpSpPr/>
        <p:nvPr/>
      </p:nvGrpSpPr>
      <p:grpSpPr>
        <a:xfrm>
          <a:off x="0" y="0"/>
          <a:ext cx="0" cy="0"/>
          <a:chOff x="0" y="0"/>
          <a:chExt cx="0" cy="0"/>
        </a:xfrm>
      </p:grpSpPr>
      <p:sp useBgFill="1">
        <p:nvSpPr>
          <p:cNvPr id="2" name="Title 1">
            <a:extLst>
              <a:ext uri="{FF2B5EF4-FFF2-40B4-BE49-F238E27FC236}">
                <a16:creationId xmlns:a16="http://schemas.microsoft.com/office/drawing/2014/main" id="{4D867EB2-C561-3B52-9993-28D15C904C3E}"/>
              </a:ext>
            </a:extLst>
          </p:cNvPr>
          <p:cNvSpPr>
            <a:spLocks noGrp="1"/>
          </p:cNvSpPr>
          <p:nvPr>
            <p:ph type="title"/>
          </p:nvPr>
        </p:nvSpPr>
        <p:spPr>
          <a:xfrm>
            <a:off x="7148" y="347255"/>
            <a:ext cx="8679652" cy="857250"/>
          </a:xfrm>
        </p:spPr>
        <p:txBody>
          <a:bodyPr>
            <a:noAutofit/>
          </a:bodyPr>
          <a:lstStyle/>
          <a:p>
            <a:r>
              <a:rPr lang="en-US" sz="3200" b="1" dirty="0">
                <a:latin typeface="Arial"/>
                <a:cs typeface="Arial"/>
              </a:rPr>
              <a:t>And options that exist aren’t great</a:t>
            </a:r>
            <a:endParaRPr lang="en-US" sz="3200" b="1" dirty="0">
              <a:latin typeface="Arial" panose="020B0604020202020204" pitchFamily="34" charset="0"/>
              <a:cs typeface="Arial" panose="020B0604020202020204" pitchFamily="34" charset="0"/>
            </a:endParaRPr>
          </a:p>
        </p:txBody>
      </p:sp>
      <p:pic>
        <p:nvPicPr>
          <p:cNvPr id="5" name="Picture 4" descr="transparent background.png">
            <a:extLst>
              <a:ext uri="{FF2B5EF4-FFF2-40B4-BE49-F238E27FC236}">
                <a16:creationId xmlns:a16="http://schemas.microsoft.com/office/drawing/2014/main" id="{E0322CAF-6FAE-6DD5-86D6-4380791D465E}"/>
              </a:ext>
            </a:extLst>
          </p:cNvPr>
          <p:cNvPicPr>
            <a:picLocks noChangeAspect="1"/>
          </p:cNvPicPr>
          <p:nvPr/>
        </p:nvPicPr>
        <p:blipFill>
          <a:blip r:embed="rId2"/>
          <a:stretch>
            <a:fillRect/>
          </a:stretch>
        </p:blipFill>
        <p:spPr>
          <a:xfrm>
            <a:off x="7504783" y="4393001"/>
            <a:ext cx="1468196" cy="403244"/>
          </a:xfrm>
          <a:prstGeom prst="rect">
            <a:avLst/>
          </a:prstGeom>
        </p:spPr>
      </p:pic>
      <p:sp>
        <p:nvSpPr>
          <p:cNvPr id="9" name="Rectangle 8">
            <a:extLst>
              <a:ext uri="{FF2B5EF4-FFF2-40B4-BE49-F238E27FC236}">
                <a16:creationId xmlns:a16="http://schemas.microsoft.com/office/drawing/2014/main" id="{F4CD2E49-0ADE-AAD0-A600-F224E296D53A}"/>
              </a:ext>
            </a:extLst>
          </p:cNvPr>
          <p:cNvSpPr/>
          <p:nvPr/>
        </p:nvSpPr>
        <p:spPr>
          <a:xfrm>
            <a:off x="6393049" y="4842789"/>
            <a:ext cx="2727702" cy="246221"/>
          </a:xfrm>
          <a:prstGeom prst="rect">
            <a:avLst/>
          </a:prstGeom>
        </p:spPr>
        <p:txBody>
          <a:bodyPr wrap="square">
            <a:spAutoFit/>
          </a:bodyPr>
          <a:lstStyle/>
          <a:p>
            <a:r>
              <a:rPr lang="en-US" sz="1000" dirty="0">
                <a:latin typeface="Arial"/>
                <a:cs typeface="Arial"/>
              </a:rPr>
              <a:t>http://project-</a:t>
            </a:r>
            <a:r>
              <a:rPr lang="en-US" sz="1000" dirty="0" err="1">
                <a:latin typeface="Arial"/>
                <a:cs typeface="Arial"/>
              </a:rPr>
              <a:t>emerse.org</a:t>
            </a:r>
            <a:r>
              <a:rPr lang="en-US" sz="1000" dirty="0">
                <a:latin typeface="Arial"/>
                <a:cs typeface="Arial"/>
              </a:rPr>
              <a:t>/</a:t>
            </a:r>
            <a:r>
              <a:rPr lang="en-US" sz="1000" dirty="0" err="1">
                <a:latin typeface="Arial"/>
                <a:cs typeface="Arial"/>
              </a:rPr>
              <a:t>presentations.html</a:t>
            </a:r>
            <a:endParaRPr lang="en-US" sz="1000" dirty="0">
              <a:latin typeface="Arial"/>
              <a:cs typeface="Arial"/>
            </a:endParaRPr>
          </a:p>
        </p:txBody>
      </p:sp>
      <p:pic>
        <p:nvPicPr>
          <p:cNvPr id="4" name="Picture 3" descr="A cartoon of a doctor looking at a computer screen&#10;&#10;AI-generated content may be incorrect.">
            <a:extLst>
              <a:ext uri="{FF2B5EF4-FFF2-40B4-BE49-F238E27FC236}">
                <a16:creationId xmlns:a16="http://schemas.microsoft.com/office/drawing/2014/main" id="{517AE1C0-5420-2DFC-9906-1B7865391D87}"/>
              </a:ext>
            </a:extLst>
          </p:cNvPr>
          <p:cNvPicPr>
            <a:picLocks noChangeAspect="1"/>
          </p:cNvPicPr>
          <p:nvPr/>
        </p:nvPicPr>
        <p:blipFill>
          <a:blip r:embed="rId3"/>
          <a:stretch>
            <a:fillRect/>
          </a:stretch>
        </p:blipFill>
        <p:spPr>
          <a:xfrm>
            <a:off x="178972" y="1392543"/>
            <a:ext cx="2789843" cy="2789843"/>
          </a:xfrm>
          <a:prstGeom prst="rect">
            <a:avLst/>
          </a:prstGeom>
        </p:spPr>
      </p:pic>
      <p:sp useBgFill="1">
        <p:nvSpPr>
          <p:cNvPr id="7" name="Content Placeholder 2">
            <a:extLst>
              <a:ext uri="{FF2B5EF4-FFF2-40B4-BE49-F238E27FC236}">
                <a16:creationId xmlns:a16="http://schemas.microsoft.com/office/drawing/2014/main" id="{366DCAB7-E6EC-962A-C83E-C0E69ED7A64E}"/>
              </a:ext>
            </a:extLst>
          </p:cNvPr>
          <p:cNvSpPr txBox="1">
            <a:spLocks/>
          </p:cNvSpPr>
          <p:nvPr/>
        </p:nvSpPr>
        <p:spPr>
          <a:xfrm>
            <a:off x="3123771" y="1270530"/>
            <a:ext cx="5479540" cy="307592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dirty="0">
                <a:latin typeface="Arial" panose="020B0604020202020204" pitchFamily="34" charset="0"/>
                <a:cs typeface="Arial" panose="020B0604020202020204" pitchFamily="34" charset="0"/>
              </a:rPr>
              <a:t>2025 study on EMR usability:</a:t>
            </a:r>
          </a:p>
          <a:p>
            <a:pPr marL="0" indent="0">
              <a:buNone/>
            </a:pPr>
            <a:r>
              <a:rPr lang="en-US" sz="2400" dirty="0">
                <a:latin typeface="Arial" panose="020B0604020202020204" pitchFamily="34" charset="0"/>
                <a:cs typeface="Arial" panose="020B0604020202020204" pitchFamily="34" charset="0"/>
              </a:rPr>
              <a:t>“The same three items (integration into workflow, </a:t>
            </a:r>
            <a:r>
              <a:rPr lang="en-US" sz="2400" b="1" dirty="0">
                <a:solidFill>
                  <a:srgbClr val="FF0000"/>
                </a:solidFill>
                <a:latin typeface="Arial" panose="020B0604020202020204" pitchFamily="34" charset="0"/>
                <a:cs typeface="Arial" panose="020B0604020202020204" pitchFamily="34" charset="0"/>
              </a:rPr>
              <a:t>finding information</a:t>
            </a:r>
            <a:r>
              <a:rPr lang="en-US" sz="2400" dirty="0">
                <a:latin typeface="Arial" panose="020B0604020202020204" pitchFamily="34" charset="0"/>
                <a:cs typeface="Arial" panose="020B0604020202020204" pitchFamily="34" charset="0"/>
              </a:rPr>
              <a:t>, and usability of alerts) received the highest number of 'poor' ratings among hospital and practice physicians.”</a:t>
            </a:r>
          </a:p>
        </p:txBody>
      </p:sp>
      <p:sp>
        <p:nvSpPr>
          <p:cNvPr id="8" name="TextBox 7">
            <a:extLst>
              <a:ext uri="{FF2B5EF4-FFF2-40B4-BE49-F238E27FC236}">
                <a16:creationId xmlns:a16="http://schemas.microsoft.com/office/drawing/2014/main" id="{D6664F7A-1B50-2EB9-F731-7CFBDD8E8FBC}"/>
              </a:ext>
            </a:extLst>
          </p:cNvPr>
          <p:cNvSpPr txBox="1"/>
          <p:nvPr/>
        </p:nvSpPr>
        <p:spPr>
          <a:xfrm>
            <a:off x="3123771" y="3626749"/>
            <a:ext cx="3175869" cy="246221"/>
          </a:xfrm>
          <a:prstGeom prst="rect">
            <a:avLst/>
          </a:prstGeom>
          <a:noFill/>
        </p:spPr>
        <p:txBody>
          <a:bodyPr wrap="none" rtlCol="0">
            <a:spAutoFit/>
          </a:bodyPr>
          <a:lstStyle/>
          <a:p>
            <a:r>
              <a:rPr lang="en-US" sz="1000" dirty="0">
                <a:latin typeface="Arial" panose="020B0604020202020204" pitchFamily="34" charset="0"/>
                <a:cs typeface="Arial" panose="020B0604020202020204" pitchFamily="34" charset="0"/>
              </a:rPr>
              <a:t>https://</a:t>
            </a:r>
            <a:r>
              <a:rPr lang="en-US" sz="1000" dirty="0" err="1">
                <a:latin typeface="Arial" panose="020B0604020202020204" pitchFamily="34" charset="0"/>
                <a:cs typeface="Arial" panose="020B0604020202020204" pitchFamily="34" charset="0"/>
              </a:rPr>
              <a:t>www.nature.com</a:t>
            </a:r>
            <a:r>
              <a:rPr lang="en-US" sz="1000" dirty="0">
                <a:latin typeface="Arial" panose="020B0604020202020204" pitchFamily="34" charset="0"/>
                <a:cs typeface="Arial" panose="020B0604020202020204" pitchFamily="34" charset="0"/>
              </a:rPr>
              <a:t>/articles/s41746-025-01657-4</a:t>
            </a:r>
          </a:p>
        </p:txBody>
      </p:sp>
    </p:spTree>
    <p:extLst>
      <p:ext uri="{BB962C8B-B14F-4D97-AF65-F5344CB8AC3E}">
        <p14:creationId xmlns:p14="http://schemas.microsoft.com/office/powerpoint/2010/main" val="4046322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34552</TotalTime>
  <Words>2332</Words>
  <Application>Microsoft Macintosh PowerPoint</Application>
  <PresentationFormat>On-screen Show (16:9)</PresentationFormat>
  <Paragraphs>324</Paragraphs>
  <Slides>81</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81</vt:i4>
      </vt:variant>
    </vt:vector>
  </HeadingPairs>
  <TitlesOfParts>
    <vt:vector size="86" baseType="lpstr">
      <vt:lpstr>Arial</vt:lpstr>
      <vt:lpstr>Calibri</vt:lpstr>
      <vt:lpstr>Courier New</vt:lpstr>
      <vt:lpstr>Helvetica</vt:lpstr>
      <vt:lpstr>Office Theme</vt:lpstr>
      <vt:lpstr>PowerPoint Presentation</vt:lpstr>
      <vt:lpstr>PowerPoint Presentation</vt:lpstr>
      <vt:lpstr>PowerPoint Presentation</vt:lpstr>
      <vt:lpstr>PowerPoint Presentation</vt:lpstr>
      <vt:lpstr>PowerPoint Presentation</vt:lpstr>
      <vt:lpstr>PowerPoint Presentation</vt:lpstr>
      <vt:lpstr>Free-text is really important</vt:lpstr>
      <vt:lpstr>Most medical centers lack tools for free-text</vt:lpstr>
      <vt:lpstr>And options that exist aren’t great</vt:lpstr>
      <vt:lpstr>The EMERSE solution</vt:lpstr>
      <vt:lpstr>PowerPoint Presentation</vt:lpstr>
      <vt:lpstr>The EMERSE solution</vt:lpstr>
      <vt:lpstr>PowerPoint Presentation</vt:lpstr>
      <vt:lpstr>PowerPoint Presentation</vt:lpstr>
      <vt:lpstr>What can EMERSE do?</vt:lpstr>
      <vt:lpstr>Find cohorts</vt:lpstr>
      <vt:lpstr>Find cohorts</vt:lpstr>
      <vt:lpstr>Enroll patients on trials</vt:lpstr>
      <vt:lpstr>EMERSE keeps the human-in-the-loop</vt:lpstr>
      <vt:lpstr>Highlight terms in documents for chart review</vt:lpstr>
      <vt:lpstr>PowerPoint Presentation</vt:lpstr>
      <vt:lpstr>Synonyms</vt:lpstr>
      <vt:lpstr>Typical workflow</vt:lpstr>
      <vt:lpstr>Typical workflow</vt:lpstr>
      <vt:lpstr>Typical workflow</vt:lpstr>
      <vt:lpstr>Publications using EMERSE</vt:lpstr>
      <vt:lpstr>Brief Demo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EMERSE has served the community for 20+ years</vt:lpstr>
      <vt:lpstr>LLMs are changing how we work with text…do we even need search anymore?</vt:lpstr>
      <vt:lpstr>Current EMERSE efforts</vt:lpstr>
      <vt:lpstr>LLM agnostic</vt:lpstr>
      <vt:lpstr>PowerPoint Presentation</vt:lpstr>
      <vt:lpstr>Initial thoughts: This should be easy</vt:lpstr>
      <vt:lpstr>The reality: it’s not so easy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does it all work?</vt:lpstr>
      <vt:lpstr>How does it all work?</vt:lpstr>
      <vt:lpstr>How does it all work?</vt:lpstr>
      <vt:lpstr>How does it all work?</vt:lpstr>
      <vt:lpstr>How does it all work?</vt:lpstr>
      <vt:lpstr>How does it all work?</vt:lpstr>
      <vt:lpstr>Additional details</vt:lpstr>
      <vt:lpstr>Additional details</vt:lpstr>
      <vt:lpstr>PowerPoint Presentation</vt:lpstr>
      <vt:lpstr>PowerPoint Presentation</vt:lpstr>
      <vt:lpstr>PowerPoint Presentation</vt:lpstr>
      <vt:lpstr>PowerPoint Presentation</vt:lpstr>
      <vt:lpstr>PowerPoint Presentation</vt:lpstr>
      <vt:lpstr>PowerPoint Presentation</vt:lpstr>
      <vt:lpstr>Initial Experiences</vt:lpstr>
      <vt:lpstr>Quoting too much text</vt:lpstr>
      <vt:lpstr>Invalid JSON question: why did the patient get a transplant?</vt:lpstr>
      <vt:lpstr>Context window limitations</vt:lpstr>
      <vt:lpstr>LLM work remains in progress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EMERSE 101</dc:title>
  <dc:creator>David Hanauer</dc:creator>
  <cp:lastModifiedBy>Hanauer, David</cp:lastModifiedBy>
  <cp:revision>752</cp:revision>
  <dcterms:created xsi:type="dcterms:W3CDTF">2019-11-14T17:52:15Z</dcterms:created>
  <dcterms:modified xsi:type="dcterms:W3CDTF">2026-07-15T04:31:13Z</dcterms:modified>
</cp:coreProperties>
</file>