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320" r:id="rId2"/>
    <p:sldId id="347" r:id="rId3"/>
    <p:sldId id="1114" r:id="rId4"/>
    <p:sldId id="1115" r:id="rId5"/>
    <p:sldId id="1116" r:id="rId6"/>
    <p:sldId id="390" r:id="rId7"/>
    <p:sldId id="414" r:id="rId8"/>
    <p:sldId id="363" r:id="rId9"/>
    <p:sldId id="1113" r:id="rId10"/>
    <p:sldId id="1108" r:id="rId11"/>
    <p:sldId id="1109" r:id="rId12"/>
    <p:sldId id="1110" r:id="rId13"/>
    <p:sldId id="468" r:id="rId14"/>
    <p:sldId id="469" r:id="rId15"/>
    <p:sldId id="470" r:id="rId16"/>
    <p:sldId id="471" r:id="rId17"/>
    <p:sldId id="472" r:id="rId18"/>
    <p:sldId id="483" r:id="rId19"/>
    <p:sldId id="484" r:id="rId20"/>
    <p:sldId id="485" r:id="rId21"/>
    <p:sldId id="486" r:id="rId22"/>
    <p:sldId id="487" r:id="rId23"/>
    <p:sldId id="488" r:id="rId24"/>
    <p:sldId id="489" r:id="rId25"/>
    <p:sldId id="490" r:id="rId26"/>
    <p:sldId id="1111" r:id="rId27"/>
    <p:sldId id="1112" r:id="rId28"/>
    <p:sldId id="482" r:id="rId29"/>
    <p:sldId id="474" r:id="rId30"/>
    <p:sldId id="475" r:id="rId31"/>
    <p:sldId id="476" r:id="rId32"/>
    <p:sldId id="409" r:id="rId33"/>
    <p:sldId id="479" r:id="rId34"/>
    <p:sldId id="480" r:id="rId35"/>
    <p:sldId id="305" r:id="rId36"/>
    <p:sldId id="306" r:id="rId3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C5B9"/>
    <a:srgbClr val="CBBBA0"/>
    <a:srgbClr val="333333"/>
    <a:srgbClr val="B6DEE9"/>
    <a:srgbClr val="009DDD"/>
    <a:srgbClr val="FF2BF0"/>
    <a:srgbClr val="D3002A"/>
    <a:srgbClr val="C70E1E"/>
    <a:srgbClr val="FF002A"/>
    <a:srgbClr val="F0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40"/>
    <p:restoredTop sz="94726"/>
  </p:normalViewPr>
  <p:slideViewPr>
    <p:cSldViewPr snapToGrid="0" snapToObjects="1" showGuides="1">
      <p:cViewPr varScale="1">
        <p:scale>
          <a:sx n="124" d="100"/>
          <a:sy n="124" d="100"/>
        </p:scale>
        <p:origin x="192" y="760"/>
      </p:cViewPr>
      <p:guideLst>
        <p:guide orient="horz" pos="1620"/>
        <p:guide pos="28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BDF05-7FDC-F649-ACC5-0A75F6626DD8}" type="datetimeFigureOut">
              <a:rPr lang="en-US" smtClean="0"/>
              <a:t>7/14/26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5F6ED0-2830-7F4B-A19A-9F9C7B1A7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819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4F4F3-2811-A14E-9658-4A648D1D0297}" type="datetimeFigureOut">
              <a:rPr lang="en-US" smtClean="0"/>
              <a:pPr/>
              <a:t>7/14/26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B45622-6D98-DB4E-BA16-16B3EB3956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id="{C73AC5F5-D189-2E42-9379-B5034A134B57}"/>
              </a:ext>
            </a:extLst>
          </p:cNvPr>
          <p:cNvSpPr txBox="1">
            <a:spLocks/>
          </p:cNvSpPr>
          <p:nvPr/>
        </p:nvSpPr>
        <p:spPr>
          <a:xfrm>
            <a:off x="5053676" y="3762388"/>
            <a:ext cx="4454662" cy="13904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solidFill>
                  <a:schemeClr val="tx1"/>
                </a:solidFill>
                <a:latin typeface="Arial"/>
                <a:cs typeface="Arial"/>
              </a:rPr>
              <a:t>David Hanauer, MD, MS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Arial"/>
                <a:cs typeface="Arial"/>
              </a:rPr>
              <a:t>Dept of Learning Health Sciences</a:t>
            </a:r>
          </a:p>
          <a:p>
            <a:pPr algn="l"/>
            <a:r>
              <a:rPr lang="en-US" sz="2000" dirty="0">
                <a:solidFill>
                  <a:schemeClr val="tx1"/>
                </a:solidFill>
                <a:latin typeface="Arial"/>
                <a:cs typeface="Arial"/>
              </a:rPr>
              <a:t>University of Michigan</a:t>
            </a:r>
          </a:p>
        </p:txBody>
      </p:sp>
      <p:pic>
        <p:nvPicPr>
          <p:cNvPr id="11" name="Picture 10" descr="transparent background.png">
            <a:extLst>
              <a:ext uri="{FF2B5EF4-FFF2-40B4-BE49-F238E27FC236}">
                <a16:creationId xmlns:a16="http://schemas.microsoft.com/office/drawing/2014/main" id="{C0EEEE30-E9E7-F847-92E4-F5BE0186A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1344" y="2846890"/>
            <a:ext cx="3060740" cy="84064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534E7BA-CFC6-284E-BFEB-77B3091E2E80}"/>
              </a:ext>
            </a:extLst>
          </p:cNvPr>
          <p:cNvSpPr/>
          <p:nvPr/>
        </p:nvSpPr>
        <p:spPr>
          <a:xfrm>
            <a:off x="23249" y="3829356"/>
            <a:ext cx="480131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Web: 	   project-</a:t>
            </a:r>
            <a:r>
              <a:rPr lang="en-US" sz="2000" dirty="0" err="1">
                <a:latin typeface="Arial"/>
                <a:cs typeface="Arial"/>
              </a:rPr>
              <a:t>emerse.org</a:t>
            </a:r>
            <a:endParaRPr lang="en-US" sz="2000" dirty="0">
              <a:latin typeface="Arial"/>
              <a:cs typeface="Arial"/>
            </a:endParaRPr>
          </a:p>
          <a:p>
            <a:r>
              <a:rPr lang="en-US" sz="2000" dirty="0">
                <a:latin typeface="Arial"/>
                <a:cs typeface="Arial"/>
              </a:rPr>
              <a:t>Email: 	   </a:t>
            </a:r>
            <a:r>
              <a:rPr lang="en-US" sz="2000" dirty="0" err="1">
                <a:latin typeface="Arial"/>
                <a:cs typeface="Arial"/>
              </a:rPr>
              <a:t>hanauer@umich.edu</a:t>
            </a:r>
            <a:r>
              <a:rPr lang="en-US" sz="2000" dirty="0">
                <a:latin typeface="Arial"/>
                <a:cs typeface="Arial"/>
              </a:rPr>
              <a:t>			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1BBCE10-3C4E-8D42-AA97-3DA4ECC6EE09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27E8E2-AD90-FD41-8B94-1FC8B5034170}"/>
              </a:ext>
            </a:extLst>
          </p:cNvPr>
          <p:cNvSpPr txBox="1"/>
          <p:nvPr/>
        </p:nvSpPr>
        <p:spPr>
          <a:xfrm>
            <a:off x="0" y="221330"/>
            <a:ext cx="8981603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cs typeface="Arial" panose="020B0604020202020204" pitchFamily="34" charset="0"/>
              </a:rPr>
              <a:t>Chatting with Clinical Notes: Incorporating LLM-Based Question-and-Answer Capabilities into the EMERSE Search Engine and Text Processing Tool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0A45FC-F0B1-FDE4-5604-B011E94BD3D9}"/>
              </a:ext>
            </a:extLst>
          </p:cNvPr>
          <p:cNvSpPr txBox="1"/>
          <p:nvPr/>
        </p:nvSpPr>
        <p:spPr>
          <a:xfrm>
            <a:off x="0" y="1720092"/>
            <a:ext cx="86834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Presentation for the ITCR Annual Meeting</a:t>
            </a:r>
          </a:p>
          <a:p>
            <a:pPr algn="ctr"/>
            <a:r>
              <a:rPr lang="en-US" dirty="0">
                <a:solidFill>
                  <a:srgbClr val="000000"/>
                </a:solidFill>
                <a:latin typeface="Helvetica" pitchFamily="2" charset="0"/>
              </a:rPr>
              <a:t>Cold Spring Harbor Laboratory</a:t>
            </a:r>
          </a:p>
          <a:p>
            <a:pPr algn="ctr"/>
            <a:r>
              <a:rPr lang="en-US" i="0" u="none" strike="noStrike" dirty="0">
                <a:solidFill>
                  <a:srgbClr val="000000"/>
                </a:solidFill>
                <a:effectLst/>
                <a:latin typeface="Helvetica" pitchFamily="2" charset="0"/>
              </a:rPr>
              <a:t>July 16, 2026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5676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DEC991-7DA9-750A-3436-0BF16A94E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5C017173-BA7E-31CF-463C-D2FAECF87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E4864CC-DB9E-5AAA-6430-AEEC0EAABC8E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AC693B-28B7-14A9-978E-59A8024F9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9" y="118055"/>
            <a:ext cx="6592883" cy="19524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13FF68-CF1D-0DFB-3C23-8E56E6A16C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071" y="2186609"/>
            <a:ext cx="5975385" cy="295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15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917895-9CBF-2BCF-3FB9-91E5279B0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5E7917-6A4F-BB34-0626-C04F55077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1457830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Initial thoughts: This should be easy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6675779D-205F-6E37-1026-A3AB40DBB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464D0B4-38B5-1066-9841-59656A281A57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25187E-7F63-9759-0FCF-3819271BE3A3}"/>
              </a:ext>
            </a:extLst>
          </p:cNvPr>
          <p:cNvSpPr txBox="1"/>
          <p:nvPr/>
        </p:nvSpPr>
        <p:spPr>
          <a:xfrm>
            <a:off x="108278" y="1663809"/>
            <a:ext cx="857852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LLMs are good at reading text 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Clinical notes are text 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Typical LLM paradigm: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paste note → ask question → get answer</a:t>
            </a:r>
          </a:p>
        </p:txBody>
      </p:sp>
    </p:spTree>
    <p:extLst>
      <p:ext uri="{BB962C8B-B14F-4D97-AF65-F5344CB8AC3E}">
        <p14:creationId xmlns:p14="http://schemas.microsoft.com/office/powerpoint/2010/main" val="30170571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8C91ED-61D6-793A-3262-F2FECBCD0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CCC97-AC9C-0243-1B4B-467CB938BB4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 reality: it’s not so easy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FB11C419-885F-0814-267B-1E7C801E7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E2DD316-544F-5728-2B54-95470676AF1D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AB71D02-5E01-475C-E68F-714E30FA3363}"/>
              </a:ext>
            </a:extLst>
          </p:cNvPr>
          <p:cNvSpPr txBox="1"/>
          <p:nvPr/>
        </p:nvSpPr>
        <p:spPr>
          <a:xfrm>
            <a:off x="108278" y="1282379"/>
            <a:ext cx="857852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Patients have many notes over time  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Users ask multiple follow-up questions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Clinical context matters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Answers must be grounded in source documentation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Need to track costs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Need to control costs</a:t>
            </a:r>
          </a:p>
        </p:txBody>
      </p:sp>
    </p:spTree>
    <p:extLst>
      <p:ext uri="{BB962C8B-B14F-4D97-AF65-F5344CB8AC3E}">
        <p14:creationId xmlns:p14="http://schemas.microsoft.com/office/powerpoint/2010/main" val="18127512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3085408-7192-8F54-16CE-C28289052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E805E3C-3079-B23B-CD44-B394E21F36FD}"/>
              </a:ext>
            </a:extLst>
          </p:cNvPr>
          <p:cNvSpPr/>
          <p:nvPr/>
        </p:nvSpPr>
        <p:spPr>
          <a:xfrm>
            <a:off x="352638" y="-113016"/>
            <a:ext cx="8239125" cy="742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 Chat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4E6B6C-9083-0F48-F83B-239283D383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36" y="487096"/>
            <a:ext cx="7772400" cy="457421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EFBC36-4B67-3E26-8279-93C2C4A7916B}"/>
              </a:ext>
            </a:extLst>
          </p:cNvPr>
          <p:cNvCxnSpPr>
            <a:cxnSpLocks/>
          </p:cNvCxnSpPr>
          <p:nvPr/>
        </p:nvCxnSpPr>
        <p:spPr>
          <a:xfrm flipH="1">
            <a:off x="3335599" y="1936066"/>
            <a:ext cx="1856352" cy="0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D97BA01-57BD-548C-A84B-398908575956}"/>
              </a:ext>
            </a:extLst>
          </p:cNvPr>
          <p:cNvSpPr txBox="1"/>
          <p:nvPr/>
        </p:nvSpPr>
        <p:spPr>
          <a:xfrm>
            <a:off x="5291749" y="1751400"/>
            <a:ext cx="24160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user-entered question</a:t>
            </a:r>
          </a:p>
        </p:txBody>
      </p:sp>
    </p:spTree>
    <p:extLst>
      <p:ext uri="{BB962C8B-B14F-4D97-AF65-F5344CB8AC3E}">
        <p14:creationId xmlns:p14="http://schemas.microsoft.com/office/powerpoint/2010/main" val="32778880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DB8CDF-402D-08AF-2848-E6928CBBA3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6B7347B-9793-CB94-0309-2920DBD04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91690"/>
            <a:ext cx="7772400" cy="45601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A54A3CFF-C134-BF03-7A57-B6088A4F9991}"/>
              </a:ext>
            </a:extLst>
          </p:cNvPr>
          <p:cNvCxnSpPr>
            <a:cxnSpLocks/>
          </p:cNvCxnSpPr>
          <p:nvPr/>
        </p:nvCxnSpPr>
        <p:spPr>
          <a:xfrm flipH="1">
            <a:off x="4722867" y="1259575"/>
            <a:ext cx="1488657" cy="1181706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41F7A10D-F788-30F3-07BB-C047DBD5F37D}"/>
              </a:ext>
            </a:extLst>
          </p:cNvPr>
          <p:cNvSpPr txBox="1"/>
          <p:nvPr/>
        </p:nvSpPr>
        <p:spPr>
          <a:xfrm>
            <a:off x="5784351" y="888745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quote from note</a:t>
            </a:r>
          </a:p>
        </p:txBody>
      </p:sp>
    </p:spTree>
    <p:extLst>
      <p:ext uri="{BB962C8B-B14F-4D97-AF65-F5344CB8AC3E}">
        <p14:creationId xmlns:p14="http://schemas.microsoft.com/office/powerpoint/2010/main" val="31584368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1E8F5F-703C-F56D-37CB-CD4AFA8A5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2B3D95-3702-67AE-0FAF-0733F1CC7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91690"/>
            <a:ext cx="7772400" cy="456012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3522D75-A866-EE52-3B32-85CFA0FB29C6}"/>
              </a:ext>
            </a:extLst>
          </p:cNvPr>
          <p:cNvCxnSpPr>
            <a:cxnSpLocks/>
          </p:cNvCxnSpPr>
          <p:nvPr/>
        </p:nvCxnSpPr>
        <p:spPr>
          <a:xfrm flipH="1">
            <a:off x="4722119" y="1258077"/>
            <a:ext cx="1488657" cy="1181706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F195ABF-2017-0B2E-6C8E-4739F623DB5D}"/>
              </a:ext>
            </a:extLst>
          </p:cNvPr>
          <p:cNvSpPr txBox="1"/>
          <p:nvPr/>
        </p:nvSpPr>
        <p:spPr>
          <a:xfrm>
            <a:off x="5784351" y="888745"/>
            <a:ext cx="2428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quote from note</a:t>
            </a:r>
          </a:p>
        </p:txBody>
      </p:sp>
    </p:spTree>
    <p:extLst>
      <p:ext uri="{BB962C8B-B14F-4D97-AF65-F5344CB8AC3E}">
        <p14:creationId xmlns:p14="http://schemas.microsoft.com/office/powerpoint/2010/main" val="19789955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792739-018B-0C7D-D729-7FD4B0080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7B9C57-599B-3BF6-C1CB-4DE9E6628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820" y="286993"/>
            <a:ext cx="7772400" cy="4569513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36B929D-0C27-DDED-967E-91260933D500}"/>
              </a:ext>
            </a:extLst>
          </p:cNvPr>
          <p:cNvCxnSpPr>
            <a:cxnSpLocks/>
          </p:cNvCxnSpPr>
          <p:nvPr/>
        </p:nvCxnSpPr>
        <p:spPr>
          <a:xfrm flipH="1">
            <a:off x="4800244" y="3955543"/>
            <a:ext cx="2689830" cy="0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8A9C4F6-6EFE-94BF-0297-0233BDED148B}"/>
              </a:ext>
            </a:extLst>
          </p:cNvPr>
          <p:cNvCxnSpPr>
            <a:cxnSpLocks/>
          </p:cNvCxnSpPr>
          <p:nvPr/>
        </p:nvCxnSpPr>
        <p:spPr>
          <a:xfrm flipH="1" flipV="1">
            <a:off x="2342508" y="4006922"/>
            <a:ext cx="226031" cy="544530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1A9C08A-6092-E46D-7475-5E395B44BC58}"/>
              </a:ext>
            </a:extLst>
          </p:cNvPr>
          <p:cNvCxnSpPr>
            <a:cxnSpLocks/>
          </p:cNvCxnSpPr>
          <p:nvPr/>
        </p:nvCxnSpPr>
        <p:spPr>
          <a:xfrm flipH="1" flipV="1">
            <a:off x="3779323" y="4006922"/>
            <a:ext cx="226031" cy="544530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B607FDE5-4703-CF23-E446-A88F5E5C71B1}"/>
              </a:ext>
            </a:extLst>
          </p:cNvPr>
          <p:cNvSpPr txBox="1"/>
          <p:nvPr/>
        </p:nvSpPr>
        <p:spPr>
          <a:xfrm>
            <a:off x="2162017" y="4551452"/>
            <a:ext cx="81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46D8D3-95D1-F7AE-1A7E-3B14CC457C1D}"/>
              </a:ext>
            </a:extLst>
          </p:cNvPr>
          <p:cNvSpPr txBox="1"/>
          <p:nvPr/>
        </p:nvSpPr>
        <p:spPr>
          <a:xfrm>
            <a:off x="3779323" y="451931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78E15DE-A5F8-03DE-74BC-F54CB3D287BB}"/>
              </a:ext>
            </a:extLst>
          </p:cNvPr>
          <p:cNvSpPr txBox="1"/>
          <p:nvPr/>
        </p:nvSpPr>
        <p:spPr>
          <a:xfrm>
            <a:off x="7581786" y="3740055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query details</a:t>
            </a:r>
          </a:p>
        </p:txBody>
      </p:sp>
    </p:spTree>
    <p:extLst>
      <p:ext uri="{BB962C8B-B14F-4D97-AF65-F5344CB8AC3E}">
        <p14:creationId xmlns:p14="http://schemas.microsoft.com/office/powerpoint/2010/main" val="231127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3621D4-AB95-65CB-4FE3-7AD55EB533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7336C6-7682-C28E-22C5-C284E95687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84645"/>
            <a:ext cx="7772400" cy="4574210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937B3DAC-571C-C012-9084-5C0F854E1FE9}"/>
              </a:ext>
            </a:extLst>
          </p:cNvPr>
          <p:cNvCxnSpPr>
            <a:cxnSpLocks/>
          </p:cNvCxnSpPr>
          <p:nvPr/>
        </p:nvCxnSpPr>
        <p:spPr>
          <a:xfrm flipH="1">
            <a:off x="4039957" y="410959"/>
            <a:ext cx="1713571" cy="0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C00EC9F7-6063-A659-F85E-9052F2B9F2D4}"/>
              </a:ext>
            </a:extLst>
          </p:cNvPr>
          <p:cNvSpPr txBox="1"/>
          <p:nvPr/>
        </p:nvSpPr>
        <p:spPr>
          <a:xfrm>
            <a:off x="5753528" y="226293"/>
            <a:ext cx="2133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notes examined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D5051E3-A829-1995-74CF-B5E786EA1CED}"/>
              </a:ext>
            </a:extLst>
          </p:cNvPr>
          <p:cNvCxnSpPr>
            <a:cxnSpLocks/>
          </p:cNvCxnSpPr>
          <p:nvPr/>
        </p:nvCxnSpPr>
        <p:spPr>
          <a:xfrm flipH="1">
            <a:off x="5963701" y="1284270"/>
            <a:ext cx="652856" cy="327053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6C93CB4-4323-E3BA-855B-451E812AEA4C}"/>
              </a:ext>
            </a:extLst>
          </p:cNvPr>
          <p:cNvSpPr txBox="1"/>
          <p:nvPr/>
        </p:nvSpPr>
        <p:spPr>
          <a:xfrm>
            <a:off x="6616557" y="1070428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query written by LLM</a:t>
            </a:r>
          </a:p>
        </p:txBody>
      </p:sp>
    </p:spTree>
    <p:extLst>
      <p:ext uri="{BB962C8B-B14F-4D97-AF65-F5344CB8AC3E}">
        <p14:creationId xmlns:p14="http://schemas.microsoft.com/office/powerpoint/2010/main" val="3728039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E4D6B-8174-D95B-E88B-17238CA4E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CA271-3BB5-1BBA-3352-820B2EC91F3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does it all work?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A213C47A-DB17-C1D0-72FD-8B604204B7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2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70A1C68-FEDB-3543-79AC-E634EF366F55}"/>
              </a:ext>
            </a:extLst>
          </p:cNvPr>
          <p:cNvSpPr/>
          <p:nvPr/>
        </p:nvSpPr>
        <p:spPr>
          <a:xfrm>
            <a:off x="6393049" y="4842790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E4D24C-951C-7BE3-F66D-B22BD3124710}"/>
              </a:ext>
            </a:extLst>
          </p:cNvPr>
          <p:cNvSpPr txBox="1"/>
          <p:nvPr/>
        </p:nvSpPr>
        <p:spPr>
          <a:xfrm>
            <a:off x="108279" y="1282379"/>
            <a:ext cx="8578522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1. User asks a question</a:t>
            </a:r>
          </a:p>
          <a:p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2. LLM evaluates question for specificity</a:t>
            </a:r>
          </a:p>
          <a:p>
            <a:pPr marL="971526" lvl="1" indent="-514337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If too vague, it will ask for more details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A7DA71-E4EF-02B5-A610-09518B413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21" y="2667374"/>
            <a:ext cx="6185087" cy="23578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37BBFF5-6429-32C1-9143-D1E92CD95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8678" y="62360"/>
            <a:ext cx="1235726" cy="1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3397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055E3-91A2-627D-6A1B-2FEFFD2A1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4E62-6D5B-34D1-F2B3-F0B43FCADC1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does it all work?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E20C3AC6-3047-7CB9-64E5-04ABB8D2E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2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3142257-738E-AE0C-42AB-135818227C05}"/>
              </a:ext>
            </a:extLst>
          </p:cNvPr>
          <p:cNvSpPr/>
          <p:nvPr/>
        </p:nvSpPr>
        <p:spPr>
          <a:xfrm>
            <a:off x="6393049" y="4842790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37F05FB-C4D8-473C-040C-DA5089FE09FA}"/>
              </a:ext>
            </a:extLst>
          </p:cNvPr>
          <p:cNvSpPr txBox="1"/>
          <p:nvPr/>
        </p:nvSpPr>
        <p:spPr>
          <a:xfrm>
            <a:off x="108279" y="1282381"/>
            <a:ext cx="85785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3. LLM decides if reporting database (e.g., Epic Clarity) should be queried for any known details about the patient</a:t>
            </a:r>
          </a:p>
          <a:p>
            <a:pPr marL="914378" lvl="1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demographics, diagnoses, medications, etc.</a:t>
            </a:r>
          </a:p>
          <a:p>
            <a:pPr marL="914378" lvl="1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usually not enough to answer the question, but will be used to help the LLM focus on the right details.</a:t>
            </a:r>
          </a:p>
          <a:p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4. LLM writes an initial free text search query (no RAG/embeddings), using the structured data as a guide, if available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AEDB10-E8C2-C505-95AB-C9AB308726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7391" y="64602"/>
            <a:ext cx="1202979" cy="1194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772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911260" y="2194171"/>
            <a:ext cx="680809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ial"/>
                <a:cs typeface="Arial"/>
              </a:rPr>
              <a:t>	NCI-ITCR: U24CA269315</a:t>
            </a:r>
          </a:p>
          <a:p>
            <a:r>
              <a:rPr lang="en-US" sz="3200" dirty="0">
                <a:latin typeface="Arial"/>
                <a:cs typeface="Arial"/>
              </a:rPr>
              <a:t>	NCATS-CTSA: UM1TR004404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B2112961-F51C-C244-9BA5-8E2C2C31BC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sp useBgFill="1">
        <p:nvSpPr>
          <p:cNvPr id="15" name="Title 1">
            <a:extLst>
              <a:ext uri="{FF2B5EF4-FFF2-40B4-BE49-F238E27FC236}">
                <a16:creationId xmlns:a16="http://schemas.microsoft.com/office/drawing/2014/main" id="{86A4413F-AFFC-C643-B263-9AA127750223}"/>
              </a:ext>
            </a:extLst>
          </p:cNvPr>
          <p:cNvSpPr txBox="1">
            <a:spLocks/>
          </p:cNvSpPr>
          <p:nvPr/>
        </p:nvSpPr>
        <p:spPr>
          <a:xfrm>
            <a:off x="374843" y="215310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Acknowledgements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80580F-23C1-084D-BF0F-4EE6E3941DF0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934F5B1-4520-3E82-6748-C1CCFFFBD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43" y="1556094"/>
            <a:ext cx="2656033" cy="280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103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553274-77B2-CB62-9098-41FEF8BB6E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19F80B-BCAB-9A41-B7EA-D846EED616C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does it all work?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A3598F96-77DD-29E1-7A5A-BA931D43A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2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61D6747-C4D9-B4DA-1E22-DD5BDA43E47E}"/>
              </a:ext>
            </a:extLst>
          </p:cNvPr>
          <p:cNvSpPr/>
          <p:nvPr/>
        </p:nvSpPr>
        <p:spPr>
          <a:xfrm>
            <a:off x="6393049" y="4842790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C21D6E-5972-2F71-221A-5AE05482FE5F}"/>
              </a:ext>
            </a:extLst>
          </p:cNvPr>
          <p:cNvSpPr txBox="1"/>
          <p:nvPr/>
        </p:nvSpPr>
        <p:spPr>
          <a:xfrm>
            <a:off x="108279" y="1282380"/>
            <a:ext cx="8578522" cy="283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5. LLM will then use available Synonyms to expand the query with additional terms</a:t>
            </a:r>
          </a:p>
          <a:p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6. LLM evaluates the expanded query to remove terms likely to be vague, which could lead to excess false positives/noise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e.g., ‘ca’ could be cancer, calcium, catheter-associated, </a:t>
            </a:r>
            <a:r>
              <a:rPr lang="en-US" sz="2550" dirty="0" err="1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endParaRPr lang="en-US" sz="2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689F140-AA14-56AC-FE7F-149568C9F7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6900" y="73882"/>
            <a:ext cx="1187296" cy="120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322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8BA63-06B8-2B48-494B-26E58A749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2CF88B-983F-D213-0DE7-05419AE9E3E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does it all work?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7CC53CBB-F6CF-D704-0197-C92CBC225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2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C544242-B0CA-F541-EFE3-6BB5F0EC88B2}"/>
              </a:ext>
            </a:extLst>
          </p:cNvPr>
          <p:cNvSpPr/>
          <p:nvPr/>
        </p:nvSpPr>
        <p:spPr>
          <a:xfrm>
            <a:off x="6393049" y="4842790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F6A151-9724-04F4-00B3-6937E7531B14}"/>
              </a:ext>
            </a:extLst>
          </p:cNvPr>
          <p:cNvSpPr txBox="1"/>
          <p:nvPr/>
        </p:nvSpPr>
        <p:spPr>
          <a:xfrm>
            <a:off x="108279" y="1282380"/>
            <a:ext cx="857852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7. LLM queries EMERSE notes (stored in </a:t>
            </a:r>
            <a:r>
              <a:rPr lang="en-US" sz="2550" dirty="0" err="1">
                <a:latin typeface="Arial" panose="020B0604020202020204" pitchFamily="34" charset="0"/>
                <a:cs typeface="Arial" panose="020B0604020202020204" pitchFamily="34" charset="0"/>
              </a:rPr>
              <a:t>Solr</a:t>
            </a: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) to retrieve up to 800 notes (controlled by user preferences)</a:t>
            </a:r>
          </a:p>
          <a:p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8. Snippets from each note are extracted with 1,000 characters on each end of the search terms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8E52D0-E048-FBA2-369E-ED266C8E7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624574" y="161686"/>
            <a:ext cx="1228613" cy="1120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2027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59A35-CE1D-06AF-AFBC-E53DB7443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3B66B-D211-7E23-56C9-3B1B2B10867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does it all work?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9059B69B-D8FA-BCF0-BAE0-21224CD8C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2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81A422F-AEB2-543D-E2BE-9AA18557D343}"/>
              </a:ext>
            </a:extLst>
          </p:cNvPr>
          <p:cNvSpPr/>
          <p:nvPr/>
        </p:nvSpPr>
        <p:spPr>
          <a:xfrm>
            <a:off x="6393049" y="4842790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CA695F-2504-6C79-78F7-EA08C8BD8833}"/>
              </a:ext>
            </a:extLst>
          </p:cNvPr>
          <p:cNvSpPr txBox="1"/>
          <p:nvPr/>
        </p:nvSpPr>
        <p:spPr>
          <a:xfrm>
            <a:off x="108279" y="1282380"/>
            <a:ext cx="8578522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9. Snippets, along with note metadata, are sent back to the LLM for synthesis and answering the question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LLM is instructed to extract exact quotes from notes as supporting evidence</a:t>
            </a:r>
          </a:p>
          <a:p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10. Results are returned in a structured (JSON) format and presented to the user in a consistent manner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4599CA-6AC1-87D0-14CD-18DDAD7CFB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433118" y="-136001"/>
            <a:ext cx="1135700" cy="160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459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5C759-5A3C-88B7-426B-22D4BE5F8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93773-29E0-FC0A-CD27-AB0DDFC3FB44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How does it all work?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7A9E49CA-1E9B-C16A-44D5-11D8DA925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2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355C7665-EC12-85C9-6BB3-3B2C40407EEA}"/>
              </a:ext>
            </a:extLst>
          </p:cNvPr>
          <p:cNvSpPr/>
          <p:nvPr/>
        </p:nvSpPr>
        <p:spPr>
          <a:xfrm>
            <a:off x="6393049" y="4842790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EA192F-90AB-8F61-A54A-3E5A62D9A03A}"/>
              </a:ext>
            </a:extLst>
          </p:cNvPr>
          <p:cNvSpPr txBox="1"/>
          <p:nvPr/>
        </p:nvSpPr>
        <p:spPr>
          <a:xfrm>
            <a:off x="108279" y="1282380"/>
            <a:ext cx="8578522" cy="36240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11. User can click on supporting quotes to review the text in the original note</a:t>
            </a:r>
          </a:p>
          <a:p>
            <a:pPr marL="914378" lvl="1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The quoted text is highlighted with deterministic highlighter</a:t>
            </a:r>
          </a:p>
          <a:p>
            <a:pPr marL="914378" lvl="1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If  text cannot be highlighted deterministically, the LLM may have paraphrased, so text and note is sent to LLM to try to highlight</a:t>
            </a:r>
          </a:p>
          <a:p>
            <a:pPr marL="914378" lvl="1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If text still cannot be highlighted it could represent a hallucination and user is warned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E63BD7-7BD7-0C71-B3FB-AB677F4D6E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7509945" y="-290231"/>
            <a:ext cx="940221" cy="1985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0448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2ED1F-F41E-9622-3EAB-BEFD82595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5CEE6-57B3-A70E-BED7-1A0346CB9A2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Additional details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943C6E0D-2B1B-AE0C-F2CD-7AC98353A9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2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B1BC0E00-8C2F-FCCC-768F-F85A22CE7A80}"/>
              </a:ext>
            </a:extLst>
          </p:cNvPr>
          <p:cNvSpPr/>
          <p:nvPr/>
        </p:nvSpPr>
        <p:spPr>
          <a:xfrm>
            <a:off x="6393049" y="4842790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997675-F3FA-18AD-48CC-CEC42D489B8B}"/>
              </a:ext>
            </a:extLst>
          </p:cNvPr>
          <p:cNvSpPr txBox="1"/>
          <p:nvPr/>
        </p:nvSpPr>
        <p:spPr>
          <a:xfrm>
            <a:off x="108279" y="1282380"/>
            <a:ext cx="8578522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Workflow engine ties distinct LLM calls together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Conversational memory is maintained, but only within a patient, and only per-conversation</a:t>
            </a:r>
          </a:p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To encourage reproducibility a temperature of 0 is initially used</a:t>
            </a:r>
          </a:p>
          <a:p>
            <a:pPr marL="800089" lvl="1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If LLM returns invalid JSON, and it cannot be repaired, the system will retry at higher temperatures to obtain a valid response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E16CB0-4EC8-265C-3291-E6A181CDA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3681" y="126743"/>
            <a:ext cx="1024417" cy="100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2438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8FBA86-50FE-AD52-8757-778871972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1DE7C9-42B6-10E1-D3A8-6A0E7D71583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Additional details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7ACC07DD-B47A-6552-296D-5B5CDE10EF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2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6A29310A-91E8-68A5-DF4A-2544ED364F5F}"/>
              </a:ext>
            </a:extLst>
          </p:cNvPr>
          <p:cNvSpPr/>
          <p:nvPr/>
        </p:nvSpPr>
        <p:spPr>
          <a:xfrm>
            <a:off x="6393049" y="4842790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D1CE08-9263-AAC7-8001-8594B03103D3}"/>
              </a:ext>
            </a:extLst>
          </p:cNvPr>
          <p:cNvSpPr txBox="1"/>
          <p:nvPr/>
        </p:nvSpPr>
        <p:spPr>
          <a:xfrm>
            <a:off x="108279" y="1282380"/>
            <a:ext cx="8578522" cy="12695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buFont typeface="Arial" panose="020B0604020202020204" pitchFamily="34" charset="0"/>
              <a:buChar char="•"/>
            </a:pPr>
            <a:r>
              <a:rPr lang="en-US" sz="2550" dirty="0">
                <a:latin typeface="Arial" panose="020B0604020202020204" pitchFamily="34" charset="0"/>
                <a:cs typeface="Arial" panose="020B0604020202020204" pitchFamily="34" charset="0"/>
              </a:rPr>
              <a:t>System maintains detailed accounting of input/output tokens, with estimated costs available for each answer and as a running ledger per user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778419-749E-7D90-D623-288B47F8C3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2348" y="117915"/>
            <a:ext cx="1544452" cy="105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000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2395D-3828-5C3D-3768-12BEEE086E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9A81D2E-E6CB-91C3-4550-8BE849236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441" y="593515"/>
            <a:ext cx="8865118" cy="395646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6060758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5F5FA-27FE-1EDF-27C0-0D06AD7AA0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FDA155-DA5E-1E6B-4D1E-9EC8D23A09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68" y="541177"/>
            <a:ext cx="9009463" cy="406114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497722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6EED77E-4A49-2DAD-993F-9289114EC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EFE4B18-B61D-5129-3F58-0585C592D8F3}"/>
              </a:ext>
            </a:extLst>
          </p:cNvPr>
          <p:cNvCxnSpPr>
            <a:cxnSpLocks/>
          </p:cNvCxnSpPr>
          <p:nvPr/>
        </p:nvCxnSpPr>
        <p:spPr>
          <a:xfrm flipH="1">
            <a:off x="3643824" y="2018258"/>
            <a:ext cx="1856352" cy="0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B3B2343-AAF1-0C82-6AAF-C4EB0660A5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437" y="85052"/>
            <a:ext cx="7772400" cy="497339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C157366-7869-2AA9-8C31-FA5D0FFFE2A8}"/>
              </a:ext>
            </a:extLst>
          </p:cNvPr>
          <p:cNvSpPr/>
          <p:nvPr/>
        </p:nvSpPr>
        <p:spPr>
          <a:xfrm>
            <a:off x="219075" y="0"/>
            <a:ext cx="8239125" cy="7429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Query Generation</a:t>
            </a:r>
            <a:endParaRPr lang="en-US" sz="4400" dirty="0">
              <a:solidFill>
                <a:schemeClr val="tx1"/>
              </a:solidFill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1418FEE-04E9-D80E-47A7-83FFB2046698}"/>
              </a:ext>
            </a:extLst>
          </p:cNvPr>
          <p:cNvCxnSpPr>
            <a:cxnSpLocks/>
          </p:cNvCxnSpPr>
          <p:nvPr/>
        </p:nvCxnSpPr>
        <p:spPr>
          <a:xfrm flipH="1">
            <a:off x="5635020" y="2637989"/>
            <a:ext cx="2689830" cy="0"/>
          </a:xfrm>
          <a:prstGeom prst="straightConnector1">
            <a:avLst/>
          </a:prstGeom>
          <a:ln w="889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417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21C7DD-C5F4-A33C-9911-20A3BE6032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5FE5E2-1FED-395C-D5BE-8ACF41173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" y="85052"/>
            <a:ext cx="7772400" cy="49733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30074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4296E-49AF-D5CB-BF8A-21B12E6B1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39F6A97E-8AF9-1E3B-A535-F1329D13F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21" y="183744"/>
            <a:ext cx="8679652" cy="85725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/>
                <a:cs typeface="Arial"/>
              </a:rPr>
              <a:t>What is EMERSE?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C8BA8C-AD05-ED42-48C2-7EBCD5417DC9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 useBgFill="1">
        <p:nvSpPr>
          <p:cNvPr id="4" name="Content Placeholder 2">
            <a:extLst>
              <a:ext uri="{FF2B5EF4-FFF2-40B4-BE49-F238E27FC236}">
                <a16:creationId xmlns:a16="http://schemas.microsoft.com/office/drawing/2014/main" id="{B643314B-2D81-FA40-28D2-77274AC0A7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49" y="1130301"/>
            <a:ext cx="8229600" cy="3712488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Free text search and review platform designed to help clinical researchers find and abstract information found within electronic health records efficiently and securely</a:t>
            </a:r>
            <a:endParaRPr lang="en-US" sz="3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transparent background.png">
            <a:extLst>
              <a:ext uri="{FF2B5EF4-FFF2-40B4-BE49-F238E27FC236}">
                <a16:creationId xmlns:a16="http://schemas.microsoft.com/office/drawing/2014/main" id="{A046FE22-565A-DA33-C232-FAA288F06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8416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6C9662-D2DA-EC10-34BA-5CD6BDF521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00DB21C-A221-6EFA-3C63-052FCA0C9F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5052"/>
            <a:ext cx="7772400" cy="49733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536332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6ED505-6265-26D8-559F-D5410EF41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65EA7FB-90F9-EF02-1F85-63612D6FF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5052"/>
            <a:ext cx="7772400" cy="49733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421853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66FA35-187D-F652-3F34-7DF589A89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B77E596C-9C50-A870-D1AE-3A2D8ACE3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Initial Experiences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824D00CD-E614-23D0-FF84-AF1DDBAB92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E4EA988-0551-55D2-F897-48CAD814C38E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895B8C-CD65-4333-EFA9-D1A4D4217A7E}"/>
              </a:ext>
            </a:extLst>
          </p:cNvPr>
          <p:cNvSpPr txBox="1"/>
          <p:nvPr/>
        </p:nvSpPr>
        <p:spPr>
          <a:xfrm>
            <a:off x="193307" y="1186755"/>
            <a:ext cx="8331127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• LLMs are powerful but multiple challenges remain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Speed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Completeness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Accuracy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Invalid JSON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Paraphrasing instead of direct quotes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Hallucinations – rare</a:t>
            </a:r>
          </a:p>
        </p:txBody>
      </p:sp>
    </p:spTree>
    <p:extLst>
      <p:ext uri="{BB962C8B-B14F-4D97-AF65-F5344CB8AC3E}">
        <p14:creationId xmlns:p14="http://schemas.microsoft.com/office/powerpoint/2010/main" val="30637721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1C2508-57F7-549E-75A2-6EA180671D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8693F319-7403-A2E2-4B30-46880D7EB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Context window limitations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72F4C667-5796-CB50-D5AA-2DFE447E4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489C599-AB2D-1EC0-13BF-C21F52793634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FFA4DA-CC18-D5D7-1D6E-321AD0D76964}"/>
              </a:ext>
            </a:extLst>
          </p:cNvPr>
          <p:cNvSpPr txBox="1"/>
          <p:nvPr/>
        </p:nvSpPr>
        <p:spPr>
          <a:xfrm>
            <a:off x="193307" y="1186755"/>
            <a:ext cx="8746305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 million token limit for context window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 quick check of our EHR identifies: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Patient with 9377 notes, 4.6 million tokens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Patient with 8675 notes, 7.5 million tokens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Need to sample, no guarantee it can be “complete”</a:t>
            </a:r>
          </a:p>
        </p:txBody>
      </p:sp>
    </p:spTree>
    <p:extLst>
      <p:ext uri="{BB962C8B-B14F-4D97-AF65-F5344CB8AC3E}">
        <p14:creationId xmlns:p14="http://schemas.microsoft.com/office/powerpoint/2010/main" val="1433671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7261B2-9B6F-6EA1-1AA0-C45BA560D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774434D3-3E00-3262-3EC7-020FCF73A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LLM work remains in progress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90AB9DDA-8C0F-FF42-1CC6-D52F0D45B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3FDBE9D-4A05-AED4-0683-8A23992BDFBD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605379-3726-D5BB-41E9-742FE4B80E10}"/>
              </a:ext>
            </a:extLst>
          </p:cNvPr>
          <p:cNvSpPr txBox="1"/>
          <p:nvPr/>
        </p:nvSpPr>
        <p:spPr>
          <a:xfrm>
            <a:off x="193307" y="1186755"/>
            <a:ext cx="85531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We are excited and optimistic about what will be possible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Users are eager to test the upcoming capabilities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22D117D-358C-D494-C3BC-425D9DA2C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56" y="3188473"/>
            <a:ext cx="4916417" cy="1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228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0794A7E0-C6EB-5543-9AC3-E31DE16F8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140C56-B399-AB42-BCA0-4A6B7E075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815" y="0"/>
            <a:ext cx="6504447" cy="508238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3CD8BA2-3DF5-1144-9A28-4FCFC8534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0328" y="652814"/>
            <a:ext cx="1012540" cy="873981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C8B4717-B872-6B49-8BB8-2F60303F4FAB}"/>
              </a:ext>
            </a:extLst>
          </p:cNvPr>
          <p:cNvSpPr/>
          <p:nvPr/>
        </p:nvSpPr>
        <p:spPr>
          <a:xfrm>
            <a:off x="2400446" y="798210"/>
            <a:ext cx="3381138" cy="601475"/>
          </a:xfrm>
          <a:prstGeom prst="rect">
            <a:avLst/>
          </a:prstGeom>
          <a:solidFill>
            <a:schemeClr val="bg1"/>
          </a:solidFill>
          <a:ln w="34925">
            <a:solidFill>
              <a:srgbClr val="009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0B7439-988E-BD48-A27E-759D0C5494E9}"/>
              </a:ext>
            </a:extLst>
          </p:cNvPr>
          <p:cNvSpPr txBox="1"/>
          <p:nvPr/>
        </p:nvSpPr>
        <p:spPr>
          <a:xfrm>
            <a:off x="2427877" y="892483"/>
            <a:ext cx="3381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EMERSE-team@umich.edu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0BD54CE-F80D-9B4E-9C92-ED1A72C2C863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E183DB-967B-B34F-BDE2-92BDDAA43B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0446" y="1589572"/>
            <a:ext cx="5062829" cy="2901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Lisa Ferguson</a:t>
            </a:r>
          </a:p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David Hanauer</a:t>
            </a:r>
          </a:p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Kellen McClain</a:t>
            </a:r>
          </a:p>
          <a:p>
            <a:pPr marL="0" indent="0">
              <a:buNone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Guan Wang</a:t>
            </a:r>
          </a:p>
        </p:txBody>
      </p:sp>
    </p:spTree>
    <p:extLst>
      <p:ext uri="{BB962C8B-B14F-4D97-AF65-F5344CB8AC3E}">
        <p14:creationId xmlns:p14="http://schemas.microsoft.com/office/powerpoint/2010/main" val="5766370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0794A7E0-C6EB-5543-9AC3-E31DE16F8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140C56-B399-AB42-BCA0-4A6B7E075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9815" y="0"/>
            <a:ext cx="6504447" cy="50823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EDC62F-2988-B440-B257-E0ED5FE9F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1949" y="320792"/>
            <a:ext cx="5669283" cy="111301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2E5B5F8-5588-F74B-9FA8-89E82473092C}"/>
              </a:ext>
            </a:extLst>
          </p:cNvPr>
          <p:cNvSpPr txBox="1"/>
          <p:nvPr/>
        </p:nvSpPr>
        <p:spPr>
          <a:xfrm>
            <a:off x="2651760" y="666461"/>
            <a:ext cx="331012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project-</a:t>
            </a:r>
            <a:r>
              <a:rPr lang="en-US" sz="2600" dirty="0" err="1">
                <a:latin typeface="Arial" panose="020B0604020202020204" pitchFamily="34" charset="0"/>
                <a:cs typeface="Arial" panose="020B0604020202020204" pitchFamily="34" charset="0"/>
              </a:rPr>
              <a:t>emerse.org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6926EE-2700-A14F-BA1B-62D79C44C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8919" y="1342361"/>
            <a:ext cx="2139699" cy="21396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552D3CF-71C5-D440-8316-6B11AF8B78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36389" y="1681430"/>
            <a:ext cx="2058536" cy="14615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E746179-52E5-A345-9342-7DFD68540B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4381" y="1636794"/>
            <a:ext cx="1005841" cy="14828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19FAA50-AE13-2A44-AF52-E1644AE69C9B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3727AB2-9C71-8263-C374-F870C67CF6CA}"/>
              </a:ext>
            </a:extLst>
          </p:cNvPr>
          <p:cNvSpPr txBox="1"/>
          <p:nvPr/>
        </p:nvSpPr>
        <p:spPr>
          <a:xfrm>
            <a:off x="202872" y="1636794"/>
            <a:ext cx="15440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0" b="1" dirty="0"/>
              <a:t>THANK</a:t>
            </a:r>
          </a:p>
          <a:p>
            <a:pPr algn="ctr"/>
            <a:r>
              <a:rPr lang="en-US" sz="3600" b="1" dirty="0"/>
              <a:t>YOU!</a:t>
            </a:r>
          </a:p>
        </p:txBody>
      </p:sp>
    </p:spTree>
    <p:extLst>
      <p:ext uri="{BB962C8B-B14F-4D97-AF65-F5344CB8AC3E}">
        <p14:creationId xmlns:p14="http://schemas.microsoft.com/office/powerpoint/2010/main" val="945378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93D6EF-F308-BD5B-1D41-7B5A4D84D7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0F9B044A-5D61-5DE3-F555-002993DA4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21" y="183744"/>
            <a:ext cx="8679652" cy="85725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/>
                <a:cs typeface="Arial"/>
              </a:rPr>
              <a:t>What is EMERSE?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F411B08-F442-6B02-9181-A236C34D2DBB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 useBgFill="1">
        <p:nvSpPr>
          <p:cNvPr id="4" name="Content Placeholder 2">
            <a:extLst>
              <a:ext uri="{FF2B5EF4-FFF2-40B4-BE49-F238E27FC236}">
                <a16:creationId xmlns:a16="http://schemas.microsoft.com/office/drawing/2014/main" id="{21888443-D6F5-E53B-A5A5-5DC78A9A8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49" y="1130301"/>
            <a:ext cx="8229600" cy="3712488"/>
          </a:xfrm>
        </p:spPr>
        <p:txBody>
          <a:bodyPr>
            <a:normAutofit fontScale="92500"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Quickly searches large volumes of unstructured clinical text including notes, radiology &amp; pathology reports, and more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Supports discovery of cohorts, phenotypes, treatments, outcomes, adverse events, and related clinical details  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Designed for usability, auditability, and privacy-aware access to sensitive clinical data</a:t>
            </a:r>
            <a:endParaRPr lang="en-US" sz="30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transparent background.png">
            <a:extLst>
              <a:ext uri="{FF2B5EF4-FFF2-40B4-BE49-F238E27FC236}">
                <a16:creationId xmlns:a16="http://schemas.microsoft.com/office/drawing/2014/main" id="{38C64862-5700-039A-66CD-58934791F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15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4A997-223C-271C-2980-F658A2C73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Title 1">
            <a:extLst>
              <a:ext uri="{FF2B5EF4-FFF2-40B4-BE49-F238E27FC236}">
                <a16:creationId xmlns:a16="http://schemas.microsoft.com/office/drawing/2014/main" id="{98DF3318-39B2-9BEE-F770-439AB9D21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021" y="183744"/>
            <a:ext cx="8679652" cy="857250"/>
          </a:xfrm>
        </p:spPr>
        <p:txBody>
          <a:bodyPr>
            <a:noAutofit/>
          </a:bodyPr>
          <a:lstStyle/>
          <a:p>
            <a:r>
              <a:rPr lang="en-US" sz="3200" b="1" dirty="0">
                <a:latin typeface="Arial"/>
                <a:cs typeface="Arial"/>
              </a:rPr>
              <a:t>Value for Researchers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B930E6-4462-B952-001C-553F20D7DCA0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 useBgFill="1">
        <p:nvSpPr>
          <p:cNvPr id="4" name="Content Placeholder 2">
            <a:extLst>
              <a:ext uri="{FF2B5EF4-FFF2-40B4-BE49-F238E27FC236}">
                <a16:creationId xmlns:a16="http://schemas.microsoft.com/office/drawing/2014/main" id="{888E1E6D-528F-588C-FD97-CBD6FDA62A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49" y="1130301"/>
            <a:ext cx="8229600" cy="3712488"/>
          </a:xfrm>
        </p:spPr>
        <p:txBody>
          <a:bodyPr>
            <a:normAutofit/>
          </a:bodyPr>
          <a:lstStyle/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Reduces manual chart review burden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Supports iterative search strategies using query expansion and natural language processing (NLP)</a:t>
            </a:r>
          </a:p>
          <a:p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Facilitates reproducible patient chart reviews for translational and clinical cancer research</a:t>
            </a:r>
          </a:p>
          <a:p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transparent background.png">
            <a:extLst>
              <a:ext uri="{FF2B5EF4-FFF2-40B4-BE49-F238E27FC236}">
                <a16:creationId xmlns:a16="http://schemas.microsoft.com/office/drawing/2014/main" id="{2FA7D2C6-AB40-589A-79F9-3FE2561592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3557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FDA722C-8BF6-D84F-A16A-2ABB286623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E248C1C-9B95-2C48-952F-F10EA67A2ACB}"/>
              </a:ext>
            </a:extLst>
          </p:cNvPr>
          <p:cNvSpPr txBox="1"/>
          <p:nvPr/>
        </p:nvSpPr>
        <p:spPr>
          <a:xfrm>
            <a:off x="141058" y="178062"/>
            <a:ext cx="89963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Arial"/>
                <a:cs typeface="Arial"/>
              </a:rPr>
              <a:t>80% of EHR data are in unstructured free-text</a:t>
            </a:r>
          </a:p>
        </p:txBody>
      </p:sp>
      <p:pic>
        <p:nvPicPr>
          <p:cNvPr id="9" name="Picture 8" descr="seal.png">
            <a:extLst>
              <a:ext uri="{FF2B5EF4-FFF2-40B4-BE49-F238E27FC236}">
                <a16:creationId xmlns:a16="http://schemas.microsoft.com/office/drawing/2014/main" id="{B33AF656-49E2-3741-B1AE-811F7C9D54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290" y="1123495"/>
            <a:ext cx="863638" cy="679089"/>
          </a:xfrm>
          <a:prstGeom prst="rect">
            <a:avLst/>
          </a:prstGeom>
        </p:spPr>
      </p:pic>
      <p:sp>
        <p:nvSpPr>
          <p:cNvPr id="10" name="Right Bracket 9">
            <a:extLst>
              <a:ext uri="{FF2B5EF4-FFF2-40B4-BE49-F238E27FC236}">
                <a16:creationId xmlns:a16="http://schemas.microsoft.com/office/drawing/2014/main" id="{6A6C1122-B18C-D147-95E2-87EE09ECC3F4}"/>
              </a:ext>
            </a:extLst>
          </p:cNvPr>
          <p:cNvSpPr/>
          <p:nvPr/>
        </p:nvSpPr>
        <p:spPr>
          <a:xfrm>
            <a:off x="4315968" y="1463040"/>
            <a:ext cx="109728" cy="612648"/>
          </a:xfrm>
          <a:prstGeom prst="rightBracket">
            <a:avLst/>
          </a:prstGeom>
          <a:ln w="44450">
            <a:solidFill>
              <a:schemeClr val="tx1"/>
            </a:solidFill>
          </a:ln>
          <a:effectLst>
            <a:outerShdw blurRad="40000" dist="20000" dir="5400000" rotWithShape="0">
              <a:schemeClr val="tx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ight Bracket 10">
            <a:extLst>
              <a:ext uri="{FF2B5EF4-FFF2-40B4-BE49-F238E27FC236}">
                <a16:creationId xmlns:a16="http://schemas.microsoft.com/office/drawing/2014/main" id="{97E908D2-23D1-0943-BBB4-ACCDD8AF684C}"/>
              </a:ext>
            </a:extLst>
          </p:cNvPr>
          <p:cNvSpPr/>
          <p:nvPr/>
        </p:nvSpPr>
        <p:spPr>
          <a:xfrm>
            <a:off x="4315968" y="2278964"/>
            <a:ext cx="109728" cy="2402763"/>
          </a:xfrm>
          <a:prstGeom prst="rightBracket">
            <a:avLst/>
          </a:prstGeom>
          <a:ln w="44450">
            <a:solidFill>
              <a:schemeClr val="bg1"/>
            </a:solidFill>
          </a:ln>
          <a:effectLst>
            <a:outerShdw blurRad="40000" dist="20000" dir="5400000" rotWithShape="0">
              <a:schemeClr val="bg1">
                <a:alpha val="38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745185A-97B4-534F-81C1-030CFD936D5D}"/>
              </a:ext>
            </a:extLst>
          </p:cNvPr>
          <p:cNvSpPr txBox="1"/>
          <p:nvPr/>
        </p:nvSpPr>
        <p:spPr>
          <a:xfrm>
            <a:off x="4517136" y="1581912"/>
            <a:ext cx="17235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structured data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03051E-7E6F-8A48-8508-7304A90DFCAB}"/>
              </a:ext>
            </a:extLst>
          </p:cNvPr>
          <p:cNvSpPr txBox="1"/>
          <p:nvPr/>
        </p:nvSpPr>
        <p:spPr>
          <a:xfrm>
            <a:off x="4572000" y="3295679"/>
            <a:ext cx="287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unstructured data/free text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AACEFE4-EB2A-1D42-8D72-D92FACC578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6296" y="4303288"/>
            <a:ext cx="1581912" cy="55166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E1E8BD1-776E-8740-AB2D-A3B2E7616CAF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http://project-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emerse.org</a:t>
            </a:r>
            <a:r>
              <a:rPr lang="en-US" sz="1000" dirty="0">
                <a:solidFill>
                  <a:schemeClr val="bg1"/>
                </a:solidFill>
                <a:latin typeface="Arial"/>
                <a:cs typeface="Arial"/>
              </a:rPr>
              <a:t>/</a:t>
            </a:r>
            <a:r>
              <a:rPr lang="en-US" sz="1000" dirty="0" err="1">
                <a:solidFill>
                  <a:schemeClr val="bg1"/>
                </a:solidFill>
                <a:latin typeface="Arial"/>
                <a:cs typeface="Arial"/>
              </a:rPr>
              <a:t>presentations.html</a:t>
            </a:r>
            <a:endParaRPr lang="en-US" sz="10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5427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34B9DC-E95E-6737-4C5D-BBB5C279AE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15488C2-7AFA-E9CA-6C7A-CFB541F3FA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198" y="1120397"/>
            <a:ext cx="2679763" cy="189447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52E242-2429-FCC7-05E8-4A1951381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888" y="-1553"/>
            <a:ext cx="8549162" cy="1694383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en-US" sz="3800" b="1" dirty="0">
                <a:latin typeface="Arial" panose="020B0604020202020204" pitchFamily="34" charset="0"/>
                <a:cs typeface="Arial" panose="020B0604020202020204" pitchFamily="34" charset="0"/>
              </a:rPr>
              <a:t>LLMs are changing how we work with text…do we even need search anymore?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585A9481-0DD3-57E1-4B38-C522F0EF33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B987264-18D9-BE68-4791-6FFFC11DD562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pic>
        <p:nvPicPr>
          <p:cNvPr id="9" name="Picture 8" descr="A cartoon of a doctor with his hands up&#10;&#10;AI-generated content may be incorrect.">
            <a:extLst>
              <a:ext uri="{FF2B5EF4-FFF2-40B4-BE49-F238E27FC236}">
                <a16:creationId xmlns:a16="http://schemas.microsoft.com/office/drawing/2014/main" id="{DC2BBB87-26D0-6B25-FB90-D359475B57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098456"/>
            <a:ext cx="1743131" cy="25717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BA70609-5653-512A-C57F-CB76AB6C1FE1}"/>
              </a:ext>
            </a:extLst>
          </p:cNvPr>
          <p:cNvSpPr txBox="1"/>
          <p:nvPr/>
        </p:nvSpPr>
        <p:spPr>
          <a:xfrm>
            <a:off x="2415950" y="4396135"/>
            <a:ext cx="40366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https://</a:t>
            </a:r>
            <a:r>
              <a:rPr lang="en-US" sz="1000" dirty="0" err="1">
                <a:latin typeface="Arial" panose="020B0604020202020204" pitchFamily="34" charset="0"/>
                <a:cs typeface="Arial" panose="020B0604020202020204" pitchFamily="34" charset="0"/>
              </a:rPr>
              <a:t>pmc.ncbi.nlm.nih.gov</a:t>
            </a:r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/articles/PMC11339511/pdf/ocae014.pdf</a:t>
            </a:r>
          </a:p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</a:p>
        </p:txBody>
      </p:sp>
      <p:pic>
        <p:nvPicPr>
          <p:cNvPr id="12" name="Picture 11" descr="A close-up of a sign&#10;&#10;AI-generated content may be incorrect.">
            <a:extLst>
              <a:ext uri="{FF2B5EF4-FFF2-40B4-BE49-F238E27FC236}">
                <a16:creationId xmlns:a16="http://schemas.microsoft.com/office/drawing/2014/main" id="{18555DD1-F2A5-508F-5F0D-CDEAF6BB0A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9370" y="2905072"/>
            <a:ext cx="6350636" cy="134894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349550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099F7-F254-FC42-87E6-6441127A529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Current EMERSE efforts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0794A7E0-C6EB-5543-9AC3-E31DE16F8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AB7BCEC-95FB-2D4A-A931-04223E8C40FD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A041F3-EB1B-9E12-5EBE-8815C29A6ECA}"/>
              </a:ext>
            </a:extLst>
          </p:cNvPr>
          <p:cNvSpPr txBox="1"/>
          <p:nvPr/>
        </p:nvSpPr>
        <p:spPr>
          <a:xfrm>
            <a:off x="108278" y="1282379"/>
            <a:ext cx="857852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Leverage the existing platform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security model (roles, privileges, auditing)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rapid retrieval of clinical notes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simple user interface for researchers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Extend the capabilities with LLMs in various areas of the application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Supported with ITCR set-aside funds, collab with UCSF</a:t>
            </a:r>
          </a:p>
        </p:txBody>
      </p:sp>
    </p:spTree>
    <p:extLst>
      <p:ext uri="{BB962C8B-B14F-4D97-AF65-F5344CB8AC3E}">
        <p14:creationId xmlns:p14="http://schemas.microsoft.com/office/powerpoint/2010/main" val="18927808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757C88-8318-9EB1-BFAC-6DF3D0517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65537-8E79-FBF2-D214-AA920DB1AEBB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bg1"/>
          </a:solidFill>
        </p:spPr>
        <p:txBody>
          <a:bodyPr/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LLM agnostic</a:t>
            </a:r>
          </a:p>
        </p:txBody>
      </p:sp>
      <p:pic>
        <p:nvPicPr>
          <p:cNvPr id="14" name="Picture 13" descr="transparent background.png">
            <a:extLst>
              <a:ext uri="{FF2B5EF4-FFF2-40B4-BE49-F238E27FC236}">
                <a16:creationId xmlns:a16="http://schemas.microsoft.com/office/drawing/2014/main" id="{7347051E-BF79-E71D-10C5-34BB2B411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04783" y="4393001"/>
            <a:ext cx="1468196" cy="403244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7C974EB-F5E7-14FF-06B6-B767E4D9BBA1}"/>
              </a:ext>
            </a:extLst>
          </p:cNvPr>
          <p:cNvSpPr/>
          <p:nvPr/>
        </p:nvSpPr>
        <p:spPr>
          <a:xfrm>
            <a:off x="6393049" y="4842789"/>
            <a:ext cx="272770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latin typeface="Arial"/>
                <a:cs typeface="Arial"/>
              </a:rPr>
              <a:t>http://project-</a:t>
            </a:r>
            <a:r>
              <a:rPr lang="en-US" sz="1000" dirty="0" err="1">
                <a:latin typeface="Arial"/>
                <a:cs typeface="Arial"/>
              </a:rPr>
              <a:t>emerse.org</a:t>
            </a:r>
            <a:r>
              <a:rPr lang="en-US" sz="1000" dirty="0">
                <a:latin typeface="Arial"/>
                <a:cs typeface="Arial"/>
              </a:rPr>
              <a:t>/</a:t>
            </a:r>
            <a:r>
              <a:rPr lang="en-US" sz="1000" dirty="0" err="1">
                <a:latin typeface="Arial"/>
                <a:cs typeface="Arial"/>
              </a:rPr>
              <a:t>presentations.html</a:t>
            </a:r>
            <a:endParaRPr lang="en-US" sz="1000" dirty="0">
              <a:latin typeface="Arial"/>
              <a:cs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878DD3-D311-AAF2-8A27-788083D52F9D}"/>
              </a:ext>
            </a:extLst>
          </p:cNvPr>
          <p:cNvSpPr txBox="1"/>
          <p:nvPr/>
        </p:nvSpPr>
        <p:spPr>
          <a:xfrm>
            <a:off x="108278" y="1282379"/>
            <a:ext cx="85785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We are not building our own LLM</a:t>
            </a:r>
          </a:p>
          <a:p>
            <a:pPr marL="514350" indent="-514350">
              <a:buFont typeface="Arial" panose="020B0604020202020204" pitchFamily="34" charset="0"/>
              <a:buChar char="•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EMERSE should be flexible to connect to any LLM using APIs</a:t>
            </a:r>
          </a:p>
        </p:txBody>
      </p:sp>
    </p:spTree>
    <p:extLst>
      <p:ext uri="{BB962C8B-B14F-4D97-AF65-F5344CB8AC3E}">
        <p14:creationId xmlns:p14="http://schemas.microsoft.com/office/powerpoint/2010/main" val="780797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36984</TotalTime>
  <Words>1171</Words>
  <Application>Microsoft Macintosh PowerPoint</Application>
  <PresentationFormat>On-screen Show (16:9)</PresentationFormat>
  <Paragraphs>148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Helvetica</vt:lpstr>
      <vt:lpstr>Office Theme</vt:lpstr>
      <vt:lpstr>PowerPoint Presentation</vt:lpstr>
      <vt:lpstr>PowerPoint Presentation</vt:lpstr>
      <vt:lpstr>What is EMERSE?</vt:lpstr>
      <vt:lpstr>What is EMERSE?</vt:lpstr>
      <vt:lpstr>Value for Researchers</vt:lpstr>
      <vt:lpstr>PowerPoint Presentation</vt:lpstr>
      <vt:lpstr>LLMs are changing how we work with text…do we even need search anymore?</vt:lpstr>
      <vt:lpstr>Current EMERSE efforts</vt:lpstr>
      <vt:lpstr>LLM agnostic</vt:lpstr>
      <vt:lpstr>PowerPoint Presentation</vt:lpstr>
      <vt:lpstr>Initial thoughts: This should be easy</vt:lpstr>
      <vt:lpstr>The reality: it’s not so easy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does it all work?</vt:lpstr>
      <vt:lpstr>How does it all work?</vt:lpstr>
      <vt:lpstr>How does it all work?</vt:lpstr>
      <vt:lpstr>How does it all work?</vt:lpstr>
      <vt:lpstr>How does it all work?</vt:lpstr>
      <vt:lpstr>How does it all work?</vt:lpstr>
      <vt:lpstr>Additional details</vt:lpstr>
      <vt:lpstr>Additional details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Initial Experiences</vt:lpstr>
      <vt:lpstr>Context window limitations</vt:lpstr>
      <vt:lpstr>LLM work remains in progress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EMERSE 101</dc:title>
  <dc:creator>David Hanauer</dc:creator>
  <cp:lastModifiedBy>Hanauer, David</cp:lastModifiedBy>
  <cp:revision>763</cp:revision>
  <dcterms:created xsi:type="dcterms:W3CDTF">2019-11-14T17:52:15Z</dcterms:created>
  <dcterms:modified xsi:type="dcterms:W3CDTF">2026-07-16T14:14:15Z</dcterms:modified>
</cp:coreProperties>
</file>