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63"/>
  </p:notesMasterIdLst>
  <p:sldIdLst>
    <p:sldId id="320" r:id="rId2"/>
    <p:sldId id="347" r:id="rId3"/>
    <p:sldId id="365" r:id="rId4"/>
    <p:sldId id="390" r:id="rId5"/>
    <p:sldId id="391" r:id="rId6"/>
    <p:sldId id="413" r:id="rId7"/>
    <p:sldId id="464" r:id="rId8"/>
    <p:sldId id="465" r:id="rId9"/>
    <p:sldId id="408" r:id="rId10"/>
    <p:sldId id="406" r:id="rId11"/>
    <p:sldId id="289" r:id="rId12"/>
    <p:sldId id="401" r:id="rId13"/>
    <p:sldId id="290" r:id="rId14"/>
    <p:sldId id="417" r:id="rId15"/>
    <p:sldId id="380" r:id="rId16"/>
    <p:sldId id="293" r:id="rId17"/>
    <p:sldId id="362" r:id="rId18"/>
    <p:sldId id="385" r:id="rId19"/>
    <p:sldId id="402" r:id="rId20"/>
    <p:sldId id="403" r:id="rId21"/>
    <p:sldId id="404" r:id="rId22"/>
    <p:sldId id="371" r:id="rId23"/>
    <p:sldId id="435" r:id="rId24"/>
    <p:sldId id="436" r:id="rId25"/>
    <p:sldId id="452" r:id="rId26"/>
    <p:sldId id="453" r:id="rId27"/>
    <p:sldId id="454" r:id="rId28"/>
    <p:sldId id="455" r:id="rId29"/>
    <p:sldId id="456" r:id="rId30"/>
    <p:sldId id="451" r:id="rId31"/>
    <p:sldId id="437" r:id="rId32"/>
    <p:sldId id="457" r:id="rId33"/>
    <p:sldId id="438" r:id="rId34"/>
    <p:sldId id="439" r:id="rId35"/>
    <p:sldId id="440" r:id="rId36"/>
    <p:sldId id="441" r:id="rId37"/>
    <p:sldId id="442" r:id="rId38"/>
    <p:sldId id="443" r:id="rId39"/>
    <p:sldId id="444" r:id="rId40"/>
    <p:sldId id="445" r:id="rId41"/>
    <p:sldId id="447" r:id="rId42"/>
    <p:sldId id="448" r:id="rId43"/>
    <p:sldId id="466" r:id="rId44"/>
    <p:sldId id="414" r:id="rId45"/>
    <p:sldId id="363" r:id="rId46"/>
    <p:sldId id="468" r:id="rId47"/>
    <p:sldId id="469" r:id="rId48"/>
    <p:sldId id="470" r:id="rId49"/>
    <p:sldId id="471" r:id="rId50"/>
    <p:sldId id="472" r:id="rId51"/>
    <p:sldId id="473" r:id="rId52"/>
    <p:sldId id="474" r:id="rId53"/>
    <p:sldId id="475" r:id="rId54"/>
    <p:sldId id="476" r:id="rId55"/>
    <p:sldId id="409" r:id="rId56"/>
    <p:sldId id="477" r:id="rId57"/>
    <p:sldId id="467" r:id="rId58"/>
    <p:sldId id="479" r:id="rId59"/>
    <p:sldId id="480" r:id="rId60"/>
    <p:sldId id="305" r:id="rId61"/>
    <p:sldId id="306" r:id="rId62"/>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userDrawn="1">
          <p15:clr>
            <a:srgbClr val="A4A3A4"/>
          </p15:clr>
        </p15:guide>
        <p15:guide id="2" pos="2874"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FC5B9"/>
    <a:srgbClr val="CBBBA0"/>
    <a:srgbClr val="333333"/>
    <a:srgbClr val="B6DEE9"/>
    <a:srgbClr val="009DDD"/>
    <a:srgbClr val="FF2BF0"/>
    <a:srgbClr val="D3002A"/>
    <a:srgbClr val="C70E1E"/>
    <a:srgbClr val="FF002A"/>
    <a:srgbClr val="F0F8F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218"/>
    <p:restoredTop sz="94694"/>
  </p:normalViewPr>
  <p:slideViewPr>
    <p:cSldViewPr snapToGrid="0" snapToObjects="1" showGuides="1">
      <p:cViewPr varScale="1">
        <p:scale>
          <a:sx n="134" d="100"/>
          <a:sy n="134" d="100"/>
        </p:scale>
        <p:origin x="184" y="624"/>
      </p:cViewPr>
      <p:guideLst>
        <p:guide orient="horz" pos="1620"/>
        <p:guide pos="2874"/>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62BDF05-7FDC-F649-ACC5-0A75F6626DD8}" type="datetimeFigureOut">
              <a:rPr lang="en-US" smtClean="0"/>
              <a:t>4/25/26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15F6ED0-2830-7F4B-A19A-9F9C7B1A71A6}" type="slidenum">
              <a:rPr lang="en-US" smtClean="0"/>
              <a:t>‹#›</a:t>
            </a:fld>
            <a:endParaRPr lang="en-US"/>
          </a:p>
        </p:txBody>
      </p:sp>
    </p:spTree>
    <p:extLst>
      <p:ext uri="{BB962C8B-B14F-4D97-AF65-F5344CB8AC3E}">
        <p14:creationId xmlns:p14="http://schemas.microsoft.com/office/powerpoint/2010/main" val="5598191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15F6ED0-2830-7F4B-A19A-9F9C7B1A71A6}" type="slidenum">
              <a:rPr lang="en-US" smtClean="0"/>
              <a:t>18</a:t>
            </a:fld>
            <a:endParaRPr lang="en-US"/>
          </a:p>
        </p:txBody>
      </p:sp>
    </p:spTree>
    <p:extLst>
      <p:ext uri="{BB962C8B-B14F-4D97-AF65-F5344CB8AC3E}">
        <p14:creationId xmlns:p14="http://schemas.microsoft.com/office/powerpoint/2010/main" val="35423917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15F6ED0-2830-7F4B-A19A-9F9C7B1A71A6}" type="slidenum">
              <a:rPr lang="en-US" smtClean="0"/>
              <a:t>19</a:t>
            </a:fld>
            <a:endParaRPr lang="en-US"/>
          </a:p>
        </p:txBody>
      </p:sp>
    </p:spTree>
    <p:extLst>
      <p:ext uri="{BB962C8B-B14F-4D97-AF65-F5344CB8AC3E}">
        <p14:creationId xmlns:p14="http://schemas.microsoft.com/office/powerpoint/2010/main" val="643278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15F6ED0-2830-7F4B-A19A-9F9C7B1A71A6}" type="slidenum">
              <a:rPr lang="en-US" smtClean="0"/>
              <a:t>20</a:t>
            </a:fld>
            <a:endParaRPr lang="en-US"/>
          </a:p>
        </p:txBody>
      </p:sp>
    </p:spTree>
    <p:extLst>
      <p:ext uri="{BB962C8B-B14F-4D97-AF65-F5344CB8AC3E}">
        <p14:creationId xmlns:p14="http://schemas.microsoft.com/office/powerpoint/2010/main" val="21532853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15F6ED0-2830-7F4B-A19A-9F9C7B1A71A6}" type="slidenum">
              <a:rPr lang="en-US" smtClean="0"/>
              <a:t>21</a:t>
            </a:fld>
            <a:endParaRPr lang="en-US"/>
          </a:p>
        </p:txBody>
      </p:sp>
    </p:spTree>
    <p:extLst>
      <p:ext uri="{BB962C8B-B14F-4D97-AF65-F5344CB8AC3E}">
        <p14:creationId xmlns:p14="http://schemas.microsoft.com/office/powerpoint/2010/main" val="5322216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15F6ED0-2830-7F4B-A19A-9F9C7B1A71A6}" type="slidenum">
              <a:rPr lang="en-US" smtClean="0"/>
              <a:t>42</a:t>
            </a:fld>
            <a:endParaRPr lang="en-US"/>
          </a:p>
        </p:txBody>
      </p:sp>
    </p:spTree>
    <p:extLst>
      <p:ext uri="{BB962C8B-B14F-4D97-AF65-F5344CB8AC3E}">
        <p14:creationId xmlns:p14="http://schemas.microsoft.com/office/powerpoint/2010/main" val="17799408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DA4F4F3-2811-A14E-9658-4A648D1D0297}" type="datetimeFigureOut">
              <a:rPr lang="en-US" smtClean="0"/>
              <a:pPr/>
              <a:t>4/25/26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45622-6D98-DB4E-BA16-16B3EB3956D2}"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DA4F4F3-2811-A14E-9658-4A648D1D0297}" type="datetimeFigureOut">
              <a:rPr lang="en-US" smtClean="0"/>
              <a:pPr/>
              <a:t>4/25/26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45622-6D98-DB4E-BA16-16B3EB3956D2}"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DA4F4F3-2811-A14E-9658-4A648D1D0297}" type="datetimeFigureOut">
              <a:rPr lang="en-US" smtClean="0"/>
              <a:pPr/>
              <a:t>4/25/26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45622-6D98-DB4E-BA16-16B3EB3956D2}"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DA4F4F3-2811-A14E-9658-4A648D1D0297}" type="datetimeFigureOut">
              <a:rPr lang="en-US" smtClean="0"/>
              <a:pPr/>
              <a:t>4/25/26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45622-6D98-DB4E-BA16-16B3EB3956D2}"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DA4F4F3-2811-A14E-9658-4A648D1D0297}" type="datetimeFigureOut">
              <a:rPr lang="en-US" smtClean="0"/>
              <a:pPr/>
              <a:t>4/25/26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45622-6D98-DB4E-BA16-16B3EB3956D2}"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DA4F4F3-2811-A14E-9658-4A648D1D0297}" type="datetimeFigureOut">
              <a:rPr lang="en-US" smtClean="0"/>
              <a:pPr/>
              <a:t>4/25/26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B45622-6D98-DB4E-BA16-16B3EB3956D2}"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DA4F4F3-2811-A14E-9658-4A648D1D0297}" type="datetimeFigureOut">
              <a:rPr lang="en-US" smtClean="0"/>
              <a:pPr/>
              <a:t>4/25/26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4B45622-6D98-DB4E-BA16-16B3EB3956D2}"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DA4F4F3-2811-A14E-9658-4A648D1D0297}" type="datetimeFigureOut">
              <a:rPr lang="en-US" smtClean="0"/>
              <a:pPr/>
              <a:t>4/25/26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4B45622-6D98-DB4E-BA16-16B3EB3956D2}"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DA4F4F3-2811-A14E-9658-4A648D1D0297}" type="datetimeFigureOut">
              <a:rPr lang="en-US" smtClean="0"/>
              <a:pPr/>
              <a:t>4/25/26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4B45622-6D98-DB4E-BA16-16B3EB3956D2}"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DA4F4F3-2811-A14E-9658-4A648D1D0297}" type="datetimeFigureOut">
              <a:rPr lang="en-US" smtClean="0"/>
              <a:pPr/>
              <a:t>4/25/26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B45622-6D98-DB4E-BA16-16B3EB3956D2}"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DA4F4F3-2811-A14E-9658-4A648D1D0297}" type="datetimeFigureOut">
              <a:rPr lang="en-US" smtClean="0"/>
              <a:pPr/>
              <a:t>4/25/26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B45622-6D98-DB4E-BA16-16B3EB3956D2}"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DA4F4F3-2811-A14E-9658-4A648D1D0297}" type="datetimeFigureOut">
              <a:rPr lang="en-US" smtClean="0"/>
              <a:pPr/>
              <a:t>4/25/26</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34B45622-6D98-DB4E-BA16-16B3EB3956D2}"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hyperlink" Target="https://vimeo.com/677482835" TargetMode="External"/><Relationship Id="rId5" Type="http://schemas.openxmlformats.org/officeDocument/2006/relationships/image" Target="../media/image1.png"/><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hyperlink" Target="https://vimeo.com/1084845123/" TargetMode="External"/><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4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50.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61.xml.rels><?xml version="1.0" encoding="UTF-8" standalone="yes"?>
<Relationships xmlns="http://schemas.openxmlformats.org/package/2006/relationships"><Relationship Id="rId3" Type="http://schemas.openxmlformats.org/officeDocument/2006/relationships/image" Target="../media/image58.png"/><Relationship Id="rId7" Type="http://schemas.openxmlformats.org/officeDocument/2006/relationships/image" Target="../media/image63.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10" name="Subtitle 2">
            <a:extLst>
              <a:ext uri="{FF2B5EF4-FFF2-40B4-BE49-F238E27FC236}">
                <a16:creationId xmlns:a16="http://schemas.microsoft.com/office/drawing/2014/main" id="{C73AC5F5-D189-2E42-9379-B5034A134B57}"/>
              </a:ext>
            </a:extLst>
          </p:cNvPr>
          <p:cNvSpPr txBox="1">
            <a:spLocks/>
          </p:cNvSpPr>
          <p:nvPr/>
        </p:nvSpPr>
        <p:spPr>
          <a:xfrm>
            <a:off x="5053676" y="3762388"/>
            <a:ext cx="4454662" cy="1390407"/>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US" sz="2000" dirty="0">
                <a:solidFill>
                  <a:schemeClr val="tx1"/>
                </a:solidFill>
                <a:latin typeface="Arial"/>
                <a:cs typeface="Arial"/>
              </a:rPr>
              <a:t>David Hanauer, MD, MS</a:t>
            </a:r>
          </a:p>
          <a:p>
            <a:pPr algn="l"/>
            <a:r>
              <a:rPr lang="en-US" sz="2000" dirty="0">
                <a:solidFill>
                  <a:schemeClr val="tx1"/>
                </a:solidFill>
                <a:latin typeface="Arial"/>
                <a:cs typeface="Arial"/>
              </a:rPr>
              <a:t>Dept of Learning Health Sciences</a:t>
            </a:r>
          </a:p>
          <a:p>
            <a:pPr algn="l"/>
            <a:r>
              <a:rPr lang="en-US" sz="2000" dirty="0">
                <a:solidFill>
                  <a:schemeClr val="tx1"/>
                </a:solidFill>
                <a:latin typeface="Arial"/>
                <a:cs typeface="Arial"/>
              </a:rPr>
              <a:t>University of Michigan</a:t>
            </a:r>
          </a:p>
        </p:txBody>
      </p:sp>
      <p:pic>
        <p:nvPicPr>
          <p:cNvPr id="11" name="Picture 10" descr="transparent background.png">
            <a:extLst>
              <a:ext uri="{FF2B5EF4-FFF2-40B4-BE49-F238E27FC236}">
                <a16:creationId xmlns:a16="http://schemas.microsoft.com/office/drawing/2014/main" id="{C0EEEE30-E9E7-F847-92E4-F5BE0186ADD8}"/>
              </a:ext>
            </a:extLst>
          </p:cNvPr>
          <p:cNvPicPr>
            <a:picLocks noChangeAspect="1"/>
          </p:cNvPicPr>
          <p:nvPr/>
        </p:nvPicPr>
        <p:blipFill>
          <a:blip r:embed="rId2"/>
          <a:stretch>
            <a:fillRect/>
          </a:stretch>
        </p:blipFill>
        <p:spPr>
          <a:xfrm>
            <a:off x="2763600" y="2972810"/>
            <a:ext cx="3060740" cy="840641"/>
          </a:xfrm>
          <a:prstGeom prst="rect">
            <a:avLst/>
          </a:prstGeom>
        </p:spPr>
      </p:pic>
      <p:sp>
        <p:nvSpPr>
          <p:cNvPr id="12" name="Rectangle 11">
            <a:extLst>
              <a:ext uri="{FF2B5EF4-FFF2-40B4-BE49-F238E27FC236}">
                <a16:creationId xmlns:a16="http://schemas.microsoft.com/office/drawing/2014/main" id="{8534E7BA-CFC6-284E-BFEB-77B3091E2E80}"/>
              </a:ext>
            </a:extLst>
          </p:cNvPr>
          <p:cNvSpPr/>
          <p:nvPr/>
        </p:nvSpPr>
        <p:spPr>
          <a:xfrm>
            <a:off x="23249" y="3829356"/>
            <a:ext cx="4801314" cy="707886"/>
          </a:xfrm>
          <a:prstGeom prst="rect">
            <a:avLst/>
          </a:prstGeom>
        </p:spPr>
        <p:txBody>
          <a:bodyPr wrap="none">
            <a:spAutoFit/>
          </a:bodyPr>
          <a:lstStyle/>
          <a:p>
            <a:r>
              <a:rPr lang="en-US" sz="2000" dirty="0">
                <a:latin typeface="Arial"/>
                <a:cs typeface="Arial"/>
              </a:rPr>
              <a:t>Web: 	   project-</a:t>
            </a:r>
            <a:r>
              <a:rPr lang="en-US" sz="2000" dirty="0" err="1">
                <a:latin typeface="Arial"/>
                <a:cs typeface="Arial"/>
              </a:rPr>
              <a:t>emerse.org</a:t>
            </a:r>
            <a:endParaRPr lang="en-US" sz="2000" dirty="0">
              <a:latin typeface="Arial"/>
              <a:cs typeface="Arial"/>
            </a:endParaRPr>
          </a:p>
          <a:p>
            <a:r>
              <a:rPr lang="en-US" sz="2000" dirty="0">
                <a:latin typeface="Arial"/>
                <a:cs typeface="Arial"/>
              </a:rPr>
              <a:t>Email: 	   </a:t>
            </a:r>
            <a:r>
              <a:rPr lang="en-US" sz="2000" dirty="0" err="1">
                <a:latin typeface="Arial"/>
                <a:cs typeface="Arial"/>
              </a:rPr>
              <a:t>hanauer@umich.edu</a:t>
            </a:r>
            <a:r>
              <a:rPr lang="en-US" sz="2000" dirty="0">
                <a:latin typeface="Arial"/>
                <a:cs typeface="Arial"/>
              </a:rPr>
              <a:t>			</a:t>
            </a:r>
          </a:p>
        </p:txBody>
      </p:sp>
      <p:sp>
        <p:nvSpPr>
          <p:cNvPr id="13" name="Rectangle 12">
            <a:extLst>
              <a:ext uri="{FF2B5EF4-FFF2-40B4-BE49-F238E27FC236}">
                <a16:creationId xmlns:a16="http://schemas.microsoft.com/office/drawing/2014/main" id="{E1BBCE10-3C4E-8D42-AA97-3DA4ECC6EE09}"/>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
        <p:nvSpPr>
          <p:cNvPr id="14" name="TextBox 13">
            <a:extLst>
              <a:ext uri="{FF2B5EF4-FFF2-40B4-BE49-F238E27FC236}">
                <a16:creationId xmlns:a16="http://schemas.microsoft.com/office/drawing/2014/main" id="{8627E8E2-AD90-FD41-8B94-1FC8B5034170}"/>
              </a:ext>
            </a:extLst>
          </p:cNvPr>
          <p:cNvSpPr txBox="1"/>
          <p:nvPr/>
        </p:nvSpPr>
        <p:spPr>
          <a:xfrm>
            <a:off x="0" y="405996"/>
            <a:ext cx="8981603" cy="892552"/>
          </a:xfrm>
          <a:prstGeom prst="rect">
            <a:avLst/>
          </a:prstGeom>
          <a:noFill/>
        </p:spPr>
        <p:txBody>
          <a:bodyPr wrap="square" rtlCol="0">
            <a:spAutoFit/>
          </a:bodyPr>
          <a:lstStyle/>
          <a:p>
            <a:pPr algn="ctr"/>
            <a:r>
              <a:rPr lang="en-US" sz="2600" b="1" dirty="0">
                <a:latin typeface="Arial" panose="020B0604020202020204" pitchFamily="34" charset="0"/>
                <a:cs typeface="Arial" panose="020B0604020202020204" pitchFamily="34" charset="0"/>
              </a:rPr>
              <a:t>Reimagining EMERSE in the Age of</a:t>
            </a:r>
          </a:p>
          <a:p>
            <a:pPr algn="ctr"/>
            <a:r>
              <a:rPr lang="en-US" sz="2600" b="1" dirty="0">
                <a:latin typeface="Arial" panose="020B0604020202020204" pitchFamily="34" charset="0"/>
                <a:cs typeface="Arial" panose="020B0604020202020204" pitchFamily="34" charset="0"/>
              </a:rPr>
              <a:t>Large Language Models</a:t>
            </a:r>
          </a:p>
        </p:txBody>
      </p:sp>
      <p:sp>
        <p:nvSpPr>
          <p:cNvPr id="3" name="TextBox 2">
            <a:extLst>
              <a:ext uri="{FF2B5EF4-FFF2-40B4-BE49-F238E27FC236}">
                <a16:creationId xmlns:a16="http://schemas.microsoft.com/office/drawing/2014/main" id="{8D0A45FC-F0B1-FDE4-5604-B011E94BD3D9}"/>
              </a:ext>
            </a:extLst>
          </p:cNvPr>
          <p:cNvSpPr txBox="1"/>
          <p:nvPr/>
        </p:nvSpPr>
        <p:spPr>
          <a:xfrm>
            <a:off x="23249" y="1597274"/>
            <a:ext cx="8683429" cy="1292662"/>
          </a:xfrm>
          <a:prstGeom prst="rect">
            <a:avLst/>
          </a:prstGeom>
          <a:noFill/>
        </p:spPr>
        <p:txBody>
          <a:bodyPr wrap="square" rtlCol="0">
            <a:spAutoFit/>
          </a:bodyPr>
          <a:lstStyle/>
          <a:p>
            <a:pPr algn="ctr"/>
            <a:r>
              <a:rPr lang="en-US" sz="2200" dirty="0">
                <a:solidFill>
                  <a:srgbClr val="000000"/>
                </a:solidFill>
                <a:latin typeface="Helvetica" pitchFamily="2" charset="0"/>
              </a:rPr>
              <a:t>Presentation for the Pan Pacific Symposium on Stem Cells and Cancer Research</a:t>
            </a:r>
          </a:p>
          <a:p>
            <a:pPr algn="ctr"/>
            <a:endParaRPr lang="en-US" sz="1200" dirty="0">
              <a:solidFill>
                <a:srgbClr val="000000"/>
              </a:solidFill>
              <a:latin typeface="Helvetica" pitchFamily="2" charset="0"/>
            </a:endParaRPr>
          </a:p>
          <a:p>
            <a:pPr algn="ctr"/>
            <a:r>
              <a:rPr lang="en-US" sz="2200" i="0" u="none" strike="noStrike" dirty="0">
                <a:solidFill>
                  <a:srgbClr val="000000"/>
                </a:solidFill>
                <a:effectLst/>
                <a:latin typeface="Helvetica" pitchFamily="2" charset="0"/>
              </a:rPr>
              <a:t>May 2026</a:t>
            </a:r>
            <a:endParaRPr lang="en-US" sz="2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375676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ECDA2545-190C-790E-5D00-3B958C979A33}"/>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pic>
        <p:nvPicPr>
          <p:cNvPr id="5" name="Picture 4" descr="A diagram of data processing&#10;&#10;Description automatically generated">
            <a:extLst>
              <a:ext uri="{FF2B5EF4-FFF2-40B4-BE49-F238E27FC236}">
                <a16:creationId xmlns:a16="http://schemas.microsoft.com/office/drawing/2014/main" id="{A93999C4-604C-495D-591F-5F75D3CFDE56}"/>
              </a:ext>
            </a:extLst>
          </p:cNvPr>
          <p:cNvPicPr>
            <a:picLocks noChangeAspect="1"/>
          </p:cNvPicPr>
          <p:nvPr/>
        </p:nvPicPr>
        <p:blipFill>
          <a:blip r:embed="rId2"/>
          <a:stretch>
            <a:fillRect/>
          </a:stretch>
        </p:blipFill>
        <p:spPr>
          <a:xfrm>
            <a:off x="835586" y="238798"/>
            <a:ext cx="6921314" cy="4334510"/>
          </a:xfrm>
          <a:prstGeom prst="rect">
            <a:avLst/>
          </a:prstGeom>
        </p:spPr>
      </p:pic>
      <p:sp>
        <p:nvSpPr>
          <p:cNvPr id="8" name="TextBox 7">
            <a:extLst>
              <a:ext uri="{FF2B5EF4-FFF2-40B4-BE49-F238E27FC236}">
                <a16:creationId xmlns:a16="http://schemas.microsoft.com/office/drawing/2014/main" id="{3AAC7F17-91DF-E651-EF30-43791A625738}"/>
              </a:ext>
            </a:extLst>
          </p:cNvPr>
          <p:cNvSpPr txBox="1"/>
          <p:nvPr/>
        </p:nvSpPr>
        <p:spPr>
          <a:xfrm>
            <a:off x="835586" y="4631662"/>
            <a:ext cx="4572000" cy="246221"/>
          </a:xfrm>
          <a:prstGeom prst="rect">
            <a:avLst/>
          </a:prstGeom>
          <a:noFill/>
        </p:spPr>
        <p:txBody>
          <a:bodyPr wrap="square">
            <a:spAutoFit/>
          </a:bodyPr>
          <a:lstStyle/>
          <a:p>
            <a:r>
              <a:rPr lang="en-US" sz="1000" dirty="0">
                <a:latin typeface="Arial" panose="020B0604020202020204" pitchFamily="34" charset="0"/>
                <a:cs typeface="Arial" panose="020B0604020202020204" pitchFamily="34" charset="0"/>
              </a:rPr>
              <a:t>https://</a:t>
            </a:r>
            <a:r>
              <a:rPr lang="en-US" sz="1000" dirty="0" err="1">
                <a:latin typeface="Arial" panose="020B0604020202020204" pitchFamily="34" charset="0"/>
                <a:cs typeface="Arial" panose="020B0604020202020204" pitchFamily="34" charset="0"/>
              </a:rPr>
              <a:t>doi.org</a:t>
            </a:r>
            <a:r>
              <a:rPr lang="en-US" sz="1000" dirty="0">
                <a:latin typeface="Arial" panose="020B0604020202020204" pitchFamily="34" charset="0"/>
                <a:cs typeface="Arial" panose="020B0604020202020204" pitchFamily="34" charset="0"/>
              </a:rPr>
              <a:t>/10.1093/</a:t>
            </a:r>
            <a:r>
              <a:rPr lang="en-US" sz="1000" dirty="0" err="1">
                <a:latin typeface="Arial" panose="020B0604020202020204" pitchFamily="34" charset="0"/>
                <a:cs typeface="Arial" panose="020B0604020202020204" pitchFamily="34" charset="0"/>
              </a:rPr>
              <a:t>jamia</a:t>
            </a:r>
            <a:r>
              <a:rPr lang="en-US" sz="1000" dirty="0">
                <a:latin typeface="Arial" panose="020B0604020202020204" pitchFamily="34" charset="0"/>
                <a:cs typeface="Arial" panose="020B0604020202020204" pitchFamily="34" charset="0"/>
              </a:rPr>
              <a:t>/ocad236</a:t>
            </a:r>
          </a:p>
        </p:txBody>
      </p:sp>
      <p:sp>
        <p:nvSpPr>
          <p:cNvPr id="2" name="Down Arrow 1">
            <a:extLst>
              <a:ext uri="{FF2B5EF4-FFF2-40B4-BE49-F238E27FC236}">
                <a16:creationId xmlns:a16="http://schemas.microsoft.com/office/drawing/2014/main" id="{52A8D249-8D53-1F01-7E6F-22C19A6DDAF9}"/>
              </a:ext>
            </a:extLst>
          </p:cNvPr>
          <p:cNvSpPr/>
          <p:nvPr/>
        </p:nvSpPr>
        <p:spPr>
          <a:xfrm rot="2851606" flipH="1">
            <a:off x="5585707" y="-105422"/>
            <a:ext cx="161436" cy="1606323"/>
          </a:xfrm>
          <a:prstGeom prst="downArrow">
            <a:avLst/>
          </a:prstGeom>
          <a:solidFill>
            <a:srgbClr val="FF0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2253384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useBgFill="1">
        <p:nvSpPr>
          <p:cNvPr id="2" name="Title 1">
            <a:extLst>
              <a:ext uri="{FF2B5EF4-FFF2-40B4-BE49-F238E27FC236}">
                <a16:creationId xmlns:a16="http://schemas.microsoft.com/office/drawing/2014/main" id="{521099F7-F254-FC42-87E6-6441127A5298}"/>
              </a:ext>
            </a:extLst>
          </p:cNvPr>
          <p:cNvSpPr>
            <a:spLocks noGrp="1"/>
          </p:cNvSpPr>
          <p:nvPr>
            <p:ph type="title"/>
          </p:nvPr>
        </p:nvSpPr>
        <p:spPr/>
        <p:txBody>
          <a:bodyPr/>
          <a:lstStyle/>
          <a:p>
            <a:r>
              <a:rPr lang="en-US" b="1" dirty="0">
                <a:latin typeface="Arial" panose="020B0604020202020204" pitchFamily="34" charset="0"/>
                <a:cs typeface="Arial" panose="020B0604020202020204" pitchFamily="34" charset="0"/>
              </a:rPr>
              <a:t>What can EMERSE do?</a:t>
            </a:r>
          </a:p>
        </p:txBody>
      </p:sp>
      <p:sp>
        <p:nvSpPr>
          <p:cNvPr id="3" name="Content Placeholder 2">
            <a:extLst>
              <a:ext uri="{FF2B5EF4-FFF2-40B4-BE49-F238E27FC236}">
                <a16:creationId xmlns:a16="http://schemas.microsoft.com/office/drawing/2014/main" id="{321582B1-3FDC-994B-BC21-28695804F36E}"/>
              </a:ext>
            </a:extLst>
          </p:cNvPr>
          <p:cNvSpPr>
            <a:spLocks noGrp="1"/>
          </p:cNvSpPr>
          <p:nvPr>
            <p:ph idx="1"/>
          </p:nvPr>
        </p:nvSpPr>
        <p:spPr>
          <a:xfrm>
            <a:off x="457200" y="1063229"/>
            <a:ext cx="8375904" cy="4037648"/>
          </a:xfrm>
        </p:spPr>
        <p:txBody>
          <a:bodyPr>
            <a:noAutofit/>
          </a:bodyPr>
          <a:lstStyle/>
          <a:p>
            <a:pPr marL="0" indent="0">
              <a:buNone/>
            </a:pPr>
            <a:r>
              <a:rPr lang="en-US" sz="2400" dirty="0">
                <a:latin typeface="Arial" panose="020B0604020202020204" pitchFamily="34" charset="0"/>
                <a:cs typeface="Arial" panose="020B0604020202020204" pitchFamily="34" charset="0"/>
              </a:rPr>
              <a:t>Lots of things! </a:t>
            </a:r>
          </a:p>
          <a:p>
            <a:pPr marL="0" indent="0">
              <a:buNone/>
            </a:pPr>
            <a:endParaRPr lang="en-US" sz="2400" dirty="0">
              <a:latin typeface="Arial" panose="020B0604020202020204" pitchFamily="34" charset="0"/>
              <a:cs typeface="Arial" panose="020B0604020202020204" pitchFamily="34" charset="0"/>
            </a:endParaRPr>
          </a:p>
          <a:p>
            <a:pPr marL="0" indent="0">
              <a:buNone/>
            </a:pPr>
            <a:endParaRPr lang="en-US" sz="2400" dirty="0">
              <a:latin typeface="Arial" panose="020B0604020202020204" pitchFamily="34" charset="0"/>
              <a:cs typeface="Arial" panose="020B0604020202020204" pitchFamily="34" charset="0"/>
            </a:endParaRPr>
          </a:p>
          <a:p>
            <a:pPr marL="0" indent="0">
              <a:buNone/>
            </a:pPr>
            <a:endParaRPr lang="en-US" sz="2400" dirty="0">
              <a:latin typeface="Arial" panose="020B0604020202020204" pitchFamily="34" charset="0"/>
              <a:cs typeface="Arial" panose="020B0604020202020204" pitchFamily="34" charset="0"/>
            </a:endParaRPr>
          </a:p>
          <a:p>
            <a:pPr marL="0" indent="0">
              <a:buNone/>
            </a:pPr>
            <a:endParaRPr lang="en-US" sz="2400" dirty="0">
              <a:latin typeface="Arial" panose="020B0604020202020204" pitchFamily="34" charset="0"/>
              <a:cs typeface="Arial" panose="020B0604020202020204" pitchFamily="34" charset="0"/>
            </a:endParaRPr>
          </a:p>
          <a:p>
            <a:pPr marL="0" indent="0">
              <a:buNone/>
            </a:pPr>
            <a:endParaRPr lang="en-US" sz="2400" dirty="0">
              <a:latin typeface="Arial" panose="020B0604020202020204" pitchFamily="34" charset="0"/>
              <a:cs typeface="Arial" panose="020B0604020202020204" pitchFamily="34" charset="0"/>
            </a:endParaRPr>
          </a:p>
          <a:p>
            <a:pPr marL="0" indent="0">
              <a:buNone/>
            </a:pPr>
            <a:endParaRPr lang="en-US" sz="2400" dirty="0">
              <a:latin typeface="Arial" panose="020B0604020202020204" pitchFamily="34" charset="0"/>
              <a:cs typeface="Arial" panose="020B0604020202020204" pitchFamily="34" charset="0"/>
            </a:endParaRPr>
          </a:p>
          <a:p>
            <a:pPr marL="0" indent="0">
              <a:buNone/>
            </a:pPr>
            <a:endParaRPr lang="en-US" sz="2400" dirty="0">
              <a:latin typeface="Arial" panose="020B0604020202020204" pitchFamily="34" charset="0"/>
              <a:cs typeface="Arial" panose="020B0604020202020204" pitchFamily="34" charset="0"/>
            </a:endParaRPr>
          </a:p>
          <a:p>
            <a:pPr marL="0" indent="0">
              <a:buNone/>
            </a:pPr>
            <a:r>
              <a:rPr lang="en-US" sz="2400" dirty="0">
                <a:latin typeface="Arial" panose="020B0604020202020204" pitchFamily="34" charset="0"/>
                <a:cs typeface="Arial" panose="020B0604020202020204" pitchFamily="34" charset="0"/>
              </a:rPr>
              <a:t>Watch our videos: https://project-</a:t>
            </a:r>
            <a:r>
              <a:rPr lang="en-US" sz="2400" dirty="0" err="1">
                <a:latin typeface="Arial" panose="020B0604020202020204" pitchFamily="34" charset="0"/>
                <a:cs typeface="Arial" panose="020B0604020202020204" pitchFamily="34" charset="0"/>
              </a:rPr>
              <a:t>emerse.org</a:t>
            </a:r>
            <a:r>
              <a:rPr lang="en-US" sz="2400" dirty="0">
                <a:latin typeface="Arial" panose="020B0604020202020204" pitchFamily="34" charset="0"/>
                <a:cs typeface="Arial" panose="020B0604020202020204" pitchFamily="34" charset="0"/>
              </a:rPr>
              <a:t>/</a:t>
            </a:r>
            <a:r>
              <a:rPr lang="en-US" sz="2400" dirty="0" err="1">
                <a:latin typeface="Arial" panose="020B0604020202020204" pitchFamily="34" charset="0"/>
                <a:cs typeface="Arial" panose="020B0604020202020204" pitchFamily="34" charset="0"/>
              </a:rPr>
              <a:t>use_cases.html</a:t>
            </a:r>
            <a:endParaRPr lang="en-US" sz="2400" dirty="0">
              <a:latin typeface="Arial" panose="020B0604020202020204" pitchFamily="34" charset="0"/>
              <a:cs typeface="Arial" panose="020B0604020202020204" pitchFamily="34" charset="0"/>
            </a:endParaRPr>
          </a:p>
        </p:txBody>
      </p:sp>
      <p:pic>
        <p:nvPicPr>
          <p:cNvPr id="7" name="Picture 6" descr="A screenshot of a video&#10;&#10;Description automatically generated">
            <a:extLst>
              <a:ext uri="{FF2B5EF4-FFF2-40B4-BE49-F238E27FC236}">
                <a16:creationId xmlns:a16="http://schemas.microsoft.com/office/drawing/2014/main" id="{CD1306C6-EFB1-2B52-871B-3B35A1825DD1}"/>
              </a:ext>
            </a:extLst>
          </p:cNvPr>
          <p:cNvPicPr>
            <a:picLocks noChangeAspect="1"/>
          </p:cNvPicPr>
          <p:nvPr/>
        </p:nvPicPr>
        <p:blipFill>
          <a:blip r:embed="rId2"/>
          <a:stretch>
            <a:fillRect/>
          </a:stretch>
        </p:blipFill>
        <p:spPr>
          <a:xfrm>
            <a:off x="202219" y="1794981"/>
            <a:ext cx="2743200" cy="2435822"/>
          </a:xfrm>
          <a:prstGeom prst="rect">
            <a:avLst/>
          </a:prstGeom>
        </p:spPr>
      </p:pic>
      <p:pic>
        <p:nvPicPr>
          <p:cNvPr id="13" name="Picture 12" descr="A person in a blue shirt&#10;&#10;Description automatically generated">
            <a:extLst>
              <a:ext uri="{FF2B5EF4-FFF2-40B4-BE49-F238E27FC236}">
                <a16:creationId xmlns:a16="http://schemas.microsoft.com/office/drawing/2014/main" id="{51DC6B61-26A2-EEBB-3DA8-EE95B05160D6}"/>
              </a:ext>
            </a:extLst>
          </p:cNvPr>
          <p:cNvPicPr>
            <a:picLocks noChangeAspect="1"/>
          </p:cNvPicPr>
          <p:nvPr/>
        </p:nvPicPr>
        <p:blipFill>
          <a:blip r:embed="rId3"/>
          <a:stretch>
            <a:fillRect/>
          </a:stretch>
        </p:blipFill>
        <p:spPr>
          <a:xfrm>
            <a:off x="6127531" y="1798499"/>
            <a:ext cx="2851877" cy="2432304"/>
          </a:xfrm>
          <a:prstGeom prst="rect">
            <a:avLst/>
          </a:prstGeom>
        </p:spPr>
      </p:pic>
      <p:pic>
        <p:nvPicPr>
          <p:cNvPr id="15" name="Picture 14" descr="A person in a blue shirt&#10;&#10;Description automatically generated">
            <a:extLst>
              <a:ext uri="{FF2B5EF4-FFF2-40B4-BE49-F238E27FC236}">
                <a16:creationId xmlns:a16="http://schemas.microsoft.com/office/drawing/2014/main" id="{7E094B83-33C7-96ED-306D-A3F85A413F14}"/>
              </a:ext>
            </a:extLst>
          </p:cNvPr>
          <p:cNvPicPr>
            <a:picLocks noChangeAspect="1"/>
          </p:cNvPicPr>
          <p:nvPr/>
        </p:nvPicPr>
        <p:blipFill>
          <a:blip r:embed="rId4"/>
          <a:stretch>
            <a:fillRect/>
          </a:stretch>
        </p:blipFill>
        <p:spPr>
          <a:xfrm>
            <a:off x="3106751" y="1798499"/>
            <a:ext cx="2893290" cy="2432304"/>
          </a:xfrm>
          <a:prstGeom prst="rect">
            <a:avLst/>
          </a:prstGeom>
        </p:spPr>
      </p:pic>
    </p:spTree>
    <p:extLst>
      <p:ext uri="{BB962C8B-B14F-4D97-AF65-F5344CB8AC3E}">
        <p14:creationId xmlns:p14="http://schemas.microsoft.com/office/powerpoint/2010/main" val="10418627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useBgFill="1">
        <p:nvSpPr>
          <p:cNvPr id="2" name="Title 1">
            <a:extLst>
              <a:ext uri="{FF2B5EF4-FFF2-40B4-BE49-F238E27FC236}">
                <a16:creationId xmlns:a16="http://schemas.microsoft.com/office/drawing/2014/main" id="{521099F7-F254-FC42-87E6-6441127A5298}"/>
              </a:ext>
            </a:extLst>
          </p:cNvPr>
          <p:cNvSpPr>
            <a:spLocks noGrp="1"/>
          </p:cNvSpPr>
          <p:nvPr>
            <p:ph type="title"/>
          </p:nvPr>
        </p:nvSpPr>
        <p:spPr/>
        <p:txBody>
          <a:bodyPr/>
          <a:lstStyle/>
          <a:p>
            <a:r>
              <a:rPr lang="en-US" b="1" dirty="0">
                <a:latin typeface="Arial" panose="020B0604020202020204" pitchFamily="34" charset="0"/>
                <a:cs typeface="Arial" panose="020B0604020202020204" pitchFamily="34" charset="0"/>
              </a:rPr>
              <a:t>Find cohorts</a:t>
            </a:r>
          </a:p>
        </p:txBody>
      </p:sp>
      <p:sp>
        <p:nvSpPr>
          <p:cNvPr id="3" name="Content Placeholder 2">
            <a:extLst>
              <a:ext uri="{FF2B5EF4-FFF2-40B4-BE49-F238E27FC236}">
                <a16:creationId xmlns:a16="http://schemas.microsoft.com/office/drawing/2014/main" id="{321582B1-3FDC-994B-BC21-28695804F36E}"/>
              </a:ext>
            </a:extLst>
          </p:cNvPr>
          <p:cNvSpPr>
            <a:spLocks noGrp="1"/>
          </p:cNvSpPr>
          <p:nvPr>
            <p:ph idx="1"/>
          </p:nvPr>
        </p:nvSpPr>
        <p:spPr>
          <a:xfrm>
            <a:off x="457200" y="1200151"/>
            <a:ext cx="8375904" cy="3394472"/>
          </a:xfrm>
        </p:spPr>
        <p:txBody>
          <a:bodyPr>
            <a:normAutofit/>
          </a:bodyPr>
          <a:lstStyle/>
          <a:p>
            <a:pPr marL="0" indent="0">
              <a:buNone/>
            </a:pPr>
            <a:r>
              <a:rPr lang="en-US" dirty="0">
                <a:latin typeface="Arial" panose="020B0604020202020204" pitchFamily="34" charset="0"/>
                <a:cs typeface="Arial" panose="020B0604020202020204" pitchFamily="34" charset="0"/>
              </a:rPr>
              <a:t>EMERSE allows you to find cohorts based on things mentioned in the notes</a:t>
            </a:r>
          </a:p>
          <a:p>
            <a:pPr lvl="1"/>
            <a:r>
              <a:rPr lang="en-US" dirty="0">
                <a:latin typeface="Arial" panose="020B0604020202020204" pitchFamily="34" charset="0"/>
                <a:cs typeface="Arial" panose="020B0604020202020204" pitchFamily="34" charset="0"/>
              </a:rPr>
              <a:t>diseases</a:t>
            </a:r>
          </a:p>
          <a:p>
            <a:pPr lvl="1"/>
            <a:r>
              <a:rPr lang="en-US" dirty="0">
                <a:latin typeface="Arial" panose="020B0604020202020204" pitchFamily="34" charset="0"/>
                <a:cs typeface="Arial" panose="020B0604020202020204" pitchFamily="34" charset="0"/>
              </a:rPr>
              <a:t>drugs</a:t>
            </a:r>
          </a:p>
          <a:p>
            <a:pPr lvl="1"/>
            <a:r>
              <a:rPr lang="en-US" dirty="0">
                <a:latin typeface="Arial" panose="020B0604020202020204" pitchFamily="34" charset="0"/>
                <a:cs typeface="Arial" panose="020B0604020202020204" pitchFamily="34" charset="0"/>
              </a:rPr>
              <a:t>symptoms</a:t>
            </a:r>
          </a:p>
          <a:p>
            <a:pPr lvl="1"/>
            <a:r>
              <a:rPr lang="en-US" dirty="0">
                <a:latin typeface="Arial" panose="020B0604020202020204" pitchFamily="34" charset="0"/>
                <a:cs typeface="Arial" panose="020B0604020202020204" pitchFamily="34" charset="0"/>
              </a:rPr>
              <a:t>anything*</a:t>
            </a:r>
          </a:p>
          <a:p>
            <a:pPr lvl="1"/>
            <a:endParaRPr lang="en-US" dirty="0">
              <a:latin typeface="Arial" panose="020B0604020202020204" pitchFamily="34" charset="0"/>
              <a:cs typeface="Arial" panose="020B0604020202020204" pitchFamily="34" charset="0"/>
            </a:endParaRPr>
          </a:p>
          <a:p>
            <a:endParaRPr lang="en-US" i="1"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pPr marL="0" indent="0">
              <a:buNone/>
            </a:pPr>
            <a:endParaRPr lang="en-US" dirty="0">
              <a:latin typeface="Arial" panose="020B0604020202020204" pitchFamily="34" charset="0"/>
              <a:cs typeface="Arial" panose="020B0604020202020204" pitchFamily="34" charset="0"/>
            </a:endParaRPr>
          </a:p>
        </p:txBody>
      </p:sp>
      <p:pic>
        <p:nvPicPr>
          <p:cNvPr id="12" name="Picture 11" descr="transparent background.png">
            <a:extLst>
              <a:ext uri="{FF2B5EF4-FFF2-40B4-BE49-F238E27FC236}">
                <a16:creationId xmlns:a16="http://schemas.microsoft.com/office/drawing/2014/main" id="{1787D357-0094-9D45-84EC-F79EBEB869A6}"/>
              </a:ext>
            </a:extLst>
          </p:cNvPr>
          <p:cNvPicPr>
            <a:picLocks noChangeAspect="1"/>
          </p:cNvPicPr>
          <p:nvPr/>
        </p:nvPicPr>
        <p:blipFill>
          <a:blip r:embed="rId2"/>
          <a:stretch>
            <a:fillRect/>
          </a:stretch>
        </p:blipFill>
        <p:spPr>
          <a:xfrm>
            <a:off x="7504783" y="4393001"/>
            <a:ext cx="1468196" cy="403244"/>
          </a:xfrm>
          <a:prstGeom prst="rect">
            <a:avLst/>
          </a:prstGeom>
        </p:spPr>
      </p:pic>
      <p:pic>
        <p:nvPicPr>
          <p:cNvPr id="5" name="Picture 4">
            <a:extLst>
              <a:ext uri="{FF2B5EF4-FFF2-40B4-BE49-F238E27FC236}">
                <a16:creationId xmlns:a16="http://schemas.microsoft.com/office/drawing/2014/main" id="{B08600FB-81B5-C24F-9EDD-4BB794395C56}"/>
              </a:ext>
            </a:extLst>
          </p:cNvPr>
          <p:cNvPicPr>
            <a:picLocks noChangeAspect="1"/>
          </p:cNvPicPr>
          <p:nvPr/>
        </p:nvPicPr>
        <p:blipFill>
          <a:blip r:embed="rId3"/>
          <a:stretch>
            <a:fillRect/>
          </a:stretch>
        </p:blipFill>
        <p:spPr>
          <a:xfrm>
            <a:off x="3787388" y="2294453"/>
            <a:ext cx="1364010" cy="2098548"/>
          </a:xfrm>
          <a:prstGeom prst="rect">
            <a:avLst/>
          </a:prstGeom>
        </p:spPr>
      </p:pic>
      <p:sp>
        <p:nvSpPr>
          <p:cNvPr id="8" name="Rectangle 7">
            <a:extLst>
              <a:ext uri="{FF2B5EF4-FFF2-40B4-BE49-F238E27FC236}">
                <a16:creationId xmlns:a16="http://schemas.microsoft.com/office/drawing/2014/main" id="{B89A0849-BDC5-3C47-BC97-072180479D3B}"/>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
        <p:nvSpPr>
          <p:cNvPr id="4" name="TextBox 3">
            <a:extLst>
              <a:ext uri="{FF2B5EF4-FFF2-40B4-BE49-F238E27FC236}">
                <a16:creationId xmlns:a16="http://schemas.microsoft.com/office/drawing/2014/main" id="{E5CA699A-6CA1-3D47-BC34-7DDF26B8C0D5}"/>
              </a:ext>
            </a:extLst>
          </p:cNvPr>
          <p:cNvSpPr txBox="1"/>
          <p:nvPr/>
        </p:nvSpPr>
        <p:spPr>
          <a:xfrm>
            <a:off x="979510" y="4611579"/>
            <a:ext cx="1889748" cy="369332"/>
          </a:xfrm>
          <a:prstGeom prst="rect">
            <a:avLst/>
          </a:prstGeom>
          <a:noFill/>
        </p:spPr>
        <p:txBody>
          <a:bodyPr wrap="none" rtlCol="0">
            <a:spAutoFit/>
          </a:bodyPr>
          <a:lstStyle/>
          <a:p>
            <a:r>
              <a:rPr lang="en-US" dirty="0"/>
              <a:t>*if it is mentioned</a:t>
            </a:r>
          </a:p>
        </p:txBody>
      </p:sp>
    </p:spTree>
    <p:extLst>
      <p:ext uri="{BB962C8B-B14F-4D97-AF65-F5344CB8AC3E}">
        <p14:creationId xmlns:p14="http://schemas.microsoft.com/office/powerpoint/2010/main" val="11765197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useBgFill="1">
        <p:nvSpPr>
          <p:cNvPr id="2" name="Title 1">
            <a:extLst>
              <a:ext uri="{FF2B5EF4-FFF2-40B4-BE49-F238E27FC236}">
                <a16:creationId xmlns:a16="http://schemas.microsoft.com/office/drawing/2014/main" id="{521099F7-F254-FC42-87E6-6441127A5298}"/>
              </a:ext>
            </a:extLst>
          </p:cNvPr>
          <p:cNvSpPr>
            <a:spLocks noGrp="1"/>
          </p:cNvSpPr>
          <p:nvPr>
            <p:ph type="title"/>
          </p:nvPr>
        </p:nvSpPr>
        <p:spPr/>
        <p:txBody>
          <a:bodyPr/>
          <a:lstStyle/>
          <a:p>
            <a:r>
              <a:rPr lang="en-US" b="1" dirty="0">
                <a:latin typeface="Arial" panose="020B0604020202020204" pitchFamily="34" charset="0"/>
                <a:cs typeface="Arial" panose="020B0604020202020204" pitchFamily="34" charset="0"/>
              </a:rPr>
              <a:t>Find cohorts</a:t>
            </a:r>
          </a:p>
        </p:txBody>
      </p:sp>
      <p:sp>
        <p:nvSpPr>
          <p:cNvPr id="3" name="Content Placeholder 2">
            <a:extLst>
              <a:ext uri="{FF2B5EF4-FFF2-40B4-BE49-F238E27FC236}">
                <a16:creationId xmlns:a16="http://schemas.microsoft.com/office/drawing/2014/main" id="{321582B1-3FDC-994B-BC21-28695804F36E}"/>
              </a:ext>
            </a:extLst>
          </p:cNvPr>
          <p:cNvSpPr>
            <a:spLocks noGrp="1"/>
          </p:cNvSpPr>
          <p:nvPr>
            <p:ph idx="1"/>
          </p:nvPr>
        </p:nvSpPr>
        <p:spPr>
          <a:xfrm>
            <a:off x="203118" y="1109773"/>
            <a:ext cx="8949730" cy="3394472"/>
          </a:xfrm>
        </p:spPr>
        <p:txBody>
          <a:bodyPr/>
          <a:lstStyle/>
          <a:p>
            <a:pPr marL="0" indent="0">
              <a:buNone/>
            </a:pPr>
            <a:r>
              <a:rPr lang="en-US" dirty="0">
                <a:latin typeface="Arial" panose="020B0604020202020204" pitchFamily="34" charset="0"/>
                <a:cs typeface="Arial" panose="020B0604020202020204" pitchFamily="34" charset="0"/>
              </a:rPr>
              <a:t>It’s perfect for finding rare things…</a:t>
            </a:r>
          </a:p>
          <a:p>
            <a:pPr marL="0" indent="0">
              <a:buNone/>
            </a:pPr>
            <a:r>
              <a:rPr lang="en-US" dirty="0">
                <a:latin typeface="Arial" panose="020B0604020202020204" pitchFamily="34" charset="0"/>
                <a:cs typeface="Arial" panose="020B0604020202020204" pitchFamily="34" charset="0"/>
              </a:rPr>
              <a:t>   							 …like rare cancers such as</a:t>
            </a:r>
          </a:p>
          <a:p>
            <a:pPr marL="0" indent="0">
              <a:buNone/>
            </a:pPr>
            <a:r>
              <a:rPr lang="en-US" dirty="0">
                <a:latin typeface="Arial" panose="020B0604020202020204" pitchFamily="34" charset="0"/>
                <a:cs typeface="Arial" panose="020B0604020202020204" pitchFamily="34" charset="0"/>
              </a:rPr>
              <a:t>								cutaneous leiomyosarcoma</a:t>
            </a:r>
          </a:p>
        </p:txBody>
      </p:sp>
      <p:pic>
        <p:nvPicPr>
          <p:cNvPr id="8" name="Picture 7">
            <a:extLst>
              <a:ext uri="{FF2B5EF4-FFF2-40B4-BE49-F238E27FC236}">
                <a16:creationId xmlns:a16="http://schemas.microsoft.com/office/drawing/2014/main" id="{F0BF1D84-85E3-9D42-B386-87697EB3881E}"/>
              </a:ext>
            </a:extLst>
          </p:cNvPr>
          <p:cNvPicPr>
            <a:picLocks noChangeAspect="1"/>
          </p:cNvPicPr>
          <p:nvPr/>
        </p:nvPicPr>
        <p:blipFill>
          <a:blip r:embed="rId2"/>
          <a:stretch>
            <a:fillRect/>
          </a:stretch>
        </p:blipFill>
        <p:spPr>
          <a:xfrm>
            <a:off x="2659060" y="1984379"/>
            <a:ext cx="735070" cy="779915"/>
          </a:xfrm>
          <a:prstGeom prst="rect">
            <a:avLst/>
          </a:prstGeom>
        </p:spPr>
      </p:pic>
      <p:pic>
        <p:nvPicPr>
          <p:cNvPr id="5" name="Picture 4">
            <a:extLst>
              <a:ext uri="{FF2B5EF4-FFF2-40B4-BE49-F238E27FC236}">
                <a16:creationId xmlns:a16="http://schemas.microsoft.com/office/drawing/2014/main" id="{BB389EFA-9008-6F42-B12C-707E2954771D}"/>
              </a:ext>
            </a:extLst>
          </p:cNvPr>
          <p:cNvPicPr>
            <a:picLocks noChangeAspect="1"/>
          </p:cNvPicPr>
          <p:nvPr/>
        </p:nvPicPr>
        <p:blipFill>
          <a:blip r:embed="rId3"/>
          <a:stretch>
            <a:fillRect/>
          </a:stretch>
        </p:blipFill>
        <p:spPr>
          <a:xfrm>
            <a:off x="203118" y="2189232"/>
            <a:ext cx="3191012" cy="2911967"/>
          </a:xfrm>
          <a:prstGeom prst="rect">
            <a:avLst/>
          </a:prstGeom>
        </p:spPr>
      </p:pic>
      <p:pic>
        <p:nvPicPr>
          <p:cNvPr id="12" name="Picture 11">
            <a:extLst>
              <a:ext uri="{FF2B5EF4-FFF2-40B4-BE49-F238E27FC236}">
                <a16:creationId xmlns:a16="http://schemas.microsoft.com/office/drawing/2014/main" id="{4789A11D-FFD2-8241-BC56-435E37E087A2}"/>
              </a:ext>
            </a:extLst>
          </p:cNvPr>
          <p:cNvPicPr>
            <a:picLocks noChangeAspect="1"/>
          </p:cNvPicPr>
          <p:nvPr/>
        </p:nvPicPr>
        <p:blipFill>
          <a:blip r:embed="rId4"/>
          <a:stretch>
            <a:fillRect/>
          </a:stretch>
        </p:blipFill>
        <p:spPr>
          <a:xfrm>
            <a:off x="2372086" y="1884326"/>
            <a:ext cx="1742714" cy="1239885"/>
          </a:xfrm>
          <a:prstGeom prst="rect">
            <a:avLst/>
          </a:prstGeom>
        </p:spPr>
      </p:pic>
      <p:pic>
        <p:nvPicPr>
          <p:cNvPr id="14" name="Picture 13" descr="transparent background.png">
            <a:extLst>
              <a:ext uri="{FF2B5EF4-FFF2-40B4-BE49-F238E27FC236}">
                <a16:creationId xmlns:a16="http://schemas.microsoft.com/office/drawing/2014/main" id="{0794A7E0-C6EB-5543-9AC3-E31DE16F8696}"/>
              </a:ext>
            </a:extLst>
          </p:cNvPr>
          <p:cNvPicPr>
            <a:picLocks noChangeAspect="1"/>
          </p:cNvPicPr>
          <p:nvPr/>
        </p:nvPicPr>
        <p:blipFill>
          <a:blip r:embed="rId5"/>
          <a:stretch>
            <a:fillRect/>
          </a:stretch>
        </p:blipFill>
        <p:spPr>
          <a:xfrm>
            <a:off x="7504783" y="4393001"/>
            <a:ext cx="1468196" cy="403244"/>
          </a:xfrm>
          <a:prstGeom prst="rect">
            <a:avLst/>
          </a:prstGeom>
        </p:spPr>
      </p:pic>
      <p:sp>
        <p:nvSpPr>
          <p:cNvPr id="10" name="Rectangle 9">
            <a:extLst>
              <a:ext uri="{FF2B5EF4-FFF2-40B4-BE49-F238E27FC236}">
                <a16:creationId xmlns:a16="http://schemas.microsoft.com/office/drawing/2014/main" id="{EC23E926-76F2-534E-A696-D425AE3BAC71}"/>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
        <p:nvSpPr>
          <p:cNvPr id="11" name="TextBox 10">
            <a:extLst>
              <a:ext uri="{FF2B5EF4-FFF2-40B4-BE49-F238E27FC236}">
                <a16:creationId xmlns:a16="http://schemas.microsoft.com/office/drawing/2014/main" id="{15918D9B-8EDE-0D4F-A52A-48BB9746D702}"/>
              </a:ext>
            </a:extLst>
          </p:cNvPr>
          <p:cNvSpPr txBox="1"/>
          <p:nvPr/>
        </p:nvSpPr>
        <p:spPr>
          <a:xfrm>
            <a:off x="4114800" y="3298599"/>
            <a:ext cx="4572000" cy="1200329"/>
          </a:xfrm>
          <a:prstGeom prst="rect">
            <a:avLst/>
          </a:prstGeom>
          <a:noFill/>
        </p:spPr>
        <p:txBody>
          <a:bodyPr wrap="square">
            <a:spAutoFit/>
          </a:bodyPr>
          <a:lstStyle/>
          <a:p>
            <a:pPr marL="0" indent="0">
              <a:buNone/>
            </a:pPr>
            <a:r>
              <a:rPr lang="en-US" dirty="0">
                <a:latin typeface="Arial" panose="020B0604020202020204" pitchFamily="34" charset="0"/>
                <a:cs typeface="Arial" panose="020B0604020202020204" pitchFamily="34" charset="0"/>
              </a:rPr>
              <a:t>See this talk for more details:</a:t>
            </a:r>
          </a:p>
          <a:p>
            <a:r>
              <a:rPr lang="en-US" dirty="0">
                <a:latin typeface="Arial" panose="020B0604020202020204" pitchFamily="34" charset="0"/>
                <a:cs typeface="Arial" panose="020B0604020202020204" pitchFamily="34" charset="0"/>
                <a:hlinkClick r:id="rId6"/>
              </a:rPr>
              <a:t>https://vimeo.com/677482835</a:t>
            </a:r>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“Using EMERSE to Improve Research Involving Rare Cancers”</a:t>
            </a:r>
          </a:p>
        </p:txBody>
      </p:sp>
    </p:spTree>
    <p:extLst>
      <p:ext uri="{BB962C8B-B14F-4D97-AF65-F5344CB8AC3E}">
        <p14:creationId xmlns:p14="http://schemas.microsoft.com/office/powerpoint/2010/main" val="31931940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a:extLst>
            <a:ext uri="{FF2B5EF4-FFF2-40B4-BE49-F238E27FC236}">
              <a16:creationId xmlns:a16="http://schemas.microsoft.com/office/drawing/2014/main" id="{FBD72707-B913-3224-C1A9-35E3AF1DDB97}"/>
            </a:ext>
          </a:extLst>
        </p:cNvPr>
        <p:cNvGrpSpPr/>
        <p:nvPr/>
      </p:nvGrpSpPr>
      <p:grpSpPr>
        <a:xfrm>
          <a:off x="0" y="0"/>
          <a:ext cx="0" cy="0"/>
          <a:chOff x="0" y="0"/>
          <a:chExt cx="0" cy="0"/>
        </a:xfrm>
      </p:grpSpPr>
      <p:pic>
        <p:nvPicPr>
          <p:cNvPr id="14" name="Picture 13" descr="transparent background.png">
            <a:extLst>
              <a:ext uri="{FF2B5EF4-FFF2-40B4-BE49-F238E27FC236}">
                <a16:creationId xmlns:a16="http://schemas.microsoft.com/office/drawing/2014/main" id="{9F767A2B-FC52-244F-A101-81BE9C3765A5}"/>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10" name="Rectangle 9">
            <a:extLst>
              <a:ext uri="{FF2B5EF4-FFF2-40B4-BE49-F238E27FC236}">
                <a16:creationId xmlns:a16="http://schemas.microsoft.com/office/drawing/2014/main" id="{B0FF11D4-7B98-8508-3F5C-5ABCD3D43DC6}"/>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 useBgFill="1">
        <p:nvSpPr>
          <p:cNvPr id="19" name="Title 1">
            <a:extLst>
              <a:ext uri="{FF2B5EF4-FFF2-40B4-BE49-F238E27FC236}">
                <a16:creationId xmlns:a16="http://schemas.microsoft.com/office/drawing/2014/main" id="{AB7309DE-DDAC-49AD-436B-38B87CB87B2B}"/>
              </a:ext>
            </a:extLst>
          </p:cNvPr>
          <p:cNvSpPr>
            <a:spLocks noGrp="1"/>
          </p:cNvSpPr>
          <p:nvPr>
            <p:ph type="title"/>
          </p:nvPr>
        </p:nvSpPr>
        <p:spPr>
          <a:xfrm>
            <a:off x="457200" y="205979"/>
            <a:ext cx="8229600" cy="857250"/>
          </a:xfrm>
        </p:spPr>
        <p:txBody>
          <a:bodyPr/>
          <a:lstStyle/>
          <a:p>
            <a:r>
              <a:rPr lang="en-US" b="1" dirty="0">
                <a:latin typeface="Arial" panose="020B0604020202020204" pitchFamily="34" charset="0"/>
                <a:cs typeface="Arial" panose="020B0604020202020204" pitchFamily="34" charset="0"/>
              </a:rPr>
              <a:t>Enroll patients on trials</a:t>
            </a:r>
          </a:p>
        </p:txBody>
      </p:sp>
      <p:sp>
        <p:nvSpPr>
          <p:cNvPr id="20" name="TextBox 19">
            <a:extLst>
              <a:ext uri="{FF2B5EF4-FFF2-40B4-BE49-F238E27FC236}">
                <a16:creationId xmlns:a16="http://schemas.microsoft.com/office/drawing/2014/main" id="{64EEE070-1A08-45DF-B7EB-DDCA8A42D262}"/>
              </a:ext>
            </a:extLst>
          </p:cNvPr>
          <p:cNvSpPr txBox="1"/>
          <p:nvPr/>
        </p:nvSpPr>
        <p:spPr>
          <a:xfrm>
            <a:off x="171021" y="4042569"/>
            <a:ext cx="4572000" cy="923330"/>
          </a:xfrm>
          <a:prstGeom prst="rect">
            <a:avLst/>
          </a:prstGeom>
          <a:noFill/>
        </p:spPr>
        <p:txBody>
          <a:bodyPr wrap="square">
            <a:spAutoFit/>
          </a:bodyPr>
          <a:lstStyle/>
          <a:p>
            <a:pPr marL="0" indent="0">
              <a:buNone/>
            </a:pPr>
            <a:r>
              <a:rPr lang="en-US" dirty="0">
                <a:latin typeface="Arial" panose="020B0604020202020204" pitchFamily="34" charset="0"/>
                <a:cs typeface="Arial" panose="020B0604020202020204" pitchFamily="34" charset="0"/>
              </a:rPr>
              <a:t>See this talk for more details:</a:t>
            </a:r>
          </a:p>
          <a:p>
            <a:r>
              <a:rPr lang="en-US" dirty="0">
                <a:latin typeface="Arial" panose="020B0604020202020204" pitchFamily="34" charset="0"/>
                <a:cs typeface="Arial" panose="020B0604020202020204" pitchFamily="34" charset="0"/>
                <a:hlinkClick r:id="rId3"/>
              </a:rPr>
              <a:t>https://vimeo.com/1084845123/</a:t>
            </a:r>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EMERSE Community Meeting May 2025</a:t>
            </a:r>
          </a:p>
        </p:txBody>
      </p:sp>
      <p:pic>
        <p:nvPicPr>
          <p:cNvPr id="21" name="Picture 20" descr="A white paper with black text&#10;&#10;AI-generated content may be incorrect.">
            <a:extLst>
              <a:ext uri="{FF2B5EF4-FFF2-40B4-BE49-F238E27FC236}">
                <a16:creationId xmlns:a16="http://schemas.microsoft.com/office/drawing/2014/main" id="{EEFCC601-D523-6B0B-527B-B74D05C68C14}"/>
              </a:ext>
            </a:extLst>
          </p:cNvPr>
          <p:cNvPicPr>
            <a:picLocks noChangeAspect="1"/>
          </p:cNvPicPr>
          <p:nvPr/>
        </p:nvPicPr>
        <p:blipFill>
          <a:blip r:embed="rId4"/>
          <a:stretch>
            <a:fillRect/>
          </a:stretch>
        </p:blipFill>
        <p:spPr>
          <a:xfrm>
            <a:off x="927321" y="1105418"/>
            <a:ext cx="7289358" cy="2890607"/>
          </a:xfrm>
          <a:prstGeom prst="rect">
            <a:avLst/>
          </a:prstGeom>
          <a:ln>
            <a:solidFill>
              <a:schemeClr val="accent1"/>
            </a:solidFill>
          </a:ln>
        </p:spPr>
      </p:pic>
    </p:spTree>
    <p:extLst>
      <p:ext uri="{BB962C8B-B14F-4D97-AF65-F5344CB8AC3E}">
        <p14:creationId xmlns:p14="http://schemas.microsoft.com/office/powerpoint/2010/main" val="10120156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useBgFill="1">
        <p:nvSpPr>
          <p:cNvPr id="2" name="Title 1">
            <a:extLst>
              <a:ext uri="{FF2B5EF4-FFF2-40B4-BE49-F238E27FC236}">
                <a16:creationId xmlns:a16="http://schemas.microsoft.com/office/drawing/2014/main" id="{521099F7-F254-FC42-87E6-6441127A5298}"/>
              </a:ext>
            </a:extLst>
          </p:cNvPr>
          <p:cNvSpPr>
            <a:spLocks noGrp="1"/>
          </p:cNvSpPr>
          <p:nvPr>
            <p:ph type="title"/>
          </p:nvPr>
        </p:nvSpPr>
        <p:spPr/>
        <p:txBody>
          <a:bodyPr>
            <a:normAutofit fontScale="90000"/>
          </a:bodyPr>
          <a:lstStyle/>
          <a:p>
            <a:r>
              <a:rPr lang="en-US" b="1" dirty="0">
                <a:latin typeface="Arial" panose="020B0604020202020204" pitchFamily="34" charset="0"/>
                <a:cs typeface="Arial" panose="020B0604020202020204" pitchFamily="34" charset="0"/>
              </a:rPr>
              <a:t>We keep the human-in-the-loop</a:t>
            </a:r>
          </a:p>
        </p:txBody>
      </p:sp>
      <p:pic>
        <p:nvPicPr>
          <p:cNvPr id="14" name="Picture 13" descr="transparent background.png">
            <a:extLst>
              <a:ext uri="{FF2B5EF4-FFF2-40B4-BE49-F238E27FC236}">
                <a16:creationId xmlns:a16="http://schemas.microsoft.com/office/drawing/2014/main" id="{0794A7E0-C6EB-5543-9AC3-E31DE16F8696}"/>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8" name="Rectangle 7">
            <a:extLst>
              <a:ext uri="{FF2B5EF4-FFF2-40B4-BE49-F238E27FC236}">
                <a16:creationId xmlns:a16="http://schemas.microsoft.com/office/drawing/2014/main" id="{7AEA59FA-25B6-B741-934B-E0F2E6588F6C}"/>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pic>
        <p:nvPicPr>
          <p:cNvPr id="6" name="Picture 5">
            <a:extLst>
              <a:ext uri="{FF2B5EF4-FFF2-40B4-BE49-F238E27FC236}">
                <a16:creationId xmlns:a16="http://schemas.microsoft.com/office/drawing/2014/main" id="{329E94FF-E695-55D6-7E45-AFD88CA4C963}"/>
              </a:ext>
            </a:extLst>
          </p:cNvPr>
          <p:cNvPicPr>
            <a:picLocks noChangeAspect="1"/>
          </p:cNvPicPr>
          <p:nvPr/>
        </p:nvPicPr>
        <p:blipFill>
          <a:blip r:embed="rId3"/>
          <a:srcRect/>
          <a:stretch/>
        </p:blipFill>
        <p:spPr>
          <a:xfrm>
            <a:off x="2375600" y="977504"/>
            <a:ext cx="4392799" cy="4392799"/>
          </a:xfrm>
          <a:prstGeom prst="rect">
            <a:avLst/>
          </a:prstGeom>
        </p:spPr>
      </p:pic>
    </p:spTree>
    <p:extLst>
      <p:ext uri="{BB962C8B-B14F-4D97-AF65-F5344CB8AC3E}">
        <p14:creationId xmlns:p14="http://schemas.microsoft.com/office/powerpoint/2010/main" val="18812292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useBgFill="1">
        <p:nvSpPr>
          <p:cNvPr id="2" name="Title 1">
            <a:extLst>
              <a:ext uri="{FF2B5EF4-FFF2-40B4-BE49-F238E27FC236}">
                <a16:creationId xmlns:a16="http://schemas.microsoft.com/office/drawing/2014/main" id="{521099F7-F254-FC42-87E6-6441127A5298}"/>
              </a:ext>
            </a:extLst>
          </p:cNvPr>
          <p:cNvSpPr>
            <a:spLocks noGrp="1"/>
          </p:cNvSpPr>
          <p:nvPr>
            <p:ph type="title"/>
          </p:nvPr>
        </p:nvSpPr>
        <p:spPr/>
        <p:txBody>
          <a:bodyPr>
            <a:normAutofit fontScale="90000"/>
          </a:bodyPr>
          <a:lstStyle/>
          <a:p>
            <a:r>
              <a:rPr lang="en-US" b="1" dirty="0">
                <a:latin typeface="Arial" panose="020B0604020202020204" pitchFamily="34" charset="0"/>
                <a:cs typeface="Arial" panose="020B0604020202020204" pitchFamily="34" charset="0"/>
              </a:rPr>
              <a:t>Highlight documents</a:t>
            </a:r>
            <a:br>
              <a:rPr lang="en-US" b="1" dirty="0">
                <a:latin typeface="Arial" panose="020B0604020202020204" pitchFamily="34" charset="0"/>
                <a:cs typeface="Arial" panose="020B0604020202020204" pitchFamily="34" charset="0"/>
              </a:rPr>
            </a:br>
            <a:r>
              <a:rPr lang="en-US" b="1" dirty="0">
                <a:latin typeface="Arial" panose="020B0604020202020204" pitchFamily="34" charset="0"/>
                <a:cs typeface="Arial" panose="020B0604020202020204" pitchFamily="34" charset="0"/>
              </a:rPr>
              <a:t>for chart review</a:t>
            </a:r>
          </a:p>
        </p:txBody>
      </p:sp>
      <p:pic>
        <p:nvPicPr>
          <p:cNvPr id="14" name="Picture 13" descr="transparent background.png">
            <a:extLst>
              <a:ext uri="{FF2B5EF4-FFF2-40B4-BE49-F238E27FC236}">
                <a16:creationId xmlns:a16="http://schemas.microsoft.com/office/drawing/2014/main" id="{0794A7E0-C6EB-5543-9AC3-E31DE16F8696}"/>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8" name="Rectangle 7">
            <a:extLst>
              <a:ext uri="{FF2B5EF4-FFF2-40B4-BE49-F238E27FC236}">
                <a16:creationId xmlns:a16="http://schemas.microsoft.com/office/drawing/2014/main" id="{7AEA59FA-25B6-B741-934B-E0F2E6588F6C}"/>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
        <p:nvSpPr>
          <p:cNvPr id="6" name="Rectangle 5">
            <a:extLst>
              <a:ext uri="{FF2B5EF4-FFF2-40B4-BE49-F238E27FC236}">
                <a16:creationId xmlns:a16="http://schemas.microsoft.com/office/drawing/2014/main" id="{2CF90DB6-E587-0E47-94B9-D5AF36AD2784}"/>
              </a:ext>
            </a:extLst>
          </p:cNvPr>
          <p:cNvSpPr/>
          <p:nvPr/>
        </p:nvSpPr>
        <p:spPr>
          <a:xfrm>
            <a:off x="485193" y="1578950"/>
            <a:ext cx="1931437" cy="286719"/>
          </a:xfrm>
          <a:prstGeom prst="rect">
            <a:avLst/>
          </a:prstGeom>
          <a:solidFill>
            <a:srgbClr val="FFFF00">
              <a:alpha val="65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72EC4B15-781C-B449-951B-ED01BBC9D1CC}"/>
              </a:ext>
            </a:extLst>
          </p:cNvPr>
          <p:cNvSpPr/>
          <p:nvPr/>
        </p:nvSpPr>
        <p:spPr>
          <a:xfrm>
            <a:off x="5694785" y="1608296"/>
            <a:ext cx="2534815" cy="286719"/>
          </a:xfrm>
          <a:prstGeom prst="rect">
            <a:avLst/>
          </a:prstGeom>
          <a:solidFill>
            <a:srgbClr val="92D050">
              <a:alpha val="65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F9C585FD-43B9-8C48-B823-F277840FE11E}"/>
              </a:ext>
            </a:extLst>
          </p:cNvPr>
          <p:cNvSpPr/>
          <p:nvPr/>
        </p:nvSpPr>
        <p:spPr>
          <a:xfrm>
            <a:off x="2713715" y="2393823"/>
            <a:ext cx="1587697" cy="286719"/>
          </a:xfrm>
          <a:prstGeom prst="rect">
            <a:avLst/>
          </a:prstGeom>
          <a:solidFill>
            <a:srgbClr val="00B0F0">
              <a:alpha val="65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DC3ADC95-5F27-1347-9C6B-184C9CD1DF80}"/>
              </a:ext>
            </a:extLst>
          </p:cNvPr>
          <p:cNvSpPr/>
          <p:nvPr/>
        </p:nvSpPr>
        <p:spPr>
          <a:xfrm>
            <a:off x="5694785" y="2941479"/>
            <a:ext cx="1564431" cy="286719"/>
          </a:xfrm>
          <a:prstGeom prst="rect">
            <a:avLst/>
          </a:prstGeom>
          <a:solidFill>
            <a:srgbClr val="FF2BF0">
              <a:alpha val="64706"/>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1556915E-B71E-2A41-AE08-654A81C8EE48}"/>
              </a:ext>
            </a:extLst>
          </p:cNvPr>
          <p:cNvSpPr/>
          <p:nvPr/>
        </p:nvSpPr>
        <p:spPr>
          <a:xfrm>
            <a:off x="5917086" y="3726940"/>
            <a:ext cx="1587697" cy="286719"/>
          </a:xfrm>
          <a:prstGeom prst="rect">
            <a:avLst/>
          </a:prstGeom>
          <a:solidFill>
            <a:srgbClr val="00B0F0">
              <a:alpha val="65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BCEB0F96-F604-2B4C-B41D-654F4464CE22}"/>
              </a:ext>
            </a:extLst>
          </p:cNvPr>
          <p:cNvSpPr/>
          <p:nvPr/>
        </p:nvSpPr>
        <p:spPr>
          <a:xfrm>
            <a:off x="3013789" y="3745602"/>
            <a:ext cx="1931436" cy="286719"/>
          </a:xfrm>
          <a:prstGeom prst="rect">
            <a:avLst/>
          </a:prstGeom>
          <a:solidFill>
            <a:schemeClr val="accent6">
              <a:lumMod val="75000"/>
              <a:alpha val="6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321582B1-3FDC-994B-BC21-28695804F36E}"/>
              </a:ext>
            </a:extLst>
          </p:cNvPr>
          <p:cNvSpPr>
            <a:spLocks noGrp="1"/>
          </p:cNvSpPr>
          <p:nvPr>
            <p:ph idx="1"/>
          </p:nvPr>
        </p:nvSpPr>
        <p:spPr>
          <a:xfrm>
            <a:off x="457200" y="1571427"/>
            <a:ext cx="8375904" cy="3394472"/>
          </a:xfrm>
        </p:spPr>
        <p:txBody>
          <a:bodyPr>
            <a:normAutofit fontScale="70000" lnSpcReduction="20000"/>
          </a:bodyPr>
          <a:lstStyle/>
          <a:p>
            <a:pPr marL="0" indent="0">
              <a:buNone/>
            </a:pPr>
            <a:r>
              <a:rPr lang="en-US" dirty="0" err="1"/>
              <a:t>Thoracocentesis</a:t>
            </a:r>
            <a:r>
              <a:rPr lang="en-US" dirty="0"/>
              <a:t> confirmed the recurrence of mantle cell lymphoma. Disease restaging work-up revealed multicompartment lymphadenopathy in the neck, mediastinal, </a:t>
            </a:r>
            <a:r>
              <a:rPr lang="en-US" dirty="0" err="1"/>
              <a:t>retrocrural</a:t>
            </a:r>
            <a:r>
              <a:rPr lang="en-US" dirty="0"/>
              <a:t>, retroperitoneal and pelvic regions. Bone marrow was also involved. The patient was treated with a total of six cycles of rituximab, cyclophosphamide, vincristine, doxorubicin and dexamethasone (R-</a:t>
            </a:r>
            <a:r>
              <a:rPr lang="en-US" dirty="0" err="1"/>
              <a:t>HyperCVAD</a:t>
            </a:r>
            <a:r>
              <a:rPr lang="en-US" dirty="0"/>
              <a:t>) completed in January 2007. That treatment led to complete remission that lasted until October 2008, when the disease was found to have recurred in the left pleural space and retroperitoneum without bone marrow involvement. </a:t>
            </a:r>
            <a:endParaRPr lang="en-US" dirty="0">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4C85139F-85D6-784E-A3D5-E2F0D7D368ED}"/>
              </a:ext>
            </a:extLst>
          </p:cNvPr>
          <p:cNvSpPr/>
          <p:nvPr/>
        </p:nvSpPr>
        <p:spPr>
          <a:xfrm>
            <a:off x="427715" y="4451050"/>
            <a:ext cx="4572000" cy="230832"/>
          </a:xfrm>
          <a:prstGeom prst="rect">
            <a:avLst/>
          </a:prstGeom>
        </p:spPr>
        <p:txBody>
          <a:bodyPr>
            <a:spAutoFit/>
          </a:bodyPr>
          <a:lstStyle/>
          <a:p>
            <a:r>
              <a:rPr lang="en-US" sz="900" dirty="0">
                <a:latin typeface="Arial" panose="020B0604020202020204" pitchFamily="34" charset="0"/>
                <a:cs typeface="Arial" panose="020B0604020202020204" pitchFamily="34" charset="0"/>
              </a:rPr>
              <a:t>https://</a:t>
            </a:r>
            <a:r>
              <a:rPr lang="en-US" sz="900" dirty="0" err="1">
                <a:latin typeface="Arial" panose="020B0604020202020204" pitchFamily="34" charset="0"/>
                <a:cs typeface="Arial" panose="020B0604020202020204" pitchFamily="34" charset="0"/>
              </a:rPr>
              <a:t>jmedicalcasereports.biomedcentral.com</a:t>
            </a:r>
            <a:r>
              <a:rPr lang="en-US" sz="900" dirty="0">
                <a:latin typeface="Arial" panose="020B0604020202020204" pitchFamily="34" charset="0"/>
                <a:cs typeface="Arial" panose="020B0604020202020204" pitchFamily="34" charset="0"/>
              </a:rPr>
              <a:t>/articles/10.1186/1752-1947-4-329</a:t>
            </a:r>
          </a:p>
        </p:txBody>
      </p:sp>
    </p:spTree>
    <p:extLst>
      <p:ext uri="{BB962C8B-B14F-4D97-AF65-F5344CB8AC3E}">
        <p14:creationId xmlns:p14="http://schemas.microsoft.com/office/powerpoint/2010/main" val="42090495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0C413A4-C5D2-8F4D-8F35-378E5C61A0B3}"/>
              </a:ext>
            </a:extLst>
          </p:cNvPr>
          <p:cNvSpPr>
            <a:spLocks noGrp="1"/>
          </p:cNvSpPr>
          <p:nvPr>
            <p:ph type="title"/>
          </p:nvPr>
        </p:nvSpPr>
        <p:spPr/>
        <p:txBody>
          <a:bodyPr/>
          <a:lstStyle/>
          <a:p>
            <a:endParaRPr lang="en-US" dirty="0"/>
          </a:p>
        </p:txBody>
      </p:sp>
      <p:sp useBgFill="1">
        <p:nvSpPr>
          <p:cNvPr id="16" name="Title 1">
            <a:extLst>
              <a:ext uri="{FF2B5EF4-FFF2-40B4-BE49-F238E27FC236}">
                <a16:creationId xmlns:a16="http://schemas.microsoft.com/office/drawing/2014/main" id="{8B909327-905F-D440-94C7-4088E3DA65DF}"/>
              </a:ext>
            </a:extLst>
          </p:cNvPr>
          <p:cNvSpPr txBox="1">
            <a:spLocks/>
          </p:cNvSpPr>
          <p:nvPr/>
        </p:nvSpPr>
        <p:spPr>
          <a:xfrm>
            <a:off x="457200" y="205979"/>
            <a:ext cx="8229600" cy="85725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dirty="0">
                <a:latin typeface="Arial" panose="020B0604020202020204" pitchFamily="34" charset="0"/>
                <a:cs typeface="Arial" panose="020B0604020202020204" pitchFamily="34" charset="0"/>
              </a:rPr>
              <a:t>EMERSE is     </a:t>
            </a:r>
            <a:r>
              <a:rPr lang="en-US" b="1" i="1" dirty="0">
                <a:latin typeface="Arial" panose="020B0604020202020204" pitchFamily="34" charset="0"/>
                <a:cs typeface="Arial" panose="020B0604020202020204" pitchFamily="34" charset="0"/>
              </a:rPr>
              <a:t>fast</a:t>
            </a:r>
          </a:p>
        </p:txBody>
      </p:sp>
      <p:pic>
        <p:nvPicPr>
          <p:cNvPr id="18" name="Picture 17" descr="transparent background.png">
            <a:extLst>
              <a:ext uri="{FF2B5EF4-FFF2-40B4-BE49-F238E27FC236}">
                <a16:creationId xmlns:a16="http://schemas.microsoft.com/office/drawing/2014/main" id="{5A79E6CB-0794-D645-9689-34EAC9F692D9}"/>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19" name="Rectangle 18">
            <a:extLst>
              <a:ext uri="{FF2B5EF4-FFF2-40B4-BE49-F238E27FC236}">
                <a16:creationId xmlns:a16="http://schemas.microsoft.com/office/drawing/2014/main" id="{1AB22851-1DCE-524E-91BA-C380972E210D}"/>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cxnSp>
        <p:nvCxnSpPr>
          <p:cNvPr id="20" name="Straight Connector 19">
            <a:extLst>
              <a:ext uri="{FF2B5EF4-FFF2-40B4-BE49-F238E27FC236}">
                <a16:creationId xmlns:a16="http://schemas.microsoft.com/office/drawing/2014/main" id="{20C1E44F-9A14-2447-A02E-8989B3AE10D9}"/>
              </a:ext>
            </a:extLst>
          </p:cNvPr>
          <p:cNvCxnSpPr>
            <a:cxnSpLocks/>
          </p:cNvCxnSpPr>
          <p:nvPr/>
        </p:nvCxnSpPr>
        <p:spPr>
          <a:xfrm>
            <a:off x="5467739" y="569167"/>
            <a:ext cx="466530" cy="0"/>
          </a:xfrm>
          <a:prstGeom prst="line">
            <a:avLst/>
          </a:prstGeom>
          <a:ln w="222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a:extLst>
              <a:ext uri="{FF2B5EF4-FFF2-40B4-BE49-F238E27FC236}">
                <a16:creationId xmlns:a16="http://schemas.microsoft.com/office/drawing/2014/main" id="{71C0FEE5-3FD2-B742-BDCF-B88B250C37AF}"/>
              </a:ext>
            </a:extLst>
          </p:cNvPr>
          <p:cNvCxnSpPr>
            <a:cxnSpLocks/>
          </p:cNvCxnSpPr>
          <p:nvPr/>
        </p:nvCxnSpPr>
        <p:spPr>
          <a:xfrm>
            <a:off x="5318452" y="684243"/>
            <a:ext cx="544285" cy="0"/>
          </a:xfrm>
          <a:prstGeom prst="line">
            <a:avLst/>
          </a:prstGeom>
          <a:ln w="222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2" name="Straight Connector 21">
            <a:extLst>
              <a:ext uri="{FF2B5EF4-FFF2-40B4-BE49-F238E27FC236}">
                <a16:creationId xmlns:a16="http://schemas.microsoft.com/office/drawing/2014/main" id="{633647FD-5C04-584A-AFA8-70F3A36A3FF4}"/>
              </a:ext>
            </a:extLst>
          </p:cNvPr>
          <p:cNvCxnSpPr>
            <a:cxnSpLocks/>
          </p:cNvCxnSpPr>
          <p:nvPr/>
        </p:nvCxnSpPr>
        <p:spPr>
          <a:xfrm>
            <a:off x="11770644" y="-2408718"/>
            <a:ext cx="61114" cy="0"/>
          </a:xfrm>
          <a:prstGeom prst="line">
            <a:avLst/>
          </a:prstGeom>
          <a:ln w="22225">
            <a:solidFill>
              <a:schemeClr val="tx1"/>
            </a:solidFill>
          </a:ln>
        </p:spPr>
        <p:style>
          <a:lnRef idx="2">
            <a:schemeClr val="accent1"/>
          </a:lnRef>
          <a:fillRef idx="0">
            <a:schemeClr val="accent1"/>
          </a:fillRef>
          <a:effectRef idx="1">
            <a:schemeClr val="accent1"/>
          </a:effectRef>
          <a:fontRef idx="minor">
            <a:schemeClr val="tx1"/>
          </a:fontRef>
        </p:style>
      </p:cxnSp>
      <p:graphicFrame>
        <p:nvGraphicFramePr>
          <p:cNvPr id="23" name="Table 22">
            <a:extLst>
              <a:ext uri="{FF2B5EF4-FFF2-40B4-BE49-F238E27FC236}">
                <a16:creationId xmlns:a16="http://schemas.microsoft.com/office/drawing/2014/main" id="{C57D3A29-F9D6-CB40-AA76-BD9E1AFD7B25}"/>
              </a:ext>
            </a:extLst>
          </p:cNvPr>
          <p:cNvGraphicFramePr>
            <a:graphicFrameLocks noGrp="1"/>
          </p:cNvGraphicFramePr>
          <p:nvPr>
            <p:extLst>
              <p:ext uri="{D42A27DB-BD31-4B8C-83A1-F6EECF244321}">
                <p14:modId xmlns:p14="http://schemas.microsoft.com/office/powerpoint/2010/main" val="235380142"/>
              </p:ext>
            </p:extLst>
          </p:nvPr>
        </p:nvGraphicFramePr>
        <p:xfrm>
          <a:off x="457200" y="1438131"/>
          <a:ext cx="7931020" cy="2589789"/>
        </p:xfrm>
        <a:graphic>
          <a:graphicData uri="http://schemas.openxmlformats.org/drawingml/2006/table">
            <a:tbl>
              <a:tblPr firstRow="1" bandRow="1">
                <a:tableStyleId>{5C22544A-7EE6-4342-B048-85BDC9FD1C3A}</a:tableStyleId>
              </a:tblPr>
              <a:tblGrid>
                <a:gridCol w="3110948">
                  <a:extLst>
                    <a:ext uri="{9D8B030D-6E8A-4147-A177-3AD203B41FA5}">
                      <a16:colId xmlns:a16="http://schemas.microsoft.com/office/drawing/2014/main" val="2786858433"/>
                    </a:ext>
                  </a:extLst>
                </a:gridCol>
                <a:gridCol w="1778293">
                  <a:extLst>
                    <a:ext uri="{9D8B030D-6E8A-4147-A177-3AD203B41FA5}">
                      <a16:colId xmlns:a16="http://schemas.microsoft.com/office/drawing/2014/main" val="3059340080"/>
                    </a:ext>
                  </a:extLst>
                </a:gridCol>
                <a:gridCol w="1380930">
                  <a:extLst>
                    <a:ext uri="{9D8B030D-6E8A-4147-A177-3AD203B41FA5}">
                      <a16:colId xmlns:a16="http://schemas.microsoft.com/office/drawing/2014/main" val="3237354114"/>
                    </a:ext>
                  </a:extLst>
                </a:gridCol>
                <a:gridCol w="1660849">
                  <a:extLst>
                    <a:ext uri="{9D8B030D-6E8A-4147-A177-3AD203B41FA5}">
                      <a16:colId xmlns:a16="http://schemas.microsoft.com/office/drawing/2014/main" val="2976979028"/>
                    </a:ext>
                  </a:extLst>
                </a:gridCol>
              </a:tblGrid>
              <a:tr h="0">
                <a:tc>
                  <a:txBody>
                    <a:bodyPr/>
                    <a:lstStyle/>
                    <a:p>
                      <a:r>
                        <a:rPr lang="en-US" dirty="0">
                          <a:latin typeface="Arial" panose="020B0604020202020204" pitchFamily="34" charset="0"/>
                          <a:cs typeface="Arial" panose="020B0604020202020204" pitchFamily="34" charset="0"/>
                        </a:rPr>
                        <a:t>Query to identify all patients with the following</a:t>
                      </a:r>
                    </a:p>
                  </a:txBody>
                  <a:tcPr/>
                </a:tc>
                <a:tc>
                  <a:txBody>
                    <a:bodyPr/>
                    <a:lstStyle/>
                    <a:p>
                      <a:pPr algn="ctr"/>
                      <a:r>
                        <a:rPr lang="en-US" dirty="0">
                          <a:latin typeface="Arial" panose="020B0604020202020204" pitchFamily="34" charset="0"/>
                          <a:cs typeface="Arial" panose="020B0604020202020204" pitchFamily="34" charset="0"/>
                        </a:rPr>
                        <a:t>Reporting DB time (s)</a:t>
                      </a:r>
                    </a:p>
                  </a:txBody>
                  <a:tcPr/>
                </a:tc>
                <a:tc>
                  <a:txBody>
                    <a:bodyPr/>
                    <a:lstStyle/>
                    <a:p>
                      <a:pPr algn="ctr"/>
                      <a:r>
                        <a:rPr lang="en-US" dirty="0">
                          <a:latin typeface="Arial" panose="020B0604020202020204" pitchFamily="34" charset="0"/>
                          <a:cs typeface="Arial" panose="020B0604020202020204" pitchFamily="34" charset="0"/>
                        </a:rPr>
                        <a:t>EMERSE time (s)</a:t>
                      </a:r>
                    </a:p>
                  </a:txBody>
                  <a:tcPr/>
                </a:tc>
                <a:tc>
                  <a:txBody>
                    <a:bodyPr/>
                    <a:lstStyle/>
                    <a:p>
                      <a:pPr algn="ctr"/>
                      <a:r>
                        <a:rPr lang="en-US" dirty="0">
                          <a:latin typeface="Arial" panose="020B0604020202020204" pitchFamily="34" charset="0"/>
                          <a:cs typeface="Arial" panose="020B0604020202020204" pitchFamily="34" charset="0"/>
                        </a:rPr>
                        <a:t>EMERSE advantage</a:t>
                      </a:r>
                    </a:p>
                  </a:txBody>
                  <a:tcPr/>
                </a:tc>
                <a:extLst>
                  <a:ext uri="{0D108BD9-81ED-4DB2-BD59-A6C34878D82A}">
                    <a16:rowId xmlns:a16="http://schemas.microsoft.com/office/drawing/2014/main" val="4145011638"/>
                  </a:ext>
                </a:extLst>
              </a:tr>
              <a:tr h="649903">
                <a:tc>
                  <a:txBody>
                    <a:bodyPr/>
                    <a:lstStyle/>
                    <a:p>
                      <a:r>
                        <a:rPr lang="en-US" dirty="0">
                          <a:latin typeface="Arial" panose="020B0604020202020204" pitchFamily="34" charset="0"/>
                          <a:cs typeface="Arial" panose="020B0604020202020204" pitchFamily="34" charset="0"/>
                        </a:rPr>
                        <a:t>cavernous hemangioma</a:t>
                      </a:r>
                    </a:p>
                  </a:txBody>
                  <a:tcPr anchor="ctr"/>
                </a:tc>
                <a:tc>
                  <a:txBody>
                    <a:bodyPr/>
                    <a:lstStyle/>
                    <a:p>
                      <a:pPr algn="ctr"/>
                      <a:r>
                        <a:rPr lang="en-US" dirty="0">
                          <a:latin typeface="Arial" panose="020B0604020202020204" pitchFamily="34" charset="0"/>
                          <a:cs typeface="Arial" panose="020B0604020202020204" pitchFamily="34" charset="0"/>
                        </a:rPr>
                        <a:t>14,652</a:t>
                      </a:r>
                    </a:p>
                  </a:txBody>
                  <a:tcPr anchor="ctr"/>
                </a:tc>
                <a:tc>
                  <a:txBody>
                    <a:bodyPr/>
                    <a:lstStyle/>
                    <a:p>
                      <a:pPr algn="ctr"/>
                      <a:r>
                        <a:rPr lang="en-US" dirty="0">
                          <a:latin typeface="Arial" panose="020B0604020202020204" pitchFamily="34" charset="0"/>
                          <a:cs typeface="Arial" panose="020B0604020202020204" pitchFamily="34" charset="0"/>
                        </a:rPr>
                        <a:t>2</a:t>
                      </a:r>
                    </a:p>
                  </a:txBody>
                  <a:tcPr anchor="ctr"/>
                </a:tc>
                <a:tc>
                  <a:txBody>
                    <a:bodyPr/>
                    <a:lstStyle/>
                    <a:p>
                      <a:pPr algn="ctr"/>
                      <a:r>
                        <a:rPr lang="en-US" dirty="0">
                          <a:latin typeface="Arial" panose="020B0604020202020204" pitchFamily="34" charset="0"/>
                          <a:cs typeface="Arial" panose="020B0604020202020204" pitchFamily="34" charset="0"/>
                        </a:rPr>
                        <a:t>7,320x</a:t>
                      </a:r>
                    </a:p>
                  </a:txBody>
                  <a:tcPr anchor="ctr"/>
                </a:tc>
                <a:extLst>
                  <a:ext uri="{0D108BD9-81ED-4DB2-BD59-A6C34878D82A}">
                    <a16:rowId xmlns:a16="http://schemas.microsoft.com/office/drawing/2014/main" val="3133740732"/>
                  </a:ext>
                </a:extLst>
              </a:tr>
              <a:tr h="649903">
                <a:tc>
                  <a:txBody>
                    <a:bodyPr/>
                    <a:lstStyle/>
                    <a:p>
                      <a:r>
                        <a:rPr lang="en-US" dirty="0">
                          <a:latin typeface="Arial" panose="020B0604020202020204" pitchFamily="34" charset="0"/>
                          <a:cs typeface="Arial" panose="020B0604020202020204" pitchFamily="34" charset="0"/>
                        </a:rPr>
                        <a:t>gray platelet syndrome</a:t>
                      </a:r>
                    </a:p>
                  </a:txBody>
                  <a:tcPr anchor="ctr"/>
                </a:tc>
                <a:tc>
                  <a:txBody>
                    <a:bodyPr/>
                    <a:lstStyle/>
                    <a:p>
                      <a:pPr algn="ctr"/>
                      <a:r>
                        <a:rPr lang="en-US" dirty="0">
                          <a:latin typeface="Arial" panose="020B0604020202020204" pitchFamily="34" charset="0"/>
                          <a:cs typeface="Arial" panose="020B0604020202020204" pitchFamily="34" charset="0"/>
                        </a:rPr>
                        <a:t>14,940</a:t>
                      </a:r>
                    </a:p>
                  </a:txBody>
                  <a:tcPr anchor="ctr"/>
                </a:tc>
                <a:tc>
                  <a:txBody>
                    <a:bodyPr/>
                    <a:lstStyle/>
                    <a:p>
                      <a:pPr algn="ctr"/>
                      <a:r>
                        <a:rPr lang="en-US" dirty="0">
                          <a:latin typeface="Arial" panose="020B0604020202020204" pitchFamily="34" charset="0"/>
                          <a:cs typeface="Arial" panose="020B0604020202020204" pitchFamily="34" charset="0"/>
                        </a:rPr>
                        <a:t>2</a:t>
                      </a:r>
                    </a:p>
                  </a:txBody>
                  <a:tcPr anchor="ctr"/>
                </a:tc>
                <a:tc>
                  <a:txBody>
                    <a:bodyPr/>
                    <a:lstStyle/>
                    <a:p>
                      <a:pPr algn="ctr"/>
                      <a:r>
                        <a:rPr lang="en-US" dirty="0">
                          <a:latin typeface="Arial" panose="020B0604020202020204" pitchFamily="34" charset="0"/>
                          <a:cs typeface="Arial" panose="020B0604020202020204" pitchFamily="34" charset="0"/>
                        </a:rPr>
                        <a:t>7,470x</a:t>
                      </a:r>
                    </a:p>
                  </a:txBody>
                  <a:tcPr anchor="ctr"/>
                </a:tc>
                <a:extLst>
                  <a:ext uri="{0D108BD9-81ED-4DB2-BD59-A6C34878D82A}">
                    <a16:rowId xmlns:a16="http://schemas.microsoft.com/office/drawing/2014/main" val="2441199748"/>
                  </a:ext>
                </a:extLst>
              </a:tr>
              <a:tr h="649903">
                <a:tc>
                  <a:txBody>
                    <a:bodyPr/>
                    <a:lstStyle/>
                    <a:p>
                      <a:r>
                        <a:rPr lang="en-US" dirty="0">
                          <a:latin typeface="Arial" panose="020B0604020202020204" pitchFamily="34" charset="0"/>
                          <a:cs typeface="Arial" panose="020B0604020202020204" pitchFamily="34" charset="0"/>
                        </a:rPr>
                        <a:t>inferior </a:t>
                      </a:r>
                      <a:r>
                        <a:rPr lang="en-US" dirty="0" err="1">
                          <a:latin typeface="Arial" panose="020B0604020202020204" pitchFamily="34" charset="0"/>
                          <a:cs typeface="Arial" panose="020B0604020202020204" pitchFamily="34" charset="0"/>
                        </a:rPr>
                        <a:t>lingular</a:t>
                      </a:r>
                      <a:r>
                        <a:rPr lang="en-US" dirty="0">
                          <a:latin typeface="Arial" panose="020B0604020202020204" pitchFamily="34" charset="0"/>
                          <a:cs typeface="Arial" panose="020B0604020202020204" pitchFamily="34" charset="0"/>
                        </a:rPr>
                        <a:t> segment of the left upper lobe</a:t>
                      </a:r>
                    </a:p>
                  </a:txBody>
                  <a:tcPr anchor="ctr"/>
                </a:tc>
                <a:tc>
                  <a:txBody>
                    <a:bodyPr/>
                    <a:lstStyle/>
                    <a:p>
                      <a:pPr algn="ctr"/>
                      <a:r>
                        <a:rPr lang="en-US" dirty="0">
                          <a:latin typeface="Arial" panose="020B0604020202020204" pitchFamily="34" charset="0"/>
                          <a:cs typeface="Arial" panose="020B0604020202020204" pitchFamily="34" charset="0"/>
                        </a:rPr>
                        <a:t>17,784</a:t>
                      </a:r>
                    </a:p>
                  </a:txBody>
                  <a:tcPr anchor="ctr"/>
                </a:tc>
                <a:tc>
                  <a:txBody>
                    <a:bodyPr/>
                    <a:lstStyle/>
                    <a:p>
                      <a:pPr algn="ctr"/>
                      <a:r>
                        <a:rPr lang="en-US" dirty="0">
                          <a:latin typeface="Arial" panose="020B0604020202020204" pitchFamily="34" charset="0"/>
                          <a:cs typeface="Arial" panose="020B0604020202020204" pitchFamily="34" charset="0"/>
                        </a:rPr>
                        <a:t>9</a:t>
                      </a:r>
                    </a:p>
                  </a:txBody>
                  <a:tcPr anchor="ctr"/>
                </a:tc>
                <a:tc>
                  <a:txBody>
                    <a:bodyPr/>
                    <a:lstStyle/>
                    <a:p>
                      <a:pPr algn="ctr"/>
                      <a:r>
                        <a:rPr lang="en-US" dirty="0">
                          <a:latin typeface="Arial" panose="020B0604020202020204" pitchFamily="34" charset="0"/>
                          <a:cs typeface="Arial" panose="020B0604020202020204" pitchFamily="34" charset="0"/>
                        </a:rPr>
                        <a:t>1,980x</a:t>
                      </a:r>
                    </a:p>
                  </a:txBody>
                  <a:tcPr anchor="ctr"/>
                </a:tc>
                <a:extLst>
                  <a:ext uri="{0D108BD9-81ED-4DB2-BD59-A6C34878D82A}">
                    <a16:rowId xmlns:a16="http://schemas.microsoft.com/office/drawing/2014/main" val="907449223"/>
                  </a:ext>
                </a:extLst>
              </a:tr>
            </a:tbl>
          </a:graphicData>
        </a:graphic>
      </p:graphicFrame>
      <p:pic>
        <p:nvPicPr>
          <p:cNvPr id="24" name="Picture 23">
            <a:extLst>
              <a:ext uri="{FF2B5EF4-FFF2-40B4-BE49-F238E27FC236}">
                <a16:creationId xmlns:a16="http://schemas.microsoft.com/office/drawing/2014/main" id="{522F455A-09F1-7649-8BA0-282E5E365172}"/>
              </a:ext>
            </a:extLst>
          </p:cNvPr>
          <p:cNvPicPr>
            <a:picLocks noChangeAspect="1"/>
          </p:cNvPicPr>
          <p:nvPr/>
        </p:nvPicPr>
        <p:blipFill>
          <a:blip r:embed="rId3"/>
          <a:stretch>
            <a:fillRect/>
          </a:stretch>
        </p:blipFill>
        <p:spPr>
          <a:xfrm>
            <a:off x="457200" y="120128"/>
            <a:ext cx="1119673" cy="1128230"/>
          </a:xfrm>
          <a:prstGeom prst="rect">
            <a:avLst/>
          </a:prstGeom>
        </p:spPr>
      </p:pic>
      <p:cxnSp>
        <p:nvCxnSpPr>
          <p:cNvPr id="25" name="Straight Connector 24">
            <a:extLst>
              <a:ext uri="{FF2B5EF4-FFF2-40B4-BE49-F238E27FC236}">
                <a16:creationId xmlns:a16="http://schemas.microsoft.com/office/drawing/2014/main" id="{166B58C3-9B20-7A48-B14C-8962B9A0E29E}"/>
              </a:ext>
            </a:extLst>
          </p:cNvPr>
          <p:cNvCxnSpPr>
            <a:cxnSpLocks/>
          </p:cNvCxnSpPr>
          <p:nvPr/>
        </p:nvCxnSpPr>
        <p:spPr>
          <a:xfrm>
            <a:off x="5590594" y="768220"/>
            <a:ext cx="343675" cy="0"/>
          </a:xfrm>
          <a:prstGeom prst="line">
            <a:avLst/>
          </a:prstGeom>
          <a:ln w="22225">
            <a:solidFill>
              <a:schemeClr val="tx1"/>
            </a:solidFill>
          </a:ln>
        </p:spPr>
        <p:style>
          <a:lnRef idx="2">
            <a:schemeClr val="accent1"/>
          </a:lnRef>
          <a:fillRef idx="0">
            <a:schemeClr val="accent1"/>
          </a:fillRef>
          <a:effectRef idx="1">
            <a:schemeClr val="accent1"/>
          </a:effectRef>
          <a:fontRef idx="minor">
            <a:schemeClr val="tx1"/>
          </a:fontRef>
        </p:style>
      </p:cxnSp>
      <p:sp>
        <p:nvSpPr>
          <p:cNvPr id="26" name="Content Placeholder 2">
            <a:extLst>
              <a:ext uri="{FF2B5EF4-FFF2-40B4-BE49-F238E27FC236}">
                <a16:creationId xmlns:a16="http://schemas.microsoft.com/office/drawing/2014/main" id="{A5C33DCE-7D92-C24A-92EC-D7C1E174CE58}"/>
              </a:ext>
            </a:extLst>
          </p:cNvPr>
          <p:cNvSpPr>
            <a:spLocks noGrp="1"/>
          </p:cNvSpPr>
          <p:nvPr>
            <p:ph idx="1"/>
          </p:nvPr>
        </p:nvSpPr>
        <p:spPr>
          <a:xfrm>
            <a:off x="457200" y="4300521"/>
            <a:ext cx="5607698" cy="665378"/>
          </a:xfrm>
        </p:spPr>
        <p:txBody>
          <a:bodyPr>
            <a:normAutofit/>
          </a:bodyPr>
          <a:lstStyle/>
          <a:p>
            <a:pPr marL="0" indent="0">
              <a:buNone/>
            </a:pPr>
            <a:r>
              <a:rPr lang="en-US" dirty="0">
                <a:latin typeface="Arial" panose="020B0604020202020204" pitchFamily="34" charset="0"/>
                <a:cs typeface="Arial" panose="020B0604020202020204" pitchFamily="34" charset="0"/>
              </a:rPr>
              <a:t>…enabling real-time querying</a:t>
            </a:r>
          </a:p>
        </p:txBody>
      </p:sp>
    </p:spTree>
    <p:extLst>
      <p:ext uri="{BB962C8B-B14F-4D97-AF65-F5344CB8AC3E}">
        <p14:creationId xmlns:p14="http://schemas.microsoft.com/office/powerpoint/2010/main" val="34709836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1AB22851-1DCE-524E-91BA-C380972E210D}"/>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 useBgFill="1">
        <p:nvSpPr>
          <p:cNvPr id="9" name="Title 1">
            <a:extLst>
              <a:ext uri="{FF2B5EF4-FFF2-40B4-BE49-F238E27FC236}">
                <a16:creationId xmlns:a16="http://schemas.microsoft.com/office/drawing/2014/main" id="{84057694-4335-4A71-48BF-CBB590D8D6A2}"/>
              </a:ext>
            </a:extLst>
          </p:cNvPr>
          <p:cNvSpPr>
            <a:spLocks noGrp="1"/>
          </p:cNvSpPr>
          <p:nvPr>
            <p:ph type="title"/>
          </p:nvPr>
        </p:nvSpPr>
        <p:spPr>
          <a:xfrm>
            <a:off x="457200" y="205979"/>
            <a:ext cx="8229600" cy="857250"/>
          </a:xfrm>
        </p:spPr>
        <p:txBody>
          <a:bodyPr/>
          <a:lstStyle/>
          <a:p>
            <a:r>
              <a:rPr lang="en-US" b="1" dirty="0">
                <a:latin typeface="Arial" panose="020B0604020202020204" pitchFamily="34" charset="0"/>
                <a:cs typeface="Arial" panose="020B0604020202020204" pitchFamily="34" charset="0"/>
              </a:rPr>
              <a:t>Synonyms</a:t>
            </a:r>
          </a:p>
        </p:txBody>
      </p:sp>
      <p:sp useBgFill="1">
        <p:nvSpPr>
          <p:cNvPr id="10" name="Content Placeholder 2">
            <a:extLst>
              <a:ext uri="{FF2B5EF4-FFF2-40B4-BE49-F238E27FC236}">
                <a16:creationId xmlns:a16="http://schemas.microsoft.com/office/drawing/2014/main" id="{0F8E6B1D-A676-C337-2435-EA11D57D89C0}"/>
              </a:ext>
            </a:extLst>
          </p:cNvPr>
          <p:cNvSpPr>
            <a:spLocks noGrp="1"/>
          </p:cNvSpPr>
          <p:nvPr>
            <p:ph idx="1"/>
          </p:nvPr>
        </p:nvSpPr>
        <p:spPr>
          <a:xfrm>
            <a:off x="9281" y="1140632"/>
            <a:ext cx="8776910" cy="3394472"/>
          </a:xfrm>
        </p:spPr>
        <p:txBody>
          <a:bodyPr>
            <a:normAutofit fontScale="85000" lnSpcReduction="20000"/>
          </a:bodyPr>
          <a:lstStyle/>
          <a:p>
            <a:r>
              <a:rPr lang="en-US" dirty="0">
                <a:latin typeface="Arial" panose="020B0604020202020204" pitchFamily="34" charset="0"/>
                <a:cs typeface="Arial" panose="020B0604020202020204" pitchFamily="34" charset="0"/>
              </a:rPr>
              <a:t>Used for query expansions</a:t>
            </a:r>
          </a:p>
          <a:p>
            <a:r>
              <a:rPr lang="en-US" dirty="0">
                <a:latin typeface="Arial" panose="020B0604020202020204" pitchFamily="34" charset="0"/>
                <a:cs typeface="Arial" panose="020B0604020202020204" pitchFamily="34" charset="0"/>
              </a:rPr>
              <a:t>User-controlled</a:t>
            </a:r>
          </a:p>
          <a:p>
            <a:r>
              <a:rPr lang="en-US" dirty="0">
                <a:latin typeface="Arial" panose="020B0604020202020204" pitchFamily="34" charset="0"/>
                <a:cs typeface="Arial" panose="020B0604020202020204" pitchFamily="34" charset="0"/>
              </a:rPr>
              <a:t>Multiple datasets can be included</a:t>
            </a:r>
          </a:p>
          <a:p>
            <a:r>
              <a:rPr lang="en-US" dirty="0">
                <a:latin typeface="Arial" panose="020B0604020202020204" pitchFamily="34" charset="0"/>
                <a:cs typeface="Arial" panose="020B0604020202020204" pitchFamily="34" charset="0"/>
              </a:rPr>
              <a:t>EMERSE Synonyms</a:t>
            </a:r>
          </a:p>
          <a:p>
            <a:pPr lvl="1"/>
            <a:r>
              <a:rPr lang="en-US" dirty="0">
                <a:latin typeface="Arial" panose="020B0604020202020204" pitchFamily="34" charset="0"/>
                <a:cs typeface="Arial" panose="020B0604020202020204" pitchFamily="34" charset="0"/>
              </a:rPr>
              <a:t>acronyms, abbreviations, professional/consumer terms, misspellings, trade/generic drug names, species, chemo regimens, phrase variations, malapropisms, idioms, neologisms, organizations, companies, &amp; more</a:t>
            </a:r>
          </a:p>
          <a:p>
            <a:pPr lvl="1"/>
            <a:r>
              <a:rPr lang="en-US" dirty="0">
                <a:latin typeface="Arial" panose="020B0604020202020204" pitchFamily="34" charset="0"/>
                <a:cs typeface="Arial" panose="020B0604020202020204" pitchFamily="34" charset="0"/>
              </a:rPr>
              <a:t>3 million unique entries</a:t>
            </a:r>
          </a:p>
        </p:txBody>
      </p:sp>
      <p:pic>
        <p:nvPicPr>
          <p:cNvPr id="8" name="Picture 7" descr="A picture containing umbrella, black, building, dark&#10;&#10;Description automatically generated">
            <a:extLst>
              <a:ext uri="{FF2B5EF4-FFF2-40B4-BE49-F238E27FC236}">
                <a16:creationId xmlns:a16="http://schemas.microsoft.com/office/drawing/2014/main" id="{4CA13B42-49D1-FA8B-FB45-20F30800986F}"/>
              </a:ext>
            </a:extLst>
          </p:cNvPr>
          <p:cNvPicPr>
            <a:picLocks noChangeAspect="1"/>
          </p:cNvPicPr>
          <p:nvPr/>
        </p:nvPicPr>
        <p:blipFill>
          <a:blip r:embed="rId3"/>
          <a:stretch>
            <a:fillRect/>
          </a:stretch>
        </p:blipFill>
        <p:spPr>
          <a:xfrm>
            <a:off x="5736458" y="54490"/>
            <a:ext cx="3407542" cy="2418366"/>
          </a:xfrm>
          <a:prstGeom prst="rect">
            <a:avLst/>
          </a:prstGeom>
        </p:spPr>
      </p:pic>
      <p:pic>
        <p:nvPicPr>
          <p:cNvPr id="18" name="Picture 17" descr="transparent background.png">
            <a:extLst>
              <a:ext uri="{FF2B5EF4-FFF2-40B4-BE49-F238E27FC236}">
                <a16:creationId xmlns:a16="http://schemas.microsoft.com/office/drawing/2014/main" id="{5A79E6CB-0794-D645-9689-34EAC9F692D9}"/>
              </a:ext>
            </a:extLst>
          </p:cNvPr>
          <p:cNvPicPr>
            <a:picLocks noChangeAspect="1"/>
          </p:cNvPicPr>
          <p:nvPr/>
        </p:nvPicPr>
        <p:blipFill>
          <a:blip r:embed="rId4"/>
          <a:stretch>
            <a:fillRect/>
          </a:stretch>
        </p:blipFill>
        <p:spPr>
          <a:xfrm>
            <a:off x="7504783" y="4393001"/>
            <a:ext cx="1468196" cy="403244"/>
          </a:xfrm>
          <a:prstGeom prst="rect">
            <a:avLst/>
          </a:prstGeom>
        </p:spPr>
      </p:pic>
    </p:spTree>
    <p:extLst>
      <p:ext uri="{BB962C8B-B14F-4D97-AF65-F5344CB8AC3E}">
        <p14:creationId xmlns:p14="http://schemas.microsoft.com/office/powerpoint/2010/main" val="392402623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useBgFill="1">
        <p:nvSpPr>
          <p:cNvPr id="6" name="Title 1">
            <a:extLst>
              <a:ext uri="{FF2B5EF4-FFF2-40B4-BE49-F238E27FC236}">
                <a16:creationId xmlns:a16="http://schemas.microsoft.com/office/drawing/2014/main" id="{F9CD36E6-D91B-22D4-A136-4EA9D94C5EC8}"/>
              </a:ext>
            </a:extLst>
          </p:cNvPr>
          <p:cNvSpPr>
            <a:spLocks noGrp="1"/>
          </p:cNvSpPr>
          <p:nvPr>
            <p:ph type="title"/>
          </p:nvPr>
        </p:nvSpPr>
        <p:spPr>
          <a:xfrm>
            <a:off x="457200" y="205979"/>
            <a:ext cx="8229600" cy="857250"/>
          </a:xfrm>
        </p:spPr>
        <p:txBody>
          <a:bodyPr/>
          <a:lstStyle/>
          <a:p>
            <a:r>
              <a:rPr lang="en-US" b="1" dirty="0">
                <a:latin typeface="Arial" panose="020B0604020202020204" pitchFamily="34" charset="0"/>
                <a:cs typeface="Arial" panose="020B0604020202020204" pitchFamily="34" charset="0"/>
              </a:rPr>
              <a:t>Typical workflow</a:t>
            </a:r>
          </a:p>
        </p:txBody>
      </p:sp>
      <p:pic>
        <p:nvPicPr>
          <p:cNvPr id="7" name="Picture 6" descr="transparent background.png">
            <a:extLst>
              <a:ext uri="{FF2B5EF4-FFF2-40B4-BE49-F238E27FC236}">
                <a16:creationId xmlns:a16="http://schemas.microsoft.com/office/drawing/2014/main" id="{73F6C196-E6E9-9C37-721C-C1690BE312B5}"/>
              </a:ext>
            </a:extLst>
          </p:cNvPr>
          <p:cNvPicPr>
            <a:picLocks noChangeAspect="1"/>
          </p:cNvPicPr>
          <p:nvPr/>
        </p:nvPicPr>
        <p:blipFill>
          <a:blip r:embed="rId3"/>
          <a:stretch>
            <a:fillRect/>
          </a:stretch>
        </p:blipFill>
        <p:spPr>
          <a:xfrm>
            <a:off x="7504783" y="4393001"/>
            <a:ext cx="1468196" cy="403244"/>
          </a:xfrm>
          <a:prstGeom prst="rect">
            <a:avLst/>
          </a:prstGeom>
        </p:spPr>
      </p:pic>
      <p:sp>
        <p:nvSpPr>
          <p:cNvPr id="11" name="Oval 10">
            <a:extLst>
              <a:ext uri="{FF2B5EF4-FFF2-40B4-BE49-F238E27FC236}">
                <a16:creationId xmlns:a16="http://schemas.microsoft.com/office/drawing/2014/main" id="{A0236486-CCEC-23D0-2AA5-54B588805F97}"/>
              </a:ext>
            </a:extLst>
          </p:cNvPr>
          <p:cNvSpPr/>
          <p:nvPr/>
        </p:nvSpPr>
        <p:spPr>
          <a:xfrm>
            <a:off x="1519750" y="1387251"/>
            <a:ext cx="596995" cy="596995"/>
          </a:xfrm>
          <a:prstGeom prst="ellipse">
            <a:avLst/>
          </a:prstGeom>
          <a:solidFill>
            <a:srgbClr val="00B05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Oval 11">
            <a:extLst>
              <a:ext uri="{FF2B5EF4-FFF2-40B4-BE49-F238E27FC236}">
                <a16:creationId xmlns:a16="http://schemas.microsoft.com/office/drawing/2014/main" id="{35303D78-E1E2-E345-CD0A-91F4AB98FBFF}"/>
              </a:ext>
            </a:extLst>
          </p:cNvPr>
          <p:cNvSpPr/>
          <p:nvPr/>
        </p:nvSpPr>
        <p:spPr>
          <a:xfrm>
            <a:off x="4213769" y="1387250"/>
            <a:ext cx="596995" cy="596995"/>
          </a:xfrm>
          <a:prstGeom prst="ellipse">
            <a:avLst/>
          </a:prstGeom>
          <a:solidFill>
            <a:schemeClr val="bg1">
              <a:lumMod val="6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Oval 12">
            <a:extLst>
              <a:ext uri="{FF2B5EF4-FFF2-40B4-BE49-F238E27FC236}">
                <a16:creationId xmlns:a16="http://schemas.microsoft.com/office/drawing/2014/main" id="{90D8098F-30F0-26AC-992C-2314E95E5D28}"/>
              </a:ext>
            </a:extLst>
          </p:cNvPr>
          <p:cNvSpPr/>
          <p:nvPr/>
        </p:nvSpPr>
        <p:spPr>
          <a:xfrm>
            <a:off x="6907788" y="1387249"/>
            <a:ext cx="596995" cy="596995"/>
          </a:xfrm>
          <a:prstGeom prst="ellipse">
            <a:avLst/>
          </a:prstGeom>
          <a:solidFill>
            <a:schemeClr val="bg1">
              <a:lumMod val="6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14" name="Straight Connector 13">
            <a:extLst>
              <a:ext uri="{FF2B5EF4-FFF2-40B4-BE49-F238E27FC236}">
                <a16:creationId xmlns:a16="http://schemas.microsoft.com/office/drawing/2014/main" id="{D78F2AA6-D3C6-FF72-52D8-BD1562D91D3C}"/>
              </a:ext>
            </a:extLst>
          </p:cNvPr>
          <p:cNvCxnSpPr>
            <a:cxnSpLocks/>
            <a:stCxn id="11" idx="6"/>
            <a:endCxn id="12" idx="2"/>
          </p:cNvCxnSpPr>
          <p:nvPr/>
        </p:nvCxnSpPr>
        <p:spPr>
          <a:xfrm flipV="1">
            <a:off x="2116745" y="1685748"/>
            <a:ext cx="2097024" cy="1"/>
          </a:xfrm>
          <a:prstGeom prst="line">
            <a:avLst/>
          </a:prstGeom>
          <a:ln>
            <a:solidFill>
              <a:schemeClr val="tx1"/>
            </a:solidFill>
            <a:headEnd type="none" w="med" len="med"/>
            <a:tailEnd type="triangle" w="lg" len="lg"/>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57D00D00-F185-E32E-8F34-BD5CAAECE367}"/>
              </a:ext>
            </a:extLst>
          </p:cNvPr>
          <p:cNvCxnSpPr>
            <a:cxnSpLocks/>
          </p:cNvCxnSpPr>
          <p:nvPr/>
        </p:nvCxnSpPr>
        <p:spPr>
          <a:xfrm flipV="1">
            <a:off x="4810764" y="1685746"/>
            <a:ext cx="2097024" cy="1"/>
          </a:xfrm>
          <a:prstGeom prst="line">
            <a:avLst/>
          </a:prstGeom>
          <a:ln>
            <a:solidFill>
              <a:schemeClr val="tx1"/>
            </a:solidFill>
            <a:tailEnd type="triangle" w="lg" len="lg"/>
          </a:ln>
        </p:spPr>
        <p:style>
          <a:lnRef idx="2">
            <a:schemeClr val="accent1"/>
          </a:lnRef>
          <a:fillRef idx="0">
            <a:schemeClr val="accent1"/>
          </a:fillRef>
          <a:effectRef idx="1">
            <a:schemeClr val="accent1"/>
          </a:effectRef>
          <a:fontRef idx="minor">
            <a:schemeClr val="tx1"/>
          </a:fontRef>
        </p:style>
      </p:cxnSp>
      <p:sp>
        <p:nvSpPr>
          <p:cNvPr id="16" name="Rounded Rectangle 15">
            <a:extLst>
              <a:ext uri="{FF2B5EF4-FFF2-40B4-BE49-F238E27FC236}">
                <a16:creationId xmlns:a16="http://schemas.microsoft.com/office/drawing/2014/main" id="{C88B3798-9325-14B2-A1DA-2779A6D72CA6}"/>
              </a:ext>
            </a:extLst>
          </p:cNvPr>
          <p:cNvSpPr/>
          <p:nvPr/>
        </p:nvSpPr>
        <p:spPr>
          <a:xfrm>
            <a:off x="521208" y="2615909"/>
            <a:ext cx="2568031" cy="1398307"/>
          </a:xfrm>
          <a:prstGeom prst="roundRect">
            <a:avLst/>
          </a:prstGeom>
          <a:no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chemeClr val="tx1"/>
                </a:solidFill>
                <a:latin typeface="Arial" panose="020B0604020202020204" pitchFamily="34" charset="0"/>
                <a:cs typeface="Arial" panose="020B0604020202020204" pitchFamily="34" charset="0"/>
              </a:rPr>
              <a:t>initial cohort identified</a:t>
            </a:r>
          </a:p>
          <a:p>
            <a:pPr algn="ctr"/>
            <a:r>
              <a:rPr lang="en-US" sz="1600" dirty="0">
                <a:solidFill>
                  <a:schemeClr val="tx1"/>
                </a:solidFill>
                <a:latin typeface="Arial" panose="020B0604020202020204" pitchFamily="34" charset="0"/>
                <a:cs typeface="Arial" panose="020B0604020202020204" pitchFamily="34" charset="0"/>
              </a:rPr>
              <a:t>with a cohort discovery</a:t>
            </a:r>
          </a:p>
          <a:p>
            <a:pPr algn="ctr"/>
            <a:r>
              <a:rPr lang="en-US" sz="1600" dirty="0">
                <a:solidFill>
                  <a:schemeClr val="tx1"/>
                </a:solidFill>
                <a:latin typeface="Arial" panose="020B0604020202020204" pitchFamily="34" charset="0"/>
                <a:cs typeface="Arial" panose="020B0604020202020204" pitchFamily="34" charset="0"/>
              </a:rPr>
              <a:t>tool using structured data (or via EMERSE</a:t>
            </a:r>
          </a:p>
          <a:p>
            <a:pPr algn="ctr"/>
            <a:r>
              <a:rPr lang="en-US" sz="1600" dirty="0">
                <a:solidFill>
                  <a:schemeClr val="tx1"/>
                </a:solidFill>
                <a:latin typeface="Arial" panose="020B0604020202020204" pitchFamily="34" charset="0"/>
                <a:cs typeface="Arial" panose="020B0604020202020204" pitchFamily="34" charset="0"/>
              </a:rPr>
              <a:t>‘Find Patients’)</a:t>
            </a:r>
          </a:p>
        </p:txBody>
      </p:sp>
      <p:cxnSp>
        <p:nvCxnSpPr>
          <p:cNvPr id="17" name="Straight Connector 16">
            <a:extLst>
              <a:ext uri="{FF2B5EF4-FFF2-40B4-BE49-F238E27FC236}">
                <a16:creationId xmlns:a16="http://schemas.microsoft.com/office/drawing/2014/main" id="{12C9DD62-73AA-A5F9-B3AC-FED1AE2550EC}"/>
              </a:ext>
            </a:extLst>
          </p:cNvPr>
          <p:cNvCxnSpPr>
            <a:cxnSpLocks/>
            <a:stCxn id="16" idx="0"/>
          </p:cNvCxnSpPr>
          <p:nvPr/>
        </p:nvCxnSpPr>
        <p:spPr>
          <a:xfrm flipV="1">
            <a:off x="1805224" y="2203705"/>
            <a:ext cx="0" cy="412204"/>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sp>
        <p:nvSpPr>
          <p:cNvPr id="20" name="Rectangle 19">
            <a:extLst>
              <a:ext uri="{FF2B5EF4-FFF2-40B4-BE49-F238E27FC236}">
                <a16:creationId xmlns:a16="http://schemas.microsoft.com/office/drawing/2014/main" id="{2D84DAD0-1D13-5B4E-0ACE-18833742812E}"/>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
        <p:nvSpPr>
          <p:cNvPr id="21" name="TextBox 20">
            <a:extLst>
              <a:ext uri="{FF2B5EF4-FFF2-40B4-BE49-F238E27FC236}">
                <a16:creationId xmlns:a16="http://schemas.microsoft.com/office/drawing/2014/main" id="{2617D447-7443-75AA-838E-7B9F59E05BFF}"/>
              </a:ext>
            </a:extLst>
          </p:cNvPr>
          <p:cNvSpPr txBox="1"/>
          <p:nvPr/>
        </p:nvSpPr>
        <p:spPr>
          <a:xfrm>
            <a:off x="690918" y="4168589"/>
            <a:ext cx="2055370" cy="523220"/>
          </a:xfrm>
          <a:prstGeom prst="rect">
            <a:avLst/>
          </a:prstGeom>
          <a:noFill/>
        </p:spPr>
        <p:txBody>
          <a:bodyPr wrap="none" rtlCol="0">
            <a:spAutoFit/>
          </a:bodyPr>
          <a:lstStyle/>
          <a:p>
            <a:pPr algn="ctr"/>
            <a:r>
              <a:rPr lang="en-US" sz="1400" dirty="0">
                <a:latin typeface="Arial" panose="020B0604020202020204" pitchFamily="34" charset="0"/>
                <a:cs typeface="Arial" panose="020B0604020202020204" pitchFamily="34" charset="0"/>
              </a:rPr>
              <a:t>Cohort discovery tools: </a:t>
            </a:r>
          </a:p>
          <a:p>
            <a:pPr algn="ctr"/>
            <a:r>
              <a:rPr lang="en-US" sz="1400" dirty="0">
                <a:latin typeface="Arial" panose="020B0604020202020204" pitchFamily="34" charset="0"/>
                <a:cs typeface="Arial" panose="020B0604020202020204" pitchFamily="34" charset="0"/>
              </a:rPr>
              <a:t>i2b2/ENACT, Leaf, etc.</a:t>
            </a:r>
          </a:p>
        </p:txBody>
      </p:sp>
    </p:spTree>
    <p:extLst>
      <p:ext uri="{BB962C8B-B14F-4D97-AF65-F5344CB8AC3E}">
        <p14:creationId xmlns:p14="http://schemas.microsoft.com/office/powerpoint/2010/main" val="13819733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8" name="Rectangle 7"/>
          <p:cNvSpPr/>
          <p:nvPr/>
        </p:nvSpPr>
        <p:spPr>
          <a:xfrm>
            <a:off x="2870163" y="1184242"/>
            <a:ext cx="6102816" cy="3139321"/>
          </a:xfrm>
          <a:prstGeom prst="rect">
            <a:avLst/>
          </a:prstGeom>
        </p:spPr>
        <p:txBody>
          <a:bodyPr wrap="square">
            <a:spAutoFit/>
          </a:bodyPr>
          <a:lstStyle/>
          <a:p>
            <a:r>
              <a:rPr lang="en-US" sz="2200" dirty="0">
                <a:latin typeface="Arial"/>
                <a:cs typeface="Arial"/>
              </a:rPr>
              <a:t>Funding: U.S National Institutes of Health</a:t>
            </a:r>
          </a:p>
          <a:p>
            <a:r>
              <a:rPr lang="en-US" sz="2200" dirty="0">
                <a:latin typeface="Arial"/>
                <a:cs typeface="Arial"/>
              </a:rPr>
              <a:t>	NCI-ITCR: U24CA269315</a:t>
            </a:r>
          </a:p>
          <a:p>
            <a:r>
              <a:rPr lang="en-US" sz="2200" dirty="0">
                <a:latin typeface="Arial"/>
                <a:cs typeface="Arial"/>
              </a:rPr>
              <a:t>	NCATS-CTSA: UM1TR004404</a:t>
            </a:r>
          </a:p>
          <a:p>
            <a:endParaRPr lang="en-US" sz="2200" dirty="0">
              <a:latin typeface="Arial"/>
              <a:cs typeface="Arial"/>
            </a:endParaRPr>
          </a:p>
          <a:p>
            <a:r>
              <a:rPr lang="en-US" sz="2200" dirty="0">
                <a:latin typeface="Arial"/>
                <a:cs typeface="Arial"/>
              </a:rPr>
              <a:t>U of Michigan Royalties/Licensing: </a:t>
            </a:r>
          </a:p>
          <a:p>
            <a:r>
              <a:rPr lang="en-US" sz="2200" dirty="0">
                <a:latin typeface="Arial"/>
                <a:cs typeface="Arial"/>
              </a:rPr>
              <a:t>	“Synonyms” dataset–optional “plugin” for</a:t>
            </a:r>
          </a:p>
          <a:p>
            <a:r>
              <a:rPr lang="en-US" sz="2200" dirty="0">
                <a:latin typeface="Arial"/>
                <a:cs typeface="Arial"/>
              </a:rPr>
              <a:t>	 EMERSE</a:t>
            </a:r>
          </a:p>
          <a:p>
            <a:r>
              <a:rPr lang="en-US" sz="2200" dirty="0">
                <a:latin typeface="Arial"/>
                <a:cs typeface="Arial"/>
              </a:rPr>
              <a:t>	</a:t>
            </a:r>
            <a:r>
              <a:rPr lang="en-US" sz="2200" dirty="0">
                <a:latin typeface="Arial"/>
                <a:cs typeface="Arial"/>
                <a:sym typeface="Wingdings" pitchFamily="2" charset="2"/>
              </a:rPr>
              <a:t> 	Free for use within EMERSE for</a:t>
            </a:r>
          </a:p>
          <a:p>
            <a:r>
              <a:rPr lang="en-US" sz="2200" dirty="0">
                <a:latin typeface="Arial"/>
                <a:cs typeface="Arial"/>
                <a:sym typeface="Wingdings" pitchFamily="2" charset="2"/>
              </a:rPr>
              <a:t>		research</a:t>
            </a:r>
            <a:endParaRPr lang="en-US" sz="2200" dirty="0">
              <a:latin typeface="Arial"/>
              <a:cs typeface="Arial"/>
            </a:endParaRPr>
          </a:p>
        </p:txBody>
      </p:sp>
      <p:pic>
        <p:nvPicPr>
          <p:cNvPr id="14" name="Picture 13" descr="transparent background.png">
            <a:extLst>
              <a:ext uri="{FF2B5EF4-FFF2-40B4-BE49-F238E27FC236}">
                <a16:creationId xmlns:a16="http://schemas.microsoft.com/office/drawing/2014/main" id="{B2112961-F51C-C244-9BA5-8E2C2C31BC84}"/>
              </a:ext>
            </a:extLst>
          </p:cNvPr>
          <p:cNvPicPr>
            <a:picLocks noChangeAspect="1"/>
          </p:cNvPicPr>
          <p:nvPr/>
        </p:nvPicPr>
        <p:blipFill>
          <a:blip r:embed="rId2"/>
          <a:stretch>
            <a:fillRect/>
          </a:stretch>
        </p:blipFill>
        <p:spPr>
          <a:xfrm>
            <a:off x="7504783" y="4393001"/>
            <a:ext cx="1468196" cy="403244"/>
          </a:xfrm>
          <a:prstGeom prst="rect">
            <a:avLst/>
          </a:prstGeom>
        </p:spPr>
      </p:pic>
      <p:sp useBgFill="1">
        <p:nvSpPr>
          <p:cNvPr id="15" name="Title 1">
            <a:extLst>
              <a:ext uri="{FF2B5EF4-FFF2-40B4-BE49-F238E27FC236}">
                <a16:creationId xmlns:a16="http://schemas.microsoft.com/office/drawing/2014/main" id="{86A4413F-AFFC-C643-B263-9AA127750223}"/>
              </a:ext>
            </a:extLst>
          </p:cNvPr>
          <p:cNvSpPr txBox="1">
            <a:spLocks/>
          </p:cNvSpPr>
          <p:nvPr/>
        </p:nvSpPr>
        <p:spPr>
          <a:xfrm>
            <a:off x="374843" y="215310"/>
            <a:ext cx="8229600" cy="85725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dirty="0">
                <a:latin typeface="Arial" panose="020B0604020202020204" pitchFamily="34" charset="0"/>
                <a:cs typeface="Arial" panose="020B0604020202020204" pitchFamily="34" charset="0"/>
              </a:rPr>
              <a:t>Disclosures</a:t>
            </a:r>
          </a:p>
        </p:txBody>
      </p:sp>
      <p:sp>
        <p:nvSpPr>
          <p:cNvPr id="9" name="Rectangle 8">
            <a:extLst>
              <a:ext uri="{FF2B5EF4-FFF2-40B4-BE49-F238E27FC236}">
                <a16:creationId xmlns:a16="http://schemas.microsoft.com/office/drawing/2014/main" id="{7080580F-23C1-084D-BF0F-4EE6E3941DF0}"/>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pic>
        <p:nvPicPr>
          <p:cNvPr id="5" name="Picture 4">
            <a:extLst>
              <a:ext uri="{FF2B5EF4-FFF2-40B4-BE49-F238E27FC236}">
                <a16:creationId xmlns:a16="http://schemas.microsoft.com/office/drawing/2014/main" id="{0A66E1A6-B5AF-594A-92CB-9F24670052E7}"/>
              </a:ext>
            </a:extLst>
          </p:cNvPr>
          <p:cNvPicPr>
            <a:picLocks noChangeAspect="1"/>
          </p:cNvPicPr>
          <p:nvPr/>
        </p:nvPicPr>
        <p:blipFill>
          <a:blip r:embed="rId3"/>
          <a:stretch>
            <a:fillRect/>
          </a:stretch>
        </p:blipFill>
        <p:spPr>
          <a:xfrm>
            <a:off x="-752281" y="425708"/>
            <a:ext cx="4717792" cy="4717792"/>
          </a:xfrm>
          <a:prstGeom prst="rect">
            <a:avLst/>
          </a:prstGeom>
        </p:spPr>
      </p:pic>
      <p:sp>
        <p:nvSpPr>
          <p:cNvPr id="12" name="Rectangle 11">
            <a:extLst>
              <a:ext uri="{FF2B5EF4-FFF2-40B4-BE49-F238E27FC236}">
                <a16:creationId xmlns:a16="http://schemas.microsoft.com/office/drawing/2014/main" id="{0A7BBF55-FCDE-FC4C-A035-972B44B71D4C}"/>
              </a:ext>
            </a:extLst>
          </p:cNvPr>
          <p:cNvSpPr/>
          <p:nvPr/>
        </p:nvSpPr>
        <p:spPr>
          <a:xfrm>
            <a:off x="656594" y="1503785"/>
            <a:ext cx="1643400" cy="430887"/>
          </a:xfrm>
          <a:prstGeom prst="rect">
            <a:avLst/>
          </a:prstGeom>
        </p:spPr>
        <p:txBody>
          <a:bodyPr wrap="none">
            <a:spAutoFit/>
          </a:bodyPr>
          <a:lstStyle/>
          <a:p>
            <a:pPr algn="ctr"/>
            <a:r>
              <a:rPr lang="en-US" sz="2200" dirty="0">
                <a:latin typeface="Arial"/>
                <a:cs typeface="Arial"/>
              </a:rPr>
              <a:t>Disclosures</a:t>
            </a:r>
          </a:p>
        </p:txBody>
      </p:sp>
    </p:spTree>
    <p:extLst>
      <p:ext uri="{BB962C8B-B14F-4D97-AF65-F5344CB8AC3E}">
        <p14:creationId xmlns:p14="http://schemas.microsoft.com/office/powerpoint/2010/main" val="223510364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useBgFill="1">
        <p:nvSpPr>
          <p:cNvPr id="2" name="Title 1">
            <a:extLst>
              <a:ext uri="{FF2B5EF4-FFF2-40B4-BE49-F238E27FC236}">
                <a16:creationId xmlns:a16="http://schemas.microsoft.com/office/drawing/2014/main" id="{FBF8206D-B1C9-630D-7966-35D914385572}"/>
              </a:ext>
            </a:extLst>
          </p:cNvPr>
          <p:cNvSpPr>
            <a:spLocks noGrp="1"/>
          </p:cNvSpPr>
          <p:nvPr>
            <p:ph type="title"/>
          </p:nvPr>
        </p:nvSpPr>
        <p:spPr>
          <a:xfrm>
            <a:off x="457200" y="205979"/>
            <a:ext cx="8229600" cy="857250"/>
          </a:xfrm>
        </p:spPr>
        <p:txBody>
          <a:bodyPr/>
          <a:lstStyle/>
          <a:p>
            <a:r>
              <a:rPr lang="en-US" b="1" dirty="0">
                <a:latin typeface="Arial" panose="020B0604020202020204" pitchFamily="34" charset="0"/>
                <a:cs typeface="Arial" panose="020B0604020202020204" pitchFamily="34" charset="0"/>
              </a:rPr>
              <a:t>Typical workflow</a:t>
            </a:r>
          </a:p>
        </p:txBody>
      </p:sp>
      <p:pic>
        <p:nvPicPr>
          <p:cNvPr id="3" name="Picture 2" descr="transparent background.png">
            <a:extLst>
              <a:ext uri="{FF2B5EF4-FFF2-40B4-BE49-F238E27FC236}">
                <a16:creationId xmlns:a16="http://schemas.microsoft.com/office/drawing/2014/main" id="{204BD130-8717-9F1A-EA5A-5806E19495E0}"/>
              </a:ext>
            </a:extLst>
          </p:cNvPr>
          <p:cNvPicPr>
            <a:picLocks noChangeAspect="1"/>
          </p:cNvPicPr>
          <p:nvPr/>
        </p:nvPicPr>
        <p:blipFill>
          <a:blip r:embed="rId3"/>
          <a:stretch>
            <a:fillRect/>
          </a:stretch>
        </p:blipFill>
        <p:spPr>
          <a:xfrm>
            <a:off x="7504783" y="4393001"/>
            <a:ext cx="1468196" cy="403244"/>
          </a:xfrm>
          <a:prstGeom prst="rect">
            <a:avLst/>
          </a:prstGeom>
        </p:spPr>
      </p:pic>
      <p:sp>
        <p:nvSpPr>
          <p:cNvPr id="4" name="Oval 3">
            <a:extLst>
              <a:ext uri="{FF2B5EF4-FFF2-40B4-BE49-F238E27FC236}">
                <a16:creationId xmlns:a16="http://schemas.microsoft.com/office/drawing/2014/main" id="{2AF2D045-E581-822F-F0AF-278FE89CF7E1}"/>
              </a:ext>
            </a:extLst>
          </p:cNvPr>
          <p:cNvSpPr/>
          <p:nvPr/>
        </p:nvSpPr>
        <p:spPr>
          <a:xfrm>
            <a:off x="1519750" y="1387251"/>
            <a:ext cx="596995" cy="596995"/>
          </a:xfrm>
          <a:prstGeom prst="ellipse">
            <a:avLst/>
          </a:prstGeom>
          <a:solidFill>
            <a:schemeClr val="bg1">
              <a:lumMod val="6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Oval 4">
            <a:extLst>
              <a:ext uri="{FF2B5EF4-FFF2-40B4-BE49-F238E27FC236}">
                <a16:creationId xmlns:a16="http://schemas.microsoft.com/office/drawing/2014/main" id="{A6BAF237-547F-2E86-7C2B-8F402D782749}"/>
              </a:ext>
            </a:extLst>
          </p:cNvPr>
          <p:cNvSpPr/>
          <p:nvPr/>
        </p:nvSpPr>
        <p:spPr>
          <a:xfrm>
            <a:off x="4213769" y="1387250"/>
            <a:ext cx="596995" cy="596995"/>
          </a:xfrm>
          <a:prstGeom prst="ellipse">
            <a:avLst/>
          </a:prstGeom>
          <a:solidFill>
            <a:srgbClr val="00B05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Oval 5">
            <a:extLst>
              <a:ext uri="{FF2B5EF4-FFF2-40B4-BE49-F238E27FC236}">
                <a16:creationId xmlns:a16="http://schemas.microsoft.com/office/drawing/2014/main" id="{141635CD-9453-BFE4-E72D-0517B1C76327}"/>
              </a:ext>
            </a:extLst>
          </p:cNvPr>
          <p:cNvSpPr/>
          <p:nvPr/>
        </p:nvSpPr>
        <p:spPr>
          <a:xfrm>
            <a:off x="6907788" y="1387249"/>
            <a:ext cx="596995" cy="596995"/>
          </a:xfrm>
          <a:prstGeom prst="ellipse">
            <a:avLst/>
          </a:prstGeom>
          <a:solidFill>
            <a:schemeClr val="bg1">
              <a:lumMod val="6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7" name="Straight Connector 6">
            <a:extLst>
              <a:ext uri="{FF2B5EF4-FFF2-40B4-BE49-F238E27FC236}">
                <a16:creationId xmlns:a16="http://schemas.microsoft.com/office/drawing/2014/main" id="{41C61FF8-84F8-2774-9B21-49A2914425BF}"/>
              </a:ext>
            </a:extLst>
          </p:cNvPr>
          <p:cNvCxnSpPr>
            <a:cxnSpLocks/>
            <a:stCxn id="4" idx="6"/>
            <a:endCxn id="5" idx="2"/>
          </p:cNvCxnSpPr>
          <p:nvPr/>
        </p:nvCxnSpPr>
        <p:spPr>
          <a:xfrm flipV="1">
            <a:off x="2116745" y="1685748"/>
            <a:ext cx="2097024" cy="1"/>
          </a:xfrm>
          <a:prstGeom prst="line">
            <a:avLst/>
          </a:prstGeom>
          <a:ln>
            <a:solidFill>
              <a:schemeClr val="tx1"/>
            </a:solidFill>
            <a:tailEnd type="triangle" w="lg" len="lg"/>
          </a:ln>
        </p:spPr>
        <p:style>
          <a:lnRef idx="2">
            <a:schemeClr val="accent1"/>
          </a:lnRef>
          <a:fillRef idx="0">
            <a:schemeClr val="accent1"/>
          </a:fillRef>
          <a:effectRef idx="1">
            <a:schemeClr val="accent1"/>
          </a:effectRef>
          <a:fontRef idx="minor">
            <a:schemeClr val="tx1"/>
          </a:fontRef>
        </p:style>
      </p:cxnSp>
      <p:cxnSp>
        <p:nvCxnSpPr>
          <p:cNvPr id="8" name="Straight Connector 7">
            <a:extLst>
              <a:ext uri="{FF2B5EF4-FFF2-40B4-BE49-F238E27FC236}">
                <a16:creationId xmlns:a16="http://schemas.microsoft.com/office/drawing/2014/main" id="{007AC16E-6185-F975-6C5C-6AA577BCE9BF}"/>
              </a:ext>
            </a:extLst>
          </p:cNvPr>
          <p:cNvCxnSpPr>
            <a:cxnSpLocks/>
          </p:cNvCxnSpPr>
          <p:nvPr/>
        </p:nvCxnSpPr>
        <p:spPr>
          <a:xfrm flipV="1">
            <a:off x="4810764" y="1685746"/>
            <a:ext cx="2097024" cy="1"/>
          </a:xfrm>
          <a:prstGeom prst="line">
            <a:avLst/>
          </a:prstGeom>
          <a:ln>
            <a:solidFill>
              <a:schemeClr val="tx1"/>
            </a:solidFill>
            <a:tailEnd type="triangle" w="lg" len="lg"/>
          </a:ln>
        </p:spPr>
        <p:style>
          <a:lnRef idx="2">
            <a:schemeClr val="accent1"/>
          </a:lnRef>
          <a:fillRef idx="0">
            <a:schemeClr val="accent1"/>
          </a:fillRef>
          <a:effectRef idx="1">
            <a:schemeClr val="accent1"/>
          </a:effectRef>
          <a:fontRef idx="minor">
            <a:schemeClr val="tx1"/>
          </a:fontRef>
        </p:style>
      </p:cxnSp>
      <p:sp>
        <p:nvSpPr>
          <p:cNvPr id="9" name="Rounded Rectangle 8">
            <a:extLst>
              <a:ext uri="{FF2B5EF4-FFF2-40B4-BE49-F238E27FC236}">
                <a16:creationId xmlns:a16="http://schemas.microsoft.com/office/drawing/2014/main" id="{2889D8E2-6697-4F71-39E7-788EE176DC1A}"/>
              </a:ext>
            </a:extLst>
          </p:cNvPr>
          <p:cNvSpPr/>
          <p:nvPr/>
        </p:nvSpPr>
        <p:spPr>
          <a:xfrm>
            <a:off x="3218688" y="2615909"/>
            <a:ext cx="2568031" cy="1399032"/>
          </a:xfrm>
          <a:prstGeom prst="roundRect">
            <a:avLst/>
          </a:prstGeom>
          <a:no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chemeClr val="tx1"/>
                </a:solidFill>
                <a:latin typeface="Arial" panose="020B0604020202020204" pitchFamily="34" charset="0"/>
                <a:cs typeface="Arial" panose="020B0604020202020204" pitchFamily="34" charset="0"/>
              </a:rPr>
              <a:t>additional details abstracted from the free text using EMERSE</a:t>
            </a:r>
          </a:p>
        </p:txBody>
      </p:sp>
      <p:cxnSp>
        <p:nvCxnSpPr>
          <p:cNvPr id="10" name="Straight Connector 9">
            <a:extLst>
              <a:ext uri="{FF2B5EF4-FFF2-40B4-BE49-F238E27FC236}">
                <a16:creationId xmlns:a16="http://schemas.microsoft.com/office/drawing/2014/main" id="{2C77604C-61B6-445D-D99D-DAC5101A0C53}"/>
              </a:ext>
            </a:extLst>
          </p:cNvPr>
          <p:cNvCxnSpPr>
            <a:cxnSpLocks/>
            <a:stCxn id="9" idx="0"/>
          </p:cNvCxnSpPr>
          <p:nvPr/>
        </p:nvCxnSpPr>
        <p:spPr>
          <a:xfrm flipV="1">
            <a:off x="4502704" y="2194561"/>
            <a:ext cx="0" cy="421348"/>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sp>
        <p:nvSpPr>
          <p:cNvPr id="11" name="Rectangle 10">
            <a:extLst>
              <a:ext uri="{FF2B5EF4-FFF2-40B4-BE49-F238E27FC236}">
                <a16:creationId xmlns:a16="http://schemas.microsoft.com/office/drawing/2014/main" id="{1250196A-0C4B-EE18-4AA8-870C33EA5190}"/>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Tree>
    <p:extLst>
      <p:ext uri="{BB962C8B-B14F-4D97-AF65-F5344CB8AC3E}">
        <p14:creationId xmlns:p14="http://schemas.microsoft.com/office/powerpoint/2010/main" val="27125210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useBgFill="1">
        <p:nvSpPr>
          <p:cNvPr id="2" name="Title 1">
            <a:extLst>
              <a:ext uri="{FF2B5EF4-FFF2-40B4-BE49-F238E27FC236}">
                <a16:creationId xmlns:a16="http://schemas.microsoft.com/office/drawing/2014/main" id="{285DA575-9D77-A494-2651-BECB8F0B8C95}"/>
              </a:ext>
            </a:extLst>
          </p:cNvPr>
          <p:cNvSpPr>
            <a:spLocks noGrp="1"/>
          </p:cNvSpPr>
          <p:nvPr>
            <p:ph type="title"/>
          </p:nvPr>
        </p:nvSpPr>
        <p:spPr>
          <a:xfrm>
            <a:off x="457200" y="205979"/>
            <a:ext cx="8229600" cy="857250"/>
          </a:xfrm>
        </p:spPr>
        <p:txBody>
          <a:bodyPr/>
          <a:lstStyle/>
          <a:p>
            <a:r>
              <a:rPr lang="en-US" b="1" dirty="0">
                <a:latin typeface="Arial" panose="020B0604020202020204" pitchFamily="34" charset="0"/>
                <a:cs typeface="Arial" panose="020B0604020202020204" pitchFamily="34" charset="0"/>
              </a:rPr>
              <a:t>Typical workflow</a:t>
            </a:r>
          </a:p>
        </p:txBody>
      </p:sp>
      <p:pic>
        <p:nvPicPr>
          <p:cNvPr id="3" name="Picture 2" descr="transparent background.png">
            <a:extLst>
              <a:ext uri="{FF2B5EF4-FFF2-40B4-BE49-F238E27FC236}">
                <a16:creationId xmlns:a16="http://schemas.microsoft.com/office/drawing/2014/main" id="{F773AA9B-A0D1-7640-FC11-3A27EE785D53}"/>
              </a:ext>
            </a:extLst>
          </p:cNvPr>
          <p:cNvPicPr>
            <a:picLocks noChangeAspect="1"/>
          </p:cNvPicPr>
          <p:nvPr/>
        </p:nvPicPr>
        <p:blipFill>
          <a:blip r:embed="rId3"/>
          <a:stretch>
            <a:fillRect/>
          </a:stretch>
        </p:blipFill>
        <p:spPr>
          <a:xfrm>
            <a:off x="7504783" y="4393001"/>
            <a:ext cx="1468196" cy="403244"/>
          </a:xfrm>
          <a:prstGeom prst="rect">
            <a:avLst/>
          </a:prstGeom>
        </p:spPr>
      </p:pic>
      <p:sp>
        <p:nvSpPr>
          <p:cNvPr id="4" name="Oval 3">
            <a:extLst>
              <a:ext uri="{FF2B5EF4-FFF2-40B4-BE49-F238E27FC236}">
                <a16:creationId xmlns:a16="http://schemas.microsoft.com/office/drawing/2014/main" id="{E2C66AEC-58B8-0A9B-B2B8-CA2B7BEECB0C}"/>
              </a:ext>
            </a:extLst>
          </p:cNvPr>
          <p:cNvSpPr/>
          <p:nvPr/>
        </p:nvSpPr>
        <p:spPr>
          <a:xfrm>
            <a:off x="1519750" y="1387251"/>
            <a:ext cx="596995" cy="596995"/>
          </a:xfrm>
          <a:prstGeom prst="ellipse">
            <a:avLst/>
          </a:prstGeom>
          <a:solidFill>
            <a:schemeClr val="bg1">
              <a:lumMod val="6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Oval 4">
            <a:extLst>
              <a:ext uri="{FF2B5EF4-FFF2-40B4-BE49-F238E27FC236}">
                <a16:creationId xmlns:a16="http://schemas.microsoft.com/office/drawing/2014/main" id="{B4BA4309-F65C-ED8F-0489-6C4B585F785B}"/>
              </a:ext>
            </a:extLst>
          </p:cNvPr>
          <p:cNvSpPr/>
          <p:nvPr/>
        </p:nvSpPr>
        <p:spPr>
          <a:xfrm>
            <a:off x="4213769" y="1387250"/>
            <a:ext cx="596995" cy="596995"/>
          </a:xfrm>
          <a:prstGeom prst="ellipse">
            <a:avLst/>
          </a:prstGeom>
          <a:solidFill>
            <a:schemeClr val="bg1">
              <a:lumMod val="6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Oval 5">
            <a:extLst>
              <a:ext uri="{FF2B5EF4-FFF2-40B4-BE49-F238E27FC236}">
                <a16:creationId xmlns:a16="http://schemas.microsoft.com/office/drawing/2014/main" id="{5BF2B84F-543B-DE43-6CBF-17185CE426C0}"/>
              </a:ext>
            </a:extLst>
          </p:cNvPr>
          <p:cNvSpPr/>
          <p:nvPr/>
        </p:nvSpPr>
        <p:spPr>
          <a:xfrm>
            <a:off x="6907788" y="1387249"/>
            <a:ext cx="596995" cy="596995"/>
          </a:xfrm>
          <a:prstGeom prst="ellipse">
            <a:avLst/>
          </a:prstGeom>
          <a:solidFill>
            <a:srgbClr val="00B05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7" name="Straight Connector 6">
            <a:extLst>
              <a:ext uri="{FF2B5EF4-FFF2-40B4-BE49-F238E27FC236}">
                <a16:creationId xmlns:a16="http://schemas.microsoft.com/office/drawing/2014/main" id="{89A237DE-BF6D-055E-9F87-CCE35576BF1E}"/>
              </a:ext>
            </a:extLst>
          </p:cNvPr>
          <p:cNvCxnSpPr>
            <a:cxnSpLocks/>
            <a:stCxn id="4" idx="6"/>
            <a:endCxn id="5" idx="2"/>
          </p:cNvCxnSpPr>
          <p:nvPr/>
        </p:nvCxnSpPr>
        <p:spPr>
          <a:xfrm flipV="1">
            <a:off x="2116745" y="1685748"/>
            <a:ext cx="2097024" cy="1"/>
          </a:xfrm>
          <a:prstGeom prst="line">
            <a:avLst/>
          </a:prstGeom>
          <a:ln>
            <a:solidFill>
              <a:schemeClr val="tx1"/>
            </a:solidFill>
            <a:tailEnd type="triangle" w="lg" len="lg"/>
          </a:ln>
        </p:spPr>
        <p:style>
          <a:lnRef idx="2">
            <a:schemeClr val="accent1"/>
          </a:lnRef>
          <a:fillRef idx="0">
            <a:schemeClr val="accent1"/>
          </a:fillRef>
          <a:effectRef idx="1">
            <a:schemeClr val="accent1"/>
          </a:effectRef>
          <a:fontRef idx="minor">
            <a:schemeClr val="tx1"/>
          </a:fontRef>
        </p:style>
      </p:cxnSp>
      <p:cxnSp>
        <p:nvCxnSpPr>
          <p:cNvPr id="8" name="Straight Connector 7">
            <a:extLst>
              <a:ext uri="{FF2B5EF4-FFF2-40B4-BE49-F238E27FC236}">
                <a16:creationId xmlns:a16="http://schemas.microsoft.com/office/drawing/2014/main" id="{C13AFDC3-39D4-6F56-C11E-CCD0BF12343C}"/>
              </a:ext>
            </a:extLst>
          </p:cNvPr>
          <p:cNvCxnSpPr>
            <a:cxnSpLocks/>
          </p:cNvCxnSpPr>
          <p:nvPr/>
        </p:nvCxnSpPr>
        <p:spPr>
          <a:xfrm flipV="1">
            <a:off x="4810764" y="1685746"/>
            <a:ext cx="2097024" cy="1"/>
          </a:xfrm>
          <a:prstGeom prst="line">
            <a:avLst/>
          </a:prstGeom>
          <a:ln>
            <a:solidFill>
              <a:schemeClr val="tx1"/>
            </a:solidFill>
            <a:tailEnd type="triangle" w="lg" len="lg"/>
          </a:ln>
        </p:spPr>
        <p:style>
          <a:lnRef idx="2">
            <a:schemeClr val="accent1"/>
          </a:lnRef>
          <a:fillRef idx="0">
            <a:schemeClr val="accent1"/>
          </a:fillRef>
          <a:effectRef idx="1">
            <a:schemeClr val="accent1"/>
          </a:effectRef>
          <a:fontRef idx="minor">
            <a:schemeClr val="tx1"/>
          </a:fontRef>
        </p:style>
      </p:cxnSp>
      <p:sp>
        <p:nvSpPr>
          <p:cNvPr id="9" name="Rounded Rectangle 8">
            <a:extLst>
              <a:ext uri="{FF2B5EF4-FFF2-40B4-BE49-F238E27FC236}">
                <a16:creationId xmlns:a16="http://schemas.microsoft.com/office/drawing/2014/main" id="{AFFF6102-1356-FD5D-A20C-A441FEBDA4AE}"/>
              </a:ext>
            </a:extLst>
          </p:cNvPr>
          <p:cNvSpPr/>
          <p:nvPr/>
        </p:nvSpPr>
        <p:spPr>
          <a:xfrm>
            <a:off x="5925312" y="2615909"/>
            <a:ext cx="2568031" cy="1399032"/>
          </a:xfrm>
          <a:prstGeom prst="roundRect">
            <a:avLst/>
          </a:prstGeom>
          <a:no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chemeClr val="tx1"/>
                </a:solidFill>
                <a:latin typeface="Arial" panose="020B0604020202020204" pitchFamily="34" charset="0"/>
                <a:cs typeface="Arial" panose="020B0604020202020204" pitchFamily="34" charset="0"/>
              </a:rPr>
              <a:t>Data recorded in an electronic data capture system (e.g., </a:t>
            </a:r>
            <a:r>
              <a:rPr lang="en-US" sz="1600" dirty="0" err="1">
                <a:solidFill>
                  <a:schemeClr val="tx1"/>
                </a:solidFill>
                <a:latin typeface="Arial" panose="020B0604020202020204" pitchFamily="34" charset="0"/>
                <a:cs typeface="Arial" panose="020B0604020202020204" pitchFamily="34" charset="0"/>
              </a:rPr>
              <a:t>REDCap</a:t>
            </a:r>
            <a:r>
              <a:rPr lang="en-US" sz="1600" dirty="0">
                <a:solidFill>
                  <a:schemeClr val="tx1"/>
                </a:solidFill>
                <a:latin typeface="Arial" panose="020B0604020202020204" pitchFamily="34" charset="0"/>
                <a:cs typeface="Arial" panose="020B0604020202020204" pitchFamily="34" charset="0"/>
              </a:rPr>
              <a:t>)</a:t>
            </a:r>
          </a:p>
        </p:txBody>
      </p:sp>
      <p:cxnSp>
        <p:nvCxnSpPr>
          <p:cNvPr id="10" name="Straight Connector 9">
            <a:extLst>
              <a:ext uri="{FF2B5EF4-FFF2-40B4-BE49-F238E27FC236}">
                <a16:creationId xmlns:a16="http://schemas.microsoft.com/office/drawing/2014/main" id="{9CA90CEF-3249-FB2D-14FF-357CC9976067}"/>
              </a:ext>
            </a:extLst>
          </p:cNvPr>
          <p:cNvCxnSpPr>
            <a:cxnSpLocks/>
            <a:stCxn id="9" idx="0"/>
          </p:cNvCxnSpPr>
          <p:nvPr/>
        </p:nvCxnSpPr>
        <p:spPr>
          <a:xfrm flipV="1">
            <a:off x="7209328" y="2194561"/>
            <a:ext cx="0" cy="421348"/>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sp>
        <p:nvSpPr>
          <p:cNvPr id="11" name="Rectangle 10">
            <a:extLst>
              <a:ext uri="{FF2B5EF4-FFF2-40B4-BE49-F238E27FC236}">
                <a16:creationId xmlns:a16="http://schemas.microsoft.com/office/drawing/2014/main" id="{FC1C6C10-9360-9258-58D8-E874C7327FF1}"/>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Tree>
    <p:extLst>
      <p:ext uri="{BB962C8B-B14F-4D97-AF65-F5344CB8AC3E}">
        <p14:creationId xmlns:p14="http://schemas.microsoft.com/office/powerpoint/2010/main" val="385157050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useBgFill="1">
        <p:nvSpPr>
          <p:cNvPr id="2" name="Title 1">
            <a:extLst>
              <a:ext uri="{FF2B5EF4-FFF2-40B4-BE49-F238E27FC236}">
                <a16:creationId xmlns:a16="http://schemas.microsoft.com/office/drawing/2014/main" id="{521099F7-F254-FC42-87E6-6441127A5298}"/>
              </a:ext>
            </a:extLst>
          </p:cNvPr>
          <p:cNvSpPr>
            <a:spLocks noGrp="1"/>
          </p:cNvSpPr>
          <p:nvPr>
            <p:ph type="title"/>
          </p:nvPr>
        </p:nvSpPr>
        <p:spPr/>
        <p:txBody>
          <a:bodyPr/>
          <a:lstStyle/>
          <a:p>
            <a:r>
              <a:rPr lang="en-US" b="1" dirty="0">
                <a:latin typeface="Arial" panose="020B0604020202020204" pitchFamily="34" charset="0"/>
                <a:cs typeface="Arial" panose="020B0604020202020204" pitchFamily="34" charset="0"/>
              </a:rPr>
              <a:t>Publications using EMERSE</a:t>
            </a:r>
          </a:p>
        </p:txBody>
      </p:sp>
      <p:sp>
        <p:nvSpPr>
          <p:cNvPr id="3" name="Content Placeholder 2">
            <a:extLst>
              <a:ext uri="{FF2B5EF4-FFF2-40B4-BE49-F238E27FC236}">
                <a16:creationId xmlns:a16="http://schemas.microsoft.com/office/drawing/2014/main" id="{321582B1-3FDC-994B-BC21-28695804F36E}"/>
              </a:ext>
            </a:extLst>
          </p:cNvPr>
          <p:cNvSpPr>
            <a:spLocks noGrp="1"/>
          </p:cNvSpPr>
          <p:nvPr>
            <p:ph idx="1"/>
          </p:nvPr>
        </p:nvSpPr>
        <p:spPr>
          <a:xfrm>
            <a:off x="689674" y="1369804"/>
            <a:ext cx="8143429" cy="3596095"/>
          </a:xfrm>
        </p:spPr>
        <p:txBody>
          <a:bodyPr>
            <a:noAutofit/>
          </a:bodyPr>
          <a:lstStyle/>
          <a:p>
            <a:pPr marL="0" indent="0">
              <a:buNone/>
            </a:pPr>
            <a:r>
              <a:rPr lang="en-US" b="1" dirty="0">
                <a:latin typeface="Arial" panose="020B0604020202020204" pitchFamily="34" charset="0"/>
                <a:cs typeface="Arial" panose="020B0604020202020204" pitchFamily="34" charset="0"/>
              </a:rPr>
              <a:t>745</a:t>
            </a:r>
          </a:p>
          <a:p>
            <a:pPr marL="0" indent="0">
              <a:buNone/>
            </a:pPr>
            <a:r>
              <a:rPr lang="en-US" dirty="0">
                <a:latin typeface="Arial" panose="020B0604020202020204" pitchFamily="34" charset="0"/>
                <a:cs typeface="Arial" panose="020B0604020202020204" pitchFamily="34" charset="0"/>
              </a:rPr>
              <a:t>papers and abstracts</a:t>
            </a:r>
          </a:p>
          <a:p>
            <a:pPr marL="0" indent="0">
              <a:buNone/>
            </a:pPr>
            <a:endParaRPr lang="en-US" dirty="0">
              <a:latin typeface="Arial" panose="020B0604020202020204" pitchFamily="34" charset="0"/>
              <a:cs typeface="Arial" panose="020B0604020202020204" pitchFamily="34" charset="0"/>
            </a:endParaRPr>
          </a:p>
          <a:p>
            <a:pPr marL="0" indent="0">
              <a:buNone/>
            </a:pPr>
            <a:r>
              <a:rPr lang="en-US" dirty="0">
                <a:latin typeface="Arial" panose="020B0604020202020204" pitchFamily="34" charset="0"/>
                <a:cs typeface="Arial" panose="020B0604020202020204" pitchFamily="34" charset="0"/>
              </a:rPr>
              <a:t>Full list at: </a:t>
            </a:r>
          </a:p>
          <a:p>
            <a:pPr marL="0" indent="0">
              <a:buNone/>
            </a:pPr>
            <a:r>
              <a:rPr lang="en-US" sz="3000" dirty="0">
                <a:latin typeface="Arial" panose="020B0604020202020204" pitchFamily="34" charset="0"/>
                <a:cs typeface="Arial" panose="020B0604020202020204" pitchFamily="34" charset="0"/>
              </a:rPr>
              <a:t>http://project-</a:t>
            </a:r>
            <a:r>
              <a:rPr lang="en-US" sz="3000" dirty="0" err="1">
                <a:latin typeface="Arial" panose="020B0604020202020204" pitchFamily="34" charset="0"/>
                <a:cs typeface="Arial" panose="020B0604020202020204" pitchFamily="34" charset="0"/>
              </a:rPr>
              <a:t>emerse.org</a:t>
            </a:r>
            <a:r>
              <a:rPr lang="en-US" sz="3000" dirty="0">
                <a:latin typeface="Arial" panose="020B0604020202020204" pitchFamily="34" charset="0"/>
                <a:cs typeface="Arial" panose="020B0604020202020204" pitchFamily="34" charset="0"/>
              </a:rPr>
              <a:t>/</a:t>
            </a:r>
            <a:r>
              <a:rPr lang="en-US" sz="3000" dirty="0" err="1">
                <a:latin typeface="Arial" panose="020B0604020202020204" pitchFamily="34" charset="0"/>
                <a:cs typeface="Arial" panose="020B0604020202020204" pitchFamily="34" charset="0"/>
              </a:rPr>
              <a:t>publications.html</a:t>
            </a:r>
            <a:r>
              <a:rPr lang="en-US" sz="3000" dirty="0">
                <a:latin typeface="Arial" panose="020B0604020202020204" pitchFamily="34" charset="0"/>
                <a:cs typeface="Arial" panose="020B0604020202020204" pitchFamily="34" charset="0"/>
              </a:rPr>
              <a:t> </a:t>
            </a:r>
          </a:p>
        </p:txBody>
      </p:sp>
      <p:pic>
        <p:nvPicPr>
          <p:cNvPr id="14" name="Picture 13" descr="transparent background.png">
            <a:extLst>
              <a:ext uri="{FF2B5EF4-FFF2-40B4-BE49-F238E27FC236}">
                <a16:creationId xmlns:a16="http://schemas.microsoft.com/office/drawing/2014/main" id="{0794A7E0-C6EB-5543-9AC3-E31DE16F8696}"/>
              </a:ext>
            </a:extLst>
          </p:cNvPr>
          <p:cNvPicPr>
            <a:picLocks noChangeAspect="1"/>
          </p:cNvPicPr>
          <p:nvPr/>
        </p:nvPicPr>
        <p:blipFill>
          <a:blip r:embed="rId2"/>
          <a:stretch>
            <a:fillRect/>
          </a:stretch>
        </p:blipFill>
        <p:spPr>
          <a:xfrm>
            <a:off x="7504783" y="4393001"/>
            <a:ext cx="1468196" cy="403244"/>
          </a:xfrm>
          <a:prstGeom prst="rect">
            <a:avLst/>
          </a:prstGeom>
        </p:spPr>
      </p:pic>
      <p:pic>
        <p:nvPicPr>
          <p:cNvPr id="7" name="Picture 6">
            <a:extLst>
              <a:ext uri="{FF2B5EF4-FFF2-40B4-BE49-F238E27FC236}">
                <a16:creationId xmlns:a16="http://schemas.microsoft.com/office/drawing/2014/main" id="{BB75C04C-911B-DD48-9B22-3058053C040A}"/>
              </a:ext>
            </a:extLst>
          </p:cNvPr>
          <p:cNvPicPr>
            <a:picLocks noChangeAspect="1"/>
          </p:cNvPicPr>
          <p:nvPr/>
        </p:nvPicPr>
        <p:blipFill>
          <a:blip r:embed="rId3"/>
          <a:stretch>
            <a:fillRect/>
          </a:stretch>
        </p:blipFill>
        <p:spPr>
          <a:xfrm>
            <a:off x="4879912" y="932731"/>
            <a:ext cx="2765022" cy="2591191"/>
          </a:xfrm>
          <a:prstGeom prst="rect">
            <a:avLst/>
          </a:prstGeom>
        </p:spPr>
      </p:pic>
      <p:sp>
        <p:nvSpPr>
          <p:cNvPr id="9" name="Rectangle 8">
            <a:extLst>
              <a:ext uri="{FF2B5EF4-FFF2-40B4-BE49-F238E27FC236}">
                <a16:creationId xmlns:a16="http://schemas.microsoft.com/office/drawing/2014/main" id="{956ABB68-93B8-F144-B8ED-0D39A4418CF6}"/>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Tree>
    <p:extLst>
      <p:ext uri="{BB962C8B-B14F-4D97-AF65-F5344CB8AC3E}">
        <p14:creationId xmlns:p14="http://schemas.microsoft.com/office/powerpoint/2010/main" val="130259824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a:extLst>
            <a:ext uri="{FF2B5EF4-FFF2-40B4-BE49-F238E27FC236}">
              <a16:creationId xmlns:a16="http://schemas.microsoft.com/office/drawing/2014/main" id="{DDF7EB84-9E51-732E-F940-90A57DCE9F5F}"/>
            </a:ext>
          </a:extLst>
        </p:cNvPr>
        <p:cNvGrpSpPr/>
        <p:nvPr/>
      </p:nvGrpSpPr>
      <p:grpSpPr>
        <a:xfrm>
          <a:off x="0" y="0"/>
          <a:ext cx="0" cy="0"/>
          <a:chOff x="0" y="0"/>
          <a:chExt cx="0" cy="0"/>
        </a:xfrm>
      </p:grpSpPr>
      <p:pic>
        <p:nvPicPr>
          <p:cNvPr id="14" name="Picture 13" descr="transparent background.png">
            <a:extLst>
              <a:ext uri="{FF2B5EF4-FFF2-40B4-BE49-F238E27FC236}">
                <a16:creationId xmlns:a16="http://schemas.microsoft.com/office/drawing/2014/main" id="{E95C2E57-F3AA-1576-7412-47AAEA3BC032}"/>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9" name="Rectangle 8">
            <a:extLst>
              <a:ext uri="{FF2B5EF4-FFF2-40B4-BE49-F238E27FC236}">
                <a16:creationId xmlns:a16="http://schemas.microsoft.com/office/drawing/2014/main" id="{D3D851A7-5A15-821C-E0A0-60326975B4AE}"/>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 useBgFill="1">
        <p:nvSpPr>
          <p:cNvPr id="7" name="Title 1">
            <a:extLst>
              <a:ext uri="{FF2B5EF4-FFF2-40B4-BE49-F238E27FC236}">
                <a16:creationId xmlns:a16="http://schemas.microsoft.com/office/drawing/2014/main" id="{6F3E9039-6849-3660-A74B-BB00BF9D5E9D}"/>
              </a:ext>
            </a:extLst>
          </p:cNvPr>
          <p:cNvSpPr>
            <a:spLocks noGrp="1"/>
          </p:cNvSpPr>
          <p:nvPr>
            <p:ph type="title"/>
          </p:nvPr>
        </p:nvSpPr>
        <p:spPr>
          <a:xfrm>
            <a:off x="158368" y="234235"/>
            <a:ext cx="8080513" cy="857250"/>
          </a:xfrm>
        </p:spPr>
        <p:txBody>
          <a:bodyPr/>
          <a:lstStyle/>
          <a:p>
            <a:pPr algn="l"/>
            <a:r>
              <a:rPr lang="en-US" b="1" dirty="0">
                <a:latin typeface="Arial" panose="020B0604020202020204" pitchFamily="34" charset="0"/>
                <a:cs typeface="Arial" panose="020B0604020202020204" pitchFamily="34" charset="0"/>
              </a:rPr>
              <a:t>Demo</a:t>
            </a:r>
          </a:p>
        </p:txBody>
      </p:sp>
      <p:sp>
        <p:nvSpPr>
          <p:cNvPr id="10" name="Content Placeholder 2">
            <a:extLst>
              <a:ext uri="{FF2B5EF4-FFF2-40B4-BE49-F238E27FC236}">
                <a16:creationId xmlns:a16="http://schemas.microsoft.com/office/drawing/2014/main" id="{A15C5EDF-9DE3-7498-FFA9-B85DB0F04E1E}"/>
              </a:ext>
            </a:extLst>
          </p:cNvPr>
          <p:cNvSpPr>
            <a:spLocks noGrp="1"/>
          </p:cNvSpPr>
          <p:nvPr>
            <p:ph idx="1"/>
          </p:nvPr>
        </p:nvSpPr>
        <p:spPr>
          <a:xfrm>
            <a:off x="5635929" y="1445343"/>
            <a:ext cx="3484822" cy="2901114"/>
          </a:xfrm>
        </p:spPr>
        <p:txBody>
          <a:bodyPr>
            <a:normAutofit/>
          </a:bodyPr>
          <a:lstStyle/>
          <a:p>
            <a:r>
              <a:rPr lang="en-US" sz="2800" dirty="0">
                <a:latin typeface="Arial" panose="020B0604020202020204" pitchFamily="34" charset="0"/>
                <a:cs typeface="Arial" panose="020B0604020202020204" pitchFamily="34" charset="0"/>
              </a:rPr>
              <a:t>No real names</a:t>
            </a:r>
          </a:p>
          <a:p>
            <a:r>
              <a:rPr lang="en-US" sz="2800" dirty="0">
                <a:latin typeface="Arial" panose="020B0604020202020204" pitchFamily="34" charset="0"/>
                <a:cs typeface="Arial" panose="020B0604020202020204" pitchFamily="34" charset="0"/>
              </a:rPr>
              <a:t>No PHI</a:t>
            </a:r>
          </a:p>
          <a:p>
            <a:r>
              <a:rPr lang="en-US" sz="2800" dirty="0">
                <a:latin typeface="Arial" panose="020B0604020202020204" pitchFamily="34" charset="0"/>
                <a:cs typeface="Arial" panose="020B0604020202020204" pitchFamily="34" charset="0"/>
              </a:rPr>
              <a:t>Publicly available</a:t>
            </a:r>
          </a:p>
          <a:p>
            <a:r>
              <a:rPr lang="en-US" sz="2800" dirty="0">
                <a:latin typeface="Arial" panose="020B0604020202020204" pitchFamily="34" charset="0"/>
                <a:cs typeface="Arial" panose="020B0604020202020204" pitchFamily="34" charset="0"/>
              </a:rPr>
              <a:t>Abstracts &amp; case reports</a:t>
            </a:r>
          </a:p>
          <a:p>
            <a:endParaRPr lang="en-US" sz="2800" dirty="0">
              <a:latin typeface="Arial" panose="020B0604020202020204" pitchFamily="34" charset="0"/>
              <a:cs typeface="Arial" panose="020B0604020202020204" pitchFamily="34" charset="0"/>
            </a:endParaRPr>
          </a:p>
        </p:txBody>
      </p:sp>
      <p:pic>
        <p:nvPicPr>
          <p:cNvPr id="12" name="Picture 11" descr="A person standing in front of a white board&#10;&#10;Description automatically generated">
            <a:extLst>
              <a:ext uri="{FF2B5EF4-FFF2-40B4-BE49-F238E27FC236}">
                <a16:creationId xmlns:a16="http://schemas.microsoft.com/office/drawing/2014/main" id="{CF3A2184-E2B8-A476-0791-ED5E7B4C8889}"/>
              </a:ext>
            </a:extLst>
          </p:cNvPr>
          <p:cNvPicPr>
            <a:picLocks noChangeAspect="1"/>
          </p:cNvPicPr>
          <p:nvPr/>
        </p:nvPicPr>
        <p:blipFill>
          <a:blip r:embed="rId3"/>
          <a:stretch>
            <a:fillRect/>
          </a:stretch>
        </p:blipFill>
        <p:spPr>
          <a:xfrm>
            <a:off x="260847" y="1175253"/>
            <a:ext cx="5161942" cy="3441294"/>
          </a:xfrm>
          <a:prstGeom prst="rect">
            <a:avLst/>
          </a:prstGeom>
        </p:spPr>
      </p:pic>
    </p:spTree>
    <p:extLst>
      <p:ext uri="{BB962C8B-B14F-4D97-AF65-F5344CB8AC3E}">
        <p14:creationId xmlns:p14="http://schemas.microsoft.com/office/powerpoint/2010/main" val="117305789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screenshot of a computer&#10;&#10;AI-generated content may be incorrect.">
            <a:extLst>
              <a:ext uri="{FF2B5EF4-FFF2-40B4-BE49-F238E27FC236}">
                <a16:creationId xmlns:a16="http://schemas.microsoft.com/office/drawing/2014/main" id="{7DC41176-C1E0-6FE6-CED1-A3B90AE4103F}"/>
              </a:ext>
            </a:extLst>
          </p:cNvPr>
          <p:cNvPicPr>
            <a:picLocks noChangeAspect="1"/>
          </p:cNvPicPr>
          <p:nvPr/>
        </p:nvPicPr>
        <p:blipFill>
          <a:blip r:embed="rId2"/>
          <a:stretch>
            <a:fillRect/>
          </a:stretch>
        </p:blipFill>
        <p:spPr>
          <a:xfrm>
            <a:off x="0" y="12136"/>
            <a:ext cx="9144000" cy="5119227"/>
          </a:xfrm>
          <a:prstGeom prst="rect">
            <a:avLst/>
          </a:prstGeom>
        </p:spPr>
      </p:pic>
      <p:cxnSp>
        <p:nvCxnSpPr>
          <p:cNvPr id="8" name="Straight Arrow Connector 7">
            <a:extLst>
              <a:ext uri="{FF2B5EF4-FFF2-40B4-BE49-F238E27FC236}">
                <a16:creationId xmlns:a16="http://schemas.microsoft.com/office/drawing/2014/main" id="{8F239784-6A94-BE61-DB03-FDE6771BCAAC}"/>
              </a:ext>
            </a:extLst>
          </p:cNvPr>
          <p:cNvCxnSpPr>
            <a:cxnSpLocks/>
          </p:cNvCxnSpPr>
          <p:nvPr/>
        </p:nvCxnSpPr>
        <p:spPr>
          <a:xfrm flipH="1">
            <a:off x="1876425" y="457200"/>
            <a:ext cx="2019300" cy="304800"/>
          </a:xfrm>
          <a:prstGeom prst="straightConnector1">
            <a:avLst/>
          </a:prstGeom>
          <a:ln w="107950">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11" name="Straight Arrow Connector 10">
            <a:extLst>
              <a:ext uri="{FF2B5EF4-FFF2-40B4-BE49-F238E27FC236}">
                <a16:creationId xmlns:a16="http://schemas.microsoft.com/office/drawing/2014/main" id="{513A625C-81EB-501C-02C2-FC4C98F0053F}"/>
              </a:ext>
            </a:extLst>
          </p:cNvPr>
          <p:cNvCxnSpPr>
            <a:cxnSpLocks/>
          </p:cNvCxnSpPr>
          <p:nvPr/>
        </p:nvCxnSpPr>
        <p:spPr>
          <a:xfrm flipH="1">
            <a:off x="1971675" y="902264"/>
            <a:ext cx="2019300" cy="304800"/>
          </a:xfrm>
          <a:prstGeom prst="straightConnector1">
            <a:avLst/>
          </a:prstGeom>
          <a:ln w="107950">
            <a:solidFill>
              <a:srgbClr val="FF0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324984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F2F350-DC2D-1653-3883-644D687E7676}"/>
            </a:ext>
          </a:extLst>
        </p:cNvPr>
        <p:cNvGrpSpPr/>
        <p:nvPr/>
      </p:nvGrpSpPr>
      <p:grpSpPr>
        <a:xfrm>
          <a:off x="0" y="0"/>
          <a:ext cx="0" cy="0"/>
          <a:chOff x="0" y="0"/>
          <a:chExt cx="0" cy="0"/>
        </a:xfrm>
      </p:grpSpPr>
      <p:pic>
        <p:nvPicPr>
          <p:cNvPr id="3" name="Picture 2" descr="A screenshot of a computer&#10;&#10;AI-generated content may be incorrect.">
            <a:extLst>
              <a:ext uri="{FF2B5EF4-FFF2-40B4-BE49-F238E27FC236}">
                <a16:creationId xmlns:a16="http://schemas.microsoft.com/office/drawing/2014/main" id="{C4029EFE-EAFF-BF4C-464C-8E0FAFE569A3}"/>
              </a:ext>
            </a:extLst>
          </p:cNvPr>
          <p:cNvPicPr>
            <a:picLocks noChangeAspect="1"/>
          </p:cNvPicPr>
          <p:nvPr/>
        </p:nvPicPr>
        <p:blipFill>
          <a:blip r:embed="rId2"/>
          <a:stretch>
            <a:fillRect/>
          </a:stretch>
        </p:blipFill>
        <p:spPr>
          <a:xfrm>
            <a:off x="-1" y="12136"/>
            <a:ext cx="9165679" cy="5131364"/>
          </a:xfrm>
          <a:prstGeom prst="rect">
            <a:avLst/>
          </a:prstGeom>
        </p:spPr>
      </p:pic>
      <p:cxnSp>
        <p:nvCxnSpPr>
          <p:cNvPr id="4" name="Straight Arrow Connector 3">
            <a:extLst>
              <a:ext uri="{FF2B5EF4-FFF2-40B4-BE49-F238E27FC236}">
                <a16:creationId xmlns:a16="http://schemas.microsoft.com/office/drawing/2014/main" id="{E84FD2D1-A50B-2931-EA8E-808F23AC18CF}"/>
              </a:ext>
            </a:extLst>
          </p:cNvPr>
          <p:cNvCxnSpPr>
            <a:cxnSpLocks/>
          </p:cNvCxnSpPr>
          <p:nvPr/>
        </p:nvCxnSpPr>
        <p:spPr>
          <a:xfrm flipH="1">
            <a:off x="647700" y="885825"/>
            <a:ext cx="1933575" cy="978464"/>
          </a:xfrm>
          <a:prstGeom prst="straightConnector1">
            <a:avLst/>
          </a:prstGeom>
          <a:ln w="107950">
            <a:solidFill>
              <a:srgbClr val="FF0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011804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2164B6-42EB-3AF5-887E-6156CD5E3C7C}"/>
            </a:ext>
          </a:extLst>
        </p:cNvPr>
        <p:cNvGrpSpPr/>
        <p:nvPr/>
      </p:nvGrpSpPr>
      <p:grpSpPr>
        <a:xfrm>
          <a:off x="0" y="0"/>
          <a:ext cx="0" cy="0"/>
          <a:chOff x="0" y="0"/>
          <a:chExt cx="0" cy="0"/>
        </a:xfrm>
      </p:grpSpPr>
      <p:pic>
        <p:nvPicPr>
          <p:cNvPr id="3" name="Picture 2" descr="A screenshot of a computer&#10;&#10;AI-generated content may be incorrect.">
            <a:extLst>
              <a:ext uri="{FF2B5EF4-FFF2-40B4-BE49-F238E27FC236}">
                <a16:creationId xmlns:a16="http://schemas.microsoft.com/office/drawing/2014/main" id="{F072814A-F492-0C03-2164-8CC4CEE6DCD6}"/>
              </a:ext>
            </a:extLst>
          </p:cNvPr>
          <p:cNvPicPr>
            <a:picLocks noChangeAspect="1"/>
          </p:cNvPicPr>
          <p:nvPr/>
        </p:nvPicPr>
        <p:blipFill>
          <a:blip r:embed="rId2"/>
          <a:stretch>
            <a:fillRect/>
          </a:stretch>
        </p:blipFill>
        <p:spPr>
          <a:xfrm>
            <a:off x="-1" y="12136"/>
            <a:ext cx="9165679" cy="5131364"/>
          </a:xfrm>
          <a:prstGeom prst="rect">
            <a:avLst/>
          </a:prstGeom>
        </p:spPr>
      </p:pic>
    </p:spTree>
    <p:extLst>
      <p:ext uri="{BB962C8B-B14F-4D97-AF65-F5344CB8AC3E}">
        <p14:creationId xmlns:p14="http://schemas.microsoft.com/office/powerpoint/2010/main" val="407626363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D57FB6-9C4D-F901-DE0D-E220EE4A0230}"/>
            </a:ext>
          </a:extLst>
        </p:cNvPr>
        <p:cNvGrpSpPr/>
        <p:nvPr/>
      </p:nvGrpSpPr>
      <p:grpSpPr>
        <a:xfrm>
          <a:off x="0" y="0"/>
          <a:ext cx="0" cy="0"/>
          <a:chOff x="0" y="0"/>
          <a:chExt cx="0" cy="0"/>
        </a:xfrm>
      </p:grpSpPr>
      <p:pic>
        <p:nvPicPr>
          <p:cNvPr id="3" name="Picture 2" descr="A screenshot of a calendar&#10;&#10;AI-generated content may be incorrect.">
            <a:extLst>
              <a:ext uri="{FF2B5EF4-FFF2-40B4-BE49-F238E27FC236}">
                <a16:creationId xmlns:a16="http://schemas.microsoft.com/office/drawing/2014/main" id="{067DF06C-7F5E-7B7B-B182-A7B66AF0ACED}"/>
              </a:ext>
            </a:extLst>
          </p:cNvPr>
          <p:cNvPicPr>
            <a:picLocks noChangeAspect="1"/>
          </p:cNvPicPr>
          <p:nvPr/>
        </p:nvPicPr>
        <p:blipFill>
          <a:blip r:embed="rId2"/>
          <a:stretch>
            <a:fillRect/>
          </a:stretch>
        </p:blipFill>
        <p:spPr>
          <a:xfrm>
            <a:off x="-1" y="12136"/>
            <a:ext cx="9165679" cy="5131364"/>
          </a:xfrm>
          <a:prstGeom prst="rect">
            <a:avLst/>
          </a:prstGeom>
        </p:spPr>
      </p:pic>
      <p:cxnSp>
        <p:nvCxnSpPr>
          <p:cNvPr id="4" name="Straight Arrow Connector 3">
            <a:extLst>
              <a:ext uri="{FF2B5EF4-FFF2-40B4-BE49-F238E27FC236}">
                <a16:creationId xmlns:a16="http://schemas.microsoft.com/office/drawing/2014/main" id="{DACBA70B-C551-C00F-7B5A-8EFF6F584202}"/>
              </a:ext>
            </a:extLst>
          </p:cNvPr>
          <p:cNvCxnSpPr>
            <a:cxnSpLocks/>
          </p:cNvCxnSpPr>
          <p:nvPr/>
        </p:nvCxnSpPr>
        <p:spPr>
          <a:xfrm flipH="1">
            <a:off x="3790950" y="1104900"/>
            <a:ext cx="1171575" cy="1466850"/>
          </a:xfrm>
          <a:prstGeom prst="straightConnector1">
            <a:avLst/>
          </a:prstGeom>
          <a:ln w="107950">
            <a:solidFill>
              <a:srgbClr val="FF0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3510113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81110E-C341-198B-9C2C-B3845F85578D}"/>
            </a:ext>
          </a:extLst>
        </p:cNvPr>
        <p:cNvGrpSpPr/>
        <p:nvPr/>
      </p:nvGrpSpPr>
      <p:grpSpPr>
        <a:xfrm>
          <a:off x="0" y="0"/>
          <a:ext cx="0" cy="0"/>
          <a:chOff x="0" y="0"/>
          <a:chExt cx="0" cy="0"/>
        </a:xfrm>
      </p:grpSpPr>
      <p:pic>
        <p:nvPicPr>
          <p:cNvPr id="3" name="Picture 2" descr="A screenshot of a computer&#10;&#10;AI-generated content may be incorrect.">
            <a:extLst>
              <a:ext uri="{FF2B5EF4-FFF2-40B4-BE49-F238E27FC236}">
                <a16:creationId xmlns:a16="http://schemas.microsoft.com/office/drawing/2014/main" id="{35EDA2AE-1989-1838-2D97-2DCA0783DA99}"/>
              </a:ext>
            </a:extLst>
          </p:cNvPr>
          <p:cNvPicPr>
            <a:picLocks noChangeAspect="1"/>
          </p:cNvPicPr>
          <p:nvPr/>
        </p:nvPicPr>
        <p:blipFill>
          <a:blip r:embed="rId2"/>
          <a:stretch>
            <a:fillRect/>
          </a:stretch>
        </p:blipFill>
        <p:spPr>
          <a:xfrm>
            <a:off x="-1" y="12136"/>
            <a:ext cx="9165679" cy="5131364"/>
          </a:xfrm>
          <a:prstGeom prst="rect">
            <a:avLst/>
          </a:prstGeom>
        </p:spPr>
      </p:pic>
      <p:cxnSp>
        <p:nvCxnSpPr>
          <p:cNvPr id="4" name="Straight Arrow Connector 3">
            <a:extLst>
              <a:ext uri="{FF2B5EF4-FFF2-40B4-BE49-F238E27FC236}">
                <a16:creationId xmlns:a16="http://schemas.microsoft.com/office/drawing/2014/main" id="{D67900E5-4611-987A-AAAE-90B09E00EA81}"/>
              </a:ext>
            </a:extLst>
          </p:cNvPr>
          <p:cNvCxnSpPr>
            <a:cxnSpLocks/>
          </p:cNvCxnSpPr>
          <p:nvPr/>
        </p:nvCxnSpPr>
        <p:spPr>
          <a:xfrm flipH="1">
            <a:off x="4038600" y="904875"/>
            <a:ext cx="1228725" cy="1492814"/>
          </a:xfrm>
          <a:prstGeom prst="straightConnector1">
            <a:avLst/>
          </a:prstGeom>
          <a:ln w="107950">
            <a:solidFill>
              <a:srgbClr val="FF0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5314534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21BDB7-7CDA-7BF1-CA0F-346A94BA6A6D}"/>
            </a:ext>
          </a:extLst>
        </p:cNvPr>
        <p:cNvGrpSpPr/>
        <p:nvPr/>
      </p:nvGrpSpPr>
      <p:grpSpPr>
        <a:xfrm>
          <a:off x="0" y="0"/>
          <a:ext cx="0" cy="0"/>
          <a:chOff x="0" y="0"/>
          <a:chExt cx="0" cy="0"/>
        </a:xfrm>
      </p:grpSpPr>
      <p:pic>
        <p:nvPicPr>
          <p:cNvPr id="4" name="Picture 3" descr="A screenshot of a computer&#10;&#10;AI-generated content may be incorrect.">
            <a:extLst>
              <a:ext uri="{FF2B5EF4-FFF2-40B4-BE49-F238E27FC236}">
                <a16:creationId xmlns:a16="http://schemas.microsoft.com/office/drawing/2014/main" id="{B0E81C4D-1D98-2D59-6DE4-A89179DDA90A}"/>
              </a:ext>
            </a:extLst>
          </p:cNvPr>
          <p:cNvPicPr>
            <a:picLocks noChangeAspect="1"/>
          </p:cNvPicPr>
          <p:nvPr/>
        </p:nvPicPr>
        <p:blipFill>
          <a:blip r:embed="rId2"/>
          <a:stretch>
            <a:fillRect/>
          </a:stretch>
        </p:blipFill>
        <p:spPr>
          <a:xfrm>
            <a:off x="-1" y="12136"/>
            <a:ext cx="9165679" cy="5131364"/>
          </a:xfrm>
          <a:prstGeom prst="rect">
            <a:avLst/>
          </a:prstGeom>
        </p:spPr>
      </p:pic>
    </p:spTree>
    <p:extLst>
      <p:ext uri="{BB962C8B-B14F-4D97-AF65-F5344CB8AC3E}">
        <p14:creationId xmlns:p14="http://schemas.microsoft.com/office/powerpoint/2010/main" val="10052049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14" name="Picture 13" descr="transparent background.png">
            <a:extLst>
              <a:ext uri="{FF2B5EF4-FFF2-40B4-BE49-F238E27FC236}">
                <a16:creationId xmlns:a16="http://schemas.microsoft.com/office/drawing/2014/main" id="{B2112961-F51C-C244-9BA5-8E2C2C31BC84}"/>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9" name="Rectangle 8">
            <a:extLst>
              <a:ext uri="{FF2B5EF4-FFF2-40B4-BE49-F238E27FC236}">
                <a16:creationId xmlns:a16="http://schemas.microsoft.com/office/drawing/2014/main" id="{7080580F-23C1-084D-BF0F-4EE6E3941DF0}"/>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 useBgFill="1">
        <p:nvSpPr>
          <p:cNvPr id="10" name="Title 1">
            <a:extLst>
              <a:ext uri="{FF2B5EF4-FFF2-40B4-BE49-F238E27FC236}">
                <a16:creationId xmlns:a16="http://schemas.microsoft.com/office/drawing/2014/main" id="{94370654-B08C-4A41-A6AC-03A44E3D85EF}"/>
              </a:ext>
            </a:extLst>
          </p:cNvPr>
          <p:cNvSpPr txBox="1">
            <a:spLocks/>
          </p:cNvSpPr>
          <p:nvPr/>
        </p:nvSpPr>
        <p:spPr>
          <a:xfrm>
            <a:off x="457200" y="205979"/>
            <a:ext cx="8229600" cy="857250"/>
          </a:xfrm>
          <a:prstGeom prst="rect">
            <a:avLst/>
          </a:prstGeom>
        </p:spPr>
        <p:txBody>
          <a:bodyPr vert="horz" lIns="91440" tIns="45720" rIns="91440" bIns="45720" rtlCol="0" anchor="ctr">
            <a:normAutofit fontScale="9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a:latin typeface="Arial" panose="020B0604020202020204" pitchFamily="34" charset="0"/>
                <a:cs typeface="Arial" panose="020B0604020202020204" pitchFamily="34" charset="0"/>
              </a:rPr>
              <a:t>Unstructured vs Structured Data</a:t>
            </a:r>
            <a:endParaRPr lang="en-US" b="1" dirty="0">
              <a:latin typeface="Arial" panose="020B0604020202020204" pitchFamily="34" charset="0"/>
              <a:cs typeface="Arial" panose="020B0604020202020204" pitchFamily="34" charset="0"/>
            </a:endParaRPr>
          </a:p>
        </p:txBody>
      </p:sp>
      <p:graphicFrame>
        <p:nvGraphicFramePr>
          <p:cNvPr id="11" name="Content Placeholder 18">
            <a:extLst>
              <a:ext uri="{FF2B5EF4-FFF2-40B4-BE49-F238E27FC236}">
                <a16:creationId xmlns:a16="http://schemas.microsoft.com/office/drawing/2014/main" id="{5AB76F23-F280-5E42-8E38-041ACBAEAAEA}"/>
              </a:ext>
            </a:extLst>
          </p:cNvPr>
          <p:cNvGraphicFramePr>
            <a:graphicFrameLocks/>
          </p:cNvGraphicFramePr>
          <p:nvPr>
            <p:extLst>
              <p:ext uri="{D42A27DB-BD31-4B8C-83A1-F6EECF244321}">
                <p14:modId xmlns:p14="http://schemas.microsoft.com/office/powerpoint/2010/main" val="3843583128"/>
              </p:ext>
            </p:extLst>
          </p:nvPr>
        </p:nvGraphicFramePr>
        <p:xfrm>
          <a:off x="457200" y="1163575"/>
          <a:ext cx="8229600" cy="3017520"/>
        </p:xfrm>
        <a:graphic>
          <a:graphicData uri="http://schemas.openxmlformats.org/drawingml/2006/table">
            <a:tbl>
              <a:tblPr firstRow="1" bandRow="1">
                <a:tableStyleId>{5C22544A-7EE6-4342-B048-85BDC9FD1C3A}</a:tableStyleId>
              </a:tblPr>
              <a:tblGrid>
                <a:gridCol w="4114800">
                  <a:extLst>
                    <a:ext uri="{9D8B030D-6E8A-4147-A177-3AD203B41FA5}">
                      <a16:colId xmlns:a16="http://schemas.microsoft.com/office/drawing/2014/main" val="2361321182"/>
                    </a:ext>
                  </a:extLst>
                </a:gridCol>
                <a:gridCol w="4114800">
                  <a:extLst>
                    <a:ext uri="{9D8B030D-6E8A-4147-A177-3AD203B41FA5}">
                      <a16:colId xmlns:a16="http://schemas.microsoft.com/office/drawing/2014/main" val="3939776572"/>
                    </a:ext>
                  </a:extLst>
                </a:gridCol>
              </a:tblGrid>
              <a:tr h="361390">
                <a:tc>
                  <a:txBody>
                    <a:bodyPr/>
                    <a:lstStyle/>
                    <a:p>
                      <a:r>
                        <a:rPr lang="en-US" sz="2000" dirty="0">
                          <a:latin typeface="Arial" panose="020B0604020202020204" pitchFamily="34" charset="0"/>
                          <a:cs typeface="Arial" panose="020B0604020202020204" pitchFamily="34" charset="0"/>
                        </a:rPr>
                        <a:t>EMERSE is for this…</a:t>
                      </a:r>
                    </a:p>
                  </a:txBody>
                  <a:tcPr/>
                </a:tc>
                <a:tc>
                  <a:txBody>
                    <a:bodyPr/>
                    <a:lstStyle/>
                    <a:p>
                      <a:r>
                        <a:rPr lang="en-US" sz="2000" dirty="0">
                          <a:latin typeface="Arial" panose="020B0604020202020204" pitchFamily="34" charset="0"/>
                          <a:cs typeface="Arial" panose="020B0604020202020204" pitchFamily="34" charset="0"/>
                        </a:rPr>
                        <a:t>…not this</a:t>
                      </a:r>
                    </a:p>
                  </a:txBody>
                  <a:tcPr/>
                </a:tc>
                <a:extLst>
                  <a:ext uri="{0D108BD9-81ED-4DB2-BD59-A6C34878D82A}">
                    <a16:rowId xmlns:a16="http://schemas.microsoft.com/office/drawing/2014/main" val="393372121"/>
                  </a:ext>
                </a:extLst>
              </a:tr>
              <a:tr h="361390">
                <a:tc>
                  <a:txBody>
                    <a:bodyPr/>
                    <a:lstStyle/>
                    <a:p>
                      <a:r>
                        <a:rPr lang="en-US" sz="2000" i="1" dirty="0">
                          <a:latin typeface="Arial" panose="020B0604020202020204" pitchFamily="34" charset="0"/>
                          <a:cs typeface="Arial" panose="020B0604020202020204" pitchFamily="34" charset="0"/>
                        </a:rPr>
                        <a:t>Unstructured Data (free-text)</a:t>
                      </a:r>
                    </a:p>
                  </a:txBody>
                  <a:tcPr/>
                </a:tc>
                <a:tc>
                  <a:txBody>
                    <a:bodyPr/>
                    <a:lstStyle/>
                    <a:p>
                      <a:r>
                        <a:rPr lang="en-US" sz="2000" i="1" dirty="0">
                          <a:latin typeface="Arial" panose="020B0604020202020204" pitchFamily="34" charset="0"/>
                          <a:cs typeface="Arial" panose="020B0604020202020204" pitchFamily="34" charset="0"/>
                        </a:rPr>
                        <a:t>Structured Data</a:t>
                      </a:r>
                    </a:p>
                  </a:txBody>
                  <a:tcPr/>
                </a:tc>
                <a:extLst>
                  <a:ext uri="{0D108BD9-81ED-4DB2-BD59-A6C34878D82A}">
                    <a16:rowId xmlns:a16="http://schemas.microsoft.com/office/drawing/2014/main" val="3312891901"/>
                  </a:ext>
                </a:extLst>
              </a:tr>
              <a:tr h="2155295">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000" dirty="0">
                          <a:latin typeface="Arial" panose="020B0604020202020204" pitchFamily="34" charset="0"/>
                          <a:cs typeface="Arial" panose="020B0604020202020204" pitchFamily="34" charset="0"/>
                        </a:rPr>
                        <a:t>Mrs. Jones is a 56 year old</a:t>
                      </a:r>
                      <a:r>
                        <a:rPr lang="en-US" sz="2000" baseline="0" dirty="0">
                          <a:latin typeface="Arial" panose="020B0604020202020204" pitchFamily="34" charset="0"/>
                          <a:cs typeface="Arial" panose="020B0604020202020204" pitchFamily="34" charset="0"/>
                        </a:rPr>
                        <a:t> female with a history of HTN, hypercholesterolemia, and T2DM who comes to the clinic today with a 3 day h/o dizziness and severe headache on the left side.</a:t>
                      </a:r>
                    </a:p>
                    <a:p>
                      <a:endParaRPr lang="en-US" sz="2000" dirty="0">
                        <a:latin typeface="Arial" panose="020B0604020202020204" pitchFamily="34" charset="0"/>
                        <a:cs typeface="Arial" panose="020B0604020202020204" pitchFamily="34" charset="0"/>
                      </a:endParaRPr>
                    </a:p>
                  </a:txBody>
                  <a:tcPr/>
                </a:tc>
                <a:tc>
                  <a:txBody>
                    <a:bodyPr/>
                    <a:lstStyle/>
                    <a:p>
                      <a:r>
                        <a:rPr lang="en-US" sz="2000" dirty="0">
                          <a:latin typeface="Arial" panose="020B0604020202020204" pitchFamily="34" charset="0"/>
                          <a:cs typeface="Arial" panose="020B0604020202020204" pitchFamily="34" charset="0"/>
                        </a:rPr>
                        <a:t>WBC:</a:t>
                      </a:r>
                      <a:r>
                        <a:rPr lang="en-US" sz="2000" baseline="0" dirty="0">
                          <a:latin typeface="Arial" panose="020B0604020202020204" pitchFamily="34" charset="0"/>
                          <a:cs typeface="Arial" panose="020B0604020202020204" pitchFamily="34" charset="0"/>
                        </a:rPr>
                        <a:t> 			       5.6</a:t>
                      </a:r>
                    </a:p>
                    <a:p>
                      <a:r>
                        <a:rPr lang="en-US" sz="2000" baseline="0" dirty="0">
                          <a:latin typeface="Arial" panose="020B0604020202020204" pitchFamily="34" charset="0"/>
                          <a:cs typeface="Arial" panose="020B0604020202020204" pitchFamily="34" charset="0"/>
                        </a:rPr>
                        <a:t>Total cholesterol:	182</a:t>
                      </a:r>
                    </a:p>
                    <a:p>
                      <a:r>
                        <a:rPr lang="en-US" sz="2000" baseline="0" dirty="0">
                          <a:latin typeface="Arial" panose="020B0604020202020204" pitchFamily="34" charset="0"/>
                          <a:cs typeface="Arial" panose="020B0604020202020204" pitchFamily="34" charset="0"/>
                        </a:rPr>
                        <a:t>Weight: 			67.4</a:t>
                      </a:r>
                    </a:p>
                    <a:p>
                      <a:r>
                        <a:rPr lang="en-US" sz="2000" baseline="0" dirty="0">
                          <a:latin typeface="Arial" panose="020B0604020202020204" pitchFamily="34" charset="0"/>
                          <a:cs typeface="Arial" panose="020B0604020202020204" pitchFamily="34" charset="0"/>
                        </a:rPr>
                        <a:t>AST:				30</a:t>
                      </a:r>
                    </a:p>
                    <a:p>
                      <a:r>
                        <a:rPr lang="en-US" sz="2000" baseline="0" dirty="0">
                          <a:latin typeface="Arial" panose="020B0604020202020204" pitchFamily="34" charset="0"/>
                          <a:cs typeface="Arial" panose="020B0604020202020204" pitchFamily="34" charset="0"/>
                        </a:rPr>
                        <a:t>ALT: 				52</a:t>
                      </a:r>
                    </a:p>
                    <a:p>
                      <a:endParaRPr lang="en-US" sz="20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771617644"/>
                  </a:ext>
                </a:extLst>
              </a:tr>
            </a:tbl>
          </a:graphicData>
        </a:graphic>
      </p:graphicFrame>
    </p:spTree>
    <p:extLst>
      <p:ext uri="{BB962C8B-B14F-4D97-AF65-F5344CB8AC3E}">
        <p14:creationId xmlns:p14="http://schemas.microsoft.com/office/powerpoint/2010/main" val="312587374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4AFB69-1476-F4B0-096D-A6E00F74F770}"/>
            </a:ext>
          </a:extLst>
        </p:cNvPr>
        <p:cNvGrpSpPr/>
        <p:nvPr/>
      </p:nvGrpSpPr>
      <p:grpSpPr>
        <a:xfrm>
          <a:off x="0" y="0"/>
          <a:ext cx="0" cy="0"/>
          <a:chOff x="0" y="0"/>
          <a:chExt cx="0" cy="0"/>
        </a:xfrm>
      </p:grpSpPr>
      <p:pic>
        <p:nvPicPr>
          <p:cNvPr id="5" name="Picture 4" descr="A screenshot of a computer&#10;&#10;AI-generated content may be incorrect.">
            <a:extLst>
              <a:ext uri="{FF2B5EF4-FFF2-40B4-BE49-F238E27FC236}">
                <a16:creationId xmlns:a16="http://schemas.microsoft.com/office/drawing/2014/main" id="{11530684-B267-F198-E2BB-36393A3ED725}"/>
              </a:ext>
            </a:extLst>
          </p:cNvPr>
          <p:cNvPicPr>
            <a:picLocks noChangeAspect="1"/>
          </p:cNvPicPr>
          <p:nvPr/>
        </p:nvPicPr>
        <p:blipFill>
          <a:blip r:embed="rId2"/>
          <a:stretch>
            <a:fillRect/>
          </a:stretch>
        </p:blipFill>
        <p:spPr>
          <a:xfrm>
            <a:off x="-1" y="12136"/>
            <a:ext cx="9165679" cy="5131364"/>
          </a:xfrm>
          <a:prstGeom prst="rect">
            <a:avLst/>
          </a:prstGeom>
        </p:spPr>
      </p:pic>
    </p:spTree>
    <p:extLst>
      <p:ext uri="{BB962C8B-B14F-4D97-AF65-F5344CB8AC3E}">
        <p14:creationId xmlns:p14="http://schemas.microsoft.com/office/powerpoint/2010/main" val="368016307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9BB9C0-DEE6-987F-A0F3-09AF28BD859A}"/>
            </a:ext>
          </a:extLst>
        </p:cNvPr>
        <p:cNvGrpSpPr/>
        <p:nvPr/>
      </p:nvGrpSpPr>
      <p:grpSpPr>
        <a:xfrm>
          <a:off x="0" y="0"/>
          <a:ext cx="0" cy="0"/>
          <a:chOff x="0" y="0"/>
          <a:chExt cx="0" cy="0"/>
        </a:xfrm>
      </p:grpSpPr>
      <p:pic>
        <p:nvPicPr>
          <p:cNvPr id="3" name="Picture 2" descr="A screenshot of a computer&#10;&#10;AI-generated content may be incorrect.">
            <a:extLst>
              <a:ext uri="{FF2B5EF4-FFF2-40B4-BE49-F238E27FC236}">
                <a16:creationId xmlns:a16="http://schemas.microsoft.com/office/drawing/2014/main" id="{1B349DA7-0FB0-BCC2-8DA9-FA5270E32675}"/>
              </a:ext>
            </a:extLst>
          </p:cNvPr>
          <p:cNvPicPr>
            <a:picLocks noChangeAspect="1"/>
          </p:cNvPicPr>
          <p:nvPr/>
        </p:nvPicPr>
        <p:blipFill>
          <a:blip r:embed="rId2"/>
          <a:stretch>
            <a:fillRect/>
          </a:stretch>
        </p:blipFill>
        <p:spPr>
          <a:xfrm>
            <a:off x="-1" y="12136"/>
            <a:ext cx="9165679" cy="5131364"/>
          </a:xfrm>
          <a:prstGeom prst="rect">
            <a:avLst/>
          </a:prstGeom>
        </p:spPr>
      </p:pic>
    </p:spTree>
    <p:extLst>
      <p:ext uri="{BB962C8B-B14F-4D97-AF65-F5344CB8AC3E}">
        <p14:creationId xmlns:p14="http://schemas.microsoft.com/office/powerpoint/2010/main" val="283079589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E20ECA-D4FD-6F05-3261-515690073EEC}"/>
            </a:ext>
          </a:extLst>
        </p:cNvPr>
        <p:cNvGrpSpPr/>
        <p:nvPr/>
      </p:nvGrpSpPr>
      <p:grpSpPr>
        <a:xfrm>
          <a:off x="0" y="0"/>
          <a:ext cx="0" cy="0"/>
          <a:chOff x="0" y="0"/>
          <a:chExt cx="0" cy="0"/>
        </a:xfrm>
      </p:grpSpPr>
      <p:pic>
        <p:nvPicPr>
          <p:cNvPr id="4" name="Picture 3" descr="A screenshot of a computer&#10;&#10;AI-generated content may be incorrect.">
            <a:extLst>
              <a:ext uri="{FF2B5EF4-FFF2-40B4-BE49-F238E27FC236}">
                <a16:creationId xmlns:a16="http://schemas.microsoft.com/office/drawing/2014/main" id="{515F5392-C293-6653-A1DC-4B50838576BF}"/>
              </a:ext>
            </a:extLst>
          </p:cNvPr>
          <p:cNvPicPr>
            <a:picLocks noChangeAspect="1"/>
          </p:cNvPicPr>
          <p:nvPr/>
        </p:nvPicPr>
        <p:blipFill>
          <a:blip r:embed="rId2"/>
          <a:stretch>
            <a:fillRect/>
          </a:stretch>
        </p:blipFill>
        <p:spPr>
          <a:xfrm>
            <a:off x="-1" y="12136"/>
            <a:ext cx="9165679" cy="5131364"/>
          </a:xfrm>
          <a:prstGeom prst="rect">
            <a:avLst/>
          </a:prstGeom>
        </p:spPr>
      </p:pic>
    </p:spTree>
    <p:extLst>
      <p:ext uri="{BB962C8B-B14F-4D97-AF65-F5344CB8AC3E}">
        <p14:creationId xmlns:p14="http://schemas.microsoft.com/office/powerpoint/2010/main" val="321487321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8E36E7-8BA3-A329-50D3-F0228F422436}"/>
            </a:ext>
          </a:extLst>
        </p:cNvPr>
        <p:cNvGrpSpPr/>
        <p:nvPr/>
      </p:nvGrpSpPr>
      <p:grpSpPr>
        <a:xfrm>
          <a:off x="0" y="0"/>
          <a:ext cx="0" cy="0"/>
          <a:chOff x="0" y="0"/>
          <a:chExt cx="0" cy="0"/>
        </a:xfrm>
      </p:grpSpPr>
      <p:pic>
        <p:nvPicPr>
          <p:cNvPr id="3" name="Picture 2" descr="A screenshot of a computer&#10;&#10;AI-generated content may be incorrect.">
            <a:extLst>
              <a:ext uri="{FF2B5EF4-FFF2-40B4-BE49-F238E27FC236}">
                <a16:creationId xmlns:a16="http://schemas.microsoft.com/office/drawing/2014/main" id="{A5FA04FF-D744-1552-9F01-8512053155E0}"/>
              </a:ext>
            </a:extLst>
          </p:cNvPr>
          <p:cNvPicPr>
            <a:picLocks noChangeAspect="1"/>
          </p:cNvPicPr>
          <p:nvPr/>
        </p:nvPicPr>
        <p:blipFill>
          <a:blip r:embed="rId2"/>
          <a:stretch>
            <a:fillRect/>
          </a:stretch>
        </p:blipFill>
        <p:spPr>
          <a:xfrm>
            <a:off x="-1" y="12136"/>
            <a:ext cx="9165679" cy="5131364"/>
          </a:xfrm>
          <a:prstGeom prst="rect">
            <a:avLst/>
          </a:prstGeom>
        </p:spPr>
      </p:pic>
    </p:spTree>
    <p:extLst>
      <p:ext uri="{BB962C8B-B14F-4D97-AF65-F5344CB8AC3E}">
        <p14:creationId xmlns:p14="http://schemas.microsoft.com/office/powerpoint/2010/main" val="113358433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147087-66E3-5CE0-7AE0-F138AE04CD4E}"/>
            </a:ext>
          </a:extLst>
        </p:cNvPr>
        <p:cNvGrpSpPr/>
        <p:nvPr/>
      </p:nvGrpSpPr>
      <p:grpSpPr>
        <a:xfrm>
          <a:off x="0" y="0"/>
          <a:ext cx="0" cy="0"/>
          <a:chOff x="0" y="0"/>
          <a:chExt cx="0" cy="0"/>
        </a:xfrm>
      </p:grpSpPr>
      <p:pic>
        <p:nvPicPr>
          <p:cNvPr id="3" name="Picture 2" descr="A screenshot of a computer&#10;&#10;AI-generated content may be incorrect.">
            <a:extLst>
              <a:ext uri="{FF2B5EF4-FFF2-40B4-BE49-F238E27FC236}">
                <a16:creationId xmlns:a16="http://schemas.microsoft.com/office/drawing/2014/main" id="{200B70DD-843B-A285-5593-3D8C697A7991}"/>
              </a:ext>
            </a:extLst>
          </p:cNvPr>
          <p:cNvPicPr>
            <a:picLocks noChangeAspect="1"/>
          </p:cNvPicPr>
          <p:nvPr/>
        </p:nvPicPr>
        <p:blipFill>
          <a:blip r:embed="rId2"/>
          <a:stretch>
            <a:fillRect/>
          </a:stretch>
        </p:blipFill>
        <p:spPr>
          <a:xfrm>
            <a:off x="-1" y="12136"/>
            <a:ext cx="9165679" cy="5131364"/>
          </a:xfrm>
          <a:prstGeom prst="rect">
            <a:avLst/>
          </a:prstGeom>
        </p:spPr>
      </p:pic>
    </p:spTree>
    <p:extLst>
      <p:ext uri="{BB962C8B-B14F-4D97-AF65-F5344CB8AC3E}">
        <p14:creationId xmlns:p14="http://schemas.microsoft.com/office/powerpoint/2010/main" val="60747362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7AA0B1-1F60-3D5B-2088-CF5A8FB07CDE}"/>
            </a:ext>
          </a:extLst>
        </p:cNvPr>
        <p:cNvGrpSpPr/>
        <p:nvPr/>
      </p:nvGrpSpPr>
      <p:grpSpPr>
        <a:xfrm>
          <a:off x="0" y="0"/>
          <a:ext cx="0" cy="0"/>
          <a:chOff x="0" y="0"/>
          <a:chExt cx="0" cy="0"/>
        </a:xfrm>
      </p:grpSpPr>
      <p:pic>
        <p:nvPicPr>
          <p:cNvPr id="3" name="Picture 2" descr="A screenshot of a computer&#10;&#10;AI-generated content may be incorrect.">
            <a:extLst>
              <a:ext uri="{FF2B5EF4-FFF2-40B4-BE49-F238E27FC236}">
                <a16:creationId xmlns:a16="http://schemas.microsoft.com/office/drawing/2014/main" id="{759AC0D5-1CF2-5D58-53EF-FB1978F86728}"/>
              </a:ext>
            </a:extLst>
          </p:cNvPr>
          <p:cNvPicPr>
            <a:picLocks noChangeAspect="1"/>
          </p:cNvPicPr>
          <p:nvPr/>
        </p:nvPicPr>
        <p:blipFill>
          <a:blip r:embed="rId2"/>
          <a:stretch>
            <a:fillRect/>
          </a:stretch>
        </p:blipFill>
        <p:spPr>
          <a:xfrm>
            <a:off x="0" y="12136"/>
            <a:ext cx="9144000" cy="5119227"/>
          </a:xfrm>
          <a:prstGeom prst="rect">
            <a:avLst/>
          </a:prstGeom>
        </p:spPr>
      </p:pic>
    </p:spTree>
    <p:extLst>
      <p:ext uri="{BB962C8B-B14F-4D97-AF65-F5344CB8AC3E}">
        <p14:creationId xmlns:p14="http://schemas.microsoft.com/office/powerpoint/2010/main" val="336277731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01E2DE-771B-C1C6-087C-867FE9917E3B}"/>
            </a:ext>
          </a:extLst>
        </p:cNvPr>
        <p:cNvGrpSpPr/>
        <p:nvPr/>
      </p:nvGrpSpPr>
      <p:grpSpPr>
        <a:xfrm>
          <a:off x="0" y="0"/>
          <a:ext cx="0" cy="0"/>
          <a:chOff x="0" y="0"/>
          <a:chExt cx="0" cy="0"/>
        </a:xfrm>
      </p:grpSpPr>
      <p:pic>
        <p:nvPicPr>
          <p:cNvPr id="3" name="Picture 2" descr="A screenshot of a computer&#10;&#10;AI-generated content may be incorrect.">
            <a:extLst>
              <a:ext uri="{FF2B5EF4-FFF2-40B4-BE49-F238E27FC236}">
                <a16:creationId xmlns:a16="http://schemas.microsoft.com/office/drawing/2014/main" id="{908953FE-A329-D8DF-2B9C-842853A947FB}"/>
              </a:ext>
            </a:extLst>
          </p:cNvPr>
          <p:cNvPicPr>
            <a:picLocks noChangeAspect="1"/>
          </p:cNvPicPr>
          <p:nvPr/>
        </p:nvPicPr>
        <p:blipFill>
          <a:blip r:embed="rId2"/>
          <a:stretch>
            <a:fillRect/>
          </a:stretch>
        </p:blipFill>
        <p:spPr>
          <a:xfrm>
            <a:off x="-1" y="12136"/>
            <a:ext cx="9165679" cy="5131364"/>
          </a:xfrm>
          <a:prstGeom prst="rect">
            <a:avLst/>
          </a:prstGeom>
        </p:spPr>
      </p:pic>
      <p:cxnSp>
        <p:nvCxnSpPr>
          <p:cNvPr id="5" name="Straight Arrow Connector 4">
            <a:extLst>
              <a:ext uri="{FF2B5EF4-FFF2-40B4-BE49-F238E27FC236}">
                <a16:creationId xmlns:a16="http://schemas.microsoft.com/office/drawing/2014/main" id="{E2E60323-1B31-D5C9-7FF4-147AE466F567}"/>
              </a:ext>
            </a:extLst>
          </p:cNvPr>
          <p:cNvCxnSpPr>
            <a:cxnSpLocks/>
          </p:cNvCxnSpPr>
          <p:nvPr/>
        </p:nvCxnSpPr>
        <p:spPr>
          <a:xfrm flipH="1">
            <a:off x="5543550" y="952500"/>
            <a:ext cx="1333500" cy="2305050"/>
          </a:xfrm>
          <a:prstGeom prst="straightConnector1">
            <a:avLst/>
          </a:prstGeom>
          <a:ln w="107950">
            <a:solidFill>
              <a:srgbClr val="FF0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2777953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9DDDB9-32BB-600E-23F4-72313C658274}"/>
            </a:ext>
          </a:extLst>
        </p:cNvPr>
        <p:cNvGrpSpPr/>
        <p:nvPr/>
      </p:nvGrpSpPr>
      <p:grpSpPr>
        <a:xfrm>
          <a:off x="0" y="0"/>
          <a:ext cx="0" cy="0"/>
          <a:chOff x="0" y="0"/>
          <a:chExt cx="0" cy="0"/>
        </a:xfrm>
      </p:grpSpPr>
      <p:pic>
        <p:nvPicPr>
          <p:cNvPr id="3" name="Picture 2" descr="A screenshot of a computer&#10;&#10;AI-generated content may be incorrect.">
            <a:extLst>
              <a:ext uri="{FF2B5EF4-FFF2-40B4-BE49-F238E27FC236}">
                <a16:creationId xmlns:a16="http://schemas.microsoft.com/office/drawing/2014/main" id="{8DB75927-1D61-75F8-A167-62089BD0E1E6}"/>
              </a:ext>
            </a:extLst>
          </p:cNvPr>
          <p:cNvPicPr>
            <a:picLocks noChangeAspect="1"/>
          </p:cNvPicPr>
          <p:nvPr/>
        </p:nvPicPr>
        <p:blipFill>
          <a:blip r:embed="rId2"/>
          <a:stretch>
            <a:fillRect/>
          </a:stretch>
        </p:blipFill>
        <p:spPr>
          <a:xfrm>
            <a:off x="-1" y="12136"/>
            <a:ext cx="9165679" cy="5131364"/>
          </a:xfrm>
          <a:prstGeom prst="rect">
            <a:avLst/>
          </a:prstGeom>
        </p:spPr>
      </p:pic>
      <p:cxnSp>
        <p:nvCxnSpPr>
          <p:cNvPr id="4" name="Straight Arrow Connector 3">
            <a:extLst>
              <a:ext uri="{FF2B5EF4-FFF2-40B4-BE49-F238E27FC236}">
                <a16:creationId xmlns:a16="http://schemas.microsoft.com/office/drawing/2014/main" id="{8EA28B20-7DF0-2B39-26CA-DFCC212D1E97}"/>
              </a:ext>
            </a:extLst>
          </p:cNvPr>
          <p:cNvCxnSpPr>
            <a:cxnSpLocks/>
          </p:cNvCxnSpPr>
          <p:nvPr/>
        </p:nvCxnSpPr>
        <p:spPr>
          <a:xfrm flipH="1">
            <a:off x="6962775" y="904875"/>
            <a:ext cx="1190625" cy="2447925"/>
          </a:xfrm>
          <a:prstGeom prst="straightConnector1">
            <a:avLst/>
          </a:prstGeom>
          <a:ln w="107950">
            <a:solidFill>
              <a:srgbClr val="FF0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5582484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D9C8F9-FA1B-A0F2-9549-E56C4819FD76}"/>
            </a:ext>
          </a:extLst>
        </p:cNvPr>
        <p:cNvGrpSpPr/>
        <p:nvPr/>
      </p:nvGrpSpPr>
      <p:grpSpPr>
        <a:xfrm>
          <a:off x="0" y="0"/>
          <a:ext cx="0" cy="0"/>
          <a:chOff x="0" y="0"/>
          <a:chExt cx="0" cy="0"/>
        </a:xfrm>
      </p:grpSpPr>
      <p:pic>
        <p:nvPicPr>
          <p:cNvPr id="3" name="Picture 2" descr="A screenshot of a computer&#10;&#10;AI-generated content may be incorrect.">
            <a:extLst>
              <a:ext uri="{FF2B5EF4-FFF2-40B4-BE49-F238E27FC236}">
                <a16:creationId xmlns:a16="http://schemas.microsoft.com/office/drawing/2014/main" id="{14C6BC29-B9F4-0E7A-E1A5-D52C912185A7}"/>
              </a:ext>
            </a:extLst>
          </p:cNvPr>
          <p:cNvPicPr>
            <a:picLocks noChangeAspect="1"/>
          </p:cNvPicPr>
          <p:nvPr/>
        </p:nvPicPr>
        <p:blipFill>
          <a:blip r:embed="rId2"/>
          <a:stretch>
            <a:fillRect/>
          </a:stretch>
        </p:blipFill>
        <p:spPr>
          <a:xfrm>
            <a:off x="-1" y="12136"/>
            <a:ext cx="9165679" cy="5131364"/>
          </a:xfrm>
          <a:prstGeom prst="rect">
            <a:avLst/>
          </a:prstGeom>
        </p:spPr>
      </p:pic>
      <p:cxnSp>
        <p:nvCxnSpPr>
          <p:cNvPr id="4" name="Straight Arrow Connector 3">
            <a:extLst>
              <a:ext uri="{FF2B5EF4-FFF2-40B4-BE49-F238E27FC236}">
                <a16:creationId xmlns:a16="http://schemas.microsoft.com/office/drawing/2014/main" id="{BA04EDA0-CEAC-CD63-67A8-5C5393F33705}"/>
              </a:ext>
            </a:extLst>
          </p:cNvPr>
          <p:cNvCxnSpPr>
            <a:cxnSpLocks/>
          </p:cNvCxnSpPr>
          <p:nvPr/>
        </p:nvCxnSpPr>
        <p:spPr>
          <a:xfrm>
            <a:off x="3076575" y="3333750"/>
            <a:ext cx="2828925" cy="1038225"/>
          </a:xfrm>
          <a:prstGeom prst="straightConnector1">
            <a:avLst/>
          </a:prstGeom>
          <a:ln w="107950">
            <a:solidFill>
              <a:srgbClr val="FF0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3706733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21DD9C-8D7E-F6F3-A84C-4D81606B7197}"/>
            </a:ext>
          </a:extLst>
        </p:cNvPr>
        <p:cNvGrpSpPr/>
        <p:nvPr/>
      </p:nvGrpSpPr>
      <p:grpSpPr>
        <a:xfrm>
          <a:off x="0" y="0"/>
          <a:ext cx="0" cy="0"/>
          <a:chOff x="0" y="0"/>
          <a:chExt cx="0" cy="0"/>
        </a:xfrm>
      </p:grpSpPr>
      <p:pic>
        <p:nvPicPr>
          <p:cNvPr id="3" name="Picture 2" descr="A screenshot of a computer&#10;&#10;AI-generated content may be incorrect.">
            <a:extLst>
              <a:ext uri="{FF2B5EF4-FFF2-40B4-BE49-F238E27FC236}">
                <a16:creationId xmlns:a16="http://schemas.microsoft.com/office/drawing/2014/main" id="{B58C15F9-696D-EB6A-AA07-1AFF2DDF2615}"/>
              </a:ext>
            </a:extLst>
          </p:cNvPr>
          <p:cNvPicPr>
            <a:picLocks noChangeAspect="1"/>
          </p:cNvPicPr>
          <p:nvPr/>
        </p:nvPicPr>
        <p:blipFill>
          <a:blip r:embed="rId2"/>
          <a:stretch>
            <a:fillRect/>
          </a:stretch>
        </p:blipFill>
        <p:spPr>
          <a:xfrm>
            <a:off x="-1" y="12136"/>
            <a:ext cx="9165679" cy="5131364"/>
          </a:xfrm>
          <a:prstGeom prst="rect">
            <a:avLst/>
          </a:prstGeom>
        </p:spPr>
      </p:pic>
      <p:cxnSp>
        <p:nvCxnSpPr>
          <p:cNvPr id="4" name="Straight Arrow Connector 3">
            <a:extLst>
              <a:ext uri="{FF2B5EF4-FFF2-40B4-BE49-F238E27FC236}">
                <a16:creationId xmlns:a16="http://schemas.microsoft.com/office/drawing/2014/main" id="{D15973D3-84E4-B242-EBD2-2E626BC40E64}"/>
              </a:ext>
            </a:extLst>
          </p:cNvPr>
          <p:cNvCxnSpPr>
            <a:cxnSpLocks/>
          </p:cNvCxnSpPr>
          <p:nvPr/>
        </p:nvCxnSpPr>
        <p:spPr>
          <a:xfrm flipH="1">
            <a:off x="6934200" y="1095375"/>
            <a:ext cx="1190625" cy="2447925"/>
          </a:xfrm>
          <a:prstGeom prst="straightConnector1">
            <a:avLst/>
          </a:prstGeom>
          <a:ln w="107950">
            <a:solidFill>
              <a:srgbClr val="FF0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595822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FDA722C-8BF6-D84F-A16A-2ABB286623B6}"/>
              </a:ext>
            </a:extLst>
          </p:cNvPr>
          <p:cNvPicPr>
            <a:picLocks noChangeAspect="1"/>
          </p:cNvPicPr>
          <p:nvPr/>
        </p:nvPicPr>
        <p:blipFill>
          <a:blip r:embed="rId2"/>
          <a:stretch>
            <a:fillRect/>
          </a:stretch>
        </p:blipFill>
        <p:spPr>
          <a:xfrm>
            <a:off x="0" y="0"/>
            <a:ext cx="9144000" cy="5143500"/>
          </a:xfrm>
          <a:prstGeom prst="rect">
            <a:avLst/>
          </a:prstGeom>
        </p:spPr>
      </p:pic>
      <p:sp>
        <p:nvSpPr>
          <p:cNvPr id="6" name="TextBox 5">
            <a:extLst>
              <a:ext uri="{FF2B5EF4-FFF2-40B4-BE49-F238E27FC236}">
                <a16:creationId xmlns:a16="http://schemas.microsoft.com/office/drawing/2014/main" id="{4E248C1C-9B95-2C48-952F-F10EA67A2ACB}"/>
              </a:ext>
            </a:extLst>
          </p:cNvPr>
          <p:cNvSpPr txBox="1"/>
          <p:nvPr/>
        </p:nvSpPr>
        <p:spPr>
          <a:xfrm>
            <a:off x="141058" y="178062"/>
            <a:ext cx="8996374" cy="584775"/>
          </a:xfrm>
          <a:prstGeom prst="rect">
            <a:avLst/>
          </a:prstGeom>
          <a:noFill/>
        </p:spPr>
        <p:txBody>
          <a:bodyPr wrap="none" rtlCol="0">
            <a:spAutoFit/>
          </a:bodyPr>
          <a:lstStyle/>
          <a:p>
            <a:r>
              <a:rPr lang="en-US" sz="3200" b="1" dirty="0">
                <a:latin typeface="Arial"/>
                <a:cs typeface="Arial"/>
              </a:rPr>
              <a:t>80% of EHR data are in unstructured free-text</a:t>
            </a:r>
          </a:p>
        </p:txBody>
      </p:sp>
      <p:pic>
        <p:nvPicPr>
          <p:cNvPr id="9" name="Picture 8" descr="seal.png">
            <a:extLst>
              <a:ext uri="{FF2B5EF4-FFF2-40B4-BE49-F238E27FC236}">
                <a16:creationId xmlns:a16="http://schemas.microsoft.com/office/drawing/2014/main" id="{B33AF656-49E2-3741-B1AE-811F7C9D542C}"/>
              </a:ext>
            </a:extLst>
          </p:cNvPr>
          <p:cNvPicPr>
            <a:picLocks noChangeAspect="1"/>
          </p:cNvPicPr>
          <p:nvPr/>
        </p:nvPicPr>
        <p:blipFill>
          <a:blip r:embed="rId3"/>
          <a:stretch>
            <a:fillRect/>
          </a:stretch>
        </p:blipFill>
        <p:spPr>
          <a:xfrm>
            <a:off x="1989290" y="1123495"/>
            <a:ext cx="863638" cy="679089"/>
          </a:xfrm>
          <a:prstGeom prst="rect">
            <a:avLst/>
          </a:prstGeom>
        </p:spPr>
      </p:pic>
      <p:sp>
        <p:nvSpPr>
          <p:cNvPr id="10" name="Right Bracket 9">
            <a:extLst>
              <a:ext uri="{FF2B5EF4-FFF2-40B4-BE49-F238E27FC236}">
                <a16:creationId xmlns:a16="http://schemas.microsoft.com/office/drawing/2014/main" id="{6A6C1122-B18C-D147-95E2-87EE09ECC3F4}"/>
              </a:ext>
            </a:extLst>
          </p:cNvPr>
          <p:cNvSpPr/>
          <p:nvPr/>
        </p:nvSpPr>
        <p:spPr>
          <a:xfrm>
            <a:off x="4315968" y="1463040"/>
            <a:ext cx="109728" cy="612648"/>
          </a:xfrm>
          <a:prstGeom prst="rightBracket">
            <a:avLst/>
          </a:prstGeom>
          <a:ln w="44450">
            <a:solidFill>
              <a:schemeClr val="tx1"/>
            </a:solidFill>
          </a:ln>
          <a:effectLst>
            <a:outerShdw blurRad="40000" dist="20000" dir="5400000" rotWithShape="0">
              <a:schemeClr val="tx1">
                <a:alpha val="38000"/>
              </a:schemeClr>
            </a:outerShdw>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11" name="Right Bracket 10">
            <a:extLst>
              <a:ext uri="{FF2B5EF4-FFF2-40B4-BE49-F238E27FC236}">
                <a16:creationId xmlns:a16="http://schemas.microsoft.com/office/drawing/2014/main" id="{97E908D2-23D1-0943-BBB4-ACCDD8AF684C}"/>
              </a:ext>
            </a:extLst>
          </p:cNvPr>
          <p:cNvSpPr/>
          <p:nvPr/>
        </p:nvSpPr>
        <p:spPr>
          <a:xfrm>
            <a:off x="4315968" y="2278964"/>
            <a:ext cx="109728" cy="2402763"/>
          </a:xfrm>
          <a:prstGeom prst="rightBracket">
            <a:avLst/>
          </a:prstGeom>
          <a:ln w="44450">
            <a:solidFill>
              <a:schemeClr val="bg1"/>
            </a:solidFill>
          </a:ln>
          <a:effectLst>
            <a:outerShdw blurRad="40000" dist="20000" dir="5400000" rotWithShape="0">
              <a:schemeClr val="bg1">
                <a:alpha val="38000"/>
              </a:schemeClr>
            </a:outerShdw>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12" name="TextBox 11">
            <a:extLst>
              <a:ext uri="{FF2B5EF4-FFF2-40B4-BE49-F238E27FC236}">
                <a16:creationId xmlns:a16="http://schemas.microsoft.com/office/drawing/2014/main" id="{A745185A-97B4-534F-81C1-030CFD936D5D}"/>
              </a:ext>
            </a:extLst>
          </p:cNvPr>
          <p:cNvSpPr txBox="1"/>
          <p:nvPr/>
        </p:nvSpPr>
        <p:spPr>
          <a:xfrm>
            <a:off x="4517136" y="1581912"/>
            <a:ext cx="1723549" cy="369332"/>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structured data</a:t>
            </a:r>
          </a:p>
        </p:txBody>
      </p:sp>
      <p:sp>
        <p:nvSpPr>
          <p:cNvPr id="13" name="TextBox 12">
            <a:extLst>
              <a:ext uri="{FF2B5EF4-FFF2-40B4-BE49-F238E27FC236}">
                <a16:creationId xmlns:a16="http://schemas.microsoft.com/office/drawing/2014/main" id="{BB03051E-7E6F-8A48-8508-7304A90DFCAB}"/>
              </a:ext>
            </a:extLst>
          </p:cNvPr>
          <p:cNvSpPr txBox="1"/>
          <p:nvPr/>
        </p:nvSpPr>
        <p:spPr>
          <a:xfrm>
            <a:off x="4572000" y="3295679"/>
            <a:ext cx="2877711" cy="369332"/>
          </a:xfrm>
          <a:prstGeom prst="rect">
            <a:avLst/>
          </a:prstGeom>
          <a:noFill/>
        </p:spPr>
        <p:txBody>
          <a:bodyPr wrap="none" rtlCol="0">
            <a:spAutoFit/>
          </a:bodyPr>
          <a:lstStyle/>
          <a:p>
            <a:r>
              <a:rPr lang="en-US" dirty="0">
                <a:solidFill>
                  <a:schemeClr val="bg1"/>
                </a:solidFill>
                <a:latin typeface="Arial" panose="020B0604020202020204" pitchFamily="34" charset="0"/>
                <a:cs typeface="Arial" panose="020B0604020202020204" pitchFamily="34" charset="0"/>
              </a:rPr>
              <a:t>unstructured data/free text</a:t>
            </a:r>
          </a:p>
        </p:txBody>
      </p:sp>
      <p:pic>
        <p:nvPicPr>
          <p:cNvPr id="16" name="Picture 15">
            <a:extLst>
              <a:ext uri="{FF2B5EF4-FFF2-40B4-BE49-F238E27FC236}">
                <a16:creationId xmlns:a16="http://schemas.microsoft.com/office/drawing/2014/main" id="{EAACEFE4-EB2A-1D42-8D72-D92FACC578FF}"/>
              </a:ext>
            </a:extLst>
          </p:cNvPr>
          <p:cNvPicPr>
            <a:picLocks noChangeAspect="1"/>
          </p:cNvPicPr>
          <p:nvPr/>
        </p:nvPicPr>
        <p:blipFill>
          <a:blip r:embed="rId4"/>
          <a:stretch>
            <a:fillRect/>
          </a:stretch>
        </p:blipFill>
        <p:spPr>
          <a:xfrm>
            <a:off x="7446296" y="4303288"/>
            <a:ext cx="1581912" cy="551667"/>
          </a:xfrm>
          <a:prstGeom prst="rect">
            <a:avLst/>
          </a:prstGeom>
        </p:spPr>
      </p:pic>
      <p:sp>
        <p:nvSpPr>
          <p:cNvPr id="15" name="Rectangle 14">
            <a:extLst>
              <a:ext uri="{FF2B5EF4-FFF2-40B4-BE49-F238E27FC236}">
                <a16:creationId xmlns:a16="http://schemas.microsoft.com/office/drawing/2014/main" id="{3E1E8BD1-776E-8740-AB2D-A3B2E7616CAF}"/>
              </a:ext>
            </a:extLst>
          </p:cNvPr>
          <p:cNvSpPr/>
          <p:nvPr/>
        </p:nvSpPr>
        <p:spPr>
          <a:xfrm>
            <a:off x="6393049" y="4842789"/>
            <a:ext cx="2727702" cy="246221"/>
          </a:xfrm>
          <a:prstGeom prst="rect">
            <a:avLst/>
          </a:prstGeom>
        </p:spPr>
        <p:txBody>
          <a:bodyPr wrap="square">
            <a:spAutoFit/>
          </a:bodyPr>
          <a:lstStyle/>
          <a:p>
            <a:r>
              <a:rPr lang="en-US" sz="1000" dirty="0">
                <a:solidFill>
                  <a:schemeClr val="bg1"/>
                </a:solidFill>
                <a:latin typeface="Arial"/>
                <a:cs typeface="Arial"/>
              </a:rPr>
              <a:t>http://project-</a:t>
            </a:r>
            <a:r>
              <a:rPr lang="en-US" sz="1000" dirty="0" err="1">
                <a:solidFill>
                  <a:schemeClr val="bg1"/>
                </a:solidFill>
                <a:latin typeface="Arial"/>
                <a:cs typeface="Arial"/>
              </a:rPr>
              <a:t>emerse.org</a:t>
            </a:r>
            <a:r>
              <a:rPr lang="en-US" sz="1000" dirty="0">
                <a:solidFill>
                  <a:schemeClr val="bg1"/>
                </a:solidFill>
                <a:latin typeface="Arial"/>
                <a:cs typeface="Arial"/>
              </a:rPr>
              <a:t>/</a:t>
            </a:r>
            <a:r>
              <a:rPr lang="en-US" sz="1000" dirty="0" err="1">
                <a:solidFill>
                  <a:schemeClr val="bg1"/>
                </a:solidFill>
                <a:latin typeface="Arial"/>
                <a:cs typeface="Arial"/>
              </a:rPr>
              <a:t>presentations.html</a:t>
            </a:r>
            <a:endParaRPr lang="en-US" sz="1000" dirty="0">
              <a:solidFill>
                <a:schemeClr val="bg1"/>
              </a:solidFill>
              <a:latin typeface="Arial"/>
              <a:cs typeface="Arial"/>
            </a:endParaRPr>
          </a:p>
        </p:txBody>
      </p:sp>
    </p:spTree>
    <p:extLst>
      <p:ext uri="{BB962C8B-B14F-4D97-AF65-F5344CB8AC3E}">
        <p14:creationId xmlns:p14="http://schemas.microsoft.com/office/powerpoint/2010/main" val="372542787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C0E5FE-0681-C462-2238-89805F60C3C2}"/>
            </a:ext>
          </a:extLst>
        </p:cNvPr>
        <p:cNvGrpSpPr/>
        <p:nvPr/>
      </p:nvGrpSpPr>
      <p:grpSpPr>
        <a:xfrm>
          <a:off x="0" y="0"/>
          <a:ext cx="0" cy="0"/>
          <a:chOff x="0" y="0"/>
          <a:chExt cx="0" cy="0"/>
        </a:xfrm>
      </p:grpSpPr>
      <p:pic>
        <p:nvPicPr>
          <p:cNvPr id="3" name="Picture 2" descr="A screenshot of a computer&#10;&#10;AI-generated content may be incorrect.">
            <a:extLst>
              <a:ext uri="{FF2B5EF4-FFF2-40B4-BE49-F238E27FC236}">
                <a16:creationId xmlns:a16="http://schemas.microsoft.com/office/drawing/2014/main" id="{4780F8CE-A33E-3E2B-CB40-4F63A7F32776}"/>
              </a:ext>
            </a:extLst>
          </p:cNvPr>
          <p:cNvPicPr>
            <a:picLocks noChangeAspect="1"/>
          </p:cNvPicPr>
          <p:nvPr/>
        </p:nvPicPr>
        <p:blipFill>
          <a:blip r:embed="rId2"/>
          <a:stretch>
            <a:fillRect/>
          </a:stretch>
        </p:blipFill>
        <p:spPr>
          <a:xfrm>
            <a:off x="-1" y="12136"/>
            <a:ext cx="9165679" cy="5131364"/>
          </a:xfrm>
          <a:prstGeom prst="rect">
            <a:avLst/>
          </a:prstGeom>
        </p:spPr>
      </p:pic>
      <p:cxnSp>
        <p:nvCxnSpPr>
          <p:cNvPr id="4" name="Straight Arrow Connector 3">
            <a:extLst>
              <a:ext uri="{FF2B5EF4-FFF2-40B4-BE49-F238E27FC236}">
                <a16:creationId xmlns:a16="http://schemas.microsoft.com/office/drawing/2014/main" id="{6D2DCF3B-F087-F676-D229-77B1CC4D7D1E}"/>
              </a:ext>
            </a:extLst>
          </p:cNvPr>
          <p:cNvCxnSpPr>
            <a:cxnSpLocks/>
          </p:cNvCxnSpPr>
          <p:nvPr/>
        </p:nvCxnSpPr>
        <p:spPr>
          <a:xfrm>
            <a:off x="7219950" y="885825"/>
            <a:ext cx="1209675" cy="1285875"/>
          </a:xfrm>
          <a:prstGeom prst="straightConnector1">
            <a:avLst/>
          </a:prstGeom>
          <a:ln w="107950">
            <a:solidFill>
              <a:srgbClr val="FF0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3651780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3830C0-E6F4-AC92-0920-7775276F0670}"/>
            </a:ext>
          </a:extLst>
        </p:cNvPr>
        <p:cNvGrpSpPr/>
        <p:nvPr/>
      </p:nvGrpSpPr>
      <p:grpSpPr>
        <a:xfrm>
          <a:off x="0" y="0"/>
          <a:ext cx="0" cy="0"/>
          <a:chOff x="0" y="0"/>
          <a:chExt cx="0" cy="0"/>
        </a:xfrm>
      </p:grpSpPr>
      <p:pic>
        <p:nvPicPr>
          <p:cNvPr id="3" name="Picture 2" descr="A screenshot of a computer screen&#10;&#10;AI-generated content may be incorrect.">
            <a:extLst>
              <a:ext uri="{FF2B5EF4-FFF2-40B4-BE49-F238E27FC236}">
                <a16:creationId xmlns:a16="http://schemas.microsoft.com/office/drawing/2014/main" id="{CA6DC2FB-796E-D62A-8A2D-E46667398218}"/>
              </a:ext>
            </a:extLst>
          </p:cNvPr>
          <p:cNvPicPr>
            <a:picLocks noChangeAspect="1"/>
          </p:cNvPicPr>
          <p:nvPr/>
        </p:nvPicPr>
        <p:blipFill>
          <a:blip r:embed="rId2"/>
          <a:stretch>
            <a:fillRect/>
          </a:stretch>
        </p:blipFill>
        <p:spPr>
          <a:xfrm>
            <a:off x="-1" y="12136"/>
            <a:ext cx="9165679" cy="5131364"/>
          </a:xfrm>
          <a:prstGeom prst="rect">
            <a:avLst/>
          </a:prstGeom>
        </p:spPr>
      </p:pic>
    </p:spTree>
    <p:extLst>
      <p:ext uri="{BB962C8B-B14F-4D97-AF65-F5344CB8AC3E}">
        <p14:creationId xmlns:p14="http://schemas.microsoft.com/office/powerpoint/2010/main" val="309808259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6E03DC-E550-A485-AC19-011A8B1B2106}"/>
            </a:ext>
          </a:extLst>
        </p:cNvPr>
        <p:cNvGrpSpPr/>
        <p:nvPr/>
      </p:nvGrpSpPr>
      <p:grpSpPr>
        <a:xfrm>
          <a:off x="0" y="0"/>
          <a:ext cx="0" cy="0"/>
          <a:chOff x="0" y="0"/>
          <a:chExt cx="0" cy="0"/>
        </a:xfrm>
      </p:grpSpPr>
      <p:pic>
        <p:nvPicPr>
          <p:cNvPr id="3" name="Picture 2" descr="A screenshot of a computer&#10;&#10;AI-generated content may be incorrect.">
            <a:extLst>
              <a:ext uri="{FF2B5EF4-FFF2-40B4-BE49-F238E27FC236}">
                <a16:creationId xmlns:a16="http://schemas.microsoft.com/office/drawing/2014/main" id="{759CA468-A452-0770-E909-AA18869AEF9F}"/>
              </a:ext>
            </a:extLst>
          </p:cNvPr>
          <p:cNvPicPr>
            <a:picLocks noChangeAspect="1"/>
          </p:cNvPicPr>
          <p:nvPr/>
        </p:nvPicPr>
        <p:blipFill>
          <a:blip r:embed="rId3"/>
          <a:stretch>
            <a:fillRect/>
          </a:stretch>
        </p:blipFill>
        <p:spPr>
          <a:xfrm>
            <a:off x="-1" y="12136"/>
            <a:ext cx="9165679" cy="5131364"/>
          </a:xfrm>
          <a:prstGeom prst="rect">
            <a:avLst/>
          </a:prstGeom>
        </p:spPr>
      </p:pic>
    </p:spTree>
    <p:extLst>
      <p:ext uri="{BB962C8B-B14F-4D97-AF65-F5344CB8AC3E}">
        <p14:creationId xmlns:p14="http://schemas.microsoft.com/office/powerpoint/2010/main" val="40716491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a:extLst>
            <a:ext uri="{FF2B5EF4-FFF2-40B4-BE49-F238E27FC236}">
              <a16:creationId xmlns:a16="http://schemas.microsoft.com/office/drawing/2014/main" id="{5DF95BA1-2424-C733-45A7-197578B28248}"/>
            </a:ext>
          </a:extLst>
        </p:cNvPr>
        <p:cNvGrpSpPr/>
        <p:nvPr/>
      </p:nvGrpSpPr>
      <p:grpSpPr>
        <a:xfrm>
          <a:off x="0" y="0"/>
          <a:ext cx="0" cy="0"/>
          <a:chOff x="0" y="0"/>
          <a:chExt cx="0" cy="0"/>
        </a:xfrm>
      </p:grpSpPr>
      <p:sp useBgFill="1">
        <p:nvSpPr>
          <p:cNvPr id="2" name="Title 1">
            <a:extLst>
              <a:ext uri="{FF2B5EF4-FFF2-40B4-BE49-F238E27FC236}">
                <a16:creationId xmlns:a16="http://schemas.microsoft.com/office/drawing/2014/main" id="{5061F923-27C5-F833-E181-7E0B6C31981A}"/>
              </a:ext>
            </a:extLst>
          </p:cNvPr>
          <p:cNvSpPr>
            <a:spLocks noGrp="1"/>
          </p:cNvSpPr>
          <p:nvPr>
            <p:ph type="title"/>
          </p:nvPr>
        </p:nvSpPr>
        <p:spPr>
          <a:xfrm>
            <a:off x="457200" y="205978"/>
            <a:ext cx="8229600" cy="1694383"/>
          </a:xfrm>
        </p:spPr>
        <p:txBody>
          <a:bodyPr>
            <a:normAutofit fontScale="90000"/>
          </a:bodyPr>
          <a:lstStyle/>
          <a:p>
            <a:pPr algn="l"/>
            <a:r>
              <a:rPr lang="en-US" sz="3800" b="1" dirty="0">
                <a:latin typeface="Arial" panose="020B0604020202020204" pitchFamily="34" charset="0"/>
                <a:cs typeface="Arial" panose="020B0604020202020204" pitchFamily="34" charset="0"/>
              </a:rPr>
              <a:t>EMERSE has served the community for 20+ years–how do we ensure its future?</a:t>
            </a:r>
          </a:p>
        </p:txBody>
      </p:sp>
      <p:pic>
        <p:nvPicPr>
          <p:cNvPr id="14" name="Picture 13" descr="transparent background.png">
            <a:extLst>
              <a:ext uri="{FF2B5EF4-FFF2-40B4-BE49-F238E27FC236}">
                <a16:creationId xmlns:a16="http://schemas.microsoft.com/office/drawing/2014/main" id="{F2D13BC3-8122-01A5-C999-543F10C7322C}"/>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26" name="Rectangle 25">
            <a:extLst>
              <a:ext uri="{FF2B5EF4-FFF2-40B4-BE49-F238E27FC236}">
                <a16:creationId xmlns:a16="http://schemas.microsoft.com/office/drawing/2014/main" id="{1E038B88-0983-9F64-1FA7-5F931B1C117C}"/>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Tree>
    <p:extLst>
      <p:ext uri="{BB962C8B-B14F-4D97-AF65-F5344CB8AC3E}">
        <p14:creationId xmlns:p14="http://schemas.microsoft.com/office/powerpoint/2010/main" val="273216492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a:extLst>
            <a:ext uri="{FF2B5EF4-FFF2-40B4-BE49-F238E27FC236}">
              <a16:creationId xmlns:a16="http://schemas.microsoft.com/office/drawing/2014/main" id="{4934B9DC-E95E-6737-4C5D-BBB5C279AEC5}"/>
            </a:ext>
          </a:extLst>
        </p:cNvPr>
        <p:cNvGrpSpPr/>
        <p:nvPr/>
      </p:nvGrpSpPr>
      <p:grpSpPr>
        <a:xfrm>
          <a:off x="0" y="0"/>
          <a:ext cx="0" cy="0"/>
          <a:chOff x="0" y="0"/>
          <a:chExt cx="0" cy="0"/>
        </a:xfrm>
      </p:grpSpPr>
      <p:sp useBgFill="1">
        <p:nvSpPr>
          <p:cNvPr id="2" name="Title 1">
            <a:extLst>
              <a:ext uri="{FF2B5EF4-FFF2-40B4-BE49-F238E27FC236}">
                <a16:creationId xmlns:a16="http://schemas.microsoft.com/office/drawing/2014/main" id="{D452E242-2429-FCC7-05E8-4A1951381125}"/>
              </a:ext>
            </a:extLst>
          </p:cNvPr>
          <p:cNvSpPr>
            <a:spLocks noGrp="1"/>
          </p:cNvSpPr>
          <p:nvPr>
            <p:ph type="title"/>
          </p:nvPr>
        </p:nvSpPr>
        <p:spPr>
          <a:xfrm>
            <a:off x="232888" y="-1553"/>
            <a:ext cx="8549162" cy="1694383"/>
          </a:xfrm>
        </p:spPr>
        <p:txBody>
          <a:bodyPr>
            <a:normAutofit fontScale="90000"/>
          </a:bodyPr>
          <a:lstStyle/>
          <a:p>
            <a:pPr algn="l"/>
            <a:r>
              <a:rPr lang="en-US" sz="3800" b="1" dirty="0">
                <a:latin typeface="Arial" panose="020B0604020202020204" pitchFamily="34" charset="0"/>
                <a:cs typeface="Arial" panose="020B0604020202020204" pitchFamily="34" charset="0"/>
              </a:rPr>
              <a:t>LLMs are changing how we work with text…do we even need search anymore?</a:t>
            </a:r>
          </a:p>
        </p:txBody>
      </p:sp>
      <p:pic>
        <p:nvPicPr>
          <p:cNvPr id="14" name="Picture 13" descr="transparent background.png">
            <a:extLst>
              <a:ext uri="{FF2B5EF4-FFF2-40B4-BE49-F238E27FC236}">
                <a16:creationId xmlns:a16="http://schemas.microsoft.com/office/drawing/2014/main" id="{585A9481-0DD3-57E1-4B38-C522F0EF334C}"/>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26" name="Rectangle 25">
            <a:extLst>
              <a:ext uri="{FF2B5EF4-FFF2-40B4-BE49-F238E27FC236}">
                <a16:creationId xmlns:a16="http://schemas.microsoft.com/office/drawing/2014/main" id="{CB987264-18D9-BE68-4791-6FFFC11DD562}"/>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
        <p:nvSpPr>
          <p:cNvPr id="13" name="TextBox 12">
            <a:extLst>
              <a:ext uri="{FF2B5EF4-FFF2-40B4-BE49-F238E27FC236}">
                <a16:creationId xmlns:a16="http://schemas.microsoft.com/office/drawing/2014/main" id="{AF51AFCE-5ED1-3EA5-20EC-7DA951D390A0}"/>
              </a:ext>
            </a:extLst>
          </p:cNvPr>
          <p:cNvSpPr txBox="1"/>
          <p:nvPr/>
        </p:nvSpPr>
        <p:spPr>
          <a:xfrm>
            <a:off x="4172114" y="1682957"/>
            <a:ext cx="1418658" cy="830997"/>
          </a:xfrm>
          <a:prstGeom prst="rect">
            <a:avLst/>
          </a:prstGeom>
          <a:noFill/>
        </p:spPr>
        <p:txBody>
          <a:bodyPr wrap="none" rtlCol="0">
            <a:spAutoFit/>
          </a:bodyPr>
          <a:lstStyle/>
          <a:p>
            <a:r>
              <a:rPr lang="en-US" sz="4800" b="1" dirty="0">
                <a:solidFill>
                  <a:srgbClr val="FF0000"/>
                </a:solidFill>
                <a:latin typeface="Arial" panose="020B0604020202020204" pitchFamily="34" charset="0"/>
                <a:cs typeface="Arial" panose="020B0604020202020204" pitchFamily="34" charset="0"/>
              </a:rPr>
              <a:t>Yes</a:t>
            </a:r>
            <a:r>
              <a:rPr lang="en-US" sz="4800" dirty="0">
                <a:solidFill>
                  <a:srgbClr val="FF0000"/>
                </a:solidFill>
                <a:latin typeface="Arial" panose="020B0604020202020204" pitchFamily="34" charset="0"/>
                <a:cs typeface="Arial" panose="020B0604020202020204" pitchFamily="34" charset="0"/>
              </a:rPr>
              <a:t>!</a:t>
            </a:r>
          </a:p>
        </p:txBody>
      </p:sp>
      <p:pic>
        <p:nvPicPr>
          <p:cNvPr id="9" name="Picture 8" descr="A cartoon of a doctor with his hands up&#10;&#10;AI-generated content may be incorrect.">
            <a:extLst>
              <a:ext uri="{FF2B5EF4-FFF2-40B4-BE49-F238E27FC236}">
                <a16:creationId xmlns:a16="http://schemas.microsoft.com/office/drawing/2014/main" id="{DC2BBB87-26D0-6B25-FB90-D359475B570C}"/>
              </a:ext>
            </a:extLst>
          </p:cNvPr>
          <p:cNvPicPr>
            <a:picLocks noChangeAspect="1"/>
          </p:cNvPicPr>
          <p:nvPr/>
        </p:nvPicPr>
        <p:blipFill>
          <a:blip r:embed="rId3"/>
          <a:stretch>
            <a:fillRect/>
          </a:stretch>
        </p:blipFill>
        <p:spPr>
          <a:xfrm>
            <a:off x="457200" y="2098456"/>
            <a:ext cx="1743131" cy="2571750"/>
          </a:xfrm>
          <a:prstGeom prst="rect">
            <a:avLst/>
          </a:prstGeom>
        </p:spPr>
      </p:pic>
      <p:sp>
        <p:nvSpPr>
          <p:cNvPr id="10" name="TextBox 9">
            <a:extLst>
              <a:ext uri="{FF2B5EF4-FFF2-40B4-BE49-F238E27FC236}">
                <a16:creationId xmlns:a16="http://schemas.microsoft.com/office/drawing/2014/main" id="{FBA70609-5653-512A-C57F-CB76AB6C1FE1}"/>
              </a:ext>
            </a:extLst>
          </p:cNvPr>
          <p:cNvSpPr txBox="1"/>
          <p:nvPr/>
        </p:nvSpPr>
        <p:spPr>
          <a:xfrm>
            <a:off x="2415950" y="4396135"/>
            <a:ext cx="4036682" cy="400110"/>
          </a:xfrm>
          <a:prstGeom prst="rect">
            <a:avLst/>
          </a:prstGeom>
          <a:noFill/>
        </p:spPr>
        <p:txBody>
          <a:bodyPr wrap="none" rtlCol="0">
            <a:spAutoFit/>
          </a:bodyPr>
          <a:lstStyle/>
          <a:p>
            <a:r>
              <a:rPr lang="en-US" sz="1000" dirty="0">
                <a:latin typeface="Arial" panose="020B0604020202020204" pitchFamily="34" charset="0"/>
                <a:cs typeface="Arial" panose="020B0604020202020204" pitchFamily="34" charset="0"/>
              </a:rPr>
              <a:t>https://</a:t>
            </a:r>
            <a:r>
              <a:rPr lang="en-US" sz="1000" dirty="0" err="1">
                <a:latin typeface="Arial" panose="020B0604020202020204" pitchFamily="34" charset="0"/>
                <a:cs typeface="Arial" panose="020B0604020202020204" pitchFamily="34" charset="0"/>
              </a:rPr>
              <a:t>pmc.ncbi.nlm.nih.gov</a:t>
            </a:r>
            <a:r>
              <a:rPr lang="en-US" sz="1000" dirty="0">
                <a:latin typeface="Arial" panose="020B0604020202020204" pitchFamily="34" charset="0"/>
                <a:cs typeface="Arial" panose="020B0604020202020204" pitchFamily="34" charset="0"/>
              </a:rPr>
              <a:t>/articles/PMC11339511/pdf/ocae014.pdf</a:t>
            </a:r>
          </a:p>
          <a:p>
            <a:r>
              <a:rPr lang="en-US" sz="1000" dirty="0">
                <a:latin typeface="Arial" panose="020B0604020202020204" pitchFamily="34" charset="0"/>
                <a:cs typeface="Arial" panose="020B0604020202020204" pitchFamily="34" charset="0"/>
              </a:rPr>
              <a:t>2024</a:t>
            </a:r>
          </a:p>
        </p:txBody>
      </p:sp>
      <p:pic>
        <p:nvPicPr>
          <p:cNvPr id="12" name="Picture 11" descr="A close-up of a sign&#10;&#10;AI-generated content may be incorrect.">
            <a:extLst>
              <a:ext uri="{FF2B5EF4-FFF2-40B4-BE49-F238E27FC236}">
                <a16:creationId xmlns:a16="http://schemas.microsoft.com/office/drawing/2014/main" id="{18555DD1-F2A5-508F-5F0D-CDEAF6BB0A83}"/>
              </a:ext>
            </a:extLst>
          </p:cNvPr>
          <p:cNvPicPr>
            <a:picLocks noChangeAspect="1"/>
          </p:cNvPicPr>
          <p:nvPr/>
        </p:nvPicPr>
        <p:blipFill>
          <a:blip r:embed="rId4"/>
          <a:stretch>
            <a:fillRect/>
          </a:stretch>
        </p:blipFill>
        <p:spPr>
          <a:xfrm>
            <a:off x="2509370" y="2905072"/>
            <a:ext cx="6350636" cy="1348941"/>
          </a:xfrm>
          <a:prstGeom prst="rect">
            <a:avLst/>
          </a:prstGeom>
          <a:ln>
            <a:solidFill>
              <a:schemeClr val="accent1"/>
            </a:solidFill>
          </a:ln>
        </p:spPr>
      </p:pic>
    </p:spTree>
    <p:extLst>
      <p:ext uri="{BB962C8B-B14F-4D97-AF65-F5344CB8AC3E}">
        <p14:creationId xmlns:p14="http://schemas.microsoft.com/office/powerpoint/2010/main" val="113495500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useBgFill="1">
        <p:nvSpPr>
          <p:cNvPr id="2" name="Title 1">
            <a:extLst>
              <a:ext uri="{FF2B5EF4-FFF2-40B4-BE49-F238E27FC236}">
                <a16:creationId xmlns:a16="http://schemas.microsoft.com/office/drawing/2014/main" id="{521099F7-F254-FC42-87E6-6441127A5298}"/>
              </a:ext>
            </a:extLst>
          </p:cNvPr>
          <p:cNvSpPr>
            <a:spLocks noGrp="1"/>
          </p:cNvSpPr>
          <p:nvPr>
            <p:ph type="title"/>
          </p:nvPr>
        </p:nvSpPr>
        <p:spPr/>
        <p:txBody>
          <a:bodyPr/>
          <a:lstStyle/>
          <a:p>
            <a:pPr algn="l"/>
            <a:r>
              <a:rPr lang="en-US" b="1" dirty="0">
                <a:latin typeface="Arial" panose="020B0604020202020204" pitchFamily="34" charset="0"/>
                <a:cs typeface="Arial" panose="020B0604020202020204" pitchFamily="34" charset="0"/>
              </a:rPr>
              <a:t>Our plans</a:t>
            </a:r>
          </a:p>
        </p:txBody>
      </p:sp>
      <p:pic>
        <p:nvPicPr>
          <p:cNvPr id="14" name="Picture 13" descr="transparent background.png">
            <a:extLst>
              <a:ext uri="{FF2B5EF4-FFF2-40B4-BE49-F238E27FC236}">
                <a16:creationId xmlns:a16="http://schemas.microsoft.com/office/drawing/2014/main" id="{0794A7E0-C6EB-5543-9AC3-E31DE16F8696}"/>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26" name="Rectangle 25">
            <a:extLst>
              <a:ext uri="{FF2B5EF4-FFF2-40B4-BE49-F238E27FC236}">
                <a16:creationId xmlns:a16="http://schemas.microsoft.com/office/drawing/2014/main" id="{5AB7BCEC-95FB-2D4A-A931-04223E8C40FD}"/>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
        <p:nvSpPr>
          <p:cNvPr id="4" name="TextBox 3">
            <a:extLst>
              <a:ext uri="{FF2B5EF4-FFF2-40B4-BE49-F238E27FC236}">
                <a16:creationId xmlns:a16="http://schemas.microsoft.com/office/drawing/2014/main" id="{0DA041F3-EB1B-9E12-5EBE-8815C29A6ECA}"/>
              </a:ext>
            </a:extLst>
          </p:cNvPr>
          <p:cNvSpPr txBox="1"/>
          <p:nvPr/>
        </p:nvSpPr>
        <p:spPr>
          <a:xfrm>
            <a:off x="108278" y="1282379"/>
            <a:ext cx="8578522" cy="3539430"/>
          </a:xfrm>
          <a:prstGeom prst="rect">
            <a:avLst/>
          </a:prstGeom>
          <a:noFill/>
        </p:spPr>
        <p:txBody>
          <a:bodyPr wrap="square" rtlCol="0">
            <a:spAutoFit/>
          </a:bodyPr>
          <a:lstStyle/>
          <a:p>
            <a:pPr marL="514350" indent="-514350">
              <a:buFont typeface="Arial" panose="020B0604020202020204" pitchFamily="34" charset="0"/>
              <a:buChar char="•"/>
            </a:pPr>
            <a:r>
              <a:rPr lang="en-US" sz="2800" dirty="0">
                <a:latin typeface="Arial" panose="020B0604020202020204" pitchFamily="34" charset="0"/>
                <a:cs typeface="Arial" panose="020B0604020202020204" pitchFamily="34" charset="0"/>
              </a:rPr>
              <a:t>Leverage the platform we have already built</a:t>
            </a:r>
          </a:p>
          <a:p>
            <a:pPr marL="971550" lvl="1" indent="-514350">
              <a:buFont typeface="Arial" panose="020B0604020202020204" pitchFamily="34" charset="0"/>
              <a:buChar char="•"/>
            </a:pPr>
            <a:r>
              <a:rPr lang="en-US" sz="2800" dirty="0">
                <a:latin typeface="Arial" panose="020B0604020202020204" pitchFamily="34" charset="0"/>
                <a:cs typeface="Arial" panose="020B0604020202020204" pitchFamily="34" charset="0"/>
              </a:rPr>
              <a:t>security model (roles, privileges, auditing)</a:t>
            </a:r>
          </a:p>
          <a:p>
            <a:pPr marL="971550" lvl="1" indent="-514350">
              <a:buFont typeface="Arial" panose="020B0604020202020204" pitchFamily="34" charset="0"/>
              <a:buChar char="•"/>
            </a:pPr>
            <a:r>
              <a:rPr lang="en-US" sz="2800" dirty="0">
                <a:latin typeface="Arial" panose="020B0604020202020204" pitchFamily="34" charset="0"/>
                <a:cs typeface="Arial" panose="020B0604020202020204" pitchFamily="34" charset="0"/>
              </a:rPr>
              <a:t>simple review of medical records</a:t>
            </a:r>
          </a:p>
          <a:p>
            <a:pPr marL="971550" lvl="1" indent="-514350">
              <a:buFont typeface="Arial" panose="020B0604020202020204" pitchFamily="34" charset="0"/>
              <a:buChar char="•"/>
            </a:pPr>
            <a:r>
              <a:rPr lang="en-US" sz="2800" dirty="0">
                <a:latin typeface="Arial" panose="020B0604020202020204" pitchFamily="34" charset="0"/>
                <a:cs typeface="Arial" panose="020B0604020202020204" pitchFamily="34" charset="0"/>
              </a:rPr>
              <a:t>existing rapid retrieval index of clinical notes</a:t>
            </a:r>
          </a:p>
          <a:p>
            <a:pPr marL="971550" lvl="1" indent="-514350">
              <a:buFont typeface="Arial" panose="020B0604020202020204" pitchFamily="34" charset="0"/>
              <a:buChar char="•"/>
            </a:pPr>
            <a:r>
              <a:rPr lang="en-US" sz="2800" dirty="0">
                <a:latin typeface="Arial" panose="020B0604020202020204" pitchFamily="34" charset="0"/>
                <a:cs typeface="Arial" panose="020B0604020202020204" pitchFamily="34" charset="0"/>
              </a:rPr>
              <a:t>simple user interface for researchers</a:t>
            </a:r>
          </a:p>
          <a:p>
            <a:pPr marL="514350" indent="-514350">
              <a:buFont typeface="Arial" panose="020B0604020202020204" pitchFamily="34" charset="0"/>
              <a:buChar char="•"/>
            </a:pPr>
            <a:r>
              <a:rPr lang="en-US" sz="2800" dirty="0">
                <a:latin typeface="Arial" panose="020B0604020202020204" pitchFamily="34" charset="0"/>
                <a:cs typeface="Arial" panose="020B0604020202020204" pitchFamily="34" charset="0"/>
              </a:rPr>
              <a:t>Extend the capabilities with LLMs in various areas of the application</a:t>
            </a:r>
          </a:p>
          <a:p>
            <a:pPr marL="514350" indent="-514350">
              <a:buFont typeface="Arial" panose="020B0604020202020204" pitchFamily="34" charset="0"/>
              <a:buChar char="•"/>
            </a:pPr>
            <a:r>
              <a:rPr lang="en-US" sz="2800" dirty="0">
                <a:latin typeface="Arial" panose="020B0604020202020204" pitchFamily="34" charset="0"/>
                <a:cs typeface="Arial" panose="020B0604020202020204" pitchFamily="34" charset="0"/>
              </a:rPr>
              <a:t>Securely integrate with LLMs</a:t>
            </a:r>
          </a:p>
        </p:txBody>
      </p:sp>
    </p:spTree>
    <p:extLst>
      <p:ext uri="{BB962C8B-B14F-4D97-AF65-F5344CB8AC3E}">
        <p14:creationId xmlns:p14="http://schemas.microsoft.com/office/powerpoint/2010/main" val="189278080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a:extLst>
            <a:ext uri="{FF2B5EF4-FFF2-40B4-BE49-F238E27FC236}">
              <a16:creationId xmlns:a16="http://schemas.microsoft.com/office/drawing/2014/main" id="{03085408-7192-8F54-16CE-C28289052FF8}"/>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8CFB9F01-4967-339D-453F-44DA6C02A463}"/>
              </a:ext>
            </a:extLst>
          </p:cNvPr>
          <p:cNvPicPr>
            <a:picLocks noChangeAspect="1"/>
          </p:cNvPicPr>
          <p:nvPr/>
        </p:nvPicPr>
        <p:blipFill>
          <a:blip r:embed="rId2"/>
          <a:stretch>
            <a:fillRect/>
          </a:stretch>
        </p:blipFill>
        <p:spPr>
          <a:xfrm>
            <a:off x="685800" y="85052"/>
            <a:ext cx="7772400" cy="4973396"/>
          </a:xfrm>
          <a:prstGeom prst="rect">
            <a:avLst/>
          </a:prstGeom>
        </p:spPr>
      </p:pic>
      <p:sp>
        <p:nvSpPr>
          <p:cNvPr id="9" name="Rectangle 8">
            <a:extLst>
              <a:ext uri="{FF2B5EF4-FFF2-40B4-BE49-F238E27FC236}">
                <a16:creationId xmlns:a16="http://schemas.microsoft.com/office/drawing/2014/main" id="{FE805E3C-3079-B23B-CD44-B394E21F36FD}"/>
              </a:ext>
            </a:extLst>
          </p:cNvPr>
          <p:cNvSpPr/>
          <p:nvPr/>
        </p:nvSpPr>
        <p:spPr>
          <a:xfrm>
            <a:off x="219075" y="0"/>
            <a:ext cx="8239125" cy="742950"/>
          </a:xfrm>
          <a:prstGeom prst="rect">
            <a:avLst/>
          </a:prstGeom>
          <a:solidFill>
            <a:schemeClr val="accent5">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400" b="1" dirty="0">
                <a:solidFill>
                  <a:schemeClr val="tx1"/>
                </a:solidFill>
                <a:latin typeface="Arial" panose="020B0604020202020204" pitchFamily="34" charset="0"/>
                <a:cs typeface="Arial" panose="020B0604020202020204" pitchFamily="34" charset="0"/>
              </a:rPr>
              <a:t>Chat with the notes</a:t>
            </a:r>
            <a:endParaRPr lang="en-US" sz="4400" dirty="0">
              <a:solidFill>
                <a:schemeClr val="tx1"/>
              </a:solidFill>
            </a:endParaRPr>
          </a:p>
        </p:txBody>
      </p:sp>
      <p:cxnSp>
        <p:nvCxnSpPr>
          <p:cNvPr id="10" name="Straight Arrow Connector 9">
            <a:extLst>
              <a:ext uri="{FF2B5EF4-FFF2-40B4-BE49-F238E27FC236}">
                <a16:creationId xmlns:a16="http://schemas.microsoft.com/office/drawing/2014/main" id="{32EFBC36-4B67-3E26-8279-93C2C4A7916B}"/>
              </a:ext>
            </a:extLst>
          </p:cNvPr>
          <p:cNvCxnSpPr>
            <a:cxnSpLocks/>
          </p:cNvCxnSpPr>
          <p:nvPr/>
        </p:nvCxnSpPr>
        <p:spPr>
          <a:xfrm flipH="1">
            <a:off x="3643824" y="2018258"/>
            <a:ext cx="1856352" cy="0"/>
          </a:xfrm>
          <a:prstGeom prst="straightConnector1">
            <a:avLst/>
          </a:prstGeom>
          <a:ln w="88900">
            <a:solidFill>
              <a:srgbClr val="FF0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7788806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a:extLst>
            <a:ext uri="{FF2B5EF4-FFF2-40B4-BE49-F238E27FC236}">
              <a16:creationId xmlns:a16="http://schemas.microsoft.com/office/drawing/2014/main" id="{A2DB8CDF-402D-08AF-2848-E6928CBBA380}"/>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E4142404-D4B3-CABB-E6F0-38EF1DD4427C}"/>
              </a:ext>
            </a:extLst>
          </p:cNvPr>
          <p:cNvPicPr>
            <a:picLocks noChangeAspect="1"/>
          </p:cNvPicPr>
          <p:nvPr/>
        </p:nvPicPr>
        <p:blipFill>
          <a:blip r:embed="rId2"/>
          <a:stretch>
            <a:fillRect/>
          </a:stretch>
        </p:blipFill>
        <p:spPr>
          <a:xfrm>
            <a:off x="685800" y="85052"/>
            <a:ext cx="7772400" cy="4973396"/>
          </a:xfrm>
          <a:prstGeom prst="rect">
            <a:avLst/>
          </a:prstGeom>
        </p:spPr>
      </p:pic>
      <p:cxnSp>
        <p:nvCxnSpPr>
          <p:cNvPr id="4" name="Straight Arrow Connector 3">
            <a:extLst>
              <a:ext uri="{FF2B5EF4-FFF2-40B4-BE49-F238E27FC236}">
                <a16:creationId xmlns:a16="http://schemas.microsoft.com/office/drawing/2014/main" id="{A54A3CFF-C134-BF03-7A57-B6088A4F9991}"/>
              </a:ext>
            </a:extLst>
          </p:cNvPr>
          <p:cNvCxnSpPr>
            <a:cxnSpLocks/>
          </p:cNvCxnSpPr>
          <p:nvPr/>
        </p:nvCxnSpPr>
        <p:spPr>
          <a:xfrm flipH="1">
            <a:off x="4692045" y="1475333"/>
            <a:ext cx="1488657" cy="1181706"/>
          </a:xfrm>
          <a:prstGeom prst="straightConnector1">
            <a:avLst/>
          </a:prstGeom>
          <a:ln w="88900">
            <a:solidFill>
              <a:srgbClr val="FF0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5843685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a:extLst>
            <a:ext uri="{FF2B5EF4-FFF2-40B4-BE49-F238E27FC236}">
              <a16:creationId xmlns:a16="http://schemas.microsoft.com/office/drawing/2014/main" id="{EF1E8F5F-703C-F56D-37CB-CD4AFA8A5711}"/>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067D92A3-738F-87B8-7CC0-F94E61A0BB75}"/>
              </a:ext>
            </a:extLst>
          </p:cNvPr>
          <p:cNvPicPr>
            <a:picLocks noChangeAspect="1"/>
          </p:cNvPicPr>
          <p:nvPr/>
        </p:nvPicPr>
        <p:blipFill>
          <a:blip r:embed="rId2"/>
          <a:stretch>
            <a:fillRect/>
          </a:stretch>
        </p:blipFill>
        <p:spPr>
          <a:xfrm>
            <a:off x="685800" y="85052"/>
            <a:ext cx="7772400" cy="4973396"/>
          </a:xfrm>
          <a:prstGeom prst="rect">
            <a:avLst/>
          </a:prstGeom>
        </p:spPr>
      </p:pic>
      <p:cxnSp>
        <p:nvCxnSpPr>
          <p:cNvPr id="5" name="Straight Arrow Connector 4">
            <a:extLst>
              <a:ext uri="{FF2B5EF4-FFF2-40B4-BE49-F238E27FC236}">
                <a16:creationId xmlns:a16="http://schemas.microsoft.com/office/drawing/2014/main" id="{83522D75-A866-EE52-3B32-85CFA0FB29C6}"/>
              </a:ext>
            </a:extLst>
          </p:cNvPr>
          <p:cNvCxnSpPr>
            <a:cxnSpLocks/>
          </p:cNvCxnSpPr>
          <p:nvPr/>
        </p:nvCxnSpPr>
        <p:spPr>
          <a:xfrm flipH="1">
            <a:off x="4701570" y="1494383"/>
            <a:ext cx="1488657" cy="1181706"/>
          </a:xfrm>
          <a:prstGeom prst="straightConnector1">
            <a:avLst/>
          </a:prstGeom>
          <a:ln w="88900">
            <a:solidFill>
              <a:srgbClr val="FF0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7899555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a:extLst>
            <a:ext uri="{FF2B5EF4-FFF2-40B4-BE49-F238E27FC236}">
              <a16:creationId xmlns:a16="http://schemas.microsoft.com/office/drawing/2014/main" id="{D9792739-018B-0C7D-D729-7FD4B0080103}"/>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B025A8FF-FB4B-7D26-1B57-9F9AB1460B4A}"/>
              </a:ext>
            </a:extLst>
          </p:cNvPr>
          <p:cNvPicPr>
            <a:picLocks noChangeAspect="1"/>
          </p:cNvPicPr>
          <p:nvPr/>
        </p:nvPicPr>
        <p:blipFill>
          <a:blip r:embed="rId2"/>
          <a:stretch>
            <a:fillRect/>
          </a:stretch>
        </p:blipFill>
        <p:spPr>
          <a:xfrm>
            <a:off x="685800" y="85052"/>
            <a:ext cx="7772400" cy="4973396"/>
          </a:xfrm>
          <a:prstGeom prst="rect">
            <a:avLst/>
          </a:prstGeom>
        </p:spPr>
      </p:pic>
      <p:cxnSp>
        <p:nvCxnSpPr>
          <p:cNvPr id="5" name="Straight Arrow Connector 4">
            <a:extLst>
              <a:ext uri="{FF2B5EF4-FFF2-40B4-BE49-F238E27FC236}">
                <a16:creationId xmlns:a16="http://schemas.microsoft.com/office/drawing/2014/main" id="{336B929D-0C27-DDED-967E-91260933D500}"/>
              </a:ext>
            </a:extLst>
          </p:cNvPr>
          <p:cNvCxnSpPr>
            <a:cxnSpLocks/>
          </p:cNvCxnSpPr>
          <p:nvPr/>
        </p:nvCxnSpPr>
        <p:spPr>
          <a:xfrm flipH="1">
            <a:off x="4492020" y="4304864"/>
            <a:ext cx="2689830" cy="0"/>
          </a:xfrm>
          <a:prstGeom prst="straightConnector1">
            <a:avLst/>
          </a:prstGeom>
          <a:ln w="88900">
            <a:solidFill>
              <a:srgbClr val="FF0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11277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useBgFill="1">
        <p:nvSpPr>
          <p:cNvPr id="2" name="Title 1">
            <a:extLst>
              <a:ext uri="{FF2B5EF4-FFF2-40B4-BE49-F238E27FC236}">
                <a16:creationId xmlns:a16="http://schemas.microsoft.com/office/drawing/2014/main" id="{4CBFBA32-67EA-0A41-B41E-0BE764EFCE7F}"/>
              </a:ext>
            </a:extLst>
          </p:cNvPr>
          <p:cNvSpPr>
            <a:spLocks noGrp="1"/>
          </p:cNvSpPr>
          <p:nvPr>
            <p:ph type="title"/>
          </p:nvPr>
        </p:nvSpPr>
        <p:spPr>
          <a:xfrm>
            <a:off x="7148" y="347255"/>
            <a:ext cx="8679652" cy="857250"/>
          </a:xfrm>
        </p:spPr>
        <p:txBody>
          <a:bodyPr>
            <a:noAutofit/>
          </a:bodyPr>
          <a:lstStyle/>
          <a:p>
            <a:r>
              <a:rPr lang="en-US" sz="3200" b="1" dirty="0">
                <a:latin typeface="Arial"/>
                <a:cs typeface="Arial"/>
              </a:rPr>
              <a:t>Most medical centers lack tools for free-text</a:t>
            </a:r>
            <a:endParaRPr lang="en-US" sz="3200" b="1" dirty="0">
              <a:latin typeface="Arial" panose="020B0604020202020204" pitchFamily="34" charset="0"/>
              <a:cs typeface="Arial" panose="020B0604020202020204" pitchFamily="34" charset="0"/>
            </a:endParaRPr>
          </a:p>
        </p:txBody>
      </p:sp>
      <p:pic>
        <p:nvPicPr>
          <p:cNvPr id="5" name="Picture 4" descr="transparent background.png">
            <a:extLst>
              <a:ext uri="{FF2B5EF4-FFF2-40B4-BE49-F238E27FC236}">
                <a16:creationId xmlns:a16="http://schemas.microsoft.com/office/drawing/2014/main" id="{F94FCE91-4B01-AB4A-A948-F87B881EAB57}"/>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9" name="Rectangle 8">
            <a:extLst>
              <a:ext uri="{FF2B5EF4-FFF2-40B4-BE49-F238E27FC236}">
                <a16:creationId xmlns:a16="http://schemas.microsoft.com/office/drawing/2014/main" id="{3560B9B3-38DA-6F4D-9A22-621856FB52FD}"/>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pic>
        <p:nvPicPr>
          <p:cNvPr id="12" name="Picture 11" descr="Graphical user interface, application&#10;&#10;Description automatically generated">
            <a:extLst>
              <a:ext uri="{FF2B5EF4-FFF2-40B4-BE49-F238E27FC236}">
                <a16:creationId xmlns:a16="http://schemas.microsoft.com/office/drawing/2014/main" id="{5249CD2E-723E-BF23-D882-907DBBB44039}"/>
              </a:ext>
            </a:extLst>
          </p:cNvPr>
          <p:cNvPicPr>
            <a:picLocks noChangeAspect="1"/>
          </p:cNvPicPr>
          <p:nvPr/>
        </p:nvPicPr>
        <p:blipFill>
          <a:blip r:embed="rId3"/>
          <a:stretch>
            <a:fillRect/>
          </a:stretch>
        </p:blipFill>
        <p:spPr>
          <a:xfrm>
            <a:off x="12783" y="3765657"/>
            <a:ext cx="1554480" cy="912412"/>
          </a:xfrm>
          <a:prstGeom prst="rect">
            <a:avLst/>
          </a:prstGeom>
        </p:spPr>
      </p:pic>
      <p:pic>
        <p:nvPicPr>
          <p:cNvPr id="14" name="Picture 13" descr="Graphical user interface&#10;&#10;Description automatically generated">
            <a:extLst>
              <a:ext uri="{FF2B5EF4-FFF2-40B4-BE49-F238E27FC236}">
                <a16:creationId xmlns:a16="http://schemas.microsoft.com/office/drawing/2014/main" id="{4098A7CA-58B8-F19A-7422-3AC24FF796F3}"/>
              </a:ext>
            </a:extLst>
          </p:cNvPr>
          <p:cNvPicPr>
            <a:picLocks noChangeAspect="1"/>
          </p:cNvPicPr>
          <p:nvPr/>
        </p:nvPicPr>
        <p:blipFill>
          <a:blip r:embed="rId4"/>
          <a:stretch>
            <a:fillRect/>
          </a:stretch>
        </p:blipFill>
        <p:spPr>
          <a:xfrm>
            <a:off x="78411" y="1494426"/>
            <a:ext cx="1557867" cy="914400"/>
          </a:xfrm>
          <a:prstGeom prst="rect">
            <a:avLst/>
          </a:prstGeom>
        </p:spPr>
      </p:pic>
      <p:pic>
        <p:nvPicPr>
          <p:cNvPr id="15" name="Picture 14" descr="Graphical user interface&#10;&#10;Description automatically generated">
            <a:extLst>
              <a:ext uri="{FF2B5EF4-FFF2-40B4-BE49-F238E27FC236}">
                <a16:creationId xmlns:a16="http://schemas.microsoft.com/office/drawing/2014/main" id="{50B7ED71-1957-07B3-4836-775480672F1F}"/>
              </a:ext>
            </a:extLst>
          </p:cNvPr>
          <p:cNvPicPr>
            <a:picLocks noChangeAspect="1"/>
          </p:cNvPicPr>
          <p:nvPr/>
        </p:nvPicPr>
        <p:blipFill>
          <a:blip r:embed="rId4"/>
          <a:stretch>
            <a:fillRect/>
          </a:stretch>
        </p:blipFill>
        <p:spPr>
          <a:xfrm>
            <a:off x="1930402" y="1494426"/>
            <a:ext cx="1557867" cy="914400"/>
          </a:xfrm>
          <a:prstGeom prst="rect">
            <a:avLst/>
          </a:prstGeom>
        </p:spPr>
      </p:pic>
      <p:pic>
        <p:nvPicPr>
          <p:cNvPr id="16" name="Picture 15" descr="Graphical user interface&#10;&#10;Description automatically generated">
            <a:extLst>
              <a:ext uri="{FF2B5EF4-FFF2-40B4-BE49-F238E27FC236}">
                <a16:creationId xmlns:a16="http://schemas.microsoft.com/office/drawing/2014/main" id="{6819521B-F292-76E1-FF27-6FE8BEE41CB0}"/>
              </a:ext>
            </a:extLst>
          </p:cNvPr>
          <p:cNvPicPr>
            <a:picLocks noChangeAspect="1"/>
          </p:cNvPicPr>
          <p:nvPr/>
        </p:nvPicPr>
        <p:blipFill>
          <a:blip r:embed="rId4"/>
          <a:stretch>
            <a:fillRect/>
          </a:stretch>
        </p:blipFill>
        <p:spPr>
          <a:xfrm>
            <a:off x="3782393" y="1493021"/>
            <a:ext cx="1557867" cy="914400"/>
          </a:xfrm>
          <a:prstGeom prst="rect">
            <a:avLst/>
          </a:prstGeom>
        </p:spPr>
      </p:pic>
      <p:pic>
        <p:nvPicPr>
          <p:cNvPr id="17" name="Picture 16" descr="Graphical user interface&#10;&#10;Description automatically generated">
            <a:extLst>
              <a:ext uri="{FF2B5EF4-FFF2-40B4-BE49-F238E27FC236}">
                <a16:creationId xmlns:a16="http://schemas.microsoft.com/office/drawing/2014/main" id="{07B8CB18-42BC-2960-44E8-EC8F7271A0E2}"/>
              </a:ext>
            </a:extLst>
          </p:cNvPr>
          <p:cNvPicPr>
            <a:picLocks noChangeAspect="1"/>
          </p:cNvPicPr>
          <p:nvPr/>
        </p:nvPicPr>
        <p:blipFill>
          <a:blip r:embed="rId4"/>
          <a:stretch>
            <a:fillRect/>
          </a:stretch>
        </p:blipFill>
        <p:spPr>
          <a:xfrm>
            <a:off x="5634384" y="1493021"/>
            <a:ext cx="1557867" cy="914400"/>
          </a:xfrm>
          <a:prstGeom prst="rect">
            <a:avLst/>
          </a:prstGeom>
        </p:spPr>
      </p:pic>
      <p:pic>
        <p:nvPicPr>
          <p:cNvPr id="18" name="Picture 17" descr="Graphical user interface&#10;&#10;Description automatically generated">
            <a:extLst>
              <a:ext uri="{FF2B5EF4-FFF2-40B4-BE49-F238E27FC236}">
                <a16:creationId xmlns:a16="http://schemas.microsoft.com/office/drawing/2014/main" id="{62250CC7-4FD6-D78C-2E88-77227401106F}"/>
              </a:ext>
            </a:extLst>
          </p:cNvPr>
          <p:cNvPicPr>
            <a:picLocks noChangeAspect="1"/>
          </p:cNvPicPr>
          <p:nvPr/>
        </p:nvPicPr>
        <p:blipFill>
          <a:blip r:embed="rId4"/>
          <a:stretch>
            <a:fillRect/>
          </a:stretch>
        </p:blipFill>
        <p:spPr>
          <a:xfrm>
            <a:off x="7486375" y="1500433"/>
            <a:ext cx="1557867" cy="914400"/>
          </a:xfrm>
          <a:prstGeom prst="rect">
            <a:avLst/>
          </a:prstGeom>
        </p:spPr>
      </p:pic>
      <p:pic>
        <p:nvPicPr>
          <p:cNvPr id="19" name="Picture 18" descr="Graphical user interface&#10;&#10;Description automatically generated">
            <a:extLst>
              <a:ext uri="{FF2B5EF4-FFF2-40B4-BE49-F238E27FC236}">
                <a16:creationId xmlns:a16="http://schemas.microsoft.com/office/drawing/2014/main" id="{96E17E70-F5A7-9B1F-FAF7-C455550D40E9}"/>
              </a:ext>
            </a:extLst>
          </p:cNvPr>
          <p:cNvPicPr>
            <a:picLocks noChangeAspect="1"/>
          </p:cNvPicPr>
          <p:nvPr/>
        </p:nvPicPr>
        <p:blipFill>
          <a:blip r:embed="rId4"/>
          <a:stretch>
            <a:fillRect/>
          </a:stretch>
        </p:blipFill>
        <p:spPr>
          <a:xfrm>
            <a:off x="7148" y="2556734"/>
            <a:ext cx="1557867" cy="914400"/>
          </a:xfrm>
          <a:prstGeom prst="rect">
            <a:avLst/>
          </a:prstGeom>
        </p:spPr>
      </p:pic>
      <p:pic>
        <p:nvPicPr>
          <p:cNvPr id="20" name="Picture 19" descr="Graphical user interface&#10;&#10;Description automatically generated">
            <a:extLst>
              <a:ext uri="{FF2B5EF4-FFF2-40B4-BE49-F238E27FC236}">
                <a16:creationId xmlns:a16="http://schemas.microsoft.com/office/drawing/2014/main" id="{2C07FD44-B56C-33ED-DCA0-DE8D3112844F}"/>
              </a:ext>
            </a:extLst>
          </p:cNvPr>
          <p:cNvPicPr>
            <a:picLocks noChangeAspect="1"/>
          </p:cNvPicPr>
          <p:nvPr/>
        </p:nvPicPr>
        <p:blipFill>
          <a:blip r:embed="rId4"/>
          <a:stretch>
            <a:fillRect/>
          </a:stretch>
        </p:blipFill>
        <p:spPr>
          <a:xfrm>
            <a:off x="1859139" y="2556734"/>
            <a:ext cx="1557867" cy="914400"/>
          </a:xfrm>
          <a:prstGeom prst="rect">
            <a:avLst/>
          </a:prstGeom>
        </p:spPr>
      </p:pic>
      <p:pic>
        <p:nvPicPr>
          <p:cNvPr id="21" name="Picture 20" descr="Graphical user interface&#10;&#10;Description automatically generated">
            <a:extLst>
              <a:ext uri="{FF2B5EF4-FFF2-40B4-BE49-F238E27FC236}">
                <a16:creationId xmlns:a16="http://schemas.microsoft.com/office/drawing/2014/main" id="{34021FB1-69B1-F84D-D2F6-6258059E4333}"/>
              </a:ext>
            </a:extLst>
          </p:cNvPr>
          <p:cNvPicPr>
            <a:picLocks noChangeAspect="1"/>
          </p:cNvPicPr>
          <p:nvPr/>
        </p:nvPicPr>
        <p:blipFill>
          <a:blip r:embed="rId4"/>
          <a:stretch>
            <a:fillRect/>
          </a:stretch>
        </p:blipFill>
        <p:spPr>
          <a:xfrm>
            <a:off x="3711130" y="2555329"/>
            <a:ext cx="1557867" cy="914400"/>
          </a:xfrm>
          <a:prstGeom prst="rect">
            <a:avLst/>
          </a:prstGeom>
        </p:spPr>
      </p:pic>
      <p:pic>
        <p:nvPicPr>
          <p:cNvPr id="23" name="Picture 22" descr="Graphical user interface&#10;&#10;Description automatically generated">
            <a:extLst>
              <a:ext uri="{FF2B5EF4-FFF2-40B4-BE49-F238E27FC236}">
                <a16:creationId xmlns:a16="http://schemas.microsoft.com/office/drawing/2014/main" id="{23EAFD84-35F8-C111-D26E-292C11D9D436}"/>
              </a:ext>
            </a:extLst>
          </p:cNvPr>
          <p:cNvPicPr>
            <a:picLocks noChangeAspect="1"/>
          </p:cNvPicPr>
          <p:nvPr/>
        </p:nvPicPr>
        <p:blipFill>
          <a:blip r:embed="rId4"/>
          <a:stretch>
            <a:fillRect/>
          </a:stretch>
        </p:blipFill>
        <p:spPr>
          <a:xfrm>
            <a:off x="7415112" y="2562741"/>
            <a:ext cx="1557867" cy="914400"/>
          </a:xfrm>
          <a:prstGeom prst="rect">
            <a:avLst/>
          </a:prstGeom>
        </p:spPr>
      </p:pic>
      <p:pic>
        <p:nvPicPr>
          <p:cNvPr id="25" name="Picture 24" descr="Graphical user interface&#10;&#10;Description automatically generated">
            <a:extLst>
              <a:ext uri="{FF2B5EF4-FFF2-40B4-BE49-F238E27FC236}">
                <a16:creationId xmlns:a16="http://schemas.microsoft.com/office/drawing/2014/main" id="{54AE6389-2888-6C17-F261-F4A15F83CD04}"/>
              </a:ext>
            </a:extLst>
          </p:cNvPr>
          <p:cNvPicPr>
            <a:picLocks noChangeAspect="1"/>
          </p:cNvPicPr>
          <p:nvPr/>
        </p:nvPicPr>
        <p:blipFill>
          <a:blip r:embed="rId4"/>
          <a:stretch>
            <a:fillRect/>
          </a:stretch>
        </p:blipFill>
        <p:spPr>
          <a:xfrm>
            <a:off x="1859139" y="3767062"/>
            <a:ext cx="1557867" cy="914400"/>
          </a:xfrm>
          <a:prstGeom prst="rect">
            <a:avLst/>
          </a:prstGeom>
        </p:spPr>
      </p:pic>
      <p:pic>
        <p:nvPicPr>
          <p:cNvPr id="26" name="Picture 25" descr="Graphical user interface&#10;&#10;Description automatically generated">
            <a:extLst>
              <a:ext uri="{FF2B5EF4-FFF2-40B4-BE49-F238E27FC236}">
                <a16:creationId xmlns:a16="http://schemas.microsoft.com/office/drawing/2014/main" id="{BBCFBC19-6F49-B46C-760D-598CF3A5D854}"/>
              </a:ext>
            </a:extLst>
          </p:cNvPr>
          <p:cNvPicPr>
            <a:picLocks noChangeAspect="1"/>
          </p:cNvPicPr>
          <p:nvPr/>
        </p:nvPicPr>
        <p:blipFill>
          <a:blip r:embed="rId4"/>
          <a:stretch>
            <a:fillRect/>
          </a:stretch>
        </p:blipFill>
        <p:spPr>
          <a:xfrm>
            <a:off x="3711130" y="3765657"/>
            <a:ext cx="1557867" cy="914400"/>
          </a:xfrm>
          <a:prstGeom prst="rect">
            <a:avLst/>
          </a:prstGeom>
        </p:spPr>
      </p:pic>
      <p:pic>
        <p:nvPicPr>
          <p:cNvPr id="27" name="Picture 26" descr="Graphical user interface&#10;&#10;Description automatically generated">
            <a:extLst>
              <a:ext uri="{FF2B5EF4-FFF2-40B4-BE49-F238E27FC236}">
                <a16:creationId xmlns:a16="http://schemas.microsoft.com/office/drawing/2014/main" id="{329BD441-06BA-BC58-3FD9-14FBCF4D75CB}"/>
              </a:ext>
            </a:extLst>
          </p:cNvPr>
          <p:cNvPicPr>
            <a:picLocks noChangeAspect="1"/>
          </p:cNvPicPr>
          <p:nvPr/>
        </p:nvPicPr>
        <p:blipFill>
          <a:blip r:embed="rId4"/>
          <a:stretch>
            <a:fillRect/>
          </a:stretch>
        </p:blipFill>
        <p:spPr>
          <a:xfrm>
            <a:off x="5563121" y="3765657"/>
            <a:ext cx="1557867" cy="914400"/>
          </a:xfrm>
          <a:prstGeom prst="rect">
            <a:avLst/>
          </a:prstGeom>
        </p:spPr>
      </p:pic>
      <p:pic>
        <p:nvPicPr>
          <p:cNvPr id="29" name="Picture 28" descr="Graphical user interface, application&#10;&#10;Description automatically generated">
            <a:extLst>
              <a:ext uri="{FF2B5EF4-FFF2-40B4-BE49-F238E27FC236}">
                <a16:creationId xmlns:a16="http://schemas.microsoft.com/office/drawing/2014/main" id="{9881200F-CC29-A15D-A8FB-A648EE73D65F}"/>
              </a:ext>
            </a:extLst>
          </p:cNvPr>
          <p:cNvPicPr>
            <a:picLocks noChangeAspect="1"/>
          </p:cNvPicPr>
          <p:nvPr/>
        </p:nvPicPr>
        <p:blipFill>
          <a:blip r:embed="rId3"/>
          <a:stretch>
            <a:fillRect/>
          </a:stretch>
        </p:blipFill>
        <p:spPr>
          <a:xfrm>
            <a:off x="5637771" y="2556323"/>
            <a:ext cx="1554480" cy="912412"/>
          </a:xfrm>
          <a:prstGeom prst="rect">
            <a:avLst/>
          </a:prstGeom>
        </p:spPr>
      </p:pic>
      <p:pic>
        <p:nvPicPr>
          <p:cNvPr id="35" name="Picture 34" descr="Icon&#10;&#10;Description automatically generated">
            <a:extLst>
              <a:ext uri="{FF2B5EF4-FFF2-40B4-BE49-F238E27FC236}">
                <a16:creationId xmlns:a16="http://schemas.microsoft.com/office/drawing/2014/main" id="{08FFB731-E3DA-C56C-4784-F7DF68625A98}"/>
              </a:ext>
            </a:extLst>
          </p:cNvPr>
          <p:cNvPicPr>
            <a:picLocks noChangeAspect="1"/>
          </p:cNvPicPr>
          <p:nvPr/>
        </p:nvPicPr>
        <p:blipFill>
          <a:blip r:embed="rId5"/>
          <a:stretch>
            <a:fillRect/>
          </a:stretch>
        </p:blipFill>
        <p:spPr>
          <a:xfrm>
            <a:off x="6664410" y="2453965"/>
            <a:ext cx="750702" cy="750702"/>
          </a:xfrm>
          <a:prstGeom prst="rect">
            <a:avLst/>
          </a:prstGeom>
        </p:spPr>
      </p:pic>
      <p:pic>
        <p:nvPicPr>
          <p:cNvPr id="36" name="Picture 35" descr="Icon&#10;&#10;Description automatically generated">
            <a:extLst>
              <a:ext uri="{FF2B5EF4-FFF2-40B4-BE49-F238E27FC236}">
                <a16:creationId xmlns:a16="http://schemas.microsoft.com/office/drawing/2014/main" id="{6E6CE847-2147-78C7-8DEF-2E40B9809A07}"/>
              </a:ext>
            </a:extLst>
          </p:cNvPr>
          <p:cNvPicPr>
            <a:picLocks noChangeAspect="1"/>
          </p:cNvPicPr>
          <p:nvPr/>
        </p:nvPicPr>
        <p:blipFill>
          <a:blip r:embed="rId5"/>
          <a:stretch>
            <a:fillRect/>
          </a:stretch>
        </p:blipFill>
        <p:spPr>
          <a:xfrm>
            <a:off x="1114697" y="3619042"/>
            <a:ext cx="750702" cy="750702"/>
          </a:xfrm>
          <a:prstGeom prst="rect">
            <a:avLst/>
          </a:prstGeom>
        </p:spPr>
      </p:pic>
    </p:spTree>
    <p:extLst>
      <p:ext uri="{BB962C8B-B14F-4D97-AF65-F5344CB8AC3E}">
        <p14:creationId xmlns:p14="http://schemas.microsoft.com/office/powerpoint/2010/main" val="350736447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a:extLst>
            <a:ext uri="{FF2B5EF4-FFF2-40B4-BE49-F238E27FC236}">
              <a16:creationId xmlns:a16="http://schemas.microsoft.com/office/drawing/2014/main" id="{D23621D4-AB95-65CB-4FE3-7AD55EB533E8}"/>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DFC441D3-267F-A302-7BE3-114B49A9B99E}"/>
              </a:ext>
            </a:extLst>
          </p:cNvPr>
          <p:cNvPicPr>
            <a:picLocks noChangeAspect="1"/>
          </p:cNvPicPr>
          <p:nvPr/>
        </p:nvPicPr>
        <p:blipFill>
          <a:blip r:embed="rId2"/>
          <a:stretch>
            <a:fillRect/>
          </a:stretch>
        </p:blipFill>
        <p:spPr>
          <a:xfrm>
            <a:off x="685800" y="85052"/>
            <a:ext cx="7772400" cy="4973396"/>
          </a:xfrm>
          <a:prstGeom prst="rect">
            <a:avLst/>
          </a:prstGeom>
        </p:spPr>
      </p:pic>
    </p:spTree>
    <p:extLst>
      <p:ext uri="{BB962C8B-B14F-4D97-AF65-F5344CB8AC3E}">
        <p14:creationId xmlns:p14="http://schemas.microsoft.com/office/powerpoint/2010/main" val="372803927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a:extLst>
            <a:ext uri="{FF2B5EF4-FFF2-40B4-BE49-F238E27FC236}">
              <a16:creationId xmlns:a16="http://schemas.microsoft.com/office/drawing/2014/main" id="{E9DEF69A-CCF8-A188-26F0-A87C26386794}"/>
            </a:ext>
          </a:extLst>
        </p:cNvPr>
        <p:cNvGrpSpPr/>
        <p:nvPr/>
      </p:nvGrpSpPr>
      <p:grpSpPr>
        <a:xfrm>
          <a:off x="0" y="0"/>
          <a:ext cx="0" cy="0"/>
          <a:chOff x="0" y="0"/>
          <a:chExt cx="0" cy="0"/>
        </a:xfrm>
      </p:grpSpPr>
      <p:cxnSp>
        <p:nvCxnSpPr>
          <p:cNvPr id="10" name="Straight Arrow Connector 9">
            <a:extLst>
              <a:ext uri="{FF2B5EF4-FFF2-40B4-BE49-F238E27FC236}">
                <a16:creationId xmlns:a16="http://schemas.microsoft.com/office/drawing/2014/main" id="{06B0145A-5E4A-DE49-0EE1-CE7FBFF6FB27}"/>
              </a:ext>
            </a:extLst>
          </p:cNvPr>
          <p:cNvCxnSpPr>
            <a:cxnSpLocks/>
          </p:cNvCxnSpPr>
          <p:nvPr/>
        </p:nvCxnSpPr>
        <p:spPr>
          <a:xfrm flipH="1">
            <a:off x="3643824" y="2018258"/>
            <a:ext cx="1856352" cy="0"/>
          </a:xfrm>
          <a:prstGeom prst="straightConnector1">
            <a:avLst/>
          </a:prstGeom>
          <a:ln w="88900">
            <a:solidFill>
              <a:srgbClr val="FF0000"/>
            </a:solidFill>
            <a:tailEnd type="triangle"/>
          </a:ln>
        </p:spPr>
        <p:style>
          <a:lnRef idx="2">
            <a:schemeClr val="accent1"/>
          </a:lnRef>
          <a:fillRef idx="0">
            <a:schemeClr val="accent1"/>
          </a:fillRef>
          <a:effectRef idx="1">
            <a:schemeClr val="accent1"/>
          </a:effectRef>
          <a:fontRef idx="minor">
            <a:schemeClr val="tx1"/>
          </a:fontRef>
        </p:style>
      </p:cxnSp>
      <p:pic>
        <p:nvPicPr>
          <p:cNvPr id="3" name="Picture 2">
            <a:extLst>
              <a:ext uri="{FF2B5EF4-FFF2-40B4-BE49-F238E27FC236}">
                <a16:creationId xmlns:a16="http://schemas.microsoft.com/office/drawing/2014/main" id="{573E7C94-0585-5CCB-40E4-F183677A8CB3}"/>
              </a:ext>
            </a:extLst>
          </p:cNvPr>
          <p:cNvPicPr>
            <a:picLocks noChangeAspect="1"/>
          </p:cNvPicPr>
          <p:nvPr/>
        </p:nvPicPr>
        <p:blipFill>
          <a:blip r:embed="rId2"/>
          <a:stretch>
            <a:fillRect/>
          </a:stretch>
        </p:blipFill>
        <p:spPr>
          <a:xfrm>
            <a:off x="452437" y="85052"/>
            <a:ext cx="7772400" cy="4973396"/>
          </a:xfrm>
          <a:prstGeom prst="rect">
            <a:avLst/>
          </a:prstGeom>
        </p:spPr>
      </p:pic>
      <p:sp>
        <p:nvSpPr>
          <p:cNvPr id="9" name="Rectangle 8">
            <a:extLst>
              <a:ext uri="{FF2B5EF4-FFF2-40B4-BE49-F238E27FC236}">
                <a16:creationId xmlns:a16="http://schemas.microsoft.com/office/drawing/2014/main" id="{113BE4F2-D8A6-811A-FB7F-B06BB19858B9}"/>
              </a:ext>
            </a:extLst>
          </p:cNvPr>
          <p:cNvSpPr/>
          <p:nvPr/>
        </p:nvSpPr>
        <p:spPr>
          <a:xfrm>
            <a:off x="219075" y="0"/>
            <a:ext cx="8239125" cy="742950"/>
          </a:xfrm>
          <a:prstGeom prst="rect">
            <a:avLst/>
          </a:prstGeom>
          <a:solidFill>
            <a:schemeClr val="accent5">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400" b="1" dirty="0">
                <a:solidFill>
                  <a:schemeClr val="tx1"/>
                </a:solidFill>
                <a:latin typeface="Arial" panose="020B0604020202020204" pitchFamily="34" charset="0"/>
                <a:cs typeface="Arial" panose="020B0604020202020204" pitchFamily="34" charset="0"/>
              </a:rPr>
              <a:t>Query Generation</a:t>
            </a:r>
            <a:endParaRPr lang="en-US" sz="4400" dirty="0">
              <a:solidFill>
                <a:schemeClr val="tx1"/>
              </a:solidFill>
            </a:endParaRPr>
          </a:p>
        </p:txBody>
      </p:sp>
      <p:cxnSp>
        <p:nvCxnSpPr>
          <p:cNvPr id="4" name="Straight Arrow Connector 3">
            <a:extLst>
              <a:ext uri="{FF2B5EF4-FFF2-40B4-BE49-F238E27FC236}">
                <a16:creationId xmlns:a16="http://schemas.microsoft.com/office/drawing/2014/main" id="{C789AD9E-1E89-9003-CBAB-AF8C61A4B6EE}"/>
              </a:ext>
            </a:extLst>
          </p:cNvPr>
          <p:cNvCxnSpPr>
            <a:cxnSpLocks/>
          </p:cNvCxnSpPr>
          <p:nvPr/>
        </p:nvCxnSpPr>
        <p:spPr>
          <a:xfrm flipH="1">
            <a:off x="5635020" y="2637989"/>
            <a:ext cx="2689830" cy="0"/>
          </a:xfrm>
          <a:prstGeom prst="straightConnector1">
            <a:avLst/>
          </a:prstGeom>
          <a:ln w="88900">
            <a:solidFill>
              <a:srgbClr val="FF0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3013117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a:extLst>
            <a:ext uri="{FF2B5EF4-FFF2-40B4-BE49-F238E27FC236}">
              <a16:creationId xmlns:a16="http://schemas.microsoft.com/office/drawing/2014/main" id="{1421C7DD-C5F4-A33C-9911-20A3BE6032C1}"/>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665FE5E2-1FED-395C-D5BE-8ACF4117365E}"/>
              </a:ext>
            </a:extLst>
          </p:cNvPr>
          <p:cNvPicPr>
            <a:picLocks noChangeAspect="1"/>
          </p:cNvPicPr>
          <p:nvPr/>
        </p:nvPicPr>
        <p:blipFill>
          <a:blip r:embed="rId2"/>
          <a:stretch>
            <a:fillRect/>
          </a:stretch>
        </p:blipFill>
        <p:spPr>
          <a:xfrm>
            <a:off x="552450" y="85052"/>
            <a:ext cx="7772400" cy="4973396"/>
          </a:xfrm>
          <a:prstGeom prst="rect">
            <a:avLst/>
          </a:prstGeom>
        </p:spPr>
      </p:pic>
    </p:spTree>
    <p:extLst>
      <p:ext uri="{BB962C8B-B14F-4D97-AF65-F5344CB8AC3E}">
        <p14:creationId xmlns:p14="http://schemas.microsoft.com/office/powerpoint/2010/main" val="373007475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a:extLst>
            <a:ext uri="{FF2B5EF4-FFF2-40B4-BE49-F238E27FC236}">
              <a16:creationId xmlns:a16="http://schemas.microsoft.com/office/drawing/2014/main" id="{806C9662-D2DA-EC10-34BA-5CD6BDF52148}"/>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200DB21C-A221-6EFA-3C63-052FCA0C9F42}"/>
              </a:ext>
            </a:extLst>
          </p:cNvPr>
          <p:cNvPicPr>
            <a:picLocks noChangeAspect="1"/>
          </p:cNvPicPr>
          <p:nvPr/>
        </p:nvPicPr>
        <p:blipFill>
          <a:blip r:embed="rId2"/>
          <a:stretch>
            <a:fillRect/>
          </a:stretch>
        </p:blipFill>
        <p:spPr>
          <a:xfrm>
            <a:off x="685800" y="85052"/>
            <a:ext cx="7772400" cy="4973396"/>
          </a:xfrm>
          <a:prstGeom prst="rect">
            <a:avLst/>
          </a:prstGeom>
        </p:spPr>
      </p:pic>
    </p:spTree>
    <p:extLst>
      <p:ext uri="{BB962C8B-B14F-4D97-AF65-F5344CB8AC3E}">
        <p14:creationId xmlns:p14="http://schemas.microsoft.com/office/powerpoint/2010/main" val="325363326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a:extLst>
            <a:ext uri="{FF2B5EF4-FFF2-40B4-BE49-F238E27FC236}">
              <a16:creationId xmlns:a16="http://schemas.microsoft.com/office/drawing/2014/main" id="{076ED505-6265-26D8-559F-D5410EF416B8}"/>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F65EA7FB-90F9-EF02-1F85-63612D6FF382}"/>
              </a:ext>
            </a:extLst>
          </p:cNvPr>
          <p:cNvPicPr>
            <a:picLocks noChangeAspect="1"/>
          </p:cNvPicPr>
          <p:nvPr/>
        </p:nvPicPr>
        <p:blipFill>
          <a:blip r:embed="rId2"/>
          <a:stretch>
            <a:fillRect/>
          </a:stretch>
        </p:blipFill>
        <p:spPr>
          <a:xfrm>
            <a:off x="685800" y="85052"/>
            <a:ext cx="7772400" cy="4973396"/>
          </a:xfrm>
          <a:prstGeom prst="rect">
            <a:avLst/>
          </a:prstGeom>
        </p:spPr>
      </p:pic>
    </p:spTree>
    <p:extLst>
      <p:ext uri="{BB962C8B-B14F-4D97-AF65-F5344CB8AC3E}">
        <p14:creationId xmlns:p14="http://schemas.microsoft.com/office/powerpoint/2010/main" val="414218531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a:extLst>
            <a:ext uri="{FF2B5EF4-FFF2-40B4-BE49-F238E27FC236}">
              <a16:creationId xmlns:a16="http://schemas.microsoft.com/office/drawing/2014/main" id="{6A66FA35-187D-F652-3F34-7DF589A890A2}"/>
            </a:ext>
          </a:extLst>
        </p:cNvPr>
        <p:cNvGrpSpPr/>
        <p:nvPr/>
      </p:nvGrpSpPr>
      <p:grpSpPr>
        <a:xfrm>
          <a:off x="0" y="0"/>
          <a:ext cx="0" cy="0"/>
          <a:chOff x="0" y="0"/>
          <a:chExt cx="0" cy="0"/>
        </a:xfrm>
      </p:grpSpPr>
      <p:sp useBgFill="1">
        <p:nvSpPr>
          <p:cNvPr id="2" name="Title 1">
            <a:extLst>
              <a:ext uri="{FF2B5EF4-FFF2-40B4-BE49-F238E27FC236}">
                <a16:creationId xmlns:a16="http://schemas.microsoft.com/office/drawing/2014/main" id="{B77E596C-9C50-A870-D1AE-3A2D8ACE377F}"/>
              </a:ext>
            </a:extLst>
          </p:cNvPr>
          <p:cNvSpPr>
            <a:spLocks noGrp="1"/>
          </p:cNvSpPr>
          <p:nvPr>
            <p:ph type="title"/>
          </p:nvPr>
        </p:nvSpPr>
        <p:spPr/>
        <p:txBody>
          <a:bodyPr/>
          <a:lstStyle/>
          <a:p>
            <a:pPr algn="l"/>
            <a:r>
              <a:rPr lang="en-US" b="1" dirty="0">
                <a:latin typeface="Arial" panose="020B0604020202020204" pitchFamily="34" charset="0"/>
                <a:cs typeface="Arial" panose="020B0604020202020204" pitchFamily="34" charset="0"/>
              </a:rPr>
              <a:t>Initial Experiences</a:t>
            </a:r>
          </a:p>
        </p:txBody>
      </p:sp>
      <p:pic>
        <p:nvPicPr>
          <p:cNvPr id="14" name="Picture 13" descr="transparent background.png">
            <a:extLst>
              <a:ext uri="{FF2B5EF4-FFF2-40B4-BE49-F238E27FC236}">
                <a16:creationId xmlns:a16="http://schemas.microsoft.com/office/drawing/2014/main" id="{824D00CD-E614-23D0-FF84-AF1DDBAB920E}"/>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26" name="Rectangle 25">
            <a:extLst>
              <a:ext uri="{FF2B5EF4-FFF2-40B4-BE49-F238E27FC236}">
                <a16:creationId xmlns:a16="http://schemas.microsoft.com/office/drawing/2014/main" id="{1E4EA988-0551-55D2-F897-48CAD814C38E}"/>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
        <p:nvSpPr>
          <p:cNvPr id="13" name="TextBox 12">
            <a:extLst>
              <a:ext uri="{FF2B5EF4-FFF2-40B4-BE49-F238E27FC236}">
                <a16:creationId xmlns:a16="http://schemas.microsoft.com/office/drawing/2014/main" id="{67895B8C-CD65-4333-EFA9-D1A4D4217A7E}"/>
              </a:ext>
            </a:extLst>
          </p:cNvPr>
          <p:cNvSpPr txBox="1"/>
          <p:nvPr/>
        </p:nvSpPr>
        <p:spPr>
          <a:xfrm>
            <a:off x="193307" y="1186755"/>
            <a:ext cx="9110186" cy="3539430"/>
          </a:xfrm>
          <a:prstGeom prst="rect">
            <a:avLst/>
          </a:prstGeom>
          <a:noFill/>
        </p:spPr>
        <p:txBody>
          <a:bodyPr wrap="none" rtlCol="0">
            <a:spAutoFit/>
          </a:bodyPr>
          <a:lstStyle/>
          <a:p>
            <a:r>
              <a:rPr lang="en-US" sz="2800" dirty="0">
                <a:latin typeface="Arial" panose="020B0604020202020204" pitchFamily="34" charset="0"/>
                <a:cs typeface="Arial" panose="020B0604020202020204" pitchFamily="34" charset="0"/>
              </a:rPr>
              <a:t>• LLMs are very powerful but multiple challenges remain</a:t>
            </a:r>
          </a:p>
          <a:p>
            <a:pPr marL="914400" lvl="1" indent="-457200">
              <a:buFont typeface="Arial" panose="020B0604020202020204" pitchFamily="34" charset="0"/>
              <a:buChar char="•"/>
            </a:pPr>
            <a:r>
              <a:rPr lang="en-US" sz="2800" dirty="0">
                <a:latin typeface="Arial" panose="020B0604020202020204" pitchFamily="34" charset="0"/>
                <a:cs typeface="Arial" panose="020B0604020202020204" pitchFamily="34" charset="0"/>
              </a:rPr>
              <a:t>Cost</a:t>
            </a:r>
          </a:p>
          <a:p>
            <a:pPr marL="914400" lvl="1" indent="-457200">
              <a:buFont typeface="Arial" panose="020B0604020202020204" pitchFamily="34" charset="0"/>
              <a:buChar char="•"/>
            </a:pPr>
            <a:r>
              <a:rPr lang="en-US" sz="2800" dirty="0">
                <a:latin typeface="Arial" panose="020B0604020202020204" pitchFamily="34" charset="0"/>
                <a:cs typeface="Arial" panose="020B0604020202020204" pitchFamily="34" charset="0"/>
              </a:rPr>
              <a:t>Speed</a:t>
            </a:r>
          </a:p>
          <a:p>
            <a:pPr marL="914400" lvl="1" indent="-457200">
              <a:buFont typeface="Arial" panose="020B0604020202020204" pitchFamily="34" charset="0"/>
              <a:buChar char="•"/>
            </a:pPr>
            <a:r>
              <a:rPr lang="en-US" sz="2800" dirty="0">
                <a:latin typeface="Arial" panose="020B0604020202020204" pitchFamily="34" charset="0"/>
                <a:cs typeface="Arial" panose="020B0604020202020204" pitchFamily="34" charset="0"/>
              </a:rPr>
              <a:t>Completeness</a:t>
            </a:r>
          </a:p>
          <a:p>
            <a:pPr marL="914400" lvl="1" indent="-457200">
              <a:buFont typeface="Arial" panose="020B0604020202020204" pitchFamily="34" charset="0"/>
              <a:buChar char="•"/>
            </a:pPr>
            <a:r>
              <a:rPr lang="en-US" sz="2800" dirty="0">
                <a:latin typeface="Arial" panose="020B0604020202020204" pitchFamily="34" charset="0"/>
                <a:cs typeface="Arial" panose="020B0604020202020204" pitchFamily="34" charset="0"/>
              </a:rPr>
              <a:t>Accuracy</a:t>
            </a:r>
          </a:p>
          <a:p>
            <a:pPr marL="1371600" lvl="2" indent="-457200">
              <a:buFont typeface="Arial" panose="020B0604020202020204" pitchFamily="34" charset="0"/>
              <a:buChar char="•"/>
            </a:pPr>
            <a:r>
              <a:rPr lang="en-US" sz="2800" dirty="0">
                <a:latin typeface="Arial" panose="020B0604020202020204" pitchFamily="34" charset="0"/>
                <a:cs typeface="Arial" panose="020B0604020202020204" pitchFamily="34" charset="0"/>
              </a:rPr>
              <a:t>Invalid JSON</a:t>
            </a:r>
          </a:p>
          <a:p>
            <a:pPr marL="1371600" lvl="2" indent="-457200">
              <a:buFont typeface="Arial" panose="020B0604020202020204" pitchFamily="34" charset="0"/>
              <a:buChar char="•"/>
            </a:pPr>
            <a:r>
              <a:rPr lang="en-US" sz="2800" dirty="0">
                <a:latin typeface="Arial" panose="020B0604020202020204" pitchFamily="34" charset="0"/>
                <a:cs typeface="Arial" panose="020B0604020202020204" pitchFamily="34" charset="0"/>
              </a:rPr>
              <a:t>Paraphrasing instead of direct quotes</a:t>
            </a:r>
          </a:p>
          <a:p>
            <a:pPr marL="914400" lvl="1" indent="-457200">
              <a:buFont typeface="Arial" panose="020B0604020202020204" pitchFamily="34" charset="0"/>
              <a:buChar char="•"/>
            </a:pPr>
            <a:r>
              <a:rPr lang="en-US" sz="2800" dirty="0">
                <a:latin typeface="Arial" panose="020B0604020202020204" pitchFamily="34" charset="0"/>
                <a:cs typeface="Arial" panose="020B0604020202020204" pitchFamily="34" charset="0"/>
              </a:rPr>
              <a:t>Hallucinations – seems rare</a:t>
            </a:r>
          </a:p>
        </p:txBody>
      </p:sp>
    </p:spTree>
    <p:extLst>
      <p:ext uri="{BB962C8B-B14F-4D97-AF65-F5344CB8AC3E}">
        <p14:creationId xmlns:p14="http://schemas.microsoft.com/office/powerpoint/2010/main" val="306377211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a:extLst>
            <a:ext uri="{FF2B5EF4-FFF2-40B4-BE49-F238E27FC236}">
              <a16:creationId xmlns:a16="http://schemas.microsoft.com/office/drawing/2014/main" id="{3B14E880-66FD-4374-D96E-74EC36DE19E1}"/>
            </a:ext>
          </a:extLst>
        </p:cNvPr>
        <p:cNvGrpSpPr/>
        <p:nvPr/>
      </p:nvGrpSpPr>
      <p:grpSpPr>
        <a:xfrm>
          <a:off x="0" y="0"/>
          <a:ext cx="0" cy="0"/>
          <a:chOff x="0" y="0"/>
          <a:chExt cx="0" cy="0"/>
        </a:xfrm>
      </p:grpSpPr>
      <p:sp useBgFill="1">
        <p:nvSpPr>
          <p:cNvPr id="2" name="Title 1">
            <a:extLst>
              <a:ext uri="{FF2B5EF4-FFF2-40B4-BE49-F238E27FC236}">
                <a16:creationId xmlns:a16="http://schemas.microsoft.com/office/drawing/2014/main" id="{F192ED43-84ED-D77A-D80D-1E4578F4655B}"/>
              </a:ext>
            </a:extLst>
          </p:cNvPr>
          <p:cNvSpPr>
            <a:spLocks noGrp="1"/>
          </p:cNvSpPr>
          <p:nvPr>
            <p:ph type="title"/>
          </p:nvPr>
        </p:nvSpPr>
        <p:spPr/>
        <p:txBody>
          <a:bodyPr>
            <a:normAutofit/>
          </a:bodyPr>
          <a:lstStyle/>
          <a:p>
            <a:pPr algn="l"/>
            <a:r>
              <a:rPr lang="en-US" b="1" dirty="0">
                <a:latin typeface="Arial" panose="020B0604020202020204" pitchFamily="34" charset="0"/>
                <a:cs typeface="Arial" panose="020B0604020202020204" pitchFamily="34" charset="0"/>
              </a:rPr>
              <a:t>Quoting too much text</a:t>
            </a:r>
            <a:endParaRPr lang="en-US" sz="2400" b="1" dirty="0">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D9038F12-EAC4-D739-957A-E32FEE99D5A7}"/>
              </a:ext>
            </a:extLst>
          </p:cNvPr>
          <p:cNvPicPr>
            <a:picLocks noChangeAspect="1"/>
          </p:cNvPicPr>
          <p:nvPr/>
        </p:nvPicPr>
        <p:blipFill>
          <a:blip r:embed="rId2"/>
          <a:stretch>
            <a:fillRect/>
          </a:stretch>
        </p:blipFill>
        <p:spPr>
          <a:xfrm>
            <a:off x="550048" y="1122383"/>
            <a:ext cx="7041377" cy="3872288"/>
          </a:xfrm>
          <a:prstGeom prst="rect">
            <a:avLst/>
          </a:prstGeom>
        </p:spPr>
      </p:pic>
    </p:spTree>
    <p:extLst>
      <p:ext uri="{BB962C8B-B14F-4D97-AF65-F5344CB8AC3E}">
        <p14:creationId xmlns:p14="http://schemas.microsoft.com/office/powerpoint/2010/main" val="142897193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a:extLst>
            <a:ext uri="{FF2B5EF4-FFF2-40B4-BE49-F238E27FC236}">
              <a16:creationId xmlns:a16="http://schemas.microsoft.com/office/drawing/2014/main" id="{1FE47375-5D71-E227-658D-2C4ED294FA72}"/>
            </a:ext>
          </a:extLst>
        </p:cNvPr>
        <p:cNvGrpSpPr/>
        <p:nvPr/>
      </p:nvGrpSpPr>
      <p:grpSpPr>
        <a:xfrm>
          <a:off x="0" y="0"/>
          <a:ext cx="0" cy="0"/>
          <a:chOff x="0" y="0"/>
          <a:chExt cx="0" cy="0"/>
        </a:xfrm>
      </p:grpSpPr>
      <p:sp useBgFill="1">
        <p:nvSpPr>
          <p:cNvPr id="2" name="Title 1">
            <a:extLst>
              <a:ext uri="{FF2B5EF4-FFF2-40B4-BE49-F238E27FC236}">
                <a16:creationId xmlns:a16="http://schemas.microsoft.com/office/drawing/2014/main" id="{72323B7C-1E14-254E-58BD-DB46E49EFF88}"/>
              </a:ext>
            </a:extLst>
          </p:cNvPr>
          <p:cNvSpPr>
            <a:spLocks noGrp="1"/>
          </p:cNvSpPr>
          <p:nvPr>
            <p:ph type="title"/>
          </p:nvPr>
        </p:nvSpPr>
        <p:spPr/>
        <p:txBody>
          <a:bodyPr>
            <a:normAutofit fontScale="90000"/>
          </a:bodyPr>
          <a:lstStyle/>
          <a:p>
            <a:pPr algn="l"/>
            <a:r>
              <a:rPr lang="en-US" b="1" dirty="0">
                <a:latin typeface="Arial" panose="020B0604020202020204" pitchFamily="34" charset="0"/>
                <a:cs typeface="Arial" panose="020B0604020202020204" pitchFamily="34" charset="0"/>
              </a:rPr>
              <a:t>Invalid JSON</a:t>
            </a:r>
            <a:br>
              <a:rPr lang="en-US" b="1" dirty="0">
                <a:latin typeface="Arial" panose="020B0604020202020204" pitchFamily="34" charset="0"/>
                <a:cs typeface="Arial" panose="020B0604020202020204" pitchFamily="34" charset="0"/>
              </a:rPr>
            </a:br>
            <a:r>
              <a:rPr lang="en-US" sz="2400" b="1" dirty="0">
                <a:latin typeface="Arial" panose="020B0604020202020204" pitchFamily="34" charset="0"/>
                <a:cs typeface="Arial" panose="020B0604020202020204" pitchFamily="34" charset="0"/>
              </a:rPr>
              <a:t>question: why did the patient get a transplant?</a:t>
            </a:r>
          </a:p>
        </p:txBody>
      </p:sp>
      <p:pic>
        <p:nvPicPr>
          <p:cNvPr id="14" name="Picture 13" descr="transparent background.png">
            <a:extLst>
              <a:ext uri="{FF2B5EF4-FFF2-40B4-BE49-F238E27FC236}">
                <a16:creationId xmlns:a16="http://schemas.microsoft.com/office/drawing/2014/main" id="{F857CC0F-3689-DCB9-09FD-BC6666F4D6E3}"/>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26" name="Rectangle 25">
            <a:extLst>
              <a:ext uri="{FF2B5EF4-FFF2-40B4-BE49-F238E27FC236}">
                <a16:creationId xmlns:a16="http://schemas.microsoft.com/office/drawing/2014/main" id="{85B62E19-5048-ED2C-BAA4-8002C4F3E011}"/>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
        <p:nvSpPr>
          <p:cNvPr id="5" name="TextBox 4">
            <a:extLst>
              <a:ext uri="{FF2B5EF4-FFF2-40B4-BE49-F238E27FC236}">
                <a16:creationId xmlns:a16="http://schemas.microsoft.com/office/drawing/2014/main" id="{2C55C6CD-6F8B-88D0-1636-98DF252C8EC2}"/>
              </a:ext>
            </a:extLst>
          </p:cNvPr>
          <p:cNvSpPr txBox="1"/>
          <p:nvPr/>
        </p:nvSpPr>
        <p:spPr>
          <a:xfrm>
            <a:off x="171021" y="1063229"/>
            <a:ext cx="8384582" cy="3970318"/>
          </a:xfrm>
          <a:prstGeom prst="rect">
            <a:avLst/>
          </a:prstGeom>
          <a:noFill/>
        </p:spPr>
        <p:txBody>
          <a:bodyPr wrap="square" rtlCol="0">
            <a:spAutoFit/>
          </a:bodyPr>
          <a:lstStyle/>
          <a:p>
            <a:r>
              <a:rPr lang="en-US" dirty="0">
                <a:latin typeface="Courier New" panose="02070309020205020404" pitchFamily="49" charset="0"/>
                <a:cs typeface="Courier New" panose="02070309020205020404" pitchFamily="49" charset="0"/>
              </a:rPr>
              <a:t>[</a:t>
            </a:r>
          </a:p>
          <a:p>
            <a:r>
              <a:rPr lang="en-US" dirty="0">
                <a:latin typeface="Courier New" panose="02070309020205020404" pitchFamily="49" charset="0"/>
                <a:cs typeface="Courier New" panose="02070309020205020404" pitchFamily="49" charset="0"/>
              </a:rPr>
              <a:t>  {</a:t>
            </a:r>
          </a:p>
          <a:p>
            <a:r>
              <a:rPr lang="en-US" dirty="0">
                <a:latin typeface="Courier New" panose="02070309020205020404" pitchFamily="49" charset="0"/>
                <a:cs typeface="Courier New" panose="02070309020205020404" pitchFamily="49" charset="0"/>
              </a:rPr>
              <a:t>    "answer": "Treatment for acute myeloid leukemia (AML) via an allogeneic hematopoietic stem cell/bone marrow transplant.",</a:t>
            </a:r>
          </a:p>
          <a:p>
            <a:r>
              <a:rPr lang="en-US" dirty="0">
                <a:latin typeface="Courier New" panose="02070309020205020404" pitchFamily="49" charset="0"/>
                <a:cs typeface="Courier New" panose="02070309020205020404" pitchFamily="49" charset="0"/>
              </a:rPr>
              <a:t>    "quote": "status post allogeneic hematopoietic stem cell transplantation for AML"</a:t>
            </a:r>
          </a:p>
          <a:p>
            <a:r>
              <a:rPr lang="en-US" dirty="0">
                <a:latin typeface="Courier New" panose="02070309020205020404" pitchFamily="49" charset="0"/>
                <a:cs typeface="Courier New" panose="02070309020205020404" pitchFamily="49" charset="0"/>
              </a:rPr>
              <a:t>  },</a:t>
            </a:r>
          </a:p>
          <a:p>
            <a:r>
              <a:rPr lang="en-US" dirty="0">
                <a:latin typeface="Courier New" panose="02070309020205020404" pitchFamily="49" charset="0"/>
                <a:cs typeface="Courier New" panose="02070309020205020404" pitchFamily="49" charset="0"/>
              </a:rPr>
              <a:t>  {</a:t>
            </a:r>
          </a:p>
          <a:p>
            <a:r>
              <a:rPr lang="en-US" dirty="0">
                <a:latin typeface="Courier New" panose="02070309020205020404" pitchFamily="49" charset="0"/>
                <a:cs typeface="Courier New" panose="02070309020205020404" pitchFamily="49" charset="0"/>
              </a:rPr>
              <a:t>    "answer": "The transplant indication was AML (acute myeloid leukemia).",</a:t>
            </a:r>
          </a:p>
          <a:p>
            <a:r>
              <a:rPr lang="en-US" dirty="0">
                <a:latin typeface="Courier New" panose="02070309020205020404" pitchFamily="49" charset="0"/>
                <a:cs typeface="Courier New" panose="02070309020205020404" pitchFamily="49" charset="0"/>
              </a:rPr>
              <a:t>    "quote": "Day +220 post-allogeneic BMT for AML”,</a:t>
            </a:r>
          </a:p>
          <a:p>
            <a:r>
              <a:rPr lang="en-US" dirty="0">
                <a:latin typeface="Courier New" panose="02070309020205020404" pitchFamily="49" charset="0"/>
                <a:cs typeface="Courier New" panose="02070309020205020404" pitchFamily="49" charset="0"/>
              </a:rPr>
              <a:t>  }</a:t>
            </a:r>
          </a:p>
          <a:p>
            <a:r>
              <a:rPr lang="en-US" dirty="0">
                <a:latin typeface="Courier New" panose="02070309020205020404" pitchFamily="49" charset="0"/>
                <a:cs typeface="Courier New" panose="02070309020205020404" pitchFamily="49" charset="0"/>
              </a:rPr>
              <a:t>]</a:t>
            </a:r>
          </a:p>
        </p:txBody>
      </p:sp>
      <p:cxnSp>
        <p:nvCxnSpPr>
          <p:cNvPr id="7" name="Straight Arrow Connector 6">
            <a:extLst>
              <a:ext uri="{FF2B5EF4-FFF2-40B4-BE49-F238E27FC236}">
                <a16:creationId xmlns:a16="http://schemas.microsoft.com/office/drawing/2014/main" id="{C02A695B-DDDF-9641-09A0-AE4AB17C263B}"/>
              </a:ext>
            </a:extLst>
          </p:cNvPr>
          <p:cNvCxnSpPr>
            <a:cxnSpLocks/>
          </p:cNvCxnSpPr>
          <p:nvPr/>
        </p:nvCxnSpPr>
        <p:spPr>
          <a:xfrm flipH="1">
            <a:off x="7349520" y="3046958"/>
            <a:ext cx="1488657" cy="1181706"/>
          </a:xfrm>
          <a:prstGeom prst="straightConnector1">
            <a:avLst/>
          </a:prstGeom>
          <a:ln w="88900">
            <a:solidFill>
              <a:srgbClr val="FF0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7417992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a:extLst>
            <a:ext uri="{FF2B5EF4-FFF2-40B4-BE49-F238E27FC236}">
              <a16:creationId xmlns:a16="http://schemas.microsoft.com/office/drawing/2014/main" id="{971C2508-57F7-549E-75A2-6EA180671D06}"/>
            </a:ext>
          </a:extLst>
        </p:cNvPr>
        <p:cNvGrpSpPr/>
        <p:nvPr/>
      </p:nvGrpSpPr>
      <p:grpSpPr>
        <a:xfrm>
          <a:off x="0" y="0"/>
          <a:ext cx="0" cy="0"/>
          <a:chOff x="0" y="0"/>
          <a:chExt cx="0" cy="0"/>
        </a:xfrm>
      </p:grpSpPr>
      <p:sp useBgFill="1">
        <p:nvSpPr>
          <p:cNvPr id="2" name="Title 1">
            <a:extLst>
              <a:ext uri="{FF2B5EF4-FFF2-40B4-BE49-F238E27FC236}">
                <a16:creationId xmlns:a16="http://schemas.microsoft.com/office/drawing/2014/main" id="{8693F319-7403-A2E2-4B30-46880D7EB142}"/>
              </a:ext>
            </a:extLst>
          </p:cNvPr>
          <p:cNvSpPr>
            <a:spLocks noGrp="1"/>
          </p:cNvSpPr>
          <p:nvPr>
            <p:ph type="title"/>
          </p:nvPr>
        </p:nvSpPr>
        <p:spPr/>
        <p:txBody>
          <a:bodyPr/>
          <a:lstStyle/>
          <a:p>
            <a:pPr algn="l"/>
            <a:r>
              <a:rPr lang="en-US" b="1" dirty="0">
                <a:latin typeface="Arial" panose="020B0604020202020204" pitchFamily="34" charset="0"/>
                <a:cs typeface="Arial" panose="020B0604020202020204" pitchFamily="34" charset="0"/>
              </a:rPr>
              <a:t>Context window limitations</a:t>
            </a:r>
          </a:p>
        </p:txBody>
      </p:sp>
      <p:pic>
        <p:nvPicPr>
          <p:cNvPr id="14" name="Picture 13" descr="transparent background.png">
            <a:extLst>
              <a:ext uri="{FF2B5EF4-FFF2-40B4-BE49-F238E27FC236}">
                <a16:creationId xmlns:a16="http://schemas.microsoft.com/office/drawing/2014/main" id="{72F4C667-5796-CB50-D5AA-2DFE447E4C89}"/>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26" name="Rectangle 25">
            <a:extLst>
              <a:ext uri="{FF2B5EF4-FFF2-40B4-BE49-F238E27FC236}">
                <a16:creationId xmlns:a16="http://schemas.microsoft.com/office/drawing/2014/main" id="{4489C599-AB2D-1EC0-13BF-C21F52793634}"/>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
        <p:nvSpPr>
          <p:cNvPr id="13" name="TextBox 12">
            <a:extLst>
              <a:ext uri="{FF2B5EF4-FFF2-40B4-BE49-F238E27FC236}">
                <a16:creationId xmlns:a16="http://schemas.microsoft.com/office/drawing/2014/main" id="{AAFFA4DA-CC18-D5D7-1D6E-321AD0D76964}"/>
              </a:ext>
            </a:extLst>
          </p:cNvPr>
          <p:cNvSpPr txBox="1"/>
          <p:nvPr/>
        </p:nvSpPr>
        <p:spPr>
          <a:xfrm>
            <a:off x="193307" y="1186755"/>
            <a:ext cx="8467383" cy="3108543"/>
          </a:xfrm>
          <a:prstGeom prst="rect">
            <a:avLst/>
          </a:prstGeom>
          <a:noFill/>
        </p:spPr>
        <p:txBody>
          <a:bodyPr wrap="none" rtlCol="0">
            <a:spAutoFit/>
          </a:bodyPr>
          <a:lstStyle/>
          <a:p>
            <a:pPr marL="457200" indent="-457200">
              <a:buFont typeface="Arial" panose="020B0604020202020204" pitchFamily="34" charset="0"/>
              <a:buChar char="•"/>
            </a:pPr>
            <a:r>
              <a:rPr lang="en-US" sz="2800" dirty="0">
                <a:latin typeface="Arial" panose="020B0604020202020204" pitchFamily="34" charset="0"/>
                <a:cs typeface="Arial" panose="020B0604020202020204" pitchFamily="34" charset="0"/>
              </a:rPr>
              <a:t>1 million token limit for context window</a:t>
            </a:r>
          </a:p>
          <a:p>
            <a:endParaRPr lang="en-US" sz="2800" dirty="0">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en-US" sz="2800" dirty="0">
                <a:latin typeface="Arial" panose="020B0604020202020204" pitchFamily="34" charset="0"/>
                <a:cs typeface="Arial" panose="020B0604020202020204" pitchFamily="34" charset="0"/>
              </a:rPr>
              <a:t>A quick check of our EHR identifies:</a:t>
            </a:r>
          </a:p>
          <a:p>
            <a:pPr marL="914400" lvl="1" indent="-457200">
              <a:buFont typeface="Arial" panose="020B0604020202020204" pitchFamily="34" charset="0"/>
              <a:buChar char="•"/>
            </a:pPr>
            <a:r>
              <a:rPr lang="en-US" sz="2800" dirty="0">
                <a:latin typeface="Arial" panose="020B0604020202020204" pitchFamily="34" charset="0"/>
                <a:cs typeface="Arial" panose="020B0604020202020204" pitchFamily="34" charset="0"/>
              </a:rPr>
              <a:t>Patient with 9377 notes, 4.6 million tokens</a:t>
            </a:r>
          </a:p>
          <a:p>
            <a:pPr marL="914400" lvl="1" indent="-457200">
              <a:buFont typeface="Arial" panose="020B0604020202020204" pitchFamily="34" charset="0"/>
              <a:buChar char="•"/>
            </a:pPr>
            <a:r>
              <a:rPr lang="en-US" sz="2800" dirty="0">
                <a:latin typeface="Arial" panose="020B0604020202020204" pitchFamily="34" charset="0"/>
                <a:cs typeface="Arial" panose="020B0604020202020204" pitchFamily="34" charset="0"/>
              </a:rPr>
              <a:t>Patient with 8675 notes, 7.5 million tokens</a:t>
            </a:r>
          </a:p>
          <a:p>
            <a:pPr marL="457200" indent="-457200">
              <a:buFont typeface="Arial" panose="020B0604020202020204" pitchFamily="34" charset="0"/>
              <a:buChar char="•"/>
            </a:pPr>
            <a:endParaRPr lang="en-US" sz="2800" dirty="0">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en-US" sz="2800" dirty="0">
                <a:latin typeface="Arial" panose="020B0604020202020204" pitchFamily="34" charset="0"/>
                <a:cs typeface="Arial" panose="020B0604020202020204" pitchFamily="34" charset="0"/>
              </a:rPr>
              <a:t>Need to sample, no guarantee can be “complete”</a:t>
            </a:r>
          </a:p>
        </p:txBody>
      </p:sp>
    </p:spTree>
    <p:extLst>
      <p:ext uri="{BB962C8B-B14F-4D97-AF65-F5344CB8AC3E}">
        <p14:creationId xmlns:p14="http://schemas.microsoft.com/office/powerpoint/2010/main" val="143367172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a:extLst>
            <a:ext uri="{FF2B5EF4-FFF2-40B4-BE49-F238E27FC236}">
              <a16:creationId xmlns:a16="http://schemas.microsoft.com/office/drawing/2014/main" id="{747261B2-9B6F-6EA1-1AA0-C45BA560DEF9}"/>
            </a:ext>
          </a:extLst>
        </p:cNvPr>
        <p:cNvGrpSpPr/>
        <p:nvPr/>
      </p:nvGrpSpPr>
      <p:grpSpPr>
        <a:xfrm>
          <a:off x="0" y="0"/>
          <a:ext cx="0" cy="0"/>
          <a:chOff x="0" y="0"/>
          <a:chExt cx="0" cy="0"/>
        </a:xfrm>
      </p:grpSpPr>
      <p:sp useBgFill="1">
        <p:nvSpPr>
          <p:cNvPr id="2" name="Title 1">
            <a:extLst>
              <a:ext uri="{FF2B5EF4-FFF2-40B4-BE49-F238E27FC236}">
                <a16:creationId xmlns:a16="http://schemas.microsoft.com/office/drawing/2014/main" id="{774434D3-3E00-3262-3EC7-020FCF73A8CE}"/>
              </a:ext>
            </a:extLst>
          </p:cNvPr>
          <p:cNvSpPr>
            <a:spLocks noGrp="1"/>
          </p:cNvSpPr>
          <p:nvPr>
            <p:ph type="title"/>
          </p:nvPr>
        </p:nvSpPr>
        <p:spPr/>
        <p:txBody>
          <a:bodyPr>
            <a:normAutofit fontScale="90000"/>
          </a:bodyPr>
          <a:lstStyle/>
          <a:p>
            <a:pPr algn="l"/>
            <a:r>
              <a:rPr lang="en-US" b="1" dirty="0">
                <a:latin typeface="Arial" panose="020B0604020202020204" pitchFamily="34" charset="0"/>
                <a:cs typeface="Arial" panose="020B0604020202020204" pitchFamily="34" charset="0"/>
              </a:rPr>
              <a:t>LLM work remains in progress</a:t>
            </a:r>
          </a:p>
        </p:txBody>
      </p:sp>
      <p:pic>
        <p:nvPicPr>
          <p:cNvPr id="14" name="Picture 13" descr="transparent background.png">
            <a:extLst>
              <a:ext uri="{FF2B5EF4-FFF2-40B4-BE49-F238E27FC236}">
                <a16:creationId xmlns:a16="http://schemas.microsoft.com/office/drawing/2014/main" id="{90AB9DDA-8C0F-FF42-1CC6-D52F0D45B23D}"/>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26" name="Rectangle 25">
            <a:extLst>
              <a:ext uri="{FF2B5EF4-FFF2-40B4-BE49-F238E27FC236}">
                <a16:creationId xmlns:a16="http://schemas.microsoft.com/office/drawing/2014/main" id="{03FDBE9D-4A05-AED4-0683-8A23992BDFBD}"/>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pic>
        <p:nvPicPr>
          <p:cNvPr id="3" name="Picture 2" descr="A computer screen with construction tools and yellow caution tape&#10;&#10;AI-generated content may be incorrect.">
            <a:extLst>
              <a:ext uri="{FF2B5EF4-FFF2-40B4-BE49-F238E27FC236}">
                <a16:creationId xmlns:a16="http://schemas.microsoft.com/office/drawing/2014/main" id="{92D3F1D4-A318-4064-D4EA-4424370A2988}"/>
              </a:ext>
            </a:extLst>
          </p:cNvPr>
          <p:cNvPicPr>
            <a:picLocks noChangeAspect="1"/>
          </p:cNvPicPr>
          <p:nvPr/>
        </p:nvPicPr>
        <p:blipFill>
          <a:blip r:embed="rId3"/>
          <a:stretch>
            <a:fillRect/>
          </a:stretch>
        </p:blipFill>
        <p:spPr>
          <a:xfrm>
            <a:off x="6195095" y="1418427"/>
            <a:ext cx="2619375" cy="2619375"/>
          </a:xfrm>
          <a:prstGeom prst="rect">
            <a:avLst/>
          </a:prstGeom>
        </p:spPr>
      </p:pic>
      <p:sp>
        <p:nvSpPr>
          <p:cNvPr id="4" name="TextBox 3">
            <a:extLst>
              <a:ext uri="{FF2B5EF4-FFF2-40B4-BE49-F238E27FC236}">
                <a16:creationId xmlns:a16="http://schemas.microsoft.com/office/drawing/2014/main" id="{BE605379-3726-D5BB-41E9-742FE4B80E10}"/>
              </a:ext>
            </a:extLst>
          </p:cNvPr>
          <p:cNvSpPr txBox="1"/>
          <p:nvPr/>
        </p:nvSpPr>
        <p:spPr>
          <a:xfrm>
            <a:off x="193307" y="1186755"/>
            <a:ext cx="6074143" cy="2246769"/>
          </a:xfrm>
          <a:prstGeom prst="rect">
            <a:avLst/>
          </a:prstGeom>
          <a:noFill/>
        </p:spPr>
        <p:txBody>
          <a:bodyPr wrap="square" rtlCol="0">
            <a:spAutoFit/>
          </a:bodyPr>
          <a:lstStyle/>
          <a:p>
            <a:pPr marL="457200" indent="-457200">
              <a:buFont typeface="Arial" panose="020B0604020202020204" pitchFamily="34" charset="0"/>
              <a:buChar char="•"/>
            </a:pPr>
            <a:r>
              <a:rPr lang="en-US" sz="2800" dirty="0">
                <a:latin typeface="Arial" panose="020B0604020202020204" pitchFamily="34" charset="0"/>
                <a:cs typeface="Arial" panose="020B0604020202020204" pitchFamily="34" charset="0"/>
              </a:rPr>
              <a:t>We are excited and optimistic about what will be possible</a:t>
            </a:r>
          </a:p>
          <a:p>
            <a:pPr marL="457200" indent="-457200">
              <a:buFont typeface="Arial" panose="020B0604020202020204" pitchFamily="34" charset="0"/>
              <a:buChar char="•"/>
            </a:pPr>
            <a:endParaRPr lang="en-US" sz="2800" dirty="0">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en-US" sz="2800" dirty="0">
                <a:latin typeface="Arial" panose="020B0604020202020204" pitchFamily="34" charset="0"/>
                <a:cs typeface="Arial" panose="020B0604020202020204" pitchFamily="34" charset="0"/>
              </a:rPr>
              <a:t>Users are eager to try out the upcoming capabilities</a:t>
            </a:r>
          </a:p>
        </p:txBody>
      </p:sp>
    </p:spTree>
    <p:extLst>
      <p:ext uri="{BB962C8B-B14F-4D97-AF65-F5344CB8AC3E}">
        <p14:creationId xmlns:p14="http://schemas.microsoft.com/office/powerpoint/2010/main" val="34313228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a:extLst>
            <a:ext uri="{FF2B5EF4-FFF2-40B4-BE49-F238E27FC236}">
              <a16:creationId xmlns:a16="http://schemas.microsoft.com/office/drawing/2014/main" id="{63732CCF-D1C4-74AF-45A1-0BBD24D9D2F9}"/>
            </a:ext>
          </a:extLst>
        </p:cNvPr>
        <p:cNvGrpSpPr/>
        <p:nvPr/>
      </p:nvGrpSpPr>
      <p:grpSpPr>
        <a:xfrm>
          <a:off x="0" y="0"/>
          <a:ext cx="0" cy="0"/>
          <a:chOff x="0" y="0"/>
          <a:chExt cx="0" cy="0"/>
        </a:xfrm>
      </p:grpSpPr>
      <p:sp useBgFill="1">
        <p:nvSpPr>
          <p:cNvPr id="2" name="Title 1">
            <a:extLst>
              <a:ext uri="{FF2B5EF4-FFF2-40B4-BE49-F238E27FC236}">
                <a16:creationId xmlns:a16="http://schemas.microsoft.com/office/drawing/2014/main" id="{4D867EB2-C561-3B52-9993-28D15C904C3E}"/>
              </a:ext>
            </a:extLst>
          </p:cNvPr>
          <p:cNvSpPr>
            <a:spLocks noGrp="1"/>
          </p:cNvSpPr>
          <p:nvPr>
            <p:ph type="title"/>
          </p:nvPr>
        </p:nvSpPr>
        <p:spPr>
          <a:xfrm>
            <a:off x="7148" y="347255"/>
            <a:ext cx="8679652" cy="857250"/>
          </a:xfrm>
        </p:spPr>
        <p:txBody>
          <a:bodyPr>
            <a:noAutofit/>
          </a:bodyPr>
          <a:lstStyle/>
          <a:p>
            <a:r>
              <a:rPr lang="en-US" sz="3200" b="1" dirty="0">
                <a:latin typeface="Arial"/>
                <a:cs typeface="Arial"/>
              </a:rPr>
              <a:t>And many options that exist aren’t great</a:t>
            </a:r>
            <a:endParaRPr lang="en-US" sz="3200" b="1" dirty="0">
              <a:latin typeface="Arial" panose="020B0604020202020204" pitchFamily="34" charset="0"/>
              <a:cs typeface="Arial" panose="020B0604020202020204" pitchFamily="34" charset="0"/>
            </a:endParaRPr>
          </a:p>
        </p:txBody>
      </p:sp>
      <p:pic>
        <p:nvPicPr>
          <p:cNvPr id="5" name="Picture 4" descr="transparent background.png">
            <a:extLst>
              <a:ext uri="{FF2B5EF4-FFF2-40B4-BE49-F238E27FC236}">
                <a16:creationId xmlns:a16="http://schemas.microsoft.com/office/drawing/2014/main" id="{E0322CAF-6FAE-6DD5-86D6-4380791D465E}"/>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9" name="Rectangle 8">
            <a:extLst>
              <a:ext uri="{FF2B5EF4-FFF2-40B4-BE49-F238E27FC236}">
                <a16:creationId xmlns:a16="http://schemas.microsoft.com/office/drawing/2014/main" id="{F4CD2E49-0ADE-AAD0-A600-F224E296D53A}"/>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pic>
        <p:nvPicPr>
          <p:cNvPr id="4" name="Picture 3" descr="A cartoon of a doctor looking at a computer screen&#10;&#10;AI-generated content may be incorrect.">
            <a:extLst>
              <a:ext uri="{FF2B5EF4-FFF2-40B4-BE49-F238E27FC236}">
                <a16:creationId xmlns:a16="http://schemas.microsoft.com/office/drawing/2014/main" id="{517AE1C0-5420-2DFC-9906-1B7865391D87}"/>
              </a:ext>
            </a:extLst>
          </p:cNvPr>
          <p:cNvPicPr>
            <a:picLocks noChangeAspect="1"/>
          </p:cNvPicPr>
          <p:nvPr/>
        </p:nvPicPr>
        <p:blipFill>
          <a:blip r:embed="rId3"/>
          <a:stretch>
            <a:fillRect/>
          </a:stretch>
        </p:blipFill>
        <p:spPr>
          <a:xfrm>
            <a:off x="178972" y="1392543"/>
            <a:ext cx="2789843" cy="2789843"/>
          </a:xfrm>
          <a:prstGeom prst="rect">
            <a:avLst/>
          </a:prstGeom>
        </p:spPr>
      </p:pic>
      <p:sp useBgFill="1">
        <p:nvSpPr>
          <p:cNvPr id="7" name="Content Placeholder 2">
            <a:extLst>
              <a:ext uri="{FF2B5EF4-FFF2-40B4-BE49-F238E27FC236}">
                <a16:creationId xmlns:a16="http://schemas.microsoft.com/office/drawing/2014/main" id="{366DCAB7-E6EC-962A-C83E-C0E69ED7A64E}"/>
              </a:ext>
            </a:extLst>
          </p:cNvPr>
          <p:cNvSpPr txBox="1">
            <a:spLocks/>
          </p:cNvSpPr>
          <p:nvPr/>
        </p:nvSpPr>
        <p:spPr>
          <a:xfrm>
            <a:off x="3123771" y="1270530"/>
            <a:ext cx="5479540" cy="3075927"/>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400" dirty="0">
                <a:latin typeface="Arial" panose="020B0604020202020204" pitchFamily="34" charset="0"/>
                <a:cs typeface="Arial" panose="020B0604020202020204" pitchFamily="34" charset="0"/>
              </a:rPr>
              <a:t>2024 study on EMR usability:</a:t>
            </a:r>
          </a:p>
          <a:p>
            <a:pPr marL="0" indent="0">
              <a:buNone/>
            </a:pPr>
            <a:r>
              <a:rPr lang="en-US" sz="2400" dirty="0">
                <a:latin typeface="Arial" panose="020B0604020202020204" pitchFamily="34" charset="0"/>
                <a:cs typeface="Arial" panose="020B0604020202020204" pitchFamily="34" charset="0"/>
              </a:rPr>
              <a:t>“The same three items (integration into workflow, </a:t>
            </a:r>
            <a:r>
              <a:rPr lang="en-US" sz="2400" b="1" dirty="0">
                <a:solidFill>
                  <a:srgbClr val="FF0000"/>
                </a:solidFill>
                <a:latin typeface="Arial" panose="020B0604020202020204" pitchFamily="34" charset="0"/>
                <a:cs typeface="Arial" panose="020B0604020202020204" pitchFamily="34" charset="0"/>
              </a:rPr>
              <a:t>finding information</a:t>
            </a:r>
            <a:r>
              <a:rPr lang="en-US" sz="2400" dirty="0">
                <a:latin typeface="Arial" panose="020B0604020202020204" pitchFamily="34" charset="0"/>
                <a:cs typeface="Arial" panose="020B0604020202020204" pitchFamily="34" charset="0"/>
              </a:rPr>
              <a:t>, and usability of alerts) received the highest number of 'poor' ratings among hospital and practice physicians.”</a:t>
            </a:r>
          </a:p>
        </p:txBody>
      </p:sp>
      <p:sp>
        <p:nvSpPr>
          <p:cNvPr id="8" name="TextBox 7">
            <a:extLst>
              <a:ext uri="{FF2B5EF4-FFF2-40B4-BE49-F238E27FC236}">
                <a16:creationId xmlns:a16="http://schemas.microsoft.com/office/drawing/2014/main" id="{D6664F7A-1B50-2EB9-F731-7CFBDD8E8FBC}"/>
              </a:ext>
            </a:extLst>
          </p:cNvPr>
          <p:cNvSpPr txBox="1"/>
          <p:nvPr/>
        </p:nvSpPr>
        <p:spPr>
          <a:xfrm>
            <a:off x="3123771" y="3872970"/>
            <a:ext cx="3175869" cy="246221"/>
          </a:xfrm>
          <a:prstGeom prst="rect">
            <a:avLst/>
          </a:prstGeom>
          <a:noFill/>
        </p:spPr>
        <p:txBody>
          <a:bodyPr wrap="none" rtlCol="0">
            <a:spAutoFit/>
          </a:bodyPr>
          <a:lstStyle/>
          <a:p>
            <a:r>
              <a:rPr lang="en-US" sz="1000" dirty="0">
                <a:latin typeface="Arial" panose="020B0604020202020204" pitchFamily="34" charset="0"/>
                <a:cs typeface="Arial" panose="020B0604020202020204" pitchFamily="34" charset="0"/>
              </a:rPr>
              <a:t>https://</a:t>
            </a:r>
            <a:r>
              <a:rPr lang="en-US" sz="1000" dirty="0" err="1">
                <a:latin typeface="Arial" panose="020B0604020202020204" pitchFamily="34" charset="0"/>
                <a:cs typeface="Arial" panose="020B0604020202020204" pitchFamily="34" charset="0"/>
              </a:rPr>
              <a:t>www.nature.com</a:t>
            </a:r>
            <a:r>
              <a:rPr lang="en-US" sz="1000" dirty="0">
                <a:latin typeface="Arial" panose="020B0604020202020204" pitchFamily="34" charset="0"/>
                <a:cs typeface="Arial" panose="020B0604020202020204" pitchFamily="34" charset="0"/>
              </a:rPr>
              <a:t>/articles/s41746-025-01657-4</a:t>
            </a:r>
          </a:p>
        </p:txBody>
      </p:sp>
    </p:spTree>
    <p:extLst>
      <p:ext uri="{BB962C8B-B14F-4D97-AF65-F5344CB8AC3E}">
        <p14:creationId xmlns:p14="http://schemas.microsoft.com/office/powerpoint/2010/main" val="40463226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14" name="Picture 13" descr="transparent background.png">
            <a:extLst>
              <a:ext uri="{FF2B5EF4-FFF2-40B4-BE49-F238E27FC236}">
                <a16:creationId xmlns:a16="http://schemas.microsoft.com/office/drawing/2014/main" id="{0794A7E0-C6EB-5543-9AC3-E31DE16F8696}"/>
              </a:ext>
            </a:extLst>
          </p:cNvPr>
          <p:cNvPicPr>
            <a:picLocks noChangeAspect="1"/>
          </p:cNvPicPr>
          <p:nvPr/>
        </p:nvPicPr>
        <p:blipFill>
          <a:blip r:embed="rId2"/>
          <a:stretch>
            <a:fillRect/>
          </a:stretch>
        </p:blipFill>
        <p:spPr>
          <a:xfrm>
            <a:off x="7504783" y="4393001"/>
            <a:ext cx="1468196" cy="403244"/>
          </a:xfrm>
          <a:prstGeom prst="rect">
            <a:avLst/>
          </a:prstGeom>
        </p:spPr>
      </p:pic>
      <p:pic>
        <p:nvPicPr>
          <p:cNvPr id="5" name="Picture 4">
            <a:extLst>
              <a:ext uri="{FF2B5EF4-FFF2-40B4-BE49-F238E27FC236}">
                <a16:creationId xmlns:a16="http://schemas.microsoft.com/office/drawing/2014/main" id="{38140C56-B399-AB42-BCA0-4A6B7E075185}"/>
              </a:ext>
            </a:extLst>
          </p:cNvPr>
          <p:cNvPicPr>
            <a:picLocks noChangeAspect="1"/>
          </p:cNvPicPr>
          <p:nvPr/>
        </p:nvPicPr>
        <p:blipFill>
          <a:blip r:embed="rId3"/>
          <a:stretch>
            <a:fillRect/>
          </a:stretch>
        </p:blipFill>
        <p:spPr>
          <a:xfrm>
            <a:off x="1289815" y="0"/>
            <a:ext cx="6504447" cy="5082388"/>
          </a:xfrm>
          <a:prstGeom prst="rect">
            <a:avLst/>
          </a:prstGeom>
        </p:spPr>
      </p:pic>
      <p:pic>
        <p:nvPicPr>
          <p:cNvPr id="31" name="Picture 30">
            <a:extLst>
              <a:ext uri="{FF2B5EF4-FFF2-40B4-BE49-F238E27FC236}">
                <a16:creationId xmlns:a16="http://schemas.microsoft.com/office/drawing/2014/main" id="{43CD8BA2-3DF5-1144-9A28-4FCFC8534DCF}"/>
              </a:ext>
            </a:extLst>
          </p:cNvPr>
          <p:cNvPicPr>
            <a:picLocks noChangeAspect="1"/>
          </p:cNvPicPr>
          <p:nvPr/>
        </p:nvPicPr>
        <p:blipFill>
          <a:blip r:embed="rId4"/>
          <a:stretch>
            <a:fillRect/>
          </a:stretch>
        </p:blipFill>
        <p:spPr>
          <a:xfrm>
            <a:off x="5920328" y="652814"/>
            <a:ext cx="1012540" cy="873981"/>
          </a:xfrm>
          <a:prstGeom prst="rect">
            <a:avLst/>
          </a:prstGeom>
        </p:spPr>
      </p:pic>
      <p:sp>
        <p:nvSpPr>
          <p:cNvPr id="32" name="Rectangle 31">
            <a:extLst>
              <a:ext uri="{FF2B5EF4-FFF2-40B4-BE49-F238E27FC236}">
                <a16:creationId xmlns:a16="http://schemas.microsoft.com/office/drawing/2014/main" id="{DC8B4717-B872-6B49-8BB8-2F60303F4FAB}"/>
              </a:ext>
            </a:extLst>
          </p:cNvPr>
          <p:cNvSpPr/>
          <p:nvPr/>
        </p:nvSpPr>
        <p:spPr>
          <a:xfrm>
            <a:off x="2400446" y="798210"/>
            <a:ext cx="3381138" cy="601475"/>
          </a:xfrm>
          <a:prstGeom prst="rect">
            <a:avLst/>
          </a:prstGeom>
          <a:solidFill>
            <a:schemeClr val="bg1"/>
          </a:solidFill>
          <a:ln w="34925">
            <a:solidFill>
              <a:srgbClr val="009DDD"/>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200B7439-988E-BD48-A27E-759D0C5494E9}"/>
              </a:ext>
            </a:extLst>
          </p:cNvPr>
          <p:cNvSpPr txBox="1"/>
          <p:nvPr/>
        </p:nvSpPr>
        <p:spPr>
          <a:xfrm>
            <a:off x="2427877" y="892483"/>
            <a:ext cx="3381138" cy="400110"/>
          </a:xfrm>
          <a:prstGeom prst="rect">
            <a:avLst/>
          </a:prstGeom>
          <a:noFill/>
        </p:spPr>
        <p:txBody>
          <a:bodyPr wrap="square" rtlCol="0">
            <a:spAutoFit/>
          </a:bodyPr>
          <a:lstStyle/>
          <a:p>
            <a:r>
              <a:rPr lang="en-US" sz="2000" dirty="0" err="1">
                <a:latin typeface="Arial" panose="020B0604020202020204" pitchFamily="34" charset="0"/>
                <a:cs typeface="Arial" panose="020B0604020202020204" pitchFamily="34" charset="0"/>
              </a:rPr>
              <a:t>EMERSE-team@umich.edu</a:t>
            </a:r>
            <a:endParaRPr lang="en-US" sz="2000" dirty="0">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C0BD54CE-F80D-9B4E-9C92-ED1A72C2C863}"/>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
        <p:nvSpPr>
          <p:cNvPr id="8" name="Content Placeholder 2">
            <a:extLst>
              <a:ext uri="{FF2B5EF4-FFF2-40B4-BE49-F238E27FC236}">
                <a16:creationId xmlns:a16="http://schemas.microsoft.com/office/drawing/2014/main" id="{4BE183DB-967B-B34F-BDE2-92BDDAA43B38}"/>
              </a:ext>
            </a:extLst>
          </p:cNvPr>
          <p:cNvSpPr>
            <a:spLocks noGrp="1"/>
          </p:cNvSpPr>
          <p:nvPr>
            <p:ph idx="1"/>
          </p:nvPr>
        </p:nvSpPr>
        <p:spPr>
          <a:xfrm>
            <a:off x="2400446" y="1589572"/>
            <a:ext cx="5062829" cy="2901114"/>
          </a:xfrm>
        </p:spPr>
        <p:txBody>
          <a:bodyPr>
            <a:normAutofit/>
          </a:bodyPr>
          <a:lstStyle/>
          <a:p>
            <a:pPr marL="0" indent="0">
              <a:buNone/>
            </a:pPr>
            <a:r>
              <a:rPr lang="en-US" sz="2200" dirty="0">
                <a:latin typeface="Arial" panose="020B0604020202020204" pitchFamily="34" charset="0"/>
                <a:cs typeface="Arial" panose="020B0604020202020204" pitchFamily="34" charset="0"/>
              </a:rPr>
              <a:t>Lisa Ferguson</a:t>
            </a:r>
          </a:p>
          <a:p>
            <a:pPr marL="0" indent="0">
              <a:buNone/>
            </a:pPr>
            <a:r>
              <a:rPr lang="en-US" sz="2200" dirty="0">
                <a:latin typeface="Arial" panose="020B0604020202020204" pitchFamily="34" charset="0"/>
                <a:cs typeface="Arial" panose="020B0604020202020204" pitchFamily="34" charset="0"/>
              </a:rPr>
              <a:t>David Hanauer</a:t>
            </a:r>
          </a:p>
          <a:p>
            <a:pPr marL="0" indent="0">
              <a:buNone/>
            </a:pPr>
            <a:r>
              <a:rPr lang="en-US" sz="2200" dirty="0">
                <a:latin typeface="Arial" panose="020B0604020202020204" pitchFamily="34" charset="0"/>
                <a:cs typeface="Arial" panose="020B0604020202020204" pitchFamily="34" charset="0"/>
              </a:rPr>
              <a:t>Kellen McClain</a:t>
            </a:r>
          </a:p>
          <a:p>
            <a:pPr marL="0" indent="0">
              <a:buNone/>
            </a:pPr>
            <a:r>
              <a:rPr lang="en-US" sz="2200" dirty="0">
                <a:latin typeface="Arial" panose="020B0604020202020204" pitchFamily="34" charset="0"/>
                <a:cs typeface="Arial" panose="020B0604020202020204" pitchFamily="34" charset="0"/>
              </a:rPr>
              <a:t>Guan Wang</a:t>
            </a:r>
          </a:p>
        </p:txBody>
      </p:sp>
    </p:spTree>
    <p:extLst>
      <p:ext uri="{BB962C8B-B14F-4D97-AF65-F5344CB8AC3E}">
        <p14:creationId xmlns:p14="http://schemas.microsoft.com/office/powerpoint/2010/main" val="57663709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14" name="Picture 13" descr="transparent background.png">
            <a:extLst>
              <a:ext uri="{FF2B5EF4-FFF2-40B4-BE49-F238E27FC236}">
                <a16:creationId xmlns:a16="http://schemas.microsoft.com/office/drawing/2014/main" id="{0794A7E0-C6EB-5543-9AC3-E31DE16F8696}"/>
              </a:ext>
            </a:extLst>
          </p:cNvPr>
          <p:cNvPicPr>
            <a:picLocks noChangeAspect="1"/>
          </p:cNvPicPr>
          <p:nvPr/>
        </p:nvPicPr>
        <p:blipFill>
          <a:blip r:embed="rId2"/>
          <a:stretch>
            <a:fillRect/>
          </a:stretch>
        </p:blipFill>
        <p:spPr>
          <a:xfrm>
            <a:off x="7504783" y="4393001"/>
            <a:ext cx="1468196" cy="403244"/>
          </a:xfrm>
          <a:prstGeom prst="rect">
            <a:avLst/>
          </a:prstGeom>
        </p:spPr>
      </p:pic>
      <p:pic>
        <p:nvPicPr>
          <p:cNvPr id="5" name="Picture 4">
            <a:extLst>
              <a:ext uri="{FF2B5EF4-FFF2-40B4-BE49-F238E27FC236}">
                <a16:creationId xmlns:a16="http://schemas.microsoft.com/office/drawing/2014/main" id="{38140C56-B399-AB42-BCA0-4A6B7E075185}"/>
              </a:ext>
            </a:extLst>
          </p:cNvPr>
          <p:cNvPicPr>
            <a:picLocks noChangeAspect="1"/>
          </p:cNvPicPr>
          <p:nvPr/>
        </p:nvPicPr>
        <p:blipFill>
          <a:blip r:embed="rId3"/>
          <a:stretch>
            <a:fillRect/>
          </a:stretch>
        </p:blipFill>
        <p:spPr>
          <a:xfrm>
            <a:off x="1289815" y="0"/>
            <a:ext cx="6504447" cy="5082388"/>
          </a:xfrm>
          <a:prstGeom prst="rect">
            <a:avLst/>
          </a:prstGeom>
        </p:spPr>
      </p:pic>
      <p:pic>
        <p:nvPicPr>
          <p:cNvPr id="8" name="Picture 7">
            <a:extLst>
              <a:ext uri="{FF2B5EF4-FFF2-40B4-BE49-F238E27FC236}">
                <a16:creationId xmlns:a16="http://schemas.microsoft.com/office/drawing/2014/main" id="{F1EDC62F-2988-B440-B257-E0ED5FE9F1F4}"/>
              </a:ext>
            </a:extLst>
          </p:cNvPr>
          <p:cNvPicPr>
            <a:picLocks noChangeAspect="1"/>
          </p:cNvPicPr>
          <p:nvPr/>
        </p:nvPicPr>
        <p:blipFill>
          <a:blip r:embed="rId4"/>
          <a:stretch>
            <a:fillRect/>
          </a:stretch>
        </p:blipFill>
        <p:spPr>
          <a:xfrm>
            <a:off x="1901949" y="320792"/>
            <a:ext cx="5669283" cy="1113010"/>
          </a:xfrm>
          <a:prstGeom prst="rect">
            <a:avLst/>
          </a:prstGeom>
        </p:spPr>
      </p:pic>
      <p:sp>
        <p:nvSpPr>
          <p:cNvPr id="6" name="TextBox 5">
            <a:extLst>
              <a:ext uri="{FF2B5EF4-FFF2-40B4-BE49-F238E27FC236}">
                <a16:creationId xmlns:a16="http://schemas.microsoft.com/office/drawing/2014/main" id="{02E5B5F8-5588-F74B-9FA8-89E82473092C}"/>
              </a:ext>
            </a:extLst>
          </p:cNvPr>
          <p:cNvSpPr txBox="1"/>
          <p:nvPr/>
        </p:nvSpPr>
        <p:spPr>
          <a:xfrm>
            <a:off x="2651760" y="666461"/>
            <a:ext cx="3310127" cy="492443"/>
          </a:xfrm>
          <a:prstGeom prst="rect">
            <a:avLst/>
          </a:prstGeom>
          <a:noFill/>
        </p:spPr>
        <p:txBody>
          <a:bodyPr wrap="square" rtlCol="0">
            <a:spAutoFit/>
          </a:bodyPr>
          <a:lstStyle/>
          <a:p>
            <a:r>
              <a:rPr lang="en-US" sz="2600" dirty="0">
                <a:latin typeface="Arial" panose="020B0604020202020204" pitchFamily="34" charset="0"/>
                <a:cs typeface="Arial" panose="020B0604020202020204" pitchFamily="34" charset="0"/>
              </a:rPr>
              <a:t>project-</a:t>
            </a:r>
            <a:r>
              <a:rPr lang="en-US" sz="2600" dirty="0" err="1">
                <a:latin typeface="Arial" panose="020B0604020202020204" pitchFamily="34" charset="0"/>
                <a:cs typeface="Arial" panose="020B0604020202020204" pitchFamily="34" charset="0"/>
              </a:rPr>
              <a:t>emerse.org</a:t>
            </a:r>
            <a:endParaRPr lang="en-US" sz="2600" dirty="0">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5F6926EE-2700-A14F-BA1B-62D79C44CBB0}"/>
              </a:ext>
            </a:extLst>
          </p:cNvPr>
          <p:cNvPicPr>
            <a:picLocks noChangeAspect="1"/>
          </p:cNvPicPr>
          <p:nvPr/>
        </p:nvPicPr>
        <p:blipFill>
          <a:blip r:embed="rId5"/>
          <a:stretch>
            <a:fillRect/>
          </a:stretch>
        </p:blipFill>
        <p:spPr>
          <a:xfrm>
            <a:off x="1678919" y="1342361"/>
            <a:ext cx="2139699" cy="2139699"/>
          </a:xfrm>
          <a:prstGeom prst="rect">
            <a:avLst/>
          </a:prstGeom>
        </p:spPr>
      </p:pic>
      <p:pic>
        <p:nvPicPr>
          <p:cNvPr id="7" name="Picture 6">
            <a:extLst>
              <a:ext uri="{FF2B5EF4-FFF2-40B4-BE49-F238E27FC236}">
                <a16:creationId xmlns:a16="http://schemas.microsoft.com/office/drawing/2014/main" id="{C552D3CF-71C5-D440-8316-6B11AF8B78BE}"/>
              </a:ext>
            </a:extLst>
          </p:cNvPr>
          <p:cNvPicPr>
            <a:picLocks noChangeAspect="1"/>
          </p:cNvPicPr>
          <p:nvPr/>
        </p:nvPicPr>
        <p:blipFill>
          <a:blip r:embed="rId6"/>
          <a:stretch>
            <a:fillRect/>
          </a:stretch>
        </p:blipFill>
        <p:spPr>
          <a:xfrm>
            <a:off x="3636389" y="1681430"/>
            <a:ext cx="2058536" cy="1461560"/>
          </a:xfrm>
          <a:prstGeom prst="rect">
            <a:avLst/>
          </a:prstGeom>
        </p:spPr>
      </p:pic>
      <p:pic>
        <p:nvPicPr>
          <p:cNvPr id="10" name="Picture 9">
            <a:extLst>
              <a:ext uri="{FF2B5EF4-FFF2-40B4-BE49-F238E27FC236}">
                <a16:creationId xmlns:a16="http://schemas.microsoft.com/office/drawing/2014/main" id="{AE746179-52E5-A345-9342-7DFD68540BDA}"/>
              </a:ext>
            </a:extLst>
          </p:cNvPr>
          <p:cNvPicPr>
            <a:picLocks noChangeAspect="1"/>
          </p:cNvPicPr>
          <p:nvPr/>
        </p:nvPicPr>
        <p:blipFill>
          <a:blip r:embed="rId7"/>
          <a:stretch>
            <a:fillRect/>
          </a:stretch>
        </p:blipFill>
        <p:spPr>
          <a:xfrm>
            <a:off x="6084381" y="1636794"/>
            <a:ext cx="1005841" cy="1482801"/>
          </a:xfrm>
          <a:prstGeom prst="rect">
            <a:avLst/>
          </a:prstGeom>
        </p:spPr>
      </p:pic>
      <p:sp>
        <p:nvSpPr>
          <p:cNvPr id="12" name="Rectangle 11">
            <a:extLst>
              <a:ext uri="{FF2B5EF4-FFF2-40B4-BE49-F238E27FC236}">
                <a16:creationId xmlns:a16="http://schemas.microsoft.com/office/drawing/2014/main" id="{919FAA50-AE13-2A44-AF52-E1644AE69C9B}"/>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
        <p:nvSpPr>
          <p:cNvPr id="2" name="TextBox 1">
            <a:extLst>
              <a:ext uri="{FF2B5EF4-FFF2-40B4-BE49-F238E27FC236}">
                <a16:creationId xmlns:a16="http://schemas.microsoft.com/office/drawing/2014/main" id="{83727AB2-9C71-8263-C374-F870C67CF6CA}"/>
              </a:ext>
            </a:extLst>
          </p:cNvPr>
          <p:cNvSpPr txBox="1"/>
          <p:nvPr/>
        </p:nvSpPr>
        <p:spPr>
          <a:xfrm>
            <a:off x="202872" y="1636794"/>
            <a:ext cx="1544013" cy="1200329"/>
          </a:xfrm>
          <a:prstGeom prst="rect">
            <a:avLst/>
          </a:prstGeom>
          <a:noFill/>
        </p:spPr>
        <p:txBody>
          <a:bodyPr wrap="none" rtlCol="0">
            <a:spAutoFit/>
          </a:bodyPr>
          <a:lstStyle/>
          <a:p>
            <a:pPr algn="ctr"/>
            <a:r>
              <a:rPr lang="en-US" sz="3600" b="1" dirty="0"/>
              <a:t>THANK</a:t>
            </a:r>
          </a:p>
          <a:p>
            <a:pPr algn="ctr"/>
            <a:r>
              <a:rPr lang="en-US" sz="3600" b="1" dirty="0"/>
              <a:t>YOU!</a:t>
            </a:r>
          </a:p>
        </p:txBody>
      </p:sp>
    </p:spTree>
    <p:extLst>
      <p:ext uri="{BB962C8B-B14F-4D97-AF65-F5344CB8AC3E}">
        <p14:creationId xmlns:p14="http://schemas.microsoft.com/office/powerpoint/2010/main" val="9453786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a:extLst>
            <a:ext uri="{FF2B5EF4-FFF2-40B4-BE49-F238E27FC236}">
              <a16:creationId xmlns:a16="http://schemas.microsoft.com/office/drawing/2014/main" id="{AD6AEA1F-3213-3797-5C7E-F866B331C9B0}"/>
            </a:ext>
          </a:extLst>
        </p:cNvPr>
        <p:cNvGrpSpPr/>
        <p:nvPr/>
      </p:nvGrpSpPr>
      <p:grpSpPr>
        <a:xfrm>
          <a:off x="0" y="0"/>
          <a:ext cx="0" cy="0"/>
          <a:chOff x="0" y="0"/>
          <a:chExt cx="0" cy="0"/>
        </a:xfrm>
      </p:grpSpPr>
      <p:sp useBgFill="1">
        <p:nvSpPr>
          <p:cNvPr id="2" name="Title 1">
            <a:extLst>
              <a:ext uri="{FF2B5EF4-FFF2-40B4-BE49-F238E27FC236}">
                <a16:creationId xmlns:a16="http://schemas.microsoft.com/office/drawing/2014/main" id="{71332416-7DF5-0E8E-FD0C-F2A288F613C4}"/>
              </a:ext>
            </a:extLst>
          </p:cNvPr>
          <p:cNvSpPr>
            <a:spLocks noGrp="1"/>
          </p:cNvSpPr>
          <p:nvPr>
            <p:ph type="title"/>
          </p:nvPr>
        </p:nvSpPr>
        <p:spPr>
          <a:xfrm>
            <a:off x="171021" y="183744"/>
            <a:ext cx="8679652" cy="857250"/>
          </a:xfrm>
        </p:spPr>
        <p:txBody>
          <a:bodyPr>
            <a:noAutofit/>
          </a:bodyPr>
          <a:lstStyle/>
          <a:p>
            <a:r>
              <a:rPr lang="en-US" sz="3200" b="1" dirty="0">
                <a:latin typeface="Arial"/>
                <a:cs typeface="Arial"/>
              </a:rPr>
              <a:t>The EMERSE solution</a:t>
            </a:r>
            <a:endParaRPr lang="en-US" sz="3200" b="1" dirty="0">
              <a:latin typeface="Arial" panose="020B0604020202020204" pitchFamily="34" charset="0"/>
              <a:cs typeface="Arial" panose="020B0604020202020204" pitchFamily="34" charset="0"/>
            </a:endParaRPr>
          </a:p>
        </p:txBody>
      </p:sp>
      <p:pic>
        <p:nvPicPr>
          <p:cNvPr id="5" name="Picture 4" descr="transparent background.png">
            <a:extLst>
              <a:ext uri="{FF2B5EF4-FFF2-40B4-BE49-F238E27FC236}">
                <a16:creationId xmlns:a16="http://schemas.microsoft.com/office/drawing/2014/main" id="{97367AF2-CD39-83BE-AF4C-9576ACFD8753}"/>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9" name="Rectangle 8">
            <a:extLst>
              <a:ext uri="{FF2B5EF4-FFF2-40B4-BE49-F238E27FC236}">
                <a16:creationId xmlns:a16="http://schemas.microsoft.com/office/drawing/2014/main" id="{9B178B05-B5B8-CA56-2881-8D056DAA9881}"/>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 useBgFill="1">
        <p:nvSpPr>
          <p:cNvPr id="4" name="Content Placeholder 2">
            <a:extLst>
              <a:ext uri="{FF2B5EF4-FFF2-40B4-BE49-F238E27FC236}">
                <a16:creationId xmlns:a16="http://schemas.microsoft.com/office/drawing/2014/main" id="{C85619EE-B8EC-D843-5FBF-0BE43046C9BB}"/>
              </a:ext>
            </a:extLst>
          </p:cNvPr>
          <p:cNvSpPr>
            <a:spLocks noGrp="1"/>
          </p:cNvSpPr>
          <p:nvPr>
            <p:ph idx="1"/>
          </p:nvPr>
        </p:nvSpPr>
        <p:spPr>
          <a:xfrm>
            <a:off x="23249" y="1130301"/>
            <a:ext cx="8229600" cy="3712488"/>
          </a:xfrm>
        </p:spPr>
        <p:txBody>
          <a:bodyPr>
            <a:normAutofit fontScale="92500" lnSpcReduction="10000"/>
          </a:bodyPr>
          <a:lstStyle/>
          <a:p>
            <a:r>
              <a:rPr lang="en-US" sz="3000" dirty="0">
                <a:latin typeface="Arial" panose="020B0604020202020204" pitchFamily="34" charset="0"/>
                <a:cs typeface="Arial" panose="020B0604020202020204" pitchFamily="34" charset="0"/>
              </a:rPr>
              <a:t>Software tool designed for searching electronic health record notes</a:t>
            </a:r>
          </a:p>
          <a:p>
            <a:r>
              <a:rPr lang="en-US" sz="3000" dirty="0">
                <a:latin typeface="Arial" panose="020B0604020202020204" pitchFamily="34" charset="0"/>
                <a:cs typeface="Arial" panose="020B0604020202020204" pitchFamily="34" charset="0"/>
              </a:rPr>
              <a:t>Users search the notes on their own</a:t>
            </a:r>
          </a:p>
          <a:p>
            <a:pPr lvl="1"/>
            <a:r>
              <a:rPr lang="en-US" sz="2600" dirty="0">
                <a:latin typeface="Arial" panose="020B0604020202020204" pitchFamily="34" charset="0"/>
                <a:cs typeface="Arial" panose="020B0604020202020204" pitchFamily="34" charset="0"/>
              </a:rPr>
              <a:t>No need to wait in a queue for an analyst or a data scientist</a:t>
            </a:r>
          </a:p>
          <a:p>
            <a:r>
              <a:rPr lang="en-US" sz="3000" dirty="0">
                <a:latin typeface="Arial" panose="020B0604020202020204" pitchFamily="34" charset="0"/>
                <a:cs typeface="Arial" panose="020B0604020202020204" pitchFamily="34" charset="0"/>
              </a:rPr>
              <a:t>Made for non-technical users</a:t>
            </a:r>
          </a:p>
          <a:p>
            <a:r>
              <a:rPr lang="en-US" sz="3000" dirty="0">
                <a:latin typeface="Arial" panose="020B0604020202020204" pitchFamily="34" charset="0"/>
                <a:cs typeface="Arial" panose="020B0604020202020204" pitchFamily="34" charset="0"/>
              </a:rPr>
              <a:t>Search across all notes and all patients at once</a:t>
            </a:r>
          </a:p>
          <a:p>
            <a:r>
              <a:rPr lang="en-US" sz="3000" dirty="0">
                <a:latin typeface="Arial" panose="020B0604020202020204" pitchFamily="34" charset="0"/>
                <a:cs typeface="Arial" panose="020B0604020202020204" pitchFamily="34" charset="0"/>
              </a:rPr>
              <a:t>Continuous refinements for &gt; 20 years</a:t>
            </a:r>
          </a:p>
        </p:txBody>
      </p:sp>
    </p:spTree>
    <p:extLst>
      <p:ext uri="{BB962C8B-B14F-4D97-AF65-F5344CB8AC3E}">
        <p14:creationId xmlns:p14="http://schemas.microsoft.com/office/powerpoint/2010/main" val="42700656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a:extLst>
            <a:ext uri="{FF2B5EF4-FFF2-40B4-BE49-F238E27FC236}">
              <a16:creationId xmlns:a16="http://schemas.microsoft.com/office/drawing/2014/main" id="{5873ECB1-AC74-80FA-62D1-030CACA7FB71}"/>
            </a:ext>
          </a:extLst>
        </p:cNvPr>
        <p:cNvGrpSpPr/>
        <p:nvPr/>
      </p:nvGrpSpPr>
      <p:grpSpPr>
        <a:xfrm>
          <a:off x="0" y="0"/>
          <a:ext cx="0" cy="0"/>
          <a:chOff x="0" y="0"/>
          <a:chExt cx="0" cy="0"/>
        </a:xfrm>
      </p:grpSpPr>
      <p:sp useBgFill="1">
        <p:nvSpPr>
          <p:cNvPr id="2" name="Title 1">
            <a:extLst>
              <a:ext uri="{FF2B5EF4-FFF2-40B4-BE49-F238E27FC236}">
                <a16:creationId xmlns:a16="http://schemas.microsoft.com/office/drawing/2014/main" id="{BFE37D3A-3D71-CEB2-463F-8E3D48318D73}"/>
              </a:ext>
            </a:extLst>
          </p:cNvPr>
          <p:cNvSpPr>
            <a:spLocks noGrp="1"/>
          </p:cNvSpPr>
          <p:nvPr>
            <p:ph type="title"/>
          </p:nvPr>
        </p:nvSpPr>
        <p:spPr>
          <a:xfrm>
            <a:off x="171021" y="183744"/>
            <a:ext cx="8679652" cy="857250"/>
          </a:xfrm>
        </p:spPr>
        <p:txBody>
          <a:bodyPr>
            <a:noAutofit/>
          </a:bodyPr>
          <a:lstStyle/>
          <a:p>
            <a:r>
              <a:rPr lang="en-US" sz="3200" b="1" dirty="0">
                <a:latin typeface="Arial"/>
                <a:cs typeface="Arial"/>
              </a:rPr>
              <a:t>The EMERSE solution</a:t>
            </a:r>
            <a:endParaRPr lang="en-US" sz="3200" b="1" dirty="0">
              <a:latin typeface="Arial" panose="020B0604020202020204" pitchFamily="34" charset="0"/>
              <a:cs typeface="Arial" panose="020B0604020202020204" pitchFamily="34" charset="0"/>
            </a:endParaRPr>
          </a:p>
        </p:txBody>
      </p:sp>
      <p:pic>
        <p:nvPicPr>
          <p:cNvPr id="5" name="Picture 4" descr="transparent background.png">
            <a:extLst>
              <a:ext uri="{FF2B5EF4-FFF2-40B4-BE49-F238E27FC236}">
                <a16:creationId xmlns:a16="http://schemas.microsoft.com/office/drawing/2014/main" id="{F65A9A4A-21B6-EF4A-135A-F258FC49E6FB}"/>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9" name="Rectangle 8">
            <a:extLst>
              <a:ext uri="{FF2B5EF4-FFF2-40B4-BE49-F238E27FC236}">
                <a16:creationId xmlns:a16="http://schemas.microsoft.com/office/drawing/2014/main" id="{2F799AA7-7C90-7E82-84B3-D7B60DD0B144}"/>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 useBgFill="1">
        <p:nvSpPr>
          <p:cNvPr id="4" name="Content Placeholder 2">
            <a:extLst>
              <a:ext uri="{FF2B5EF4-FFF2-40B4-BE49-F238E27FC236}">
                <a16:creationId xmlns:a16="http://schemas.microsoft.com/office/drawing/2014/main" id="{A2FF928D-6002-D3C4-9279-0BFD2BDF4C3E}"/>
              </a:ext>
            </a:extLst>
          </p:cNvPr>
          <p:cNvSpPr>
            <a:spLocks noGrp="1"/>
          </p:cNvSpPr>
          <p:nvPr>
            <p:ph idx="1"/>
          </p:nvPr>
        </p:nvSpPr>
        <p:spPr>
          <a:xfrm>
            <a:off x="23249" y="1130301"/>
            <a:ext cx="8229600" cy="3712488"/>
          </a:xfrm>
        </p:spPr>
        <p:txBody>
          <a:bodyPr>
            <a:normAutofit lnSpcReduction="10000"/>
          </a:bodyPr>
          <a:lstStyle/>
          <a:p>
            <a:r>
              <a:rPr lang="en-US" sz="3000" dirty="0">
                <a:latin typeface="Arial" panose="020B0604020202020204" pitchFamily="34" charset="0"/>
                <a:cs typeface="Arial" panose="020B0604020202020204" pitchFamily="34" charset="0"/>
              </a:rPr>
              <a:t>Created initially for researchers at University of Michigan Cancer Center</a:t>
            </a:r>
          </a:p>
          <a:p>
            <a:r>
              <a:rPr lang="en-US" sz="3000" dirty="0">
                <a:latin typeface="Arial" panose="020B0604020202020204" pitchFamily="34" charset="0"/>
                <a:cs typeface="Arial" panose="020B0604020202020204" pitchFamily="34" charset="0"/>
              </a:rPr>
              <a:t>Adopted by about 20 other academic health centers</a:t>
            </a:r>
          </a:p>
          <a:p>
            <a:r>
              <a:rPr lang="en-US" sz="3000" dirty="0">
                <a:latin typeface="Arial" panose="020B0604020202020204" pitchFamily="34" charset="0"/>
                <a:cs typeface="Arial" panose="020B0604020202020204" pitchFamily="34" charset="0"/>
              </a:rPr>
              <a:t>Open source software</a:t>
            </a:r>
          </a:p>
          <a:p>
            <a:pPr lvl="1"/>
            <a:r>
              <a:rPr lang="en-US" sz="2600" dirty="0">
                <a:latin typeface="Arial" panose="020B0604020202020204" pitchFamily="34" charset="0"/>
                <a:cs typeface="Arial" panose="020B0604020202020204" pitchFamily="34" charset="0"/>
              </a:rPr>
              <a:t>Each site installs locally</a:t>
            </a:r>
          </a:p>
          <a:p>
            <a:pPr lvl="1"/>
            <a:r>
              <a:rPr lang="en-US" sz="2600" dirty="0">
                <a:latin typeface="Arial" panose="020B0604020202020204" pitchFamily="34" charset="0"/>
                <a:cs typeface="Arial" panose="020B0604020202020204" pitchFamily="34" charset="0"/>
              </a:rPr>
              <a:t>Our EMERSE team provides implementation support</a:t>
            </a:r>
          </a:p>
        </p:txBody>
      </p:sp>
    </p:spTree>
    <p:extLst>
      <p:ext uri="{BB962C8B-B14F-4D97-AF65-F5344CB8AC3E}">
        <p14:creationId xmlns:p14="http://schemas.microsoft.com/office/powerpoint/2010/main" val="33302908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a:extLst>
            <a:ext uri="{FF2B5EF4-FFF2-40B4-BE49-F238E27FC236}">
              <a16:creationId xmlns:a16="http://schemas.microsoft.com/office/drawing/2014/main" id="{D75FCABA-E4DE-BF83-4EB7-50A1D1B05F4B}"/>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44EE0CBF-D107-E81F-DBF8-EDA99610C60A}"/>
              </a:ext>
            </a:extLst>
          </p:cNvPr>
          <p:cNvSpPr>
            <a:spLocks noGrp="1"/>
          </p:cNvSpPr>
          <p:nvPr>
            <p:ph type="title"/>
          </p:nvPr>
        </p:nvSpPr>
        <p:spPr/>
        <p:txBody>
          <a:bodyPr/>
          <a:lstStyle/>
          <a:p>
            <a:endParaRPr lang="en-US"/>
          </a:p>
        </p:txBody>
      </p:sp>
      <p:sp useBgFill="1">
        <p:nvSpPr>
          <p:cNvPr id="11" name="Title 1">
            <a:extLst>
              <a:ext uri="{FF2B5EF4-FFF2-40B4-BE49-F238E27FC236}">
                <a16:creationId xmlns:a16="http://schemas.microsoft.com/office/drawing/2014/main" id="{F7DCA7A2-4C6C-0F6B-A80C-8C55D508FCA1}"/>
              </a:ext>
            </a:extLst>
          </p:cNvPr>
          <p:cNvSpPr txBox="1">
            <a:spLocks/>
          </p:cNvSpPr>
          <p:nvPr/>
        </p:nvSpPr>
        <p:spPr>
          <a:xfrm>
            <a:off x="23249" y="226507"/>
            <a:ext cx="8229600" cy="85725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dirty="0">
                <a:latin typeface="Arial" panose="020B0604020202020204" pitchFamily="34" charset="0"/>
                <a:cs typeface="Arial" panose="020B0604020202020204" pitchFamily="34" charset="0"/>
              </a:rPr>
              <a:t>EMERSE is a very useful tool</a:t>
            </a:r>
          </a:p>
        </p:txBody>
      </p:sp>
      <p:pic>
        <p:nvPicPr>
          <p:cNvPr id="13" name="Picture 12" descr="transparent background.png">
            <a:extLst>
              <a:ext uri="{FF2B5EF4-FFF2-40B4-BE49-F238E27FC236}">
                <a16:creationId xmlns:a16="http://schemas.microsoft.com/office/drawing/2014/main" id="{9C73B03B-972A-C0BE-6BAE-5AEE7FBDF447}"/>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14" name="Rectangle 13">
            <a:extLst>
              <a:ext uri="{FF2B5EF4-FFF2-40B4-BE49-F238E27FC236}">
                <a16:creationId xmlns:a16="http://schemas.microsoft.com/office/drawing/2014/main" id="{0A5027C6-4172-F3E6-CDAC-17B04980169F}"/>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 useBgFill="1">
        <p:nvSpPr>
          <p:cNvPr id="5" name="Content Placeholder 2">
            <a:extLst>
              <a:ext uri="{FF2B5EF4-FFF2-40B4-BE49-F238E27FC236}">
                <a16:creationId xmlns:a16="http://schemas.microsoft.com/office/drawing/2014/main" id="{FB163884-C786-2DDB-D491-B75ECB9F15C5}"/>
              </a:ext>
            </a:extLst>
          </p:cNvPr>
          <p:cNvSpPr txBox="1">
            <a:spLocks/>
          </p:cNvSpPr>
          <p:nvPr/>
        </p:nvSpPr>
        <p:spPr>
          <a:xfrm>
            <a:off x="9280" y="1100877"/>
            <a:ext cx="8745105" cy="1211630"/>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3000" dirty="0">
                <a:latin typeface="Arial" panose="020B0604020202020204" pitchFamily="34" charset="0"/>
                <a:cs typeface="Arial" panose="020B0604020202020204" pitchFamily="34" charset="0"/>
              </a:rPr>
              <a:t>but it will likely be one of several you need to support your project(s)</a:t>
            </a:r>
            <a:endParaRPr lang="en-US" dirty="0">
              <a:latin typeface="Arial" panose="020B0604020202020204" pitchFamily="34" charset="0"/>
              <a:cs typeface="Arial" panose="020B0604020202020204" pitchFamily="34" charset="0"/>
            </a:endParaRPr>
          </a:p>
        </p:txBody>
      </p:sp>
      <p:pic>
        <p:nvPicPr>
          <p:cNvPr id="3" name="Picture 2" descr="A house under construction with ladder&#10;&#10;Description automatically generated">
            <a:extLst>
              <a:ext uri="{FF2B5EF4-FFF2-40B4-BE49-F238E27FC236}">
                <a16:creationId xmlns:a16="http://schemas.microsoft.com/office/drawing/2014/main" id="{075B3C64-31B9-E8C9-1275-ED03F7493D28}"/>
              </a:ext>
            </a:extLst>
          </p:cNvPr>
          <p:cNvPicPr>
            <a:picLocks noChangeAspect="1"/>
          </p:cNvPicPr>
          <p:nvPr/>
        </p:nvPicPr>
        <p:blipFill>
          <a:blip r:embed="rId3"/>
          <a:stretch>
            <a:fillRect/>
          </a:stretch>
        </p:blipFill>
        <p:spPr>
          <a:xfrm>
            <a:off x="171021" y="2312506"/>
            <a:ext cx="3820505" cy="2830994"/>
          </a:xfrm>
          <a:prstGeom prst="rect">
            <a:avLst/>
          </a:prstGeom>
        </p:spPr>
      </p:pic>
      <p:pic>
        <p:nvPicPr>
          <p:cNvPr id="8" name="Picture 7" descr="A group of tools on a black background&#10;&#10;Description automatically generated">
            <a:extLst>
              <a:ext uri="{FF2B5EF4-FFF2-40B4-BE49-F238E27FC236}">
                <a16:creationId xmlns:a16="http://schemas.microsoft.com/office/drawing/2014/main" id="{878C63A8-215F-D36B-CCB8-ED668254D117}"/>
              </a:ext>
            </a:extLst>
          </p:cNvPr>
          <p:cNvPicPr>
            <a:picLocks noChangeAspect="1"/>
          </p:cNvPicPr>
          <p:nvPr/>
        </p:nvPicPr>
        <p:blipFill>
          <a:blip r:embed="rId4"/>
          <a:stretch>
            <a:fillRect/>
          </a:stretch>
        </p:blipFill>
        <p:spPr>
          <a:xfrm>
            <a:off x="5518610" y="1790894"/>
            <a:ext cx="2623930" cy="2513320"/>
          </a:xfrm>
          <a:prstGeom prst="rect">
            <a:avLst/>
          </a:prstGeom>
        </p:spPr>
      </p:pic>
    </p:spTree>
    <p:extLst>
      <p:ext uri="{BB962C8B-B14F-4D97-AF65-F5344CB8AC3E}">
        <p14:creationId xmlns:p14="http://schemas.microsoft.com/office/powerpoint/2010/main" val="340357175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20727</TotalTime>
  <Words>1447</Words>
  <Application>Microsoft Macintosh PowerPoint</Application>
  <PresentationFormat>On-screen Show (16:9)</PresentationFormat>
  <Paragraphs>229</Paragraphs>
  <Slides>61</Slides>
  <Notes>5</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61</vt:i4>
      </vt:variant>
    </vt:vector>
  </HeadingPairs>
  <TitlesOfParts>
    <vt:vector size="66" baseType="lpstr">
      <vt:lpstr>Arial</vt:lpstr>
      <vt:lpstr>Calibri</vt:lpstr>
      <vt:lpstr>Courier New</vt:lpstr>
      <vt:lpstr>Helvetica</vt:lpstr>
      <vt:lpstr>Office Theme</vt:lpstr>
      <vt:lpstr>PowerPoint Presentation</vt:lpstr>
      <vt:lpstr>PowerPoint Presentation</vt:lpstr>
      <vt:lpstr>PowerPoint Presentation</vt:lpstr>
      <vt:lpstr>PowerPoint Presentation</vt:lpstr>
      <vt:lpstr>Most medical centers lack tools for free-text</vt:lpstr>
      <vt:lpstr>And many options that exist aren’t great</vt:lpstr>
      <vt:lpstr>The EMERSE solution</vt:lpstr>
      <vt:lpstr>The EMERSE solution</vt:lpstr>
      <vt:lpstr>PowerPoint Presentation</vt:lpstr>
      <vt:lpstr>PowerPoint Presentation</vt:lpstr>
      <vt:lpstr>What can EMERSE do?</vt:lpstr>
      <vt:lpstr>Find cohorts</vt:lpstr>
      <vt:lpstr>Find cohorts</vt:lpstr>
      <vt:lpstr>Enroll patients on trials</vt:lpstr>
      <vt:lpstr>We keep the human-in-the-loop</vt:lpstr>
      <vt:lpstr>Highlight documents for chart review</vt:lpstr>
      <vt:lpstr>PowerPoint Presentation</vt:lpstr>
      <vt:lpstr>Synonyms</vt:lpstr>
      <vt:lpstr>Typical workflow</vt:lpstr>
      <vt:lpstr>Typical workflow</vt:lpstr>
      <vt:lpstr>Typical workflow</vt:lpstr>
      <vt:lpstr>Publications using EMERSE</vt:lpstr>
      <vt:lpstr>Demo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EMERSE has served the community for 20+ years–how do we ensure its future?</vt:lpstr>
      <vt:lpstr>LLMs are changing how we work with text…do we even need search anymore?</vt:lpstr>
      <vt:lpstr>Our plans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Initial Experiences</vt:lpstr>
      <vt:lpstr>Quoting too much text</vt:lpstr>
      <vt:lpstr>Invalid JSON question: why did the patient get a transplant?</vt:lpstr>
      <vt:lpstr>Context window limitations</vt:lpstr>
      <vt:lpstr>LLM work remains in progress</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EMERSE 101</dc:title>
  <dc:creator>David Hanauer</dc:creator>
  <cp:lastModifiedBy>Hanauer, David</cp:lastModifiedBy>
  <cp:revision>677</cp:revision>
  <dcterms:created xsi:type="dcterms:W3CDTF">2019-11-14T17:52:15Z</dcterms:created>
  <dcterms:modified xsi:type="dcterms:W3CDTF">2026-04-28T00:58:36Z</dcterms:modified>
</cp:coreProperties>
</file>